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6004500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sa Sladoje" initials="N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E52C01"/>
    <a:srgbClr val="990033"/>
    <a:srgbClr val="B40000"/>
    <a:srgbClr val="CC0000"/>
    <a:srgbClr val="F2F2F2"/>
    <a:srgbClr val="FDF8E3"/>
    <a:srgbClr val="FCF5D8"/>
    <a:srgbClr val="FAF0C4"/>
    <a:srgbClr val="FE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7558" autoAdjust="0"/>
  </p:normalViewPr>
  <p:slideViewPr>
    <p:cSldViewPr>
      <p:cViewPr>
        <p:scale>
          <a:sx n="25" d="100"/>
          <a:sy n="25" d="100"/>
        </p:scale>
        <p:origin x="-236" y="296"/>
      </p:cViewPr>
      <p:guideLst>
        <p:guide orient="horz" pos="7938"/>
        <p:guide pos="11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\AppData\Roaming\Microsoft\Excel\gate%20function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</c:spPr>
          <c:invertIfNegative val="0"/>
          <c:cat>
            <c:strRef>
              <c:f>Sheet1!$F$3:$M$3</c:f>
              <c:strCache>
                <c:ptCount val="8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</c:strCache>
            </c:strRef>
          </c:cat>
          <c:val>
            <c:numRef>
              <c:f>Sheet1!$F$4:$M$4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9</c:v>
                </c:pt>
                <c:pt idx="7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179520"/>
        <c:axId val="127304832"/>
      </c:barChart>
      <c:catAx>
        <c:axId val="1391795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GB" sz="1050"/>
            </a:pPr>
            <a:endParaRPr lang="en-US"/>
          </a:p>
        </c:txPr>
        <c:crossAx val="127304832"/>
        <c:crosses val="autoZero"/>
        <c:auto val="1"/>
        <c:lblAlgn val="ctr"/>
        <c:lblOffset val="100"/>
        <c:noMultiLvlLbl val="0"/>
      </c:catAx>
      <c:valAx>
        <c:axId val="12730483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39179520"/>
        <c:crosses val="autoZero"/>
        <c:crossBetween val="between"/>
      </c:valAx>
      <c:spPr>
        <a:solidFill>
          <a:schemeClr val="bg1"/>
        </a:solidFill>
        <a:ln>
          <a:solidFill>
            <a:schemeClr val="bg2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Sheet1!$A$20:$A$25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Sheet1!$B$20:$B$25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10592"/>
        <c:axId val="127311168"/>
      </c:scatterChart>
      <c:valAx>
        <c:axId val="12731059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7311168"/>
        <c:crosses val="autoZero"/>
        <c:crossBetween val="midCat"/>
      </c:valAx>
      <c:valAx>
        <c:axId val="12731116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731059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Sheet1!$A$11:$A$16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xVal>
          <c:yVal>
            <c:numRef>
              <c:f>Sheet1!$B$11:$B$16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63392"/>
        <c:axId val="145163968"/>
      </c:scatterChart>
      <c:valAx>
        <c:axId val="14516339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45163968"/>
        <c:crosses val="autoZero"/>
        <c:crossBetween val="midCat"/>
      </c:valAx>
      <c:valAx>
        <c:axId val="14516396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4516339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65696"/>
        <c:axId val="145166272"/>
      </c:scatterChart>
      <c:valAx>
        <c:axId val="145165696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45166272"/>
        <c:crosses val="autoZero"/>
        <c:crossBetween val="midCat"/>
      </c:valAx>
      <c:valAx>
        <c:axId val="145166272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45165696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Performance</a:t>
            </a:r>
            <a:r>
              <a:rPr lang="en-US" sz="2800" baseline="0" dirty="0"/>
              <a:t> measured by </a:t>
            </a:r>
            <a:r>
              <a:rPr lang="en-US" sz="2800" dirty="0"/>
              <a:t>F</a:t>
            </a:r>
            <a:r>
              <a:rPr lang="en-US" sz="2800" baseline="-25000" dirty="0"/>
              <a:t>1</a:t>
            </a:r>
            <a:r>
              <a:rPr lang="en-US" sz="2800" dirty="0"/>
              <a:t>-Score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rgbClr val="7E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cat>
            <c:strRef>
              <c:f>Sheet1!$O$3:$O$7</c:f>
              <c:strCache>
                <c:ptCount val="5"/>
                <c:pt idx="0">
                  <c:v>Juefei-Xu</c:v>
                </c:pt>
                <c:pt idx="1">
                  <c:v>Li</c:v>
                </c:pt>
                <c:pt idx="2">
                  <c:v>Marcos</c:v>
                </c:pt>
                <c:pt idx="3">
                  <c:v>ResNet</c:v>
                </c:pt>
                <c:pt idx="4">
                  <c:v>VGG</c:v>
                </c:pt>
              </c:strCache>
            </c:strRef>
          </c:cat>
          <c:val>
            <c:numRef>
              <c:f>Sheet1!$Q$3:$Q$7</c:f>
              <c:numCache>
                <c:formatCode>General</c:formatCode>
                <c:ptCount val="5"/>
                <c:pt idx="0">
                  <c:v>84.85</c:v>
                </c:pt>
                <c:pt idx="1">
                  <c:v>84.3</c:v>
                </c:pt>
                <c:pt idx="2">
                  <c:v>74.41</c:v>
                </c:pt>
                <c:pt idx="3">
                  <c:v>75.510000000000005</c:v>
                </c:pt>
                <c:pt idx="4">
                  <c:v>77.680000000000007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633344"/>
        <c:axId val="167598848"/>
      </c:barChart>
      <c:catAx>
        <c:axId val="1686333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67598848"/>
        <c:crosses val="autoZero"/>
        <c:auto val="1"/>
        <c:lblAlgn val="ctr"/>
        <c:lblOffset val="100"/>
        <c:noMultiLvlLbl val="0"/>
      </c:catAx>
      <c:valAx>
        <c:axId val="16759884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8633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5313" y="3505200"/>
            <a:ext cx="24818975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90208-E907-46C8-BFC1-0B56738D93F3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914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7829553"/>
            <a:ext cx="30603110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3" y="14281150"/>
            <a:ext cx="25201721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3890" y="1008063"/>
            <a:ext cx="7004977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5785" y="1008063"/>
            <a:ext cx="20865684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0" y="16194093"/>
            <a:ext cx="30604699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590" y="10682288"/>
            <a:ext cx="30604699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1518" y="4760913"/>
            <a:ext cx="13814666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8607" y="4760913"/>
            <a:ext cx="13816251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009651"/>
            <a:ext cx="32403573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5641975"/>
            <a:ext cx="15907267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4" y="7991477"/>
            <a:ext cx="15907267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0422" y="5641975"/>
            <a:ext cx="15913619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0422" y="7991477"/>
            <a:ext cx="15913619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5" y="1003302"/>
            <a:ext cx="11844317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637" y="1003300"/>
            <a:ext cx="20127400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5" y="5273676"/>
            <a:ext cx="11844317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375" y="17641888"/>
            <a:ext cx="21602381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375" y="2251075"/>
            <a:ext cx="21602381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375" y="19723100"/>
            <a:ext cx="21602381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5786" y="1008067"/>
            <a:ext cx="28023081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1520" y="4760913"/>
            <a:ext cx="27783339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9703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81608" y="22961606"/>
            <a:ext cx="11401344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22928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5471249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image" Target="../media/image8.jpeg"/><Relationship Id="rId18" Type="http://schemas.openxmlformats.org/officeDocument/2006/relationships/image" Target="../media/image13.jpe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16.jpg"/><Relationship Id="rId7" Type="http://schemas.openxmlformats.org/officeDocument/2006/relationships/chart" Target="../charts/chart2.xml"/><Relationship Id="rId12" Type="http://schemas.openxmlformats.org/officeDocument/2006/relationships/image" Target="../media/image7.jpeg"/><Relationship Id="rId17" Type="http://schemas.openxmlformats.org/officeDocument/2006/relationships/image" Target="../media/image12.jpeg"/><Relationship Id="rId25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jpeg"/><Relationship Id="rId24" Type="http://schemas.openxmlformats.org/officeDocument/2006/relationships/image" Target="../media/image19.jpg"/><Relationship Id="rId5" Type="http://schemas.openxmlformats.org/officeDocument/2006/relationships/image" Target="../media/image3.png"/><Relationship Id="rId15" Type="http://schemas.openxmlformats.org/officeDocument/2006/relationships/image" Target="../media/image10.jpeg"/><Relationship Id="rId23" Type="http://schemas.openxmlformats.org/officeDocument/2006/relationships/image" Target="../media/image18.png"/><Relationship Id="rId28" Type="http://schemas.openxmlformats.org/officeDocument/2006/relationships/chart" Target="../charts/chart5.xml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chart" Target="../charts/chart1.xml"/><Relationship Id="rId9" Type="http://schemas.openxmlformats.org/officeDocument/2006/relationships/chart" Target="../charts/chart4.xml"/><Relationship Id="rId14" Type="http://schemas.openxmlformats.org/officeDocument/2006/relationships/image" Target="../media/image9.jpe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5771200" y="10314782"/>
            <a:ext cx="20345400" cy="1230731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0850" y="-335756"/>
            <a:ext cx="28023081" cy="2801937"/>
          </a:xfrm>
          <a:ln w="76200">
            <a:noFill/>
            <a:prstDash val="sysDot"/>
          </a:ln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Detecting Cancer using Texture Classification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94191" y="2313781"/>
            <a:ext cx="9693460" cy="745718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0"/>
              </a:spcBef>
            </a:pPr>
            <a:endParaRPr lang="sv-SE" sz="3200" dirty="0" smtClean="0"/>
          </a:p>
          <a:p>
            <a:pPr marL="571500" indent="-57150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ability of methods to classify cell images as healthy or cancerous</a:t>
            </a:r>
          </a:p>
          <a:p>
            <a:pPr marL="571500" indent="-57150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Evaluate power of texture descriptors, in particular LBPs, to improve </a:t>
            </a:r>
            <a:r>
              <a:rPr lang="en-GB" sz="3200" dirty="0" smtClean="0"/>
              <a:t>on performance </a:t>
            </a:r>
            <a:r>
              <a:rPr lang="en-GB" sz="3200" dirty="0"/>
              <a:t>of purely CNN-based approaches</a:t>
            </a:r>
          </a:p>
          <a:p>
            <a:pPr marL="571500" indent="-57150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3200" dirty="0"/>
              <a:t>Implement and compare three recently published models</a:t>
            </a:r>
          </a:p>
          <a:p>
            <a:pPr marL="1620000" lvl="1" indent="-57150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 	</a:t>
            </a:r>
            <a:r>
              <a:rPr lang="sv-SE" sz="3200" dirty="0" smtClean="0"/>
              <a:t>Juefei-Xu </a:t>
            </a:r>
            <a:r>
              <a:rPr lang="sv-SE" sz="3200" dirty="0"/>
              <a:t>et al. </a:t>
            </a:r>
            <a:r>
              <a:rPr lang="sv-SE" sz="3200" dirty="0" smtClean="0"/>
              <a:t>[3] </a:t>
            </a:r>
            <a:endParaRPr lang="sv-SE" sz="3200" dirty="0"/>
          </a:p>
          <a:p>
            <a:pPr marL="1620000" lvl="1" indent="-57150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	</a:t>
            </a:r>
            <a:r>
              <a:rPr lang="sv-SE" sz="3200" dirty="0" smtClean="0"/>
              <a:t>Li </a:t>
            </a:r>
            <a:r>
              <a:rPr lang="sv-SE" sz="3200" dirty="0"/>
              <a:t>et al. </a:t>
            </a:r>
            <a:r>
              <a:rPr lang="sv-SE" sz="3200" dirty="0" smtClean="0"/>
              <a:t>[4]</a:t>
            </a:r>
            <a:endParaRPr lang="sv-SE" sz="3200" dirty="0"/>
          </a:p>
          <a:p>
            <a:pPr marL="1620000" lvl="1" indent="-57150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sv-SE" sz="3200" dirty="0" smtClean="0"/>
              <a:t>	Marcos et al. [5]</a:t>
            </a:r>
          </a:p>
          <a:p>
            <a:pPr marL="571500" indent="-57150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with previous work using VGG </a:t>
            </a:r>
            <a:r>
              <a:rPr lang="sv-SE" sz="3200" dirty="0" smtClean="0"/>
              <a:t>and </a:t>
            </a:r>
            <a:r>
              <a:rPr lang="sv-SE" sz="3200" dirty="0"/>
              <a:t>ResNet </a:t>
            </a:r>
            <a:r>
              <a:rPr lang="sv-SE" sz="3200" dirty="0" smtClean="0"/>
              <a:t>[1]</a:t>
            </a:r>
            <a:endParaRPr lang="en-GB" sz="32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7932" y="2008981"/>
            <a:ext cx="4725979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Project Goals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43212" y="10314782"/>
            <a:ext cx="8880987" cy="12268199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995197" y="10062867"/>
            <a:ext cx="417701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Results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0185"/>
            <a:ext cx="5327166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794192" y="22887781"/>
            <a:ext cx="29737998" cy="210256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fi-FI" sz="100" b="1" dirty="0" smtClean="0"/>
          </a:p>
          <a:p>
            <a:r>
              <a:rPr lang="fi-FI" sz="2030" dirty="0" smtClean="0"/>
              <a:t>[</a:t>
            </a:r>
            <a:r>
              <a:rPr lang="fi-FI" sz="2030" dirty="0"/>
              <a:t>1] </a:t>
            </a:r>
            <a:r>
              <a:rPr lang="fi-FI" sz="2030" dirty="0" smtClean="0"/>
              <a:t>  </a:t>
            </a:r>
            <a:r>
              <a:rPr lang="en-GB" sz="2030" dirty="0" smtClean="0"/>
              <a:t>H </a:t>
            </a:r>
            <a:r>
              <a:rPr lang="en-GB" sz="2030" dirty="0" err="1"/>
              <a:t>Wieslander</a:t>
            </a:r>
            <a:r>
              <a:rPr lang="en-GB" sz="2030" dirty="0"/>
              <a:t>, </a:t>
            </a:r>
            <a:r>
              <a:rPr lang="en-GB" sz="2030" dirty="0" smtClean="0"/>
              <a:t>G </a:t>
            </a:r>
            <a:r>
              <a:rPr lang="en-GB" sz="2030" dirty="0" err="1"/>
              <a:t>Forslid</a:t>
            </a:r>
            <a:r>
              <a:rPr lang="en-GB" sz="2030" dirty="0"/>
              <a:t>, </a:t>
            </a:r>
            <a:r>
              <a:rPr lang="en-GB" sz="2030" dirty="0" smtClean="0"/>
              <a:t>E </a:t>
            </a:r>
            <a:r>
              <a:rPr lang="en-GB" sz="2030" dirty="0" err="1"/>
              <a:t>Bengtsson</a:t>
            </a:r>
            <a:r>
              <a:rPr lang="en-GB" sz="2030" dirty="0"/>
              <a:t>, </a:t>
            </a:r>
            <a:r>
              <a:rPr lang="en-GB" sz="2030" dirty="0" smtClean="0"/>
              <a:t>C </a:t>
            </a:r>
            <a:r>
              <a:rPr lang="en-GB" sz="2030" dirty="0" err="1" smtClean="0"/>
              <a:t>Wählby</a:t>
            </a:r>
            <a:r>
              <a:rPr lang="en-GB" sz="2030" dirty="0" smtClean="0"/>
              <a:t>, J Hirsch, C </a:t>
            </a:r>
            <a:r>
              <a:rPr lang="en-GB" sz="2030" dirty="0" err="1" smtClean="0"/>
              <a:t>Runow</a:t>
            </a:r>
            <a:r>
              <a:rPr lang="en-GB" sz="2030" dirty="0" smtClean="0"/>
              <a:t> Stark, S </a:t>
            </a:r>
            <a:r>
              <a:rPr lang="en-GB" sz="2030" dirty="0" err="1"/>
              <a:t>Kecheril</a:t>
            </a:r>
            <a:r>
              <a:rPr lang="en-GB" sz="2030" dirty="0"/>
              <a:t> </a:t>
            </a:r>
            <a:r>
              <a:rPr lang="en-GB" sz="2030" dirty="0" err="1"/>
              <a:t>Sadanandan</a:t>
            </a:r>
            <a:r>
              <a:rPr lang="en-GB" sz="2030" dirty="0"/>
              <a:t>. Deep convolutional neural networks </a:t>
            </a:r>
            <a:r>
              <a:rPr lang="en-GB" sz="2030" dirty="0" smtClean="0"/>
              <a:t>for detecting </a:t>
            </a:r>
            <a:r>
              <a:rPr lang="en-GB" sz="2030" dirty="0"/>
              <a:t>cellular changes due to malignancy. </a:t>
            </a:r>
            <a:r>
              <a:rPr lang="en-GB" sz="2030" dirty="0" smtClean="0"/>
              <a:t>In </a:t>
            </a:r>
            <a:r>
              <a:rPr lang="en-GB" sz="2030" i="1" dirty="0" smtClean="0"/>
              <a:t>CVPR</a:t>
            </a:r>
            <a:r>
              <a:rPr lang="en-GB" sz="2030" dirty="0" smtClean="0"/>
              <a:t>, pages 82–89</a:t>
            </a:r>
            <a:r>
              <a:rPr lang="en-GB" sz="2030" dirty="0"/>
              <a:t>, 2017</a:t>
            </a:r>
          </a:p>
          <a:p>
            <a:r>
              <a:rPr lang="fi-FI" sz="2030" dirty="0" smtClean="0"/>
              <a:t>[2]   T Ojala</a:t>
            </a:r>
            <a:r>
              <a:rPr lang="fi-FI" sz="2030" dirty="0"/>
              <a:t>, </a:t>
            </a:r>
            <a:r>
              <a:rPr lang="fi-FI" sz="2030" dirty="0" smtClean="0"/>
              <a:t>M </a:t>
            </a:r>
            <a:r>
              <a:rPr lang="fi-FI" sz="2030" dirty="0"/>
              <a:t>Pietikainen, </a:t>
            </a:r>
            <a:r>
              <a:rPr lang="fi-FI" sz="2030" dirty="0" smtClean="0"/>
              <a:t>T </a:t>
            </a:r>
            <a:r>
              <a:rPr lang="fi-FI" sz="2030" dirty="0"/>
              <a:t>Maenpaa. Multiresolution </a:t>
            </a:r>
            <a:r>
              <a:rPr lang="en-GB" sz="2030" dirty="0" err="1"/>
              <a:t>gray</a:t>
            </a:r>
            <a:r>
              <a:rPr lang="en-GB" sz="2030" dirty="0"/>
              <a:t>-scale and rotation invariant texture classification with local binary patterns</a:t>
            </a:r>
            <a:r>
              <a:rPr lang="en-GB" sz="2030" dirty="0" smtClean="0"/>
              <a:t>.</a:t>
            </a:r>
            <a:r>
              <a:rPr lang="en-GB" sz="2030" i="1" dirty="0" smtClean="0"/>
              <a:t> </a:t>
            </a:r>
            <a:r>
              <a:rPr lang="en-GB" sz="2030" i="1" dirty="0"/>
              <a:t>IEEE Transactions on </a:t>
            </a:r>
            <a:r>
              <a:rPr lang="en-GB" sz="2030" i="1" dirty="0" smtClean="0"/>
              <a:t>PAMI</a:t>
            </a:r>
            <a:r>
              <a:rPr lang="en-GB" sz="2030" dirty="0" smtClean="0"/>
              <a:t>, 24(7</a:t>
            </a:r>
            <a:r>
              <a:rPr lang="en-GB" sz="2030" dirty="0"/>
              <a:t>):971–987, 2002</a:t>
            </a:r>
            <a:r>
              <a:rPr lang="en-GB" sz="2030" dirty="0" smtClean="0"/>
              <a:t>.</a:t>
            </a:r>
            <a:endParaRPr lang="en-GB" sz="2030" dirty="0"/>
          </a:p>
          <a:p>
            <a:r>
              <a:rPr lang="en-GB" sz="2030" dirty="0" smtClean="0"/>
              <a:t>[3]   F </a:t>
            </a:r>
            <a:r>
              <a:rPr lang="en-GB" sz="2030" dirty="0" err="1" smtClean="0"/>
              <a:t>Juefei</a:t>
            </a:r>
            <a:r>
              <a:rPr lang="en-GB" sz="2030" dirty="0" smtClean="0"/>
              <a:t>-Xu</a:t>
            </a:r>
            <a:r>
              <a:rPr lang="en-GB" sz="2030" dirty="0"/>
              <a:t>, </a:t>
            </a:r>
            <a:r>
              <a:rPr lang="en-GB" sz="2030" dirty="0" smtClean="0"/>
              <a:t>V </a:t>
            </a:r>
            <a:r>
              <a:rPr lang="en-GB" sz="2030" dirty="0" err="1"/>
              <a:t>Boddeti</a:t>
            </a:r>
            <a:r>
              <a:rPr lang="en-GB" sz="2030" dirty="0"/>
              <a:t>, </a:t>
            </a:r>
            <a:r>
              <a:rPr lang="en-GB" sz="2030" dirty="0" smtClean="0"/>
              <a:t>M </a:t>
            </a:r>
            <a:r>
              <a:rPr lang="en-GB" sz="2030" dirty="0" err="1"/>
              <a:t>Savvides</a:t>
            </a:r>
            <a:r>
              <a:rPr lang="en-GB" sz="2030" dirty="0"/>
              <a:t>. </a:t>
            </a:r>
            <a:r>
              <a:rPr lang="en-GB" sz="2030" dirty="0" smtClean="0"/>
              <a:t>Local binary </a:t>
            </a:r>
            <a:r>
              <a:rPr lang="en-GB" sz="2030" dirty="0"/>
              <a:t>convolutional neural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CVPR,</a:t>
            </a:r>
            <a:r>
              <a:rPr lang="en-GB" sz="2030" dirty="0" smtClean="0"/>
              <a:t> </a:t>
            </a:r>
            <a:r>
              <a:rPr lang="en-GB" sz="2030" dirty="0"/>
              <a:t>volume </a:t>
            </a:r>
            <a:r>
              <a:rPr lang="en-GB" sz="2030" dirty="0" smtClean="0"/>
              <a:t>1, 2017.</a:t>
            </a:r>
          </a:p>
          <a:p>
            <a:r>
              <a:rPr lang="en-GB" sz="2030" dirty="0" smtClean="0"/>
              <a:t>[4]   L </a:t>
            </a:r>
            <a:r>
              <a:rPr lang="en-GB" sz="2030" dirty="0"/>
              <a:t>Li, </a:t>
            </a:r>
            <a:r>
              <a:rPr lang="en-GB" sz="2030" dirty="0" smtClean="0"/>
              <a:t>X </a:t>
            </a:r>
            <a:r>
              <a:rPr lang="en-GB" sz="2030" dirty="0"/>
              <a:t>Feng, </a:t>
            </a:r>
            <a:r>
              <a:rPr lang="en-GB" sz="2030" dirty="0" smtClean="0"/>
              <a:t>Z </a:t>
            </a:r>
            <a:r>
              <a:rPr lang="en-GB" sz="2030" dirty="0"/>
              <a:t>Xia, </a:t>
            </a:r>
            <a:r>
              <a:rPr lang="en-GB" sz="2030" dirty="0" smtClean="0"/>
              <a:t>X Jiang</a:t>
            </a:r>
            <a:r>
              <a:rPr lang="en-GB" sz="2030" dirty="0"/>
              <a:t>, </a:t>
            </a:r>
            <a:r>
              <a:rPr lang="en-GB" sz="2030" dirty="0" smtClean="0"/>
              <a:t>A </a:t>
            </a:r>
            <a:r>
              <a:rPr lang="en-GB" sz="2030" dirty="0" err="1" smtClean="0"/>
              <a:t>Hadid</a:t>
            </a:r>
            <a:r>
              <a:rPr lang="en-GB" sz="2030" dirty="0" smtClean="0"/>
              <a:t>. Face </a:t>
            </a:r>
            <a:r>
              <a:rPr lang="en-GB" sz="2030" dirty="0"/>
              <a:t>spoofing detection with local binary pattern </a:t>
            </a:r>
            <a:r>
              <a:rPr lang="en-GB" sz="2030" dirty="0" smtClean="0"/>
              <a:t>network. </a:t>
            </a:r>
            <a:r>
              <a:rPr lang="en-GB" sz="2030" i="1" dirty="0" smtClean="0"/>
              <a:t>Journal </a:t>
            </a:r>
            <a:r>
              <a:rPr lang="en-GB" sz="2030" i="1" dirty="0"/>
              <a:t>of Visual Communication and Image </a:t>
            </a:r>
            <a:r>
              <a:rPr lang="en-GB" sz="2030" i="1" dirty="0" smtClean="0"/>
              <a:t>Representation</a:t>
            </a:r>
            <a:r>
              <a:rPr lang="en-GB" sz="2030" dirty="0" smtClean="0"/>
              <a:t>, 54:182–192</a:t>
            </a:r>
            <a:r>
              <a:rPr lang="en-GB" sz="2030" dirty="0"/>
              <a:t>, </a:t>
            </a:r>
            <a:r>
              <a:rPr lang="en-GB" sz="2030" dirty="0" smtClean="0"/>
              <a:t>2018.</a:t>
            </a:r>
          </a:p>
          <a:p>
            <a:r>
              <a:rPr lang="sv-SE" sz="2030" dirty="0" smtClean="0"/>
              <a:t>[5]   </a:t>
            </a:r>
            <a:r>
              <a:rPr lang="en-GB" sz="2030" dirty="0" smtClean="0"/>
              <a:t>D </a:t>
            </a:r>
            <a:r>
              <a:rPr lang="en-GB" sz="2030" dirty="0"/>
              <a:t>Marcos, </a:t>
            </a:r>
            <a:r>
              <a:rPr lang="en-GB" sz="2030" dirty="0" smtClean="0"/>
              <a:t>M </a:t>
            </a:r>
            <a:r>
              <a:rPr lang="en-GB" sz="2030" dirty="0" err="1" smtClean="0"/>
              <a:t>Volpi</a:t>
            </a:r>
            <a:r>
              <a:rPr lang="en-GB" sz="2030" dirty="0"/>
              <a:t>, </a:t>
            </a:r>
            <a:r>
              <a:rPr lang="en-GB" sz="2030" dirty="0" smtClean="0"/>
              <a:t>N </a:t>
            </a:r>
            <a:r>
              <a:rPr lang="en-GB" sz="2030" dirty="0" err="1"/>
              <a:t>Komodakis</a:t>
            </a:r>
            <a:r>
              <a:rPr lang="en-GB" sz="2030" dirty="0"/>
              <a:t>, </a:t>
            </a:r>
            <a:r>
              <a:rPr lang="en-GB" sz="2030" dirty="0" smtClean="0"/>
              <a:t>D </a:t>
            </a:r>
            <a:r>
              <a:rPr lang="en-GB" sz="2030" dirty="0" err="1" smtClean="0"/>
              <a:t>Tuia</a:t>
            </a:r>
            <a:r>
              <a:rPr lang="en-GB" sz="2030" dirty="0" smtClean="0"/>
              <a:t>. Rotation </a:t>
            </a:r>
            <a:r>
              <a:rPr lang="en-GB" sz="2030" dirty="0" err="1"/>
              <a:t>equivariant</a:t>
            </a:r>
            <a:r>
              <a:rPr lang="en-GB" sz="2030" dirty="0"/>
              <a:t> vector field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ICCV</a:t>
            </a:r>
            <a:r>
              <a:rPr lang="en-GB" sz="2030" dirty="0" smtClean="0"/>
              <a:t> , </a:t>
            </a:r>
            <a:r>
              <a:rPr lang="en-GB" sz="2030" dirty="0"/>
              <a:t>pages </a:t>
            </a:r>
            <a:r>
              <a:rPr lang="en-GB" sz="2030" dirty="0" smtClean="0"/>
              <a:t>5058–5067</a:t>
            </a:r>
            <a:r>
              <a:rPr lang="en-GB" sz="2030" dirty="0"/>
              <a:t>, 2017.</a:t>
            </a:r>
          </a:p>
          <a:p>
            <a:endParaRPr lang="en-GB" sz="203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70537"/>
              </p:ext>
            </p:extLst>
          </p:nvPr>
        </p:nvGraphicFramePr>
        <p:xfrm>
          <a:off x="26715229" y="17401381"/>
          <a:ext cx="8808969" cy="4691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39"/>
                <a:gridCol w="3012503"/>
                <a:gridCol w="2669627"/>
              </a:tblGrid>
              <a:tr h="755522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Model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err="1" smtClean="0"/>
                        <a:t>Accuracy</a:t>
                      </a:r>
                      <a:r>
                        <a:rPr lang="sv-SE" sz="2800" dirty="0" smtClean="0"/>
                        <a:t> (%)</a:t>
                      </a:r>
                      <a:endParaRPr lang="en-GB" sz="2800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F</a:t>
                      </a:r>
                      <a:r>
                        <a:rPr lang="sv-SE" sz="2800" baseline="-25000" dirty="0" smtClean="0"/>
                        <a:t>1</a:t>
                      </a:r>
                      <a:r>
                        <a:rPr lang="sv-SE" sz="2800" dirty="0" smtClean="0"/>
                        <a:t>-Score (%)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299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err="1" smtClean="0"/>
                        <a:t>Juefei</a:t>
                      </a:r>
                      <a:r>
                        <a:rPr lang="sv-SE" sz="2800" dirty="0" smtClean="0"/>
                        <a:t>-Xu et al. </a:t>
                      </a:r>
                      <a:r>
                        <a:rPr lang="sv-SE" sz="2800" dirty="0" smtClean="0"/>
                        <a:t>[3]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81.03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84.85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Li et al. </a:t>
                      </a:r>
                      <a:r>
                        <a:rPr lang="sv-SE" sz="2800" dirty="0" smtClean="0"/>
                        <a:t>[4]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80.70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84.30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Marcos et al. </a:t>
                      </a:r>
                      <a:r>
                        <a:rPr lang="sv-SE" sz="2800" dirty="0" smtClean="0"/>
                        <a:t>[5]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68.37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74.41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ResNet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78.34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75.51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VGG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80.66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77.68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904640" y="10062867"/>
            <a:ext cx="607852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Three CNN Models</a:t>
            </a:r>
            <a:endParaRPr lang="en-GB" b="1" dirty="0">
              <a:solidFill>
                <a:schemeClr val="accent3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36477"/>
              </p:ext>
            </p:extLst>
          </p:nvPr>
        </p:nvGraphicFramePr>
        <p:xfrm>
          <a:off x="10289799" y="10695781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3093"/>
              </p:ext>
            </p:extLst>
          </p:nvPr>
        </p:nvGraphicFramePr>
        <p:xfrm>
          <a:off x="9700665" y="11533329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48508"/>
              </p:ext>
            </p:extLst>
          </p:nvPr>
        </p:nvGraphicFramePr>
        <p:xfrm>
          <a:off x="9326436" y="11991054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262433" y="10858528"/>
                <a:ext cx="6817017" cy="334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/>
                  <a:t>Model 1, </a:t>
                </a:r>
                <a:r>
                  <a:rPr lang="en-GB" sz="3200" dirty="0" err="1" smtClean="0"/>
                  <a:t>Juefei</a:t>
                </a:r>
                <a:r>
                  <a:rPr lang="en-GB" sz="3200" dirty="0" smtClean="0"/>
                  <a:t>-Xu et al.: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512 fixed </a:t>
                </a:r>
                <a:r>
                  <a:rPr lang="en-GB" sz="3200" dirty="0" smtClean="0"/>
                  <a:t>random </a:t>
                </a:r>
                <a:r>
                  <a:rPr lang="en-GB" sz="3200" dirty="0" smtClean="0"/>
                  <a:t>±</a:t>
                </a:r>
                <a:r>
                  <a:rPr lang="en-GB" sz="3200" dirty="0" smtClean="0"/>
                  <a:t>1 </a:t>
                </a:r>
                <a:r>
                  <a:rPr lang="en-GB" sz="3200" dirty="0" smtClean="0"/>
                  <a:t>filters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3200" dirty="0" smtClean="0"/>
                  <a:t>, 10% zeros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Rectified linear activation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GB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sz="3200" dirty="0" smtClean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Trainable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3200" dirty="0" smtClean="0"/>
                  <a:t> used in </a:t>
                </a:r>
                <a:r>
                  <a:rPr lang="en-GB" sz="3200" dirty="0" smtClean="0"/>
                  <a:t>linear </a:t>
                </a:r>
                <a:r>
                  <a:rPr lang="en-GB" sz="3200" dirty="0" smtClean="0"/>
                  <a:t>sum to </a:t>
                </a:r>
                <a:r>
                  <a:rPr lang="en-GB" sz="3200" dirty="0" smtClean="0"/>
                  <a:t>create feature map</a:t>
                </a:r>
                <a:endParaRPr lang="en-GB" sz="3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433" y="10858528"/>
                <a:ext cx="6817017" cy="3342453"/>
              </a:xfrm>
              <a:prstGeom prst="rect">
                <a:avLst/>
              </a:prstGeom>
              <a:blipFill rotWithShape="1">
                <a:blip r:embed="rId3"/>
                <a:stretch>
                  <a:fillRect l="-2326" t="-2368" r="-805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9394317" y="14570039"/>
            <a:ext cx="6685132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2, Li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fixed difference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Sum of sigmoid activations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Gating functions applied to sum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Histogram of results</a:t>
            </a:r>
            <a:endParaRPr lang="en-GB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62432" y="18315781"/>
            <a:ext cx="6817017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GB" sz="3200" dirty="0" smtClean="0"/>
              <a:t>Model 3, Marcos et al.:</a:t>
            </a:r>
          </a:p>
          <a:p>
            <a:pPr marL="685800" indent="-685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Stack of rotated filters, adapted for vector field input</a:t>
            </a:r>
          </a:p>
          <a:p>
            <a:pPr marL="685800" indent="-685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The output angle is given by the rotation of the filter with highest activation</a:t>
            </a:r>
          </a:p>
          <a:p>
            <a:pPr marL="685800" indent="-685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Activation magnitude &amp; direction forms 2D vector field output</a:t>
            </a:r>
            <a:endParaRPr lang="en-GB" sz="3200" dirty="0" smtClean="0"/>
          </a:p>
        </p:txBody>
      </p:sp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477080"/>
              </p:ext>
            </p:extLst>
          </p:nvPr>
        </p:nvGraphicFramePr>
        <p:xfrm>
          <a:off x="16783049" y="14837398"/>
          <a:ext cx="2430503" cy="248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3333314" y="11457781"/>
                <a:ext cx="2154336" cy="14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32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314" y="11457781"/>
                <a:ext cx="2154336" cy="14761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48092"/>
              </p:ext>
            </p:extLst>
          </p:nvPr>
        </p:nvGraphicFramePr>
        <p:xfrm>
          <a:off x="11507202" y="14658181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46320"/>
              </p:ext>
            </p:extLst>
          </p:nvPr>
        </p:nvGraphicFramePr>
        <p:xfrm>
          <a:off x="10959146" y="15512950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08847"/>
              </p:ext>
            </p:extLst>
          </p:nvPr>
        </p:nvGraphicFramePr>
        <p:xfrm>
          <a:off x="10610850" y="15948876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886450" y="143533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triped Right Arrow 11"/>
          <p:cNvSpPr/>
          <p:nvPr/>
        </p:nvSpPr>
        <p:spPr bwMode="auto">
          <a:xfrm>
            <a:off x="12668250" y="11991181"/>
            <a:ext cx="45720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Striped Right Arrow 65"/>
          <p:cNvSpPr/>
          <p:nvPr/>
        </p:nvSpPr>
        <p:spPr bwMode="auto">
          <a:xfrm>
            <a:off x="15716250" y="11991181"/>
            <a:ext cx="4295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922" y="11365508"/>
            <a:ext cx="2154128" cy="1844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4" name="Group 3"/>
          <p:cNvGrpSpPr/>
          <p:nvPr/>
        </p:nvGrpSpPr>
        <p:grpSpPr>
          <a:xfrm>
            <a:off x="16380252" y="13591125"/>
            <a:ext cx="2460198" cy="381256"/>
            <a:chOff x="16456452" y="13683387"/>
            <a:chExt cx="2460198" cy="381256"/>
          </a:xfrm>
        </p:grpSpPr>
        <p:grpSp>
          <p:nvGrpSpPr>
            <p:cNvPr id="46" name="Group 45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20" name="Pentagon 1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Pentagon 67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6610122" y="13695311"/>
              <a:ext cx="230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chemeClr val="bg1"/>
                  </a:solidFill>
                </a:rPr>
                <a:t>Output </a:t>
              </a:r>
              <a:r>
                <a:rPr lang="en-GB" sz="1800" dirty="0" smtClean="0">
                  <a:solidFill>
                    <a:schemeClr val="bg1"/>
                  </a:solidFill>
                </a:rPr>
                <a:t>feature </a:t>
              </a:r>
              <a:r>
                <a:rPr lang="en-GB" sz="1800" dirty="0" smtClean="0">
                  <a:solidFill>
                    <a:schemeClr val="bg1"/>
                  </a:solidFill>
                </a:rPr>
                <a:t>map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Striped Right Arrow 75"/>
          <p:cNvSpPr/>
          <p:nvPr/>
        </p:nvSpPr>
        <p:spPr bwMode="auto">
          <a:xfrm>
            <a:off x="16351000" y="15496381"/>
            <a:ext cx="43205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5886450" y="182395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/>
          <p:cNvGrpSpPr/>
          <p:nvPr/>
        </p:nvGrpSpPr>
        <p:grpSpPr>
          <a:xfrm>
            <a:off x="13912600" y="15115381"/>
            <a:ext cx="2237662" cy="1836226"/>
            <a:chOff x="12342536" y="15267781"/>
            <a:chExt cx="2237662" cy="1836226"/>
          </a:xfrm>
        </p:grpSpPr>
        <p:graphicFrame>
          <p:nvGraphicFramePr>
            <p:cNvPr id="85" name="Chart 8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48493402"/>
                </p:ext>
              </p:extLst>
            </p:nvPr>
          </p:nvGraphicFramePr>
          <p:xfrm>
            <a:off x="12924198" y="15267781"/>
            <a:ext cx="1656000" cy="906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86" name="Chart 8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65619070"/>
                </p:ext>
              </p:extLst>
            </p:nvPr>
          </p:nvGraphicFramePr>
          <p:xfrm>
            <a:off x="12660839" y="15737475"/>
            <a:ext cx="1656000" cy="906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84" name="Chart 8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06556955"/>
                </p:ext>
              </p:extLst>
            </p:nvPr>
          </p:nvGraphicFramePr>
          <p:xfrm>
            <a:off x="12342536" y="16197034"/>
            <a:ext cx="1656000" cy="906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87" name="Striped Right Arrow 86"/>
          <p:cNvSpPr/>
          <p:nvPr/>
        </p:nvSpPr>
        <p:spPr bwMode="auto">
          <a:xfrm>
            <a:off x="13430250" y="15494959"/>
            <a:ext cx="45720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2592050" y="16265584"/>
                <a:ext cx="7708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/>
                        </a:rPr>
                        <m:t>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050" y="16265584"/>
                <a:ext cx="770860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9546974" y="10863086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10830789" y="14837398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83" name="Rounded Rectangle 82"/>
          <p:cNvSpPr/>
          <p:nvPr/>
        </p:nvSpPr>
        <p:spPr bwMode="auto">
          <a:xfrm>
            <a:off x="20122878" y="4480862"/>
            <a:ext cx="5259651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26643212" y="2313782"/>
            <a:ext cx="8920828" cy="745718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106930" y="2010000"/>
            <a:ext cx="1993392" cy="799200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Data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841450" y="2694781"/>
            <a:ext cx="8915399" cy="415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6 </a:t>
            </a:r>
            <a:r>
              <a:rPr lang="en-GB" sz="3200" dirty="0" smtClean="0"/>
              <a:t>patients, 3 </a:t>
            </a:r>
            <a:r>
              <a:rPr lang="en-GB" sz="3200" dirty="0" smtClean="0"/>
              <a:t>with oral </a:t>
            </a:r>
            <a:r>
              <a:rPr lang="en-GB" sz="3200" dirty="0"/>
              <a:t>cancer and </a:t>
            </a:r>
            <a:r>
              <a:rPr lang="en-GB" sz="3200" dirty="0" smtClean="0"/>
              <a:t>3 healthy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10k </a:t>
            </a:r>
            <a:r>
              <a:rPr lang="en-GB" sz="3200" dirty="0" smtClean="0"/>
              <a:t>cell images (80x80) </a:t>
            </a:r>
            <a:r>
              <a:rPr lang="en-GB" sz="3200" dirty="0" smtClean="0"/>
              <a:t>[1</a:t>
            </a:r>
            <a:r>
              <a:rPr lang="en-GB" sz="3200" dirty="0"/>
              <a:t>]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Only patient diagnosis </a:t>
            </a:r>
            <a:r>
              <a:rPr lang="en-GB" sz="3200" dirty="0" smtClean="0"/>
              <a:t>known, not individual cell </a:t>
            </a:r>
            <a:r>
              <a:rPr lang="en-GB" sz="3200" dirty="0" smtClean="0"/>
              <a:t>classification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Training and test data selected from different patients to avoid data leakage</a:t>
            </a:r>
            <a:endParaRPr lang="en-GB" sz="3200" dirty="0"/>
          </a:p>
          <a:p>
            <a:pPr>
              <a:spcBef>
                <a:spcPts val="700"/>
              </a:spcBef>
            </a:pPr>
            <a:endParaRPr lang="en-GB" sz="32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7527250" y="6362794"/>
            <a:ext cx="6934200" cy="3189987"/>
            <a:chOff x="15394642" y="16985058"/>
            <a:chExt cx="7504127" cy="4472707"/>
          </a:xfrm>
        </p:grpSpPr>
        <p:pic>
          <p:nvPicPr>
            <p:cNvPr id="109" name="Picture 3" descr="C:\Users\Bulb\Documents\Teknisk Fysik\15hp project\code\data\glass_3_im_85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11730" y="18919156"/>
              <a:ext cx="1576724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Users\Bulb\Documents\Teknisk Fysik\15hp project\code\data\glass_3_im_20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37778" y="18919156"/>
              <a:ext cx="1577597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5" descr="C:\Users\Bulb\Documents\Teknisk Fysik\15hp project\code\data\glass_3_im_1000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09771" y="16985058"/>
              <a:ext cx="1580642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 flipH="1">
              <a:off x="15394642" y="20872990"/>
              <a:ext cx="3659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Healthy Cells</a:t>
              </a:r>
              <a:endParaRPr lang="en-GB" sz="7000" b="1" dirty="0"/>
            </a:p>
          </p:txBody>
        </p:sp>
        <p:pic>
          <p:nvPicPr>
            <p:cNvPr id="113" name="Picture 9" descr="C:\Users\Bulb\Documents\Teknisk Fysik\15hp project\code\data\glass_12_im_5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6985058"/>
              <a:ext cx="1587810" cy="179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Bulb\Documents\Teknisk Fysik\15hp project\code\data\glass_12_im_100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" descr="C:\Users\Bulb\Documents\Teknisk Fysik\15hp project\code\data\glass_12_im_200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3" descr="C:\Users\Bulb\Documents\Teknisk Fysik\15hp project\code\data\glass_4_im_1.jp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/>
            <a:stretch/>
          </p:blipFill>
          <p:spPr bwMode="auto">
            <a:xfrm flipH="1">
              <a:off x="17258144" y="16985058"/>
              <a:ext cx="1536864" cy="176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 flipH="1">
              <a:off x="19224808" y="20867614"/>
              <a:ext cx="3673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Cancer Cells</a:t>
              </a:r>
              <a:endParaRPr lang="en-GB" sz="3200" b="1" dirty="0"/>
            </a:p>
          </p:txBody>
        </p:sp>
        <p:pic>
          <p:nvPicPr>
            <p:cNvPr id="118" name="Picture 15" descr="C:\Users\Bulb\Documents\Teknisk Fysik\15hp project\code\data\glass_37_im_1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6985058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ounded Rectangle 118"/>
          <p:cNvSpPr/>
          <p:nvPr/>
        </p:nvSpPr>
        <p:spPr bwMode="auto">
          <a:xfrm>
            <a:off x="16097250" y="2313782"/>
            <a:ext cx="9982200" cy="745718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sv-SE" sz="3200" dirty="0" smtClean="0"/>
              <a:t>LBPs </a:t>
            </a:r>
            <a:r>
              <a:rPr lang="sv-SE" sz="3200" dirty="0" smtClean="0"/>
              <a:t>[2] are </a:t>
            </a:r>
            <a:r>
              <a:rPr lang="sv-SE" sz="3200" dirty="0"/>
              <a:t>powerful texture </a:t>
            </a:r>
            <a:r>
              <a:rPr lang="sv-SE" sz="3200" dirty="0" smtClean="0"/>
              <a:t>classifiers</a:t>
            </a:r>
          </a:p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Use intensity level of central pixel to threshold </a:t>
            </a:r>
            <a:r>
              <a:rPr lang="en-GB" sz="3200" dirty="0" smtClean="0"/>
              <a:t>values </a:t>
            </a:r>
            <a:r>
              <a:rPr lang="en-GB" sz="3200" dirty="0"/>
              <a:t>of P points surrounding </a:t>
            </a:r>
            <a:r>
              <a:rPr lang="en-GB" sz="3200" dirty="0" smtClean="0"/>
              <a:t>it at </a:t>
            </a:r>
            <a:r>
              <a:rPr lang="en-GB" sz="3200" dirty="0"/>
              <a:t>radius </a:t>
            </a:r>
            <a:r>
              <a:rPr lang="en-GB" sz="3200" dirty="0" smtClean="0"/>
              <a:t>R</a:t>
            </a:r>
          </a:p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Binary string gives pattern index</a:t>
            </a:r>
          </a:p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Rotational </a:t>
            </a:r>
            <a:r>
              <a:rPr lang="en-GB" sz="3200" dirty="0" smtClean="0"/>
              <a:t>equivalents and </a:t>
            </a:r>
            <a:r>
              <a:rPr lang="en-GB" sz="3200" dirty="0"/>
              <a:t>least common (‘non-uniform’) patterns </a:t>
            </a:r>
            <a:r>
              <a:rPr lang="en-GB" sz="3200" dirty="0" smtClean="0"/>
              <a:t>are usually combined</a:t>
            </a:r>
          </a:p>
          <a:p>
            <a:endParaRPr lang="sv-SE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711697" y="2008981"/>
            <a:ext cx="675330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3332299" y="7004940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11101001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3332299" y="8268137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00111101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24441754" y="7630549"/>
            <a:ext cx="640599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=</a:t>
            </a:r>
            <a:endParaRPr lang="en-GB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506" y="6664033"/>
            <a:ext cx="2355944" cy="288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Striped Right Arrow 124"/>
          <p:cNvSpPr/>
          <p:nvPr/>
        </p:nvSpPr>
        <p:spPr bwMode="auto">
          <a:xfrm>
            <a:off x="22997111" y="7630549"/>
            <a:ext cx="720139" cy="68033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333" b="45730"/>
          <a:stretch/>
        </p:blipFill>
        <p:spPr>
          <a:xfrm>
            <a:off x="16542719" y="19077781"/>
            <a:ext cx="2392334" cy="2209800"/>
          </a:xfrm>
          <a:prstGeom prst="rect">
            <a:avLst/>
          </a:prstGeom>
          <a:solidFill>
            <a:schemeClr val="tx2">
              <a:lumMod val="40000"/>
              <a:lumOff val="60000"/>
              <a:alpha val="82000"/>
            </a:schemeClr>
          </a:solidFill>
          <a:ln w="38100"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16478250" y="21469267"/>
            <a:ext cx="2476999" cy="427914"/>
            <a:chOff x="15677651" y="21224684"/>
            <a:chExt cx="2476999" cy="427914"/>
          </a:xfrm>
        </p:grpSpPr>
        <p:grpSp>
          <p:nvGrpSpPr>
            <p:cNvPr id="93" name="Group 92"/>
            <p:cNvGrpSpPr/>
            <p:nvPr/>
          </p:nvGrpSpPr>
          <p:grpSpPr>
            <a:xfrm>
              <a:off x="15677651" y="21227443"/>
              <a:ext cx="2476999" cy="425155"/>
              <a:chOff x="21416658" y="4904581"/>
              <a:chExt cx="1719567" cy="228600"/>
            </a:xfrm>
          </p:grpSpPr>
          <p:sp>
            <p:nvSpPr>
              <p:cNvPr id="95" name="Pentagon 94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Pentagon 95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5944850" y="21224684"/>
              <a:ext cx="212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chemeClr val="bg1"/>
                  </a:solidFill>
                </a:rPr>
                <a:t>Output vector map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Striped Right Arrow 97"/>
          <p:cNvSpPr/>
          <p:nvPr/>
        </p:nvSpPr>
        <p:spPr bwMode="auto">
          <a:xfrm>
            <a:off x="15558024" y="19992181"/>
            <a:ext cx="539226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15050" y="21490845"/>
            <a:ext cx="2316079" cy="381727"/>
            <a:chOff x="6161172" y="21490845"/>
            <a:chExt cx="2316079" cy="381727"/>
          </a:xfrm>
        </p:grpSpPr>
        <p:grpSp>
          <p:nvGrpSpPr>
            <p:cNvPr id="79" name="Group 78"/>
            <p:cNvGrpSpPr/>
            <p:nvPr/>
          </p:nvGrpSpPr>
          <p:grpSpPr>
            <a:xfrm>
              <a:off x="6184777" y="21490845"/>
              <a:ext cx="2292474" cy="381727"/>
              <a:chOff x="21416658" y="4904581"/>
              <a:chExt cx="1719567" cy="228600"/>
            </a:xfrm>
          </p:grpSpPr>
          <p:sp>
            <p:nvSpPr>
              <p:cNvPr id="80" name="Pentagon 7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1" name="Pentagon 80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6161172" y="21503240"/>
              <a:ext cx="227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Input image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9017643"/>
            <a:ext cx="2292473" cy="2292473"/>
          </a:xfrm>
          <a:prstGeom prst="rect">
            <a:avLst/>
          </a:prstGeom>
        </p:spPr>
      </p:pic>
      <p:sp>
        <p:nvSpPr>
          <p:cNvPr id="165" name="Striped Right Arrow 164"/>
          <p:cNvSpPr/>
          <p:nvPr/>
        </p:nvSpPr>
        <p:spPr bwMode="auto">
          <a:xfrm>
            <a:off x="8866911" y="20068381"/>
            <a:ext cx="524739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869742" y="18544381"/>
            <a:ext cx="5236908" cy="3909407"/>
            <a:chOff x="9793542" y="18544381"/>
            <a:chExt cx="5236908" cy="3909407"/>
          </a:xfrm>
        </p:grpSpPr>
        <p:grpSp>
          <p:nvGrpSpPr>
            <p:cNvPr id="23" name="Group 22"/>
            <p:cNvGrpSpPr/>
            <p:nvPr/>
          </p:nvGrpSpPr>
          <p:grpSpPr>
            <a:xfrm>
              <a:off x="12140006" y="21770379"/>
              <a:ext cx="2591446" cy="443151"/>
              <a:chOff x="12140006" y="21770379"/>
              <a:chExt cx="2591446" cy="443151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2140006" y="21770379"/>
                <a:ext cx="2585644" cy="443151"/>
                <a:chOff x="21416658" y="4904581"/>
                <a:chExt cx="1719567" cy="228600"/>
              </a:xfrm>
            </p:grpSpPr>
            <p:sp>
              <p:nvSpPr>
                <p:cNvPr id="129" name="Pentagon 128"/>
                <p:cNvSpPr/>
                <p:nvPr/>
              </p:nvSpPr>
              <p:spPr bwMode="auto">
                <a:xfrm flipH="1">
                  <a:off x="21416658" y="4904581"/>
                  <a:ext cx="1004869" cy="228600"/>
                </a:xfrm>
                <a:prstGeom prst="homePlate">
                  <a:avLst/>
                </a:prstGeom>
                <a:solidFill>
                  <a:srgbClr val="CC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457200" tIns="228600" rIns="457200" bIns="2286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Pentagon 129"/>
                <p:cNvSpPr/>
                <p:nvPr/>
              </p:nvSpPr>
              <p:spPr bwMode="auto">
                <a:xfrm>
                  <a:off x="22421528" y="4904581"/>
                  <a:ext cx="714697" cy="228600"/>
                </a:xfrm>
                <a:prstGeom prst="homePlate">
                  <a:avLst/>
                </a:prstGeom>
                <a:solidFill>
                  <a:srgbClr val="CC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457200" tIns="228600" rIns="457200" bIns="2286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12211050" y="21820981"/>
                <a:ext cx="252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800" dirty="0" err="1" smtClean="0">
                    <a:solidFill>
                      <a:schemeClr val="bg1"/>
                    </a:solidFill>
                  </a:rPr>
                  <a:t>Fixed</a:t>
                </a:r>
                <a:r>
                  <a:rPr lang="sv-SE" sz="1800" dirty="0" smtClean="0">
                    <a:solidFill>
                      <a:schemeClr val="bg1"/>
                    </a:solidFill>
                  </a:rPr>
                  <a:t> </a:t>
                </a:r>
                <a:r>
                  <a:rPr lang="sv-SE" sz="1800" dirty="0" smtClean="0">
                    <a:solidFill>
                      <a:schemeClr val="bg1"/>
                    </a:solidFill>
                  </a:rPr>
                  <a:t>rotated copies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925050" y="20996830"/>
              <a:ext cx="1981200" cy="443151"/>
              <a:chOff x="9972697" y="20761782"/>
              <a:chExt cx="1981200" cy="443151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9972697" y="20761782"/>
                <a:ext cx="1981200" cy="443151"/>
                <a:chOff x="21416658" y="4904581"/>
                <a:chExt cx="1719567" cy="228600"/>
              </a:xfrm>
            </p:grpSpPr>
            <p:sp>
              <p:nvSpPr>
                <p:cNvPr id="170" name="Pentagon 169"/>
                <p:cNvSpPr/>
                <p:nvPr/>
              </p:nvSpPr>
              <p:spPr bwMode="auto">
                <a:xfrm flipH="1">
                  <a:off x="21416658" y="4904581"/>
                  <a:ext cx="1004869" cy="228600"/>
                </a:xfrm>
                <a:prstGeom prst="homePlate">
                  <a:avLst/>
                </a:prstGeom>
                <a:solidFill>
                  <a:srgbClr val="CC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457200" tIns="228600" rIns="457200" bIns="2286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Pentagon 170"/>
                <p:cNvSpPr/>
                <p:nvPr/>
              </p:nvSpPr>
              <p:spPr bwMode="auto">
                <a:xfrm>
                  <a:off x="22421528" y="4904581"/>
                  <a:ext cx="714697" cy="228600"/>
                </a:xfrm>
                <a:prstGeom prst="homePlate">
                  <a:avLst/>
                </a:prstGeom>
                <a:solidFill>
                  <a:srgbClr val="CC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457200" tIns="228600" rIns="457200" bIns="2286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10136714" y="20830381"/>
                <a:ext cx="1693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800" dirty="0" smtClean="0">
                    <a:solidFill>
                      <a:schemeClr val="bg1"/>
                    </a:solidFill>
                  </a:rPr>
                  <a:t>Trainable filter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9" name="Picture 2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9650" y="18544381"/>
              <a:ext cx="2314552" cy="3302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4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6713" y="19244775"/>
              <a:ext cx="1585107" cy="1582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33" name="Straight Arrow Connector 1032"/>
            <p:cNvCxnSpPr/>
            <p:nvPr/>
          </p:nvCxnSpPr>
          <p:spPr bwMode="auto">
            <a:xfrm>
              <a:off x="11906250" y="20220781"/>
              <a:ext cx="457200" cy="0"/>
            </a:xfrm>
            <a:prstGeom prst="straightConnector1">
              <a:avLst/>
            </a:prstGeom>
            <a:noFill/>
            <a:ln w="1016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5" name="Rounded Rectangle 1034"/>
            <p:cNvSpPr/>
            <p:nvPr/>
          </p:nvSpPr>
          <p:spPr bwMode="auto">
            <a:xfrm>
              <a:off x="9793542" y="18544381"/>
              <a:ext cx="5236908" cy="3909407"/>
            </a:xfrm>
            <a:prstGeom prst="roundRect">
              <a:avLst>
                <a:gd name="adj" fmla="val 9772"/>
              </a:avLst>
            </a:prstGeom>
            <a:noFill/>
            <a:ln w="38100">
              <a:solidFill>
                <a:schemeClr val="tx1"/>
              </a:solidFill>
              <a:prstDash val="sysDot"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4" name="Striped Right Arrow 103"/>
          <p:cNvSpPr/>
          <p:nvPr/>
        </p:nvSpPr>
        <p:spPr bwMode="auto">
          <a:xfrm>
            <a:off x="8613995" y="11991181"/>
            <a:ext cx="420923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1069581"/>
            <a:ext cx="2293200" cy="22932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115050" y="13578730"/>
            <a:ext cx="2292474" cy="381727"/>
            <a:chOff x="6147789" y="13743054"/>
            <a:chExt cx="2292474" cy="381727"/>
          </a:xfrm>
        </p:grpSpPr>
        <p:grpSp>
          <p:nvGrpSpPr>
            <p:cNvPr id="136" name="Group 135"/>
            <p:cNvGrpSpPr/>
            <p:nvPr/>
          </p:nvGrpSpPr>
          <p:grpSpPr>
            <a:xfrm>
              <a:off x="6147789" y="13743054"/>
              <a:ext cx="2292474" cy="381727"/>
              <a:chOff x="21416658" y="4904581"/>
              <a:chExt cx="1719567" cy="228600"/>
            </a:xfrm>
          </p:grpSpPr>
          <p:sp>
            <p:nvSpPr>
              <p:cNvPr id="137" name="Pentagon 136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" name="Pentagon 137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6202628" y="13748669"/>
              <a:ext cx="212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Input image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Striped Right Arrow 139"/>
          <p:cNvSpPr/>
          <p:nvPr/>
        </p:nvSpPr>
        <p:spPr bwMode="auto">
          <a:xfrm>
            <a:off x="10113727" y="15496381"/>
            <a:ext cx="420923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4986238"/>
            <a:ext cx="2258910" cy="23388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711228" y="12645770"/>
                <a:ext cx="2415650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sz="24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GB" sz="2400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sz="24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GB" sz="2400" b="0" i="1" dirty="0" smtClean="0"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GB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i="1" baseline="-25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28" y="12645770"/>
                <a:ext cx="2415650" cy="822469"/>
              </a:xfrm>
              <a:prstGeom prst="rect">
                <a:avLst/>
              </a:prstGeom>
              <a:blipFill rotWithShape="1">
                <a:blip r:embed="rId2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triped Right Arrow 126"/>
          <p:cNvSpPr/>
          <p:nvPr/>
        </p:nvSpPr>
        <p:spPr bwMode="auto">
          <a:xfrm>
            <a:off x="8020050" y="15496381"/>
            <a:ext cx="420923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986" y="15648911"/>
            <a:ext cx="1674864" cy="167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8452870" y="17553054"/>
            <a:ext cx="1853180" cy="381727"/>
            <a:chOff x="5794191" y="17400654"/>
            <a:chExt cx="2292474" cy="381727"/>
          </a:xfrm>
        </p:grpSpPr>
        <p:grpSp>
          <p:nvGrpSpPr>
            <p:cNvPr id="152" name="Group 151"/>
            <p:cNvGrpSpPr/>
            <p:nvPr/>
          </p:nvGrpSpPr>
          <p:grpSpPr>
            <a:xfrm>
              <a:off x="5794191" y="17400654"/>
              <a:ext cx="2292474" cy="381727"/>
              <a:chOff x="21416658" y="4904581"/>
              <a:chExt cx="1719567" cy="228600"/>
            </a:xfrm>
          </p:grpSpPr>
          <p:sp>
            <p:nvSpPr>
              <p:cNvPr id="153" name="Pentagon 152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" name="Pentagon 153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5794192" y="17400654"/>
              <a:ext cx="2277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2x CNN layers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202692" y="17555150"/>
            <a:ext cx="2001199" cy="379631"/>
            <a:chOff x="6147789" y="13743054"/>
            <a:chExt cx="2292474" cy="381727"/>
          </a:xfrm>
        </p:grpSpPr>
        <p:grpSp>
          <p:nvGrpSpPr>
            <p:cNvPr id="157" name="Group 156"/>
            <p:cNvGrpSpPr/>
            <p:nvPr/>
          </p:nvGrpSpPr>
          <p:grpSpPr>
            <a:xfrm>
              <a:off x="6147789" y="13743054"/>
              <a:ext cx="2292474" cy="381727"/>
              <a:chOff x="21416658" y="4904581"/>
              <a:chExt cx="1719567" cy="228600"/>
            </a:xfrm>
          </p:grpSpPr>
          <p:sp>
            <p:nvSpPr>
              <p:cNvPr id="160" name="Pentagon 15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" name="Pentagon 160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6202628" y="13748669"/>
              <a:ext cx="212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Input image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6864289" y="17515681"/>
            <a:ext cx="2357161" cy="647700"/>
            <a:chOff x="5794191" y="17400654"/>
            <a:chExt cx="2300180" cy="6477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5794191" y="17400654"/>
              <a:ext cx="2292474" cy="381727"/>
              <a:chOff x="21416658" y="4904581"/>
              <a:chExt cx="1719567" cy="228600"/>
            </a:xfrm>
          </p:grpSpPr>
          <p:sp>
            <p:nvSpPr>
              <p:cNvPr id="166" name="Pentagon 165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" name="Pentagon 166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5816923" y="17402023"/>
              <a:ext cx="2277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Output histogram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3277850" y="13579201"/>
            <a:ext cx="2085245" cy="381256"/>
            <a:chOff x="16456452" y="13683387"/>
            <a:chExt cx="2460199" cy="381256"/>
          </a:xfrm>
        </p:grpSpPr>
        <p:grpSp>
          <p:nvGrpSpPr>
            <p:cNvPr id="173" name="Group 172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175" name="Pentagon 174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" name="Pentagon 175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16456453" y="13695311"/>
              <a:ext cx="246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Weighted sum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9897205" y="13567277"/>
            <a:ext cx="2085245" cy="381256"/>
            <a:chOff x="16456452" y="13683387"/>
            <a:chExt cx="2460199" cy="381256"/>
          </a:xfrm>
        </p:grpSpPr>
        <p:grpSp>
          <p:nvGrpSpPr>
            <p:cNvPr id="178" name="Group 177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180" name="Pentagon 17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1" name="Pentagon 180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16456453" y="13695311"/>
              <a:ext cx="246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Fixed filters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0745280" y="17553525"/>
            <a:ext cx="2380170" cy="381256"/>
            <a:chOff x="16456452" y="13683387"/>
            <a:chExt cx="2460199" cy="381256"/>
          </a:xfrm>
        </p:grpSpPr>
        <p:grpSp>
          <p:nvGrpSpPr>
            <p:cNvPr id="183" name="Group 182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185" name="Pentagon 184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6" name="Pentagon 185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16456453" y="13695311"/>
              <a:ext cx="246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Sum of fixed filters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4012005" y="17541130"/>
            <a:ext cx="2085245" cy="381256"/>
            <a:chOff x="16456452" y="13683387"/>
            <a:chExt cx="2460199" cy="38125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190" name="Pentagon 18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1" name="Pentagon 190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16456453" y="13695311"/>
              <a:ext cx="246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Gating functions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778405" y="11107620"/>
            <a:ext cx="8610600" cy="5681826"/>
            <a:chOff x="26778405" y="11107620"/>
            <a:chExt cx="8610600" cy="5681826"/>
          </a:xfrm>
        </p:grpSpPr>
        <p:graphicFrame>
          <p:nvGraphicFramePr>
            <p:cNvPr id="193" name="Chart 19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0733413"/>
                </p:ext>
              </p:extLst>
            </p:nvPr>
          </p:nvGraphicFramePr>
          <p:xfrm>
            <a:off x="26778405" y="11107620"/>
            <a:ext cx="8610600" cy="5681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8"/>
            </a:graphicData>
          </a:graphic>
        </p:graphicFrame>
        <p:cxnSp>
          <p:nvCxnSpPr>
            <p:cNvPr id="6" name="Straight Connector 5"/>
            <p:cNvCxnSpPr/>
            <p:nvPr/>
          </p:nvCxnSpPr>
          <p:spPr bwMode="auto">
            <a:xfrm>
              <a:off x="27374400" y="12484800"/>
              <a:ext cx="7999078" cy="25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16249650" y="6276181"/>
            <a:ext cx="38029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/>
              <a:t>Histogram of pattern indexes can be used as a feature set in </a:t>
            </a:r>
            <a:r>
              <a:rPr lang="en-GB" sz="3200" dirty="0" smtClean="0"/>
              <a:t>a neural </a:t>
            </a:r>
            <a:r>
              <a:rPr lang="en-GB" sz="3200" dirty="0"/>
              <a:t>network</a:t>
            </a:r>
            <a:endParaRPr lang="sv-S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50" y="8638381"/>
            <a:ext cx="4476750" cy="447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080">
            <a:off x="19025244" y="9274908"/>
            <a:ext cx="4476750" cy="447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762">
            <a:off x="19352904" y="10060863"/>
            <a:ext cx="4476750" cy="447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6839">
            <a:off x="19465562" y="10784185"/>
            <a:ext cx="4476750" cy="4470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18535650" y="7114381"/>
            <a:ext cx="0" cy="59944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8535650" y="7038181"/>
            <a:ext cx="1600200" cy="60960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8535650" y="7495381"/>
            <a:ext cx="3200400" cy="56388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18535650" y="8333581"/>
            <a:ext cx="4572000" cy="48006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rc 26"/>
          <p:cNvSpPr/>
          <p:nvPr/>
        </p:nvSpPr>
        <p:spPr bwMode="auto">
          <a:xfrm rot="19102817">
            <a:off x="17757956" y="766404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3042" y="70168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29" name="Arc 28"/>
          <p:cNvSpPr/>
          <p:nvPr/>
        </p:nvSpPr>
        <p:spPr bwMode="auto">
          <a:xfrm rot="20013590">
            <a:off x="18888437" y="787843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6850" y="73216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31" name="Arc 30"/>
          <p:cNvSpPr/>
          <p:nvPr/>
        </p:nvSpPr>
        <p:spPr bwMode="auto">
          <a:xfrm rot="20764226">
            <a:off x="19868380" y="8373369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2250" y="7952581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11410971"/>
            <a:ext cx="4476750" cy="4470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875">
            <a:off x="9279334" y="12413606"/>
            <a:ext cx="44767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</a:ln>
        <a:effectLst/>
        <a:extLst/>
      </a:spPr>
      <a:bodyPr vert="horz" wrap="square" lIns="457200" tIns="228600" rIns="457200" bIns="2286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</TotalTime>
  <Words>647</Words>
  <Application>Microsoft Office PowerPoint</Application>
  <PresentationFormat>Custom</PresentationFormat>
  <Paragraphs>156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Standardformgivning</vt:lpstr>
      <vt:lpstr>Detecting Cancer using Texture Classification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200</cp:revision>
  <dcterms:created xsi:type="dcterms:W3CDTF">2001-10-15T06:35:57Z</dcterms:created>
  <dcterms:modified xsi:type="dcterms:W3CDTF">2019-01-11T13:25:33Z</dcterms:modified>
</cp:coreProperties>
</file>