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3" r:id="rId2"/>
    <p:sldId id="262" r:id="rId3"/>
    <p:sldId id="260" r:id="rId4"/>
    <p:sldId id="264" r:id="rId5"/>
    <p:sldId id="267" r:id="rId6"/>
    <p:sldId id="268" r:id="rId7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E63C"/>
    <a:srgbClr val="C0E43E"/>
    <a:srgbClr val="FFFF64"/>
    <a:srgbClr val="C1EEAA"/>
    <a:srgbClr val="FAEE64"/>
    <a:srgbClr val="64BEA5"/>
    <a:srgbClr val="D15C37"/>
    <a:srgbClr val="DD61C8"/>
    <a:srgbClr val="5F911E"/>
    <a:srgbClr val="5F91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 autoAdjust="0"/>
    <p:restoredTop sz="91288" autoAdjust="0"/>
  </p:normalViewPr>
  <p:slideViewPr>
    <p:cSldViewPr>
      <p:cViewPr varScale="1">
        <p:scale>
          <a:sx n="17" d="100"/>
          <a:sy n="17" d="100"/>
        </p:scale>
        <p:origin x="-1136" y="-100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431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463877"/>
            <a:ext cx="27779663" cy="17640300"/>
          </a:xfrm>
        </p:spPr>
        <p:txBody>
          <a:bodyPr/>
          <a:lstStyle/>
          <a:p>
            <a:r>
              <a:rPr lang="sv-SE" dirty="0" smtClean="0"/>
              <a:t>Conceived by Ojala et al in 1996 and extended in 2002. [1]</a:t>
            </a:r>
          </a:p>
          <a:p>
            <a:r>
              <a:rPr lang="sv-SE" dirty="0" smtClean="0"/>
              <a:t>Rotationally 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i="1" dirty="0" smtClean="0"/>
              <a:t>Multiresolution </a:t>
            </a:r>
            <a:r>
              <a:rPr lang="en-GB" i="1" dirty="0" smtClean="0"/>
              <a:t>gray-scale </a:t>
            </a:r>
            <a:r>
              <a:rPr lang="en-GB" i="1" dirty="0"/>
              <a:t>and rotation invariant </a:t>
            </a:r>
            <a:r>
              <a:rPr lang="en-GB" i="1" dirty="0" smtClean="0"/>
              <a:t>	  	  texture </a:t>
            </a:r>
            <a:r>
              <a:rPr lang="en-GB" i="1" dirty="0"/>
              <a:t>classification with local </a:t>
            </a:r>
            <a:r>
              <a:rPr lang="en-GB" i="1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56833"/>
              </p:ext>
            </p:extLst>
          </p:nvPr>
        </p:nvGraphicFramePr>
        <p:xfrm>
          <a:off x="7918749" y="10512552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09259" y="14833031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455253" y="1108861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463775" y="18685459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469699" y="14838246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494813" y="1483303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46941" y="1216873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17571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55693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0758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20205753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8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8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,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8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8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8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8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8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8000" b="0" dirty="0" smtClean="0"/>
              </a:p>
              <a:p>
                <a:endParaRPr lang="sv-SE" sz="2400" dirty="0" smtClean="0"/>
              </a:p>
              <a:p>
                <a:r>
                  <a:rPr lang="sv-SE" sz="5400" dirty="0" smtClean="0"/>
                  <a:t>P = Number of points</a:t>
                </a:r>
              </a:p>
              <a:p>
                <a:r>
                  <a:rPr lang="sv-SE" sz="5400" dirty="0" smtClean="0"/>
                  <a:t>R= Radius</a:t>
                </a:r>
              </a:p>
              <a:p>
                <a:r>
                  <a:rPr lang="sv-SE" sz="5400" dirty="0" smtClean="0"/>
                  <a:t>s = binary thresholding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5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5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5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54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blipFill rotWithShape="1">
                <a:blip r:embed="rId3"/>
                <a:stretch>
                  <a:fillRect l="-3247" t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4031829"/>
            <a:ext cx="27779663" cy="17280260"/>
          </a:xfrm>
        </p:spPr>
        <p:txBody>
          <a:bodyPr/>
          <a:lstStyle/>
          <a:p>
            <a:r>
              <a:rPr lang="sv-SE" dirty="0" smtClean="0"/>
              <a:t>10274 80x80 images (75% healthy)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 healthy patients, three with cancer</a:t>
            </a:r>
          </a:p>
          <a:p>
            <a:r>
              <a:rPr lang="sv-SE" dirty="0" smtClean="0"/>
              <a:t>Ground truth on patient level, not cell level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083349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083349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083349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</a:t>
            </a:r>
            <a:endParaRPr lang="en-GB" sz="1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70677" y="4751909"/>
                <a:ext cx="27779663" cy="17640300"/>
              </a:xfrm>
            </p:spPr>
            <p:txBody>
              <a:bodyPr/>
              <a:lstStyle/>
              <a:p>
                <a:r>
                  <a:rPr lang="sv-SE" sz="9200" dirty="0" smtClean="0"/>
                  <a:t>Idea: Fixed LBP-inspired convolutional layers</a:t>
                </a:r>
              </a:p>
              <a:p>
                <a:r>
                  <a:rPr lang="sv-SE" sz="9200" dirty="0" smtClean="0"/>
                  <a:t>LBCCN Module</a:t>
                </a:r>
              </a:p>
              <a:p>
                <a:pPr lvl="1"/>
                <a:r>
                  <a:rPr lang="sv-SE" sz="8000" dirty="0" smtClean="0"/>
                  <a:t>3x3 filters with randomly arranged values of 1 and -1</a:t>
                </a:r>
              </a:p>
              <a:p>
                <a:pPr lvl="1"/>
                <a:r>
                  <a:rPr lang="sv-SE" sz="8000" dirty="0" smtClean="0"/>
                  <a:t>Sigmoid activation to smooth noise</a:t>
                </a:r>
              </a:p>
              <a:p>
                <a:pPr lvl="1"/>
                <a:r>
                  <a:rPr lang="sv-SE" sz="8000" dirty="0" smtClean="0"/>
                  <a:t>Multiply each output by learnable constant </a:t>
                </a:r>
                <a14:m>
                  <m:oMath xmlns:m="http://schemas.openxmlformats.org/officeDocument/2006/math">
                    <m:r>
                      <a:rPr lang="en-GB" sz="8000" i="1">
                        <a:latin typeface="Cambria Math"/>
                      </a:rPr>
                      <m:t>𝑣</m:t>
                    </m:r>
                  </m:oMath>
                </a14:m>
                <a:endParaRPr lang="sv-SE" sz="8000" dirty="0" smtClean="0"/>
              </a:p>
              <a:p>
                <a:pPr marL="0" indent="0">
                  <a:buNone/>
                </a:pPr>
                <a:endParaRPr lang="sv-SE" sz="9200" dirty="0" smtClean="0"/>
              </a:p>
              <a:p>
                <a:pPr marL="0" indent="0">
                  <a:buNone/>
                </a:pPr>
                <a:endParaRPr lang="sv-SE" sz="9200" dirty="0"/>
              </a:p>
              <a:p>
                <a:pPr marL="0" indent="0">
                  <a:buNone/>
                </a:pPr>
                <a:endParaRPr lang="sv-SE" sz="9200" dirty="0" smtClean="0"/>
              </a:p>
              <a:p>
                <a:pPr marL="0" indent="0">
                  <a:buNone/>
                </a:pPr>
                <a:endParaRPr lang="sv-SE" sz="9200" dirty="0"/>
              </a:p>
              <a:p>
                <a:pPr marL="0" indent="0">
                  <a:buNone/>
                </a:pPr>
                <a:endParaRPr lang="sv-SE" sz="9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0677" y="4751909"/>
                <a:ext cx="27779663" cy="17640300"/>
              </a:xfrm>
              <a:blipFill rotWithShape="1">
                <a:blip r:embed="rId2"/>
                <a:stretch>
                  <a:fillRect l="-1097" t="-10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41717"/>
              </p:ext>
            </p:extLst>
          </p:nvPr>
        </p:nvGraphicFramePr>
        <p:xfrm>
          <a:off x="6478590" y="14256966"/>
          <a:ext cx="3672408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1558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36015"/>
              </p:ext>
            </p:extLst>
          </p:nvPr>
        </p:nvGraphicFramePr>
        <p:xfrm>
          <a:off x="6478589" y="18217404"/>
          <a:ext cx="3672408" cy="352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65341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42614"/>
              </p:ext>
            </p:extLst>
          </p:nvPr>
        </p:nvGraphicFramePr>
        <p:xfrm>
          <a:off x="10799069" y="15116958"/>
          <a:ext cx="3672408" cy="346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29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15893" y="15843503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5893" y="15843503"/>
                <a:ext cx="3024336" cy="3551678"/>
              </a:xfrm>
              <a:prstGeom prst="rect">
                <a:avLst/>
              </a:prstGeom>
              <a:blipFill rotWithShape="1">
                <a:blip r:embed="rId3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5551597" y="16913789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07181" y="19475474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181" y="19475474"/>
                <a:ext cx="1135247" cy="12003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5056653" y="16985797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70753"/>
              </p:ext>
            </p:extLst>
          </p:nvPr>
        </p:nvGraphicFramePr>
        <p:xfrm>
          <a:off x="28369021" y="15855841"/>
          <a:ext cx="4896540" cy="396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53623" y="22129703"/>
                <a:ext cx="9393918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sz="4800" dirty="0" smtClean="0"/>
                  <a:t>Apply </a:t>
                </a:r>
                <a:r>
                  <a:rPr lang="sv-SE" sz="6000" dirty="0"/>
                  <a:t>𝑛</a:t>
                </a:r>
                <a:r>
                  <a:rPr lang="sv-SE" sz="4800" dirty="0"/>
                  <a:t> </a:t>
                </a:r>
                <a:r>
                  <a:rPr lang="sv-SE" sz="4800" dirty="0" smtClean="0"/>
                  <a:t>fixed convolutional filters </a:t>
                </a:r>
              </a:p>
              <a:p>
                <a:pPr algn="ctr"/>
                <a:r>
                  <a:rPr lang="sv-SE" sz="4800" dirty="0" smtClean="0"/>
                  <a:t>to image, giving outputs </a:t>
                </a:r>
                <a14:m>
                  <m:oMath xmlns:m="http://schemas.openxmlformats.org/officeDocument/2006/math">
                    <m:r>
                      <a:rPr lang="en-GB" sz="60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623" y="22129703"/>
                <a:ext cx="9393918" cy="2123658"/>
              </a:xfrm>
              <a:prstGeom prst="rect">
                <a:avLst/>
              </a:prstGeom>
              <a:blipFill rotWithShape="1">
                <a:blip r:embed="rId5"/>
                <a:stretch>
                  <a:fillRect l="-2466" t="-8309" r="-2466" b="-123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680438" y="22203276"/>
            <a:ext cx="7584127" cy="256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800" dirty="0" smtClean="0"/>
              <a:t>Calculate weighted sum of</a:t>
            </a:r>
          </a:p>
          <a:p>
            <a:pPr algn="ctr"/>
            <a:r>
              <a:rPr lang="sv-SE" sz="4800" dirty="0" smtClean="0"/>
              <a:t>outputs for each pixel</a:t>
            </a:r>
            <a:endParaRPr lang="sv-SE" sz="4800" dirty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7144885" y="21892944"/>
            <a:ext cx="7451079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800" dirty="0" smtClean="0"/>
              <a:t>These form a feature map</a:t>
            </a:r>
          </a:p>
          <a:p>
            <a:pPr algn="ctr"/>
            <a:r>
              <a:rPr lang="sv-SE" sz="4800" dirty="0" smtClean="0"/>
              <a:t>which can be used in</a:t>
            </a:r>
          </a:p>
          <a:p>
            <a:pPr algn="ctr"/>
            <a:r>
              <a:rPr lang="sv-SE" sz="4800" dirty="0" smtClean="0"/>
              <a:t>further layers</a:t>
            </a:r>
            <a:endParaRPr lang="sv-SE" sz="4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 bwMode="auto">
          <a:xfrm>
            <a:off x="6447007" y="3999326"/>
            <a:ext cx="29451338" cy="16189227"/>
          </a:xfrm>
          <a:prstGeom prst="roundRect">
            <a:avLst/>
          </a:prstGeom>
          <a:solidFill>
            <a:srgbClr val="CAA774">
              <a:alpha val="26000"/>
            </a:srgbClr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24048821" y="16664542"/>
            <a:ext cx="2520000" cy="2520000"/>
          </a:xfrm>
          <a:prstGeom prst="rect">
            <a:avLst/>
          </a:prstGeom>
          <a:solidFill>
            <a:srgbClr val="5F911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77731"/>
              </p:ext>
            </p:extLst>
          </p:nvPr>
        </p:nvGraphicFramePr>
        <p:xfrm>
          <a:off x="9613228" y="4830733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71821"/>
              </p:ext>
            </p:extLst>
          </p:nvPr>
        </p:nvGraphicFramePr>
        <p:xfrm>
          <a:off x="9692772" y="9792469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68110"/>
              </p:ext>
            </p:extLst>
          </p:nvPr>
        </p:nvGraphicFramePr>
        <p:xfrm>
          <a:off x="9763143" y="14328973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 bwMode="auto">
          <a:xfrm>
            <a:off x="8823271" y="8266891"/>
            <a:ext cx="0" cy="10063834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6447007" y="17479269"/>
            <a:ext cx="3384376" cy="72008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982645" y="13193400"/>
            <a:ext cx="1624602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679255" y="8242704"/>
            <a:ext cx="5184576" cy="24187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8823271" y="13248853"/>
            <a:ext cx="51125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679255" y="18204920"/>
            <a:ext cx="5256584" cy="1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15087967" y="13423796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5087967" y="14328973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087967" y="13862660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17104191" y="8339985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7176199" y="13314045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7174068" y="18258717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Oval 78"/>
          <p:cNvSpPr/>
          <p:nvPr/>
        </p:nvSpPr>
        <p:spPr bwMode="auto">
          <a:xfrm>
            <a:off x="18902260" y="6674928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399957" y="7431011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13935839" y="11729869"/>
            <a:ext cx="2520000" cy="2520000"/>
          </a:xfrm>
          <a:prstGeom prst="rect">
            <a:avLst/>
          </a:prstGeom>
          <a:solidFill>
            <a:srgbClr val="64BE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4223871" y="12017901"/>
            <a:ext cx="2520000" cy="2520000"/>
          </a:xfrm>
          <a:prstGeom prst="rect">
            <a:avLst/>
          </a:prstGeom>
          <a:solidFill>
            <a:srgbClr val="64BE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4511903" y="12377941"/>
            <a:ext cx="2520000" cy="2520000"/>
          </a:xfrm>
          <a:prstGeom prst="rect">
            <a:avLst/>
          </a:prstGeom>
          <a:solidFill>
            <a:srgbClr val="64BE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3863831" y="6696125"/>
            <a:ext cx="2520000" cy="2520000"/>
          </a:xfrm>
          <a:prstGeom prst="rect">
            <a:avLst/>
          </a:prstGeom>
          <a:solidFill>
            <a:srgbClr val="64BE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4151863" y="6986620"/>
            <a:ext cx="2520000" cy="252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4439895" y="7346660"/>
            <a:ext cx="2520000" cy="2520000"/>
          </a:xfrm>
          <a:prstGeom prst="rect">
            <a:avLst/>
          </a:prstGeom>
          <a:solidFill>
            <a:srgbClr val="64BE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13933708" y="16674821"/>
            <a:ext cx="2520000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4221740" y="16962853"/>
            <a:ext cx="2520000" cy="2520000"/>
          </a:xfrm>
          <a:prstGeom prst="rect">
            <a:avLst/>
          </a:prstGeom>
          <a:solidFill>
            <a:srgbClr val="64BE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14509772" y="17322893"/>
            <a:ext cx="2520000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28339232" y="7989756"/>
            <a:ext cx="33773" cy="10340969"/>
          </a:xfrm>
          <a:prstGeom prst="line">
            <a:avLst/>
          </a:prstGeom>
          <a:noFill/>
          <a:ln w="254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Oval 115"/>
          <p:cNvSpPr/>
          <p:nvPr/>
        </p:nvSpPr>
        <p:spPr bwMode="auto">
          <a:xfrm>
            <a:off x="19044145" y="16633229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541842" y="17389312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118" name="Oval 117"/>
          <p:cNvSpPr/>
          <p:nvPr/>
        </p:nvSpPr>
        <p:spPr bwMode="auto">
          <a:xfrm>
            <a:off x="19010272" y="11729869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9480522" y="12546925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2068481" y="8242704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22068481" y="13176845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22131932" y="18161436"/>
            <a:ext cx="18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Rectangle 122"/>
          <p:cNvSpPr/>
          <p:nvPr/>
        </p:nvSpPr>
        <p:spPr bwMode="auto">
          <a:xfrm>
            <a:off x="23934263" y="6696125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24222295" y="6986620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24510327" y="734666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4086836" y="11734661"/>
            <a:ext cx="2520000" cy="2520000"/>
          </a:xfrm>
          <a:prstGeom prst="rect">
            <a:avLst/>
          </a:prstGeom>
          <a:solidFill>
            <a:srgbClr val="BEE63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24374868" y="12025156"/>
            <a:ext cx="2520000" cy="2520000"/>
          </a:xfrm>
          <a:prstGeom prst="rect">
            <a:avLst/>
          </a:prstGeom>
          <a:solidFill>
            <a:srgbClr val="64BE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24662900" y="12385196"/>
            <a:ext cx="2520000" cy="2520000"/>
          </a:xfrm>
          <a:prstGeom prst="rect">
            <a:avLst/>
          </a:prstGeom>
          <a:solidFill>
            <a:srgbClr val="BEE63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24364460" y="16962853"/>
            <a:ext cx="2520000" cy="2520000"/>
          </a:xfrm>
          <a:prstGeom prst="rect">
            <a:avLst/>
          </a:prstGeom>
          <a:solidFill>
            <a:srgbClr val="DD61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33" name="Straight Connector 132"/>
          <p:cNvCxnSpPr/>
          <p:nvPr/>
        </p:nvCxnSpPr>
        <p:spPr bwMode="auto">
          <a:xfrm>
            <a:off x="27291292" y="8136285"/>
            <a:ext cx="1081713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/>
          <p:nvPr/>
        </p:nvCxnSpPr>
        <p:spPr bwMode="auto">
          <a:xfrm>
            <a:off x="27441805" y="13248853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/>
          <p:nvPr/>
        </p:nvCxnSpPr>
        <p:spPr bwMode="auto">
          <a:xfrm>
            <a:off x="27460453" y="18330725"/>
            <a:ext cx="1052584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12243651" y="3972394"/>
            <a:ext cx="59043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Conv.</a:t>
            </a:r>
          </a:p>
          <a:p>
            <a:pPr algn="ctr"/>
            <a:r>
              <a:rPr lang="sv-SE" sz="7000" b="1" dirty="0" smtClean="0"/>
              <a:t> Layer</a:t>
            </a:r>
            <a:endParaRPr lang="en-GB" sz="70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3582780" y="5094526"/>
            <a:ext cx="3951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Sigmoid</a:t>
            </a:r>
            <a:endParaRPr lang="en-GB" sz="7000" b="1" dirty="0"/>
          </a:p>
        </p:txBody>
      </p:sp>
      <p:cxnSp>
        <p:nvCxnSpPr>
          <p:cNvPr id="154" name="Straight Arrow Connector 153"/>
          <p:cNvCxnSpPr/>
          <p:nvPr/>
        </p:nvCxnSpPr>
        <p:spPr bwMode="auto">
          <a:xfrm flipV="1">
            <a:off x="28335308" y="13248853"/>
            <a:ext cx="187220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Rectangle 155"/>
          <p:cNvSpPr/>
          <p:nvPr/>
        </p:nvSpPr>
        <p:spPr bwMode="auto">
          <a:xfrm>
            <a:off x="30421409" y="11734502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0709441" y="12024997"/>
            <a:ext cx="2520000" cy="252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0997473" y="12385037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9415428" y="10207094"/>
            <a:ext cx="53264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Sum Layers</a:t>
            </a:r>
            <a:endParaRPr lang="en-GB" sz="7000" b="1" dirty="0"/>
          </a:p>
        </p:txBody>
      </p:sp>
      <p:sp>
        <p:nvSpPr>
          <p:cNvPr id="161" name="Oval 160"/>
          <p:cNvSpPr/>
          <p:nvPr/>
        </p:nvSpPr>
        <p:spPr bwMode="auto">
          <a:xfrm>
            <a:off x="29377133" y="17281301"/>
            <a:ext cx="4968272" cy="25710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120258" y="17641341"/>
            <a:ext cx="3721371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300" b="1" dirty="0"/>
              <a:t>Values in </a:t>
            </a:r>
            <a:r>
              <a:rPr lang="sv-SE" sz="5300" b="1" dirty="0" smtClean="0"/>
              <a:t>range </a:t>
            </a:r>
            <a:r>
              <a:rPr lang="sv-SE" sz="5300" b="1" dirty="0"/>
              <a:t>[0,1]</a:t>
            </a:r>
            <a:endParaRPr lang="en-GB" sz="5300" b="1" dirty="0"/>
          </a:p>
          <a:p>
            <a:endParaRPr lang="en-GB" sz="5300" dirty="0"/>
          </a:p>
        </p:txBody>
      </p:sp>
      <p:sp>
        <p:nvSpPr>
          <p:cNvPr id="170" name="Arc 169"/>
          <p:cNvSpPr/>
          <p:nvPr/>
        </p:nvSpPr>
        <p:spPr bwMode="auto">
          <a:xfrm rot="18515249" flipV="1">
            <a:off x="29045797" y="15937169"/>
            <a:ext cx="692638" cy="2164593"/>
          </a:xfrm>
          <a:prstGeom prst="arc">
            <a:avLst>
              <a:gd name="adj1" fmla="val 16678508"/>
              <a:gd name="adj2" fmla="val 5190627"/>
            </a:avLst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81" name="Straight Connector 80"/>
          <p:cNvCxnSpPr/>
          <p:nvPr/>
        </p:nvCxnSpPr>
        <p:spPr bwMode="auto">
          <a:xfrm>
            <a:off x="8103191" y="13248853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Arrow Connector 108"/>
          <p:cNvCxnSpPr/>
          <p:nvPr/>
        </p:nvCxnSpPr>
        <p:spPr bwMode="auto">
          <a:xfrm flipV="1">
            <a:off x="33697773" y="13175732"/>
            <a:ext cx="1728000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9737173" y="4463877"/>
            <a:ext cx="590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LBP </a:t>
            </a:r>
          </a:p>
          <a:p>
            <a:r>
              <a:rPr lang="sv-SE" sz="9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</a:t>
            </a:r>
            <a:endParaRPr lang="en-GB" sz="9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24661049" y="17322893"/>
            <a:ext cx="2520000" cy="2520000"/>
          </a:xfrm>
          <a:prstGeom prst="rect">
            <a:avLst/>
          </a:prstGeom>
          <a:solidFill>
            <a:srgbClr val="5F911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ounded Rectangle 139"/>
          <p:cNvSpPr/>
          <p:nvPr/>
        </p:nvSpPr>
        <p:spPr bwMode="auto">
          <a:xfrm>
            <a:off x="5455383" y="3490605"/>
            <a:ext cx="29538374" cy="20127400"/>
          </a:xfrm>
          <a:prstGeom prst="roundRect">
            <a:avLst/>
          </a:prstGeom>
          <a:solidFill>
            <a:srgbClr val="7030A0">
              <a:alpha val="14000"/>
            </a:srgbClr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19296013" y="4559829"/>
            <a:ext cx="5112569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704285" y="9065687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992317" y="9356182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280349" y="9716222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704285" y="14689293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992317" y="14977325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280349" y="15337365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695728" y="20231726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983760" y="20522221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352077" y="20881981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7850032" y="10419761"/>
            <a:ext cx="8845696" cy="8608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8066336" y="16137834"/>
            <a:ext cx="8629392" cy="8935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850032" y="21825037"/>
            <a:ext cx="8845696" cy="2259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7994328" y="10419761"/>
            <a:ext cx="0" cy="1136246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002160" y="15465738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002160" y="17409954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002160" y="16395493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11087101" y="8985548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11087101" y="5348864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11087101" y="6101052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11093798" y="6101052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 flipH="1" flipV="1">
            <a:off x="13103325" y="6101052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13103325" y="6131521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10120354" y="5700942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0696418" y="9057556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</a:t>
            </a:r>
            <a:endParaRPr lang="en-GB" sz="6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440834" y="8985548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11159109" y="14898829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11159109" y="11262145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11159109" y="12014333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11165806" y="12014333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13175333" y="12014333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13175333" y="12044802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10192362" y="11614223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0768426" y="14898335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4512842" y="14898829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2381032" y="14890204"/>
            <a:ext cx="1371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1.5</a:t>
            </a:r>
            <a:endParaRPr lang="en-GB" sz="6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2231579" y="9005631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0.5</a:t>
            </a:r>
            <a:endParaRPr lang="en-GB" sz="6000" b="1" dirty="0"/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11159109" y="20294450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 flipV="1">
            <a:off x="11159109" y="16657766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>
            <a:off x="11159109" y="17409954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Connector 107"/>
          <p:cNvCxnSpPr/>
          <p:nvPr/>
        </p:nvCxnSpPr>
        <p:spPr bwMode="auto">
          <a:xfrm flipV="1">
            <a:off x="11165806" y="17409954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13175333" y="17409954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13175333" y="17440423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Box 110"/>
          <p:cNvSpPr txBox="1"/>
          <p:nvPr/>
        </p:nvSpPr>
        <p:spPr>
          <a:xfrm>
            <a:off x="10192362" y="17009844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68426" y="20366458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7</a:t>
            </a:r>
            <a:endParaRPr lang="en-GB" sz="6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4512842" y="20294450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8</a:t>
            </a:r>
            <a:endParaRPr lang="en-GB" sz="6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2303587" y="20314533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7</a:t>
            </a:r>
            <a:r>
              <a:rPr lang="sv-SE" sz="6000" b="1" dirty="0" smtClean="0"/>
              <a:t>.5</a:t>
            </a:r>
            <a:endParaRPr lang="en-GB" sz="6000" b="1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20016093" y="10577972"/>
            <a:ext cx="4104456" cy="3821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20088101" y="16266487"/>
            <a:ext cx="43924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20088101" y="21818085"/>
            <a:ext cx="4608512" cy="2954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20160109" y="4976594"/>
            <a:ext cx="4050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Average Pooling</a:t>
            </a:r>
            <a:endParaRPr lang="en-GB" sz="7000" b="1" dirty="0"/>
          </a:p>
        </p:txBody>
      </p:sp>
      <p:sp>
        <p:nvSpPr>
          <p:cNvPr id="131" name="Rectangle 130"/>
          <p:cNvSpPr/>
          <p:nvPr/>
        </p:nvSpPr>
        <p:spPr bwMode="auto">
          <a:xfrm>
            <a:off x="24624605" y="9646689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24777005" y="9799089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24929405" y="9951489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5081805" y="1010388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25234205" y="10256289"/>
            <a:ext cx="1080000" cy="1080000"/>
          </a:xfrm>
          <a:prstGeom prst="rect">
            <a:avLst/>
          </a:prstGeom>
          <a:solidFill>
            <a:srgbClr val="13DD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538910" y="10859539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25691310" y="11011939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25843710" y="11164339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3" name="Rectangle 142"/>
          <p:cNvSpPr/>
          <p:nvPr/>
        </p:nvSpPr>
        <p:spPr bwMode="auto">
          <a:xfrm>
            <a:off x="26308226" y="11390993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26460626" y="11543393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26613026" y="11695793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3863421" y="7897548"/>
            <a:ext cx="44335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b="1" dirty="0" smtClean="0"/>
              <a:t>Size: [1x1]</a:t>
            </a:r>
            <a:endParaRPr lang="en-GB" sz="6500" b="1" dirty="0"/>
          </a:p>
        </p:txBody>
      </p:sp>
      <p:cxnSp>
        <p:nvCxnSpPr>
          <p:cNvPr id="149" name="Straight Connector 148"/>
          <p:cNvCxnSpPr/>
          <p:nvPr/>
        </p:nvCxnSpPr>
        <p:spPr bwMode="auto">
          <a:xfrm>
            <a:off x="21744285" y="8074785"/>
            <a:ext cx="23219" cy="2125401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Rectangle 152"/>
          <p:cNvSpPr/>
          <p:nvPr/>
        </p:nvSpPr>
        <p:spPr bwMode="auto">
          <a:xfrm>
            <a:off x="23616492" y="7712898"/>
            <a:ext cx="4602813" cy="1495113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24624605" y="14624640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24777005" y="14777040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4929405" y="149294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25081805" y="15081840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5234205" y="15234240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5538910" y="15837490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5691310" y="15989890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433051" y="15035273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3" name="Rectangle 172"/>
          <p:cNvSpPr/>
          <p:nvPr/>
        </p:nvSpPr>
        <p:spPr bwMode="auto">
          <a:xfrm>
            <a:off x="26308226" y="16368944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26460626" y="16521344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6613026" y="16673744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24624605" y="1998484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24777005" y="20137245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24929405" y="2028964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25081805" y="20442045"/>
            <a:ext cx="1080000" cy="108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25234205" y="2059444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538910" y="21197695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5691310" y="21350095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5843710" y="21502495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4" name="Rectangle 183"/>
          <p:cNvSpPr/>
          <p:nvPr/>
        </p:nvSpPr>
        <p:spPr bwMode="auto">
          <a:xfrm>
            <a:off x="26308226" y="21729149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6460626" y="21881549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26613026" y="22033949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87" name="Straight Arrow Connector 186"/>
          <p:cNvCxnSpPr/>
          <p:nvPr/>
        </p:nvCxnSpPr>
        <p:spPr bwMode="auto">
          <a:xfrm>
            <a:off x="5974533" y="16209842"/>
            <a:ext cx="1875499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Straight Connector 190"/>
          <p:cNvCxnSpPr/>
          <p:nvPr/>
        </p:nvCxnSpPr>
        <p:spPr bwMode="auto">
          <a:xfrm flipH="1">
            <a:off x="30264377" y="9546724"/>
            <a:ext cx="43161" cy="11835397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 bwMode="auto">
          <a:xfrm>
            <a:off x="26424805" y="5183957"/>
            <a:ext cx="6336824" cy="217316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6856853" y="5642353"/>
            <a:ext cx="5518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/>
              <a:t>C</a:t>
            </a:r>
            <a:r>
              <a:rPr lang="sv-SE" sz="7000" b="1" dirty="0" smtClean="0"/>
              <a:t>oncatenate</a:t>
            </a:r>
            <a:endParaRPr lang="en-GB" sz="7000" b="1" dirty="0"/>
          </a:p>
        </p:txBody>
      </p:sp>
      <p:cxnSp>
        <p:nvCxnSpPr>
          <p:cNvPr id="196" name="Straight Connector 195"/>
          <p:cNvCxnSpPr/>
          <p:nvPr/>
        </p:nvCxnSpPr>
        <p:spPr bwMode="auto">
          <a:xfrm>
            <a:off x="29625894" y="7529102"/>
            <a:ext cx="0" cy="1726319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Arrow Connector 200"/>
          <p:cNvCxnSpPr/>
          <p:nvPr/>
        </p:nvCxnSpPr>
        <p:spPr bwMode="auto">
          <a:xfrm>
            <a:off x="28239251" y="1539356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201"/>
          <p:cNvCxnSpPr/>
          <p:nvPr/>
        </p:nvCxnSpPr>
        <p:spPr bwMode="auto">
          <a:xfrm>
            <a:off x="28773146" y="1539356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28219306" y="1677696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Straight Connector 205"/>
          <p:cNvCxnSpPr/>
          <p:nvPr/>
        </p:nvCxnSpPr>
        <p:spPr bwMode="auto">
          <a:xfrm>
            <a:off x="28773146" y="1677696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 bwMode="auto">
          <a:xfrm>
            <a:off x="28239251" y="1251324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/>
          <p:nvPr/>
        </p:nvCxnSpPr>
        <p:spPr bwMode="auto">
          <a:xfrm>
            <a:off x="28773146" y="1251324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 bwMode="auto">
          <a:xfrm>
            <a:off x="28219306" y="1389664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/>
          <p:nvPr/>
        </p:nvCxnSpPr>
        <p:spPr bwMode="auto">
          <a:xfrm>
            <a:off x="28773146" y="1389664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 bwMode="auto">
          <a:xfrm>
            <a:off x="28239251" y="970493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Connector 211"/>
          <p:cNvCxnSpPr/>
          <p:nvPr/>
        </p:nvCxnSpPr>
        <p:spPr bwMode="auto">
          <a:xfrm>
            <a:off x="28773146" y="970493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 bwMode="auto">
          <a:xfrm>
            <a:off x="28219306" y="11088333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Connector 213"/>
          <p:cNvCxnSpPr/>
          <p:nvPr/>
        </p:nvCxnSpPr>
        <p:spPr bwMode="auto">
          <a:xfrm>
            <a:off x="28773146" y="11088333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 bwMode="auto">
          <a:xfrm>
            <a:off x="28239251" y="2122621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Connector 215"/>
          <p:cNvCxnSpPr/>
          <p:nvPr/>
        </p:nvCxnSpPr>
        <p:spPr bwMode="auto">
          <a:xfrm>
            <a:off x="28773146" y="2122621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 bwMode="auto">
          <a:xfrm>
            <a:off x="28239251" y="1834589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Straight Connector 219"/>
          <p:cNvCxnSpPr/>
          <p:nvPr/>
        </p:nvCxnSpPr>
        <p:spPr bwMode="auto">
          <a:xfrm>
            <a:off x="28773146" y="1834589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 bwMode="auto">
          <a:xfrm>
            <a:off x="28219306" y="19729293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Connector 221"/>
          <p:cNvCxnSpPr/>
          <p:nvPr/>
        </p:nvCxnSpPr>
        <p:spPr bwMode="auto">
          <a:xfrm>
            <a:off x="28773146" y="19729293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 bwMode="auto">
          <a:xfrm flipV="1">
            <a:off x="30307538" y="15960160"/>
            <a:ext cx="1548172" cy="402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" name="Rectangle 235"/>
          <p:cNvSpPr/>
          <p:nvPr/>
        </p:nvSpPr>
        <p:spPr bwMode="auto">
          <a:xfrm>
            <a:off x="31731003" y="13320861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31803011" y="13473261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31875019" y="1360394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31947027" y="13729132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32019035" y="13863415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32091043" y="13965591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32163051" y="14117991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32235059" y="1424867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32307067" y="14373862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32379075" y="14508145"/>
            <a:ext cx="1080000" cy="108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5848741" y="16137834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32523091" y="15232529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32631163" y="15432800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2" name="Rectangle 251"/>
          <p:cNvSpPr/>
          <p:nvPr/>
        </p:nvSpPr>
        <p:spPr bwMode="auto">
          <a:xfrm>
            <a:off x="32977653" y="15712361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33049661" y="15864761"/>
            <a:ext cx="1080000" cy="108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33121669" y="1599544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33193677" y="16120632"/>
            <a:ext cx="1080000" cy="108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33265685" y="16254915"/>
            <a:ext cx="1080000" cy="1080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33337693" y="16357091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33409701" y="16509491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33481709" y="1664017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33553717" y="16765362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33625725" y="16899645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525945" y="3490605"/>
            <a:ext cx="7825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sv-SE" sz="9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Gate Layer</a:t>
            </a:r>
            <a:endParaRPr lang="en-GB" sz="9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54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563" y="16489213"/>
            <a:ext cx="28875676" cy="5912000"/>
          </a:xfrm>
        </p:spPr>
        <p:txBody>
          <a:bodyPr/>
          <a:lstStyle/>
          <a:p>
            <a:r>
              <a:rPr lang="sv-SE" sz="8800" dirty="0" smtClean="0"/>
              <a:t>The result contains the magnitude and direction of the maximum activation of any filter in the group</a:t>
            </a:r>
          </a:p>
          <a:p>
            <a:r>
              <a:rPr lang="sv-SE" sz="8800" dirty="0" smtClean="0"/>
              <a:t>This is passed on to the next layer</a:t>
            </a:r>
          </a:p>
          <a:p>
            <a:r>
              <a:rPr lang="sv-SE" sz="8800" dirty="0" smtClean="0"/>
              <a:t>4 RotEqNet layers are used in our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264" y="4535885"/>
            <a:ext cx="10843613" cy="10801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359908" y="4337171"/>
            <a:ext cx="15985777" cy="1128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sz="8800" kern="0" dirty="0" smtClean="0"/>
              <a:t>Developed rotationally invariant filters with vector field outputs</a:t>
            </a:r>
          </a:p>
          <a:p>
            <a:r>
              <a:rPr lang="sv-SE" sz="8800" kern="0" dirty="0" smtClean="0"/>
              <a:t>Filters are organised in groups consisting of R filters</a:t>
            </a:r>
          </a:p>
          <a:p>
            <a:r>
              <a:rPr lang="sv-SE" sz="8800" kern="0" dirty="0" smtClean="0"/>
              <a:t>Only the first is trainable</a:t>
            </a:r>
          </a:p>
          <a:p>
            <a:r>
              <a:rPr lang="sv-SE" sz="8800" kern="0" dirty="0" smtClean="0"/>
              <a:t>The rest are rotations</a:t>
            </a:r>
          </a:p>
        </p:txBody>
      </p:sp>
    </p:spTree>
    <p:extLst>
      <p:ext uri="{BB962C8B-B14F-4D97-AF65-F5344CB8AC3E}">
        <p14:creationId xmlns:p14="http://schemas.microsoft.com/office/powerpoint/2010/main" val="8060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</TotalTime>
  <Words>410</Words>
  <Application>Microsoft Office PowerPoint</Application>
  <PresentationFormat>Custom</PresentationFormat>
  <Paragraphs>152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Standardformgivning</vt:lpstr>
      <vt:lpstr>Local Binary Patterns</vt:lpstr>
      <vt:lpstr>Data</vt:lpstr>
      <vt:lpstr>Model 1: Juefei-Xu et al.</vt:lpstr>
      <vt:lpstr>PowerPoint Presentation</vt:lpstr>
      <vt:lpstr>PowerPoint Presentation</vt:lpstr>
      <vt:lpstr>Model 3: Marcos et al.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150</cp:revision>
  <dcterms:created xsi:type="dcterms:W3CDTF">2001-10-15T06:35:57Z</dcterms:created>
  <dcterms:modified xsi:type="dcterms:W3CDTF">2018-12-06T11:06:49Z</dcterms:modified>
</cp:coreProperties>
</file>