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1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2" r:id="rId4"/>
    <p:sldId id="275" r:id="rId5"/>
    <p:sldId id="263" r:id="rId6"/>
    <p:sldId id="260" r:id="rId7"/>
    <p:sldId id="277" r:id="rId8"/>
    <p:sldId id="261" r:id="rId9"/>
    <p:sldId id="272" r:id="rId10"/>
    <p:sldId id="271" r:id="rId11"/>
    <p:sldId id="273" r:id="rId12"/>
    <p:sldId id="274" r:id="rId13"/>
    <p:sldId id="278" r:id="rId14"/>
    <p:sldId id="268" r:id="rId15"/>
    <p:sldId id="276" r:id="rId16"/>
    <p:sldId id="269" r:id="rId17"/>
    <p:sldId id="270" r:id="rId18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89484" autoAdjust="0"/>
  </p:normalViewPr>
  <p:slideViewPr>
    <p:cSldViewPr>
      <p:cViewPr varScale="1">
        <p:scale>
          <a:sx n="18" d="100"/>
          <a:sy n="18" d="100"/>
        </p:scale>
        <p:origin x="-1256" y="-124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96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>
                <a:solidFill>
                  <a:schemeClr val="tx1"/>
                </a:solidFill>
              </a:rPr>
              <a:t>Detecting Cancer using Texture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Module</a:t>
            </a:r>
            <a:endParaRPr lang="en-GB" sz="144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3" y="5111949"/>
            <a:ext cx="28030568" cy="1562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40x40x64 </a:t>
            </a:r>
            <a:r>
              <a:rPr lang="sv-SE" sz="10000" b="1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5264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Gate layer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9" y="3947298"/>
            <a:ext cx="24778572" cy="17006411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 512 element vector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4176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Dense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9" y="6336085"/>
            <a:ext cx="26420674" cy="13969552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025717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512 element vector</a:t>
            </a:r>
          </a:p>
          <a:p>
            <a:pPr algn="ctr"/>
            <a:r>
              <a:rPr lang="sv-SE" sz="10000" b="1" dirty="0" smtClean="0"/>
              <a:t>Output:  Single value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721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400" dirty="0" smtClean="0"/>
              <a:t>Model 2: Li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Closely linked to LBP theory</a:t>
            </a:r>
          </a:p>
          <a:p>
            <a:pPr lvl="1"/>
            <a:r>
              <a:rPr lang="en-GB" dirty="0" smtClean="0"/>
              <a:t>Relatively shallow network saves computational time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Classification </a:t>
            </a:r>
            <a:r>
              <a:rPr lang="en-GB" dirty="0" smtClean="0"/>
              <a:t>based on histograms, discarding spatial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58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517" y="12312749"/>
            <a:ext cx="28875676" cy="12529392"/>
          </a:xfrm>
        </p:spPr>
        <p:txBody>
          <a:bodyPr/>
          <a:lstStyle/>
          <a:p>
            <a:r>
              <a:rPr lang="sv-SE" sz="8800" dirty="0" err="1" smtClean="0"/>
              <a:t>Rotationally</a:t>
            </a:r>
            <a:r>
              <a:rPr lang="sv-SE" sz="8800" dirty="0" smtClean="0"/>
              <a:t> </a:t>
            </a:r>
            <a:r>
              <a:rPr lang="sv-SE" sz="8800" dirty="0" err="1" smtClean="0"/>
              <a:t>equivariant</a:t>
            </a:r>
            <a:r>
              <a:rPr lang="sv-SE" sz="8800" dirty="0" smtClean="0"/>
              <a:t> </a:t>
            </a:r>
            <a:r>
              <a:rPr lang="sv-SE" sz="8800" dirty="0"/>
              <a:t>filters with vector field outputs</a:t>
            </a:r>
          </a:p>
          <a:p>
            <a:r>
              <a:rPr lang="sv-SE" sz="8800" dirty="0"/>
              <a:t>Filters are organised in groups consisting of R filters</a:t>
            </a:r>
          </a:p>
          <a:p>
            <a:r>
              <a:rPr lang="sv-SE" sz="8800" dirty="0"/>
              <a:t>Only the first is </a:t>
            </a:r>
            <a:r>
              <a:rPr lang="sv-SE" sz="8800" dirty="0" smtClean="0"/>
              <a:t>trainable, the rest are rotations</a:t>
            </a:r>
            <a:endParaRPr lang="sv-SE" sz="8800" dirty="0"/>
          </a:p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629" y="4607893"/>
            <a:ext cx="27355415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525" y="5255965"/>
            <a:ext cx="29595288" cy="17857984"/>
          </a:xfrm>
        </p:spPr>
        <p:txBody>
          <a:bodyPr/>
          <a:lstStyle/>
          <a:p>
            <a:r>
              <a:rPr lang="sv-SE" dirty="0" smtClean="0"/>
              <a:t>Pros:</a:t>
            </a:r>
          </a:p>
          <a:p>
            <a:pPr lvl="1"/>
            <a:r>
              <a:rPr lang="sv-SE" dirty="0"/>
              <a:t>Rotationally </a:t>
            </a:r>
            <a:r>
              <a:rPr lang="sv-SE" dirty="0" smtClean="0"/>
              <a:t>equi</a:t>
            </a:r>
            <a:r>
              <a:rPr lang="sv-SE" dirty="0" smtClean="0"/>
              <a:t>variant</a:t>
            </a:r>
            <a:endParaRPr lang="sv-SE" dirty="0" smtClean="0"/>
          </a:p>
          <a:p>
            <a:pPr lvl="1"/>
            <a:r>
              <a:rPr lang="sv-SE" dirty="0" smtClean="0"/>
              <a:t>RotEqNet modules are modular, can be used in any CNN architecture</a:t>
            </a:r>
          </a:p>
          <a:p>
            <a:pPr lvl="1"/>
            <a:r>
              <a:rPr lang="sv-SE" dirty="0" smtClean="0"/>
              <a:t>Fewer trainable paramaters compared to conventional CNN of the same size</a:t>
            </a:r>
          </a:p>
          <a:p>
            <a:r>
              <a:rPr lang="sv-SE" dirty="0" smtClean="0"/>
              <a:t>Cons:</a:t>
            </a:r>
          </a:p>
          <a:p>
            <a:pPr lvl="1"/>
            <a:r>
              <a:rPr lang="sv-SE" dirty="0" smtClean="0"/>
              <a:t>Requires custom back-propagation, challenging to implement</a:t>
            </a:r>
          </a:p>
          <a:p>
            <a:pPr lvl="1"/>
            <a:r>
              <a:rPr lang="sv-SE" dirty="0" smtClean="0"/>
              <a:t>Prone to overfitting on our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11" name="AutoShape 2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4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6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8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2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4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6" descr="data:image/png;base64,iVBORw0KGgoAAAANSUhEUgAAAqMAAAGhCAYAAABVv73+AAAgAElEQVR4Xuy9CbgV1Znv/Z75MCggMjghiCOIIM7zgAPiPGA0DiSKU0hyO+l8N33TSfftDP3d9NfdSSfXiIo4gBHnAScURBE1KlERh6goCCoKKsjMGb/nv+h1qFOnatfatdeqYe9/PU+eqKdqrbV/76pVv1pTVbW3t7cLDxIgARIgARIgARIgARJIgUAVZTQF6sySBEiABEiABEiABEhAEaCMsiKQAAmQAAmQAAmQAAmkRoAymhp6ZkwCJEACJEACJEACJEAZZR0gARIgARIgARIgARJIjQBlNDX0zJgESIAESIAESIAESIAyyjpAAiRAAiRAAiRAAiSQGgHKaGromTEJkAAJkAAJkAAJkABllHWABEiABEiABEiABEggNQKU0dTQM2MSIAESIAESIAESIAHKKOsACZAACZAACZAACZBAagQoo6mhZ8YkQAIkQAIkQAIkQAKUUdYBEiABEiABEiABEiCB1AhQRlNDz4xJgARIgARIgARIgAQoo6wDJEACJEACJEACJEACqRGgjKaGnhmTAAmQAAmQAAmQAAlQRlkHSIAESIAESIAESIAEUiNAGU0NPTMmARIgARIgARIgARKgjLIOkAAJkAAJkAAJkAAJpEaAMpoaemZMAiRAAiRAAiRAAiRAGWUdIAESIAESIAESkC1btsjMmTPl4IMPlsGDB5OIYwLLly+XF154Qc466yzp3r2749yynTxlNKPxaW1tlb/+9a/y7LPPyldffaVKecghh8gFF1yQ0RKzWHEItLe3y7vvvitz5syRTz/9VNra2mSfffaRyy67TOrr6+MkyWscETCN1fr162X27NnyxhtvyMaNG6W2tlbFc7/99nNUMiZbLgRQb5566inp3bu3TJo0SXr16pXYT9u0aZPcfvvtsmTJEjnjjDPkmGOOSSzvSs3olVdekQceeEB222031UZsv/32lYpCKKMZDD1E9L777lMy6j1Gjhwpl1xySQZLzCLFIQC5gYQ+/fTTgn/WB3okrrjiCmlsbIyTbGLXLFu2TKZMmSKbN29WDemIESMSyztuRosWLZJp06YpthMnTpRBgwappHDPPfHEE/LOO+/I6aefLsOHD++UhWmsvv76a7n55ps7XiB1InnhE5drJV7nov6nJaP6mfPaa6/JEUccIWeeeabU1NRUYlgT/c3edmXIkCEyYcIE6datW6JlyEpmFSWj33zzjVx//fWyZs2aUP51dXWy0047yfHHHy/Dhg2T6urqxGP1wQcfyK233iotLS3qoYi3VLwhNzc3V2xFTTwICWT4xRdfyE033STr1q1Tb8bnnXeeDBw4UA2VoUGqqqpKoBTxs3DxMI5fGrMrw2T0k08+URKJ3qF9991XLr/8ctWjqQ/TWD300EPy4osvqmtPPfVUOfTQQ1Uc8WBH28KjfAi4qP9pyegzzzwjs2bNkj322EMJkX4RNnlmeiOaRo9u3msUXgSmT5+uXoRPPvlkGTNmTObbfhfMKaMFqOLG/Pa3v5141zmGadAo9enTR6677jo1ZMOj/AhgGPfPf/5zl166rPzSMHHT5XPxMHb928N+E3p30WP64YcfytixY9XLqPcwiRXSQE8xuIwaNUouvvjisn+o4DdPnTpVli5dKpU2cuOi/qcho6tWrZIbb7xRmpqaOo0WoP5TRl23SFvT13UJL7FXXXWV6hCrtKNiZTSo4UTPI27MefPmqflemL+n3xST7Dq/8847ZeHChWoCeR6GayvtprH1e9N48BRT9kqS0SguJrHyPrhPOeUUOemkk6KSzf3fKaN2p6mY1DOblQbDxA8++KD85S9/kdGjR8v48eM7Dc9763SlvWzY5ByVFuJw//33C+aQYjTl/PPPL/sXWT8TymhALfHO48CfL7zwQjnooIOi6pO1v1NGraHMdEJJP3iKhUEZ3UbMJFaU0cqa014OPaNYHDt58mTBojsMz2OKivegjBbbasY/H6MyGGXAdJ6rr75adt555/iJ5fBKymhI0LAKFnPIsMIZc0exAME7oRu9qJjs/dxzz3UsVsBwOla8H3300V0Wn+iGC9lh4QQWOjz55JPq//FGes4553QMdwUVKaiXVJfh+eefly+//FL15KIHF6t2MV8Nw/z+I6ocF110kVqQoofe0MOD34OpA+itxfxGzKPdZZddZNy4cTJ06FCVxYoVK+TRRx9VKzEx1xU3FBa0hJUD14SVH6vJMW9mwIABXcqvRR1v6RgGRQ82REHvONC3b1/VI4Vh0rD5vvh98+fPl1dffVXNH8bLB+bkHnjggXLiiSeGLhwqNuZh7YH+DUF/D5tzhTmLWOz03nvvqXmN+G077rijKm/Qb/XHELF4+OGH5aOPPlLTPr73ve8FTj/xXhdVD/0P41133VXNO4PEgpVJHQD7jz/+WC3i0nUHdbhQHYhqZ5E35m0ixniYYugLDTuG38EuaAFTmEiaxArX6oVcQWUL6iXV8Xz77bc7WGEBA+ru7rvv3qlXpNhY6vr98ssvq9+v6wpWR6Ot8c9djXNP6ReVsFiYLNjyt0Uo12OPPabqgbf+oJ3BKmO0b977Xd+3aJ+OPPLI0Dm5cdpJ/bv8eWL+r77v0NbccsstBRfwFRuLqJcepIf5nWiLddu13Xbbqbb2hBNOKHr1PdrAe++9V7XnGB72by/kWkbB980331SjkZ9//nnHsyPsXvCL8ty5c1V7g+cSYoOYYAHW4YcfHlofgtp/MMQzBfdq0MJRXd/Rdl577bXy1ltvqZ1uIPGnnXaaYq+PuM8Jr3Ngncixxx4b1dSV1d8powXCGdZDuXbtWjXXDw/2oKN///5qeH2HHXbo+LNueFFRIbd4COFGxIGbAMMjM2bMECyk2LBhg2qM8RDt0aOHusnwoIco6u1+0BBhGw7IctCBhh3bQEFUvAthosqB1frehx/EFqIZtOgL5UO50RBArCGh/gON25VXXqkW6HgPTIdA+VeuXBlafqSN8nsPHRO8wYMFGjL/gd8bNhEcfO+4447QRWxobLB4Bby9R5yYh1UtDIthOycsVNJi2bNnTyUNeOiihwKNIw48cPGyEcYX5+CFAA9/74PEG0P8HbKuY1hokQHmjel6iDqIugieqIeIt7ceemUUMqC3MvL/bjwg8KDz3g84BxP38fDFA0XfC95rUYeD6kChFhgNut6exn8e+EJKUQf8q+nDZNQkVqgbYIZY4uGkXwobGhpUEfBQgTDpeGIo7pFHHlH3eFAZ8UDEw03ft8XEEg90yDbur6Bjzz33VHXFO+0ozj31t7/9TW1Jg/qJOqJfQFFPcGAxnr+XzV8er4zutdde6p4IakNQfy699FL1woJFHkEH6rh34Y0+J247iesRHwydotMhqI1BO4/OBJwXJN9xYlFIRqPaLtz/eEZEcde/Bfcf6gqY4iUF1/oPlzKK++Xuu+8OjSnq/3HHHac6NPwr+yGD99xzj3pWBR2Qa9QH/3qLKIZohxFLyLD30DIKxtiBA50CegcU78tmqc8J1De8ROJ++M53vlNRix4powWebEEyqvdi0z1M5557ruy9994qFTTQqEx4IOG/4WbQvRDeBzfOxU1y1FFHKflAD6Z3g+GoYXpvGfBQxVY0aEwgC5999pnaFgqSin+HWHkbJ5Ny+HvHsMIbm/KixwYNGN7K0YOB89BI4KZEwwxxwMMe/33BggWqlwwPl/33319tSaUbFJQfPa/oEQMHPLjAC40Pyo8GCg05HkIYrvD28Hp7qvD70NsDjngI4lq85eNayByu9fau4sGE3m48qJGvjh3yff/999XDFefgt1xzzTUdQhg35oWkCX+L6gXBORA8NLrgiN5CxAE9M5BG9Cbg7RwPQ39988cQ9RB1BHOgIfE4P2p1dzHD9Cgr6snZZ5+t6jLyR+8kRBNlP+yww9Q8KH14p8KgXkC+9IgCevlxH+Eew8PBdEI/6iauQ92DeGKUAj2NqAt4oXr88ccFO1XgMJVRXV6TWJkM0+t4oqzYWBwPWrQBeIhhs3G8XIGH9741jaV3WynEAtOLcD8iL/SA4Z5FXUGvEeq+lt1S7qlS5ox62yKUBfUTPf247/GCi9EYxBJ1BXUV9QjM8PBHTPGChZjixR7X+6dTldJOIu56hTn+GW0oemj79esnq1evVvcuJFULiV9G48YirJ55OeOlDh0NuJeRP9ouvDSh7UL5cL+YLHrFcwpD9OgQQNuN+yVJGdW/Ve88gXqJtgn3P17WIHz4G0bAvNvGYaN49EjjxdNbz8EC2yFihA68/G2iNyZB7T92wsA5QW2OfyQA+aIHFu0IFhvh3208J3RPdSUuXqaMhhiD9+b3vqVg6A8PDfQsfPe731WC5j0WL14st912m3oAeOfgeBveqEVRUTKqy+B/aOlyeG8K9GShcdI9ISbl8P72sF4tTHiHvOHwyxv+GxoGcEJZ0Xh6h4Xx8EDvJB4wePtDb4338JbR30hqNmik8PDx95xiiA8NFWQNOyF4/44HF+QtTHAgLJBVNNKQPt2bFTfmpcooHshY5YqHhb9h1Wl75cb7MPbGEG/zQXU1qnzFyGhQncY9gHihF8M/DKhZo1ctqBcb/x1D33ip8otsWLm9sUeaEFHvqADKgxcdMEtDRr3xxBx0CIW3x0dv8YL7w9vmmMTSuxAl7J5FjyxkHfUBL1t4gOIo5Z6yJaNhPNDLjZd8HH6Jxn9DPcH2aKhP/t69UtpJPZcSLxhoQ771rW91ihV4Q6bQW4vDK6OlxCJMRvHijnZN98JidC3ouYO/oxfZZM9fvZ0ZJB8jeXrKlTddVz2j3p0nghbseO9/784U3jYl6LmDsqO+4PmCOOhnsDcmYe2/V1b9HSheGQ2qq8jXxnNCzxtFu4ARRb9fRLXZef47ZTQket4eKT1/w9vwhq14856D4Tlci8MrWH5J8hehkIx60/ffMN50MPSCIRgcYVIcVg6TB4z39+Chj94K/xEmM+i5xMMjrIfOO3fGP99Os8FQCebe+uf3eN/2vdd60/TGxVtmNFjY7w3l1itHS4l5VMMQ1duGcqA8kHY0TP6hI6SPhw/2pMVLUJjA4MGEB1Sx+5YWI6NhdQkNNHo5/FMD9G9HTw7EKOjLI/qcsPlsfr7oEUFvMeb/Yl4XpMy0Tkb1akbFCvlEpaHjiRfDsAUK+hz0/OE3oBfcWwfDYolesRtuuEH12oXNN/Oe433Ji3tP4TebtBVh94HJAiDNHfd52MM5qL0stZ3UPVRoo8LuvbDylxKLsHoGwYKY67bALyloB9BDipdw3VMX1f7oTgFMJ/F+ACIJGfW202HPD2wXhvoMecTLLgQNvabozcVIQlhvrld09TPAGxNs24Ze7qAD7QfaEYy0eV/YvG1hUD209ZzAsxEdEJBxk3nXUTHO098po75ooRJgeFEPf3qHPbwVpZBQ6sbRu/DJpOHVRSkko94yhN2MSCfsZjcph8kDxvvgDbtpomQm7Ebx5h8mo2HbXoVdq3sB8HcMgfq/sKPLgl5lNOh4CEEaSol5VEMQJTh6/lCUjGnhg4ThE4IQP5MYRpUvKn4mdck78V9/3hAPToweYMi8kCjrayGqWszCyuxNM2jBob4u7DdFiWRUrExkVMcz7EXK+9KKHiDdW2USyyhZ8Yuj94UsaiSm0P1oUrZSZDSo/vjTCyp/qe2kyb0XVv9LiUVYPfP21EJEMb8z6GUr6p72/t2EbTH7jBaz9ZO3hxM99XiWYX1C1EdmtEDj5QQjfv65/fh96FRA5wN6fCHaOFfHBOmH9QLj2rD2PqottPWc8PL2js4VE9e8nluxMmoSMP9iFt2FHrTwICg9rzCZPLhNZNS0Gx9ChXmZmHfnbSRMymHygLEho0gDi3PQwOCfgxYv2JJR7wMirBcgKIalxDyqjhUSHO/igqiezaAeDpMYRpUvqgE2qUtBDzxvL3VUGfB3/5B60DXe31toWD8tGfXG0+Q34xz9kmcSS92TZ5q2t00oRxkttZ3UTAotJAmr/6XEolCb4B2twygHnk+YR47pCVggWuznO13KaNguFN5nov/TuXj5x+gP6ibm6Abt7R020hJV73VMvC/sQdegx/VPf/qTmjvqffZEtYW2nhNRL8VRvzPPf6eM+qKnt0HBDY4Vwt5h4KjtTPwVwYWMRt0U3jJ4t2zR37Q3EQiTh1+pMoqGFYuNtNhjWEQvqPGu0LUlo8VwC+o9ML3Ji/lQQaEHj0kMdJn8W+Sg562Y68N+WxQzk7oU9MArprcljowW2nA+LRn1xsO0LhUjo7oumaZd7jIaVXej2smgttPPNqz+lxKLqB54TG/CXHx0Mnh3oMBzCivP0eMdtTBR/w79VbFCu2vEnTNqIqMoB+4LvVAN/6wPPIfRU4reQe8C1ig+YfXf9LqwUYCo+lSKG3jLTBk1bcFyfl7cG0v/bJM5NmGITB7c+tpCPRWmb/xhMmJSDhORKUVG9WpIDIkfcMABao9VvSWMbqC8+5x6v2QTtxcnbs9oKTGPul1s9YwGNZQmMYwqX1QDbFKXgmQ0rPchqjyF/h42V9t/TVoyGjZSYfKbTWKJXQueeOKJLnNzTdKPe0/579Vihmlxbdz64/9NQeUvtZ0MmmplKqOlxMJUmvASjzmV2A4LUolpWTiiFsd6f0OxPaPFxtek7ulzINZYqImpO+jFxD686JTwL7503TMaJoNRbaGt5wSH6YupNTk+t1QZ1fMOIVFRi5BMG64gnKZzRguVIctzRvVCk7C5kGnOGfXHo5SYR90qUQ8ekzmGyCNvc0a9YhY1BSGKof57sfNQ01hNj71IsR1QoTmjQb/XREa9D8NiV+GWo4yazuELaydN7r0wmS4lFlFtQlD9gMi99NJLauEN/tn0i4EmAlXqM9P0/g1qd/V+0N6FuiZzRoPyNJnHi+vizhm19ZzgAqa4NSZn15V6Y3kbrkIr2YOwmPQC6OsKPRwgwth+CJW/1NX0YQuPTB5+pfSMRg2BBa2GNGHj76kpdjU9rtebnGOICHsxlhLzqNsj6sGDPfOwx2ipq+nj9mhE9QaY1Omw3hf9sC+08j2Kn//vmmehPfrS6hn1vjQUWqEdV0a9D7FCq4WLffktdE/5/1ZsPSul/nh/R9h+0KW0k6gn2Mmi0ErzsPKXEougNgGCiRdODNFjwQ6mj/l3xvDOwzbdCi3NrZ3Qc409ZDEvFF/b846M6djqTgts4YQFjFhVb7Ka3vvhDv3BCe8CsFJX0wetObD1nNBbeIFBsS+VxbaXWTu/YueMFttw6sDpvSrD9rnEeXgLw9AJ5rvor+KYNLymwqX3Mwvbp9N0n9G0ZFT3EAVt6+PdDB3/bGvOKNjq2GF1NrbtQP7eAw0WHmCYvO7dHiduzKNu9igZ9e5LidX/2J7Jv0jBZJ/RuHU9qufEpE6Hyah3T9CwffswnI9PmOKBYrLfnsk+oxAM/K40eka9D8Sw4VR8lQu/GTsCIOaQDpOXQ//q5KB9ZXE/4esueKBjs309t7CUntFSph+UUn+iZFTLP+ZXxmknTfYZRbuAz0Hj8LalpcQirE3QYoY9m7GK3L+SHvcKtgTCBz0KzZn2cktz03s9jQKijZX0WKPhPVBX8cKKvXG98/D9exdDDP0ii+kLmObl3ZPVu89oWPtvss9oocWUNp4Teh5v1EKrqGdLHv9OGS0yal5BQCOHRh1voniDhgRCFLEtFFaGYy8zTCrHYdLwmspooS+LRH29wqQcJg+/UnpGdY8fGgisVsW3fbGvItjiq03YL09/2cS/B10pD07vF5ggouj5hBTgwIIA9IqiMfdvphw35lFVK0pGcX3YF5hQvzDkq7+E5f8cokkMo8rnHXrCl66wkbz+1CUkyaQuhcmo9+GAtNDLjxcA9GrigYM6ACnDAwIfRcDHEfSncMPK7f8CE77MBZHFwwpz0LLwBSb9IonfD8HG18ew+Tz+HV8QwwMYG/2jfmIvUjyUTGPp/WgDepHOPPNMNScbLzCQFWzQjvl4WByCBY16e7NS7inEQr9cYiEMpAxlR55RC2lKqT8mMlpKO4n0vV9gQv0cO3as+oAH6iT+VugLTHFjEdYmeNPzfnUI9463zS+m1927w0NYb2qpo4lh9ypEEfum4j73fkUQdUY/R/XX2/w9md4vMHnvIf2de7yABH0FsdAXmHDvYRQKvdpBn7COGiXC77TxnNAvHfwcaNTTKed/t3VjRX1XHY09Pm8IkdI9WSYNr6mM4jyTby6jZxab8wd9mx4PuLR6RtEI4pOlkNKgA9uUoIcIE9r9cwpLfXBGfZsYD1Jw0V+n0eWLE/Oo28VERk2+TQ+hxvxh78bxpgJTqIzeB4Y+r9gdIgotkkD6eAFAPdAvH/7yBP22QmX2Coj/PNyX2AoHPag4vMNtUatYTWIVlQbyxAMTIoP0vKuhvWX118FiYonfho9d6AUtfgZ42PvbhVLvKf3FG+/WbCYbdpu0iSaLbAqVP247CW6F2im0qXhJgiSCddDvjROLQvUs6nvsGK2DMOPF0fQDF3rLo7D5+7aemUH3bFRscA1GCPD1K/82T1EswtqNqPYfL3HYw1V/4luX20RGcW4pzwnvfR724YqoZ0qe/86e0ZjRw4MUb8bYJxNvprrHCCKFnj58E7pYCSxGRnFuWBkw3xE9tt4tMXTaJg8Ak4dfKT2j+qGMXj88mMEPMoKhJ/QkY8gGPUTg650vhOtKfXAiDfw+9FChIUaDiAO9OvjWMP6HXu6go9iYR1UtE8HRaaBnb86cOep7zRAuvQUZvuWNz+X5N4s2iWFU+fB39KjpebSIEfb/Q68aemBM6lKUTCBNzJMCCzy8wRgPVdQF9IjgtxW7fyLSwIcrEGPUU6SH+xEPapQbnxlNS0YLxRN1EJ+89NfBYmPpr99gjN5hiDh6t/1DvKXeU0j/9ddfVwtoIGYQXsgZ6kqhw0b9MWkT4rSTutxo19FOoX5i6B5tOr6KhfsOwoM9KdGGFHqx97Y1UbGIahNQn9FjiKkmuDeRHkQNscXcywEDBpjc1h3n6OkImHMatBm8Sxn1PsPACGXBC42+X3H/Q0bDNsLXLNDGoFdSt4noCCrUbgTdHxiZw3QmTHHwf9UP5TSV0ULP5TA30MHQ04zw+8O+0FZUcHN2ckXJaM5iw+KSAAmQAAmQgDMC3uky6ATA/M1iX/6cFa6CEkYc9BzkSo0DZbSCKjx/KgmQAAmQAAl4CWBoGYufsBitmK/TkaI9AjoG6InHArWddtrJXuI5SYkympNAsZgkQAIkQAIk4IKAXqyFhTMTJkyIXHzmogyVmqaem4xpaZhGg+kWpnN+y4kZZbScosnfQgIkQAIkQAJFEqAQFQnM0unerQyHDBmiXgT8i7UsZZX5ZCijmQ8RC0gCJEACJEACbgnonSiwkAafaMZCOh5uCWAf1QceeECwuAmL4Lw7orjNOXupU0azFxOWiARIgARIgAQSJ4At9R555BHBhyj0HsyJF6KCMsSeqS+88EKnD+RU0M/v9FMpo5Uaef5uEiABEiABEiABEsgAAcpoBoLAIpAACZAACZAACZBApRKgjFZq5Pm7SYAESIAESIAESCADBCijGQgCi0ACJEACJEACJEAClUqAMlqpkefvJgESIAESIAESIIEMEKCMZiAILAIJkAAJkAAJkAAJVCoBymilRp6/mwRIgARIgARIgAQyQIAymoEgsAgkQAIkQAIkQAIkUKkEKKOVGnn+bhIgARIgARIgARLIAAHKaAaCwCKQAAmQAAmQAAmQQKUSoIxWauT5u0mABEiABEiABEggAwQooxkIAotAAiRAAiRAAiRAApVKgDJaqZHn7yYBEiABEiABEiCBDBCgjGYgCCwCCZAACZAACZAACVQqAcpopUaev5sESIAESIAESIAEMkCAMpqBILAIJEACJEACJEACJFCpBMpSRjds2CAvvfSSLFy4UMaPHy+DBg2q1Pjyd5MACZAACZAACZBApgmUjYy2trbK0qVLZc6cOfLRRx9JW1ubNDY2ysSJEymjma6CLBwJkAAJkAAJkEAlEygbGV20aJFMmzZNCejo0aPliy++kE8//ZQyWsm1m7+dBEiABEiABEgg8wTKRkY///xzwfD84MGDpaamRu6880557733KKOZr4IsIAmQAAmQAAmQQCUTKBsZ9QeRMlrJ1Zq/nQRIgARIgARIIC8EKKN5iRTLSQIkQAIkQAIkQAJlSIAyGhLUpqamMgw3fxIJkAAJkAAJkAAJlEagvr6+tAR8V1NGQ3B++OGHsmbNGquwmRgJkAAJkAAJkAAJ5JnAfvvtJ927d7f6EyijVnEyMRIgARIgARIgARIggWIIUEaLocVzSYAESIAESIAESIAErBKgjFrFycRIgARIgARIgARIgASKIUAZLYYWzyUBEiABEiABEiABErBKgDJqFScTIwESIAESIAESIAESKIYAZbQYWjyXBEiABEiABEiABEjAKoGylVGrlJgY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bcdXrkAACAASURBVM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loiRAAiRAAiRAAiRAAiYEKKMmlHgOCZAACZAACZAACZCAEwKUUSdYmSgJkAAJkAAJkAAJkIAJAcqoCSWeQwIkQAIkQAIkQAIk4IQAZdQJViZKAiRAAiRAAiRAAiRgQoAyakKJ55AACZAACZAACZAACTghQBl1gpWJkgAJkAAJkAAJkAAJmBCgjJpQ4jkkQAIkQAIkQAIkQAJOCFBGnWB1n+h/Pr5FHnujxX1GOcnh2H1r5Sen10uPhqqclJjFJAESIAESIAESAAHKaA7rwZ+ebpL7X23OYcndFhlC+s/nNbjNpITUH3i1WR5c0CJtbe0lpFI+l47avUYmnVIv3ev5AlE+UeUvIQESIIHiCVBGi2eW+hXn/G6jrNtEoQkKxJyf9Ug9PkEFePyNFvmPx7dksmxpFuqwoTXyr99qTLMIzJsESIAESCBlApTRlAMQJ/sx/7ohzmUVcU1WZfSHt2+Stz9tq4gYFPsj75zUXQb2Yu9osdx4PgmQAAmUCwHKaA4jecn1G+Xzb9gzmqee0R9P3ywLl7XmsLa5LzJl1D1j5kACJEACWSZAGc1ydELKRhkND1pWe0Ypo+Exo4zmsBFikUmABEjAIgHKqEWYSSVFGaWMJlXXksiHMpoEZeZBAiRAAtklQBnNbmxCS0YZpYzmsNqGFpkyWk7R5G8hARIggeIJUEaLZ5b6FZRRymjqldBiASijFmEyKRIgARLIIQHKaA6DRhmljOaw2rJntJyCxt9CAiRAAhYJUEYtwkwqqTAZPWSPGrn8mHrZc0C11NeKtLaJfLa6Te7+S7M8sTD6a03YfHzCsXVy4vBa6dNj61Y7m7a0y4IlrXLbvGb5+MvCWxP99uJGOWhIjXy1rl3+z8wt8vrSbavH+21XJRNPqJfD9qyRno1b0167sV1eeL9VbpjdJBubOu8O8P99u1FGD64JRPplQPr6RC5gSqoW2suHPaP2WDIlEiABEsgjAcpoDqMWJKMHDq6Rn57RIDtuXyVfr2+XJava1N6NO/eplo1b2mXKs00y87XCQvrTMxvkpP1rpaVVZOmXbbKpqV32GlitvpDz4co2+eUDW+STr4OFdMIx9XLREXVKgv2yiOv/5fwGOXBIjUpzycp2qaoSJc11tSJ/XdIqP71rc6dI/OHybrLfLtWyYk2bbPF9bGrNhq2/570VXctSLjJ62shaOf+QOhm0Y7XUVIs0t4p8tLJNbn2uSV79KHqLqFJeLHbdoVr+6bwGGdq/Wr2AXHHTpk6xGbZLtVx6dL0csFu1dKuvErxGrN7QLs+83SK3z2vu8mIRdYtRRqMI8e8kQAIkUN4EKKM5jG+QjP7j2Q1ywvBaefuTVvlfM7Z0CMHPzmpQPZ1vfdIqfzets/B5f/oRe9XIT8Y1SGN9ldzybJPg05U4Dh1aIz85vUH1Zt4+r0n1svoPLcLoTa2uFiXD3p7Rcw6uk6tOqJfNTe3yuye3yPz3tsrUWaPrZOIJddLWJvK7J5vkuXe3yfLUq7tJv+2r5A9PNsnTb0X36pZTzyhE9Jox9Yr5itVt8tmadtm9b7V60YDo/+fjW+SVDwsLaSkvFoj3qQfUSnWVdJFRxPpHY+tl5x2qVZw//KJNeveoUuXDi8Xst1rktzOL+9IUZTSHjRCLTAIkQAIWCVBGLcJMKqkgGZ0ysZvs1rda7nqpWW6b19RRlOP2q1Xy0NQqShLQCxl0nLx/rfxwbL3q4frZ3Z17QPWQOYb6//2xzqKhez1H7l6j0t5/N/TESicZ/c6x9XLxEXWqJ/OHd3TuZYN07tKnc7lH7FYj/3hOg9RVi/z741vkpQ+iewLLSUZ/f1mj7L9bjZLzXz24lTc4//KCBhk1uEbmvt0iv3k4XPhKebHQItxYVyW11SLLvurcM6pfehZ/3ia/uHezrFq3dXrFeYfUyZXH16ue7397NFqWvXWQMppUy8F8SIAESCCbBCij2YxLwVL5ZRS9Vf9wZoN0b5AuPYn77IQh10bZvlvXv3kzGTO8Vv7H2HrZ3NxZWiFBv7usUYb0q1a9pZPnbBNdXA8BueDQOln+dZs8vKBZrj2pvouMXnZ0nVxyVL0acp906+aOXlsM9/78nEbp1b1Kbp7bJA8t2Nrrinmn6Nlrb+8stSahyvswvRbxHvUi//fpJpn15rZe4W8dXicTjq2XL77pzNHPJe6Lxe47Ih4NgmH615a2ysFDauTT1Z1ldPIV3WSP/l3rQqE6GBU3ymgUIf6dBEiABMqbAGU0h/EtRkbx89D7OLB3degwu+55U/M6B9fI25+2ytTnmuWzr9vku8fVC0QVw8O/eXizvOP5vjqG8H+Mof06kRvnNKm5puhd9feMaskZ3K9a9XJiGgCO606qV+L5wedt8pM7t0mqlqnWVpHmNulYTLV+U7vMfrtFpj4bPi8x7zKqf7ufIXjpXu4tLYUlPe6LBV4AcO3rH7fKu5+2qd5sv4yG3S66NxbzW/1TLqJuMcpoFCH+nQRIgATKmwBlNIfxjSOj/qHwoJ8NaUTv6AG71agFRvrAYqg/PtUkCz/eNlzuHZ5/9PVm+cOsJikkUhjG/8Ep9aqHVR/o+Xxzeav815NNnVbq6x5ALIZav7ldiXCf7lXSq0eV6i0tNC+xnGVU9z421BYWvo4FY0W8WJw5ulYmqmF2kd8+ukVGDqoxllEI7IWH16kFTy9+0Cr/dF/43OSgekcZzWEjxCKTAAmQgEUClFGLMJNKypWMfv+Uehk3qk5a27aueN/S/N+r6Ruq1Aru3zy0bWEUhucvPKxOrbLXvZphMgo5+snp9XL0PrVqZT96QhvqqmRIf8xLrJKnFrXI757YNgcSUgw5ghjd9eK2XtAfnlovp4+qU/MSw3rfKkFGg6Zj+OteMS8Wuud6lx2qZdrzTWresZ7nG9YzqsV4x+22vrWgtxYvCZMDtumKui8oo1GE+HcSIAESKG8ClNEcxjeOjEYN058+qlauPrFeSQUWKenV2lpUsMXQg/89Z1SvsK+pQg/dttXxYTKqxQbbQv3ywS0dvaB6mH+7xs4r+MNCAqn944RGNafRv1BLX0MZ3UqimBcL7LiAnRheXtwqP793a69mlIwiBmcfVCs79KhS20/h37H6Hi8W//E4V9PnsFlhkUmABEggNQKU0dTQx8+4GBk1XcCE7Xywkhob3Pv3/Lx2TL1aLY19Lq+dukl+Nb5RjtwreEN676/S+41++8g6NRf1sdc794Di3F+c0yDHD6tVw7tYnR11FFrZj2srQUajhumLebHQ22th79Zf3LftRSFKRv1x0sP8WFv/x1lNMudt8+242DMaVev5dxIgARIobwKU0RzGt9DWTtgHdOpzxW/tpGU0SAqvOK5eMI9z+VdtMnHKJvXPQ/pvm/upEaLnEl+B2tLSrrZ5wj6UD/+1Rc1DPXD3Gnnkta1zS70HFs2cMqKzBGPFNhY73flCk0yb33lf07AtrCqhZ9R0AVMxLxZgjQ8bRB1Bm9/7r8GHCvbdOXjXhULpU0aj6PPvJFDeBFaubZc7nm9SeyoHHiH/ueNczxqHTteHXRd2vr642Osslw87zFxyVJ36MEylHE5ldPXq1TJr1ixZtGiRNDc3S7du3WTkyJEybtw4aWxsDGW8efNmmTp1qixdurRgHAYPHixXXHFFR1rIZ9q0aYHX9O7dWyZNmiS9evXKfWyDZBQCMnZkrSxZ2Sa/fmhbD1fYpvfoqcT8Tf0VI90T9s2m9k7D9PiMJ7aGwteQova3DBum12X7eFXnYXps7fQPZzXIgF7Vct/LzWp7Jxx/N7ZBzjiwVq3q927gr/eybGppV0PBevN8b0Dz3jOqt3bq2SBy/dNNnT7jarq1UzEvFpj7i48L+I++PavUIqY1G9vVNk+r1rarXRAK7cxAGc1908IfQAKJE8Ci1Ctv3hT5uenEC5aBDO/6fnfpH9A+Z6Bo1ovgTEbXrFkjN998s3z11Vey9957C8Tx/fffV4KJf54wYYKS06CjtbVVPvroI1m/fn3g37/55ht55pln5IADDpDzzz9fqv576ferr74q9913nwwdOrSLdHbv3l1OOumk0Dytk3WYYNTnQPFt+MVftMnOvasEi1Kw4Mf7OVAtnus2b9ugHHP+fnFugwwdsPV8LGDC39FrtkNPsy//hMkoxBeChM+Trtu0dQETDqS9XbcqNfzvFWg9TxW9r+hdxfnbd6tSb4m1NeW9mh5cMBUBzF5f0ir/fP/WRWNhm97jv4/cvVqwCb3egN7Gi0XYMP1vLmyUw/eskdeXYtX8tgVt+Izs90+uV58u9e+PGnUrsGc0ihD/TgLlSwB7KeNDGTy6Erj8mDrBp7Yr4XAmo48//rg899xzShYPPfRQxbK9vV1mz56t/nfhhRfKQQcdFIsx0n7xxRflyiuvlCFDhnSkgXTnzZsnEydOlEGDBsVKOw8XBckoyo3tk7A9D6QN2yK1tol8trpNfcITX0/SB3rYLj+mXvV6YbESxAIHekEnnlAvhw2tkZ7dqgT9ZRDTN5e3yfT5TZ32GA3iVGhrJ/098xG7Vku3hq09cdi2CYtmpsxt6hApnW7Y989nL2qRG5/pPNTvLUvee0bxW7yfA8Ver8u/bpdBfatkpz7VXT4HqufQLlq+7XOvNl4swmRULzrDKnr9ooAFaNgZAV9tev5vLWqRWjEHZbQYWjyXBMqLAGU0PJ6U0RLrelNTkxpmxzD9ddddJxgi18fnn38uN954o+yxxx5y6aWXdvRqmmaJNG+66SbZaaed5JJLLpGamm0LaWbMmCGLFy+Wa6+9VnbccUfTJHN3XpiM5u6HOChwOcgosKCn8aLD69RKdfQ2NreK6kG+9bkmtc2WPn55QaNgw3nM0f2HGdsWgJX6YlFoARPmBeNlBvuKNtSJtLWL+ozs3Hda5PZ54R8kCAs3ZdTBjcAkSSAnBCijlFEQcNIzimH066+/Xkmod06n6g1bv14mT54sGDb3/83k3kHP5xNPPCGXXXaZDBs2rOMS9LpOnz5dli9fXjZzQ8N4UEbDa0q5yKjJvVAu51BGyyWS/B0kUDwByihlNBUZ1YuTNm7cqHowe/bsaVx7161bp3pVt99+e/nud78rdXV1HdfqdDFXFRL8ySefSEtLi5o7euqpp8ro0aOluro8VqZRRimjxjdNDk6kjOYgSCwiCTgiQBmljKYqo5DGYle3v/LKK/LAAw/I+PHju8w31T2uK1euVAKKRVJr165VPaVYEHXyySfLmDFjip4W4Oj+KylZyihltKQKlLGLKaMZC0jOi4P58dj5AVNHeIgM6FUl3z+5QY7cO3pv6DR4UUYpo7mS0U2bNqnV+ZiPes0118h2223XKYJtbW2qNxRSuu+++3b0gq5YsUJuvfVWtbUUrhs4cKDR/fbhhx8Kem+zePxyziD5emNtFouWepl+f+ZHqZchqAD/98WdZPFXwbtHZLLACRbqn8Yskx26m2+Sn2DRmFXOCCz5ulH+64Wdc1bqZIr7zyctkz7dsnefvbJ8O/nzG/2SgZCzXMbuvVrG7rM6c6XGjkWYamnzSHzOaNxh+jfeeEPuvvtuOe200+TYY48tigFW2T/11FNqnumIESOMrsWUgKweV99eLSvXZrV06ZbroR9s3TYqa8fPH6iStz6N2mk5a6VOpjw3TWiT/tsnkxdzKW8CM16ukhmv8D4LivIPT2qXE/fLXm/xM+9WyR9mM2ZBMbvo0Ha56LDsxQwLx3Mvo3EWMKFXE72bq1atUvNM+/btW1SLqjfDP+WUU9Reo3k/OEwfHkEuYMpf7c7yMD2+OvbAghbZ0py9B0IakR7Sr1rGH7Ztrn4aZSiU5+3PN8kdz3f+alvWyphWef7nGQ1y6gHZG1HjMH14jeDWTiXeLXprJ2x4j3mhpW7t9M4776gvKx1zzDHq601Bx/z582XmzJly+eWXy/DhwzudMnfu3I4V+KY9oyUicHo5ZZQy6rSCJZx4VmUUIvqdGzclTCP72R2/X636QEYWD8poeFTyJqP4oMeEY+vkxOG10qfH1p7TTVva5eUPW+XGOV33pvb+cv0Vuqg6ivnFc95ukX84s0Gwd3Kh48t17fJ/Zm7blxvnoowXH1knJw6rlb7bbd2b+66XmuW2eZ33wu7Yam/PGunZuDWftRvb5YX3W+WG2U3qwyZBB2U0KoIGf8fQ+NNPP91p4VChTe8xfI+uX+8KeWSDxUfYsmnJkiVy9dVXy847B88H+uyzz9T+o9gEH/uX6v1HN2zYIFOmTFGLmXD9gAEDDEqf7VMoo5TRbNfQ4kqXVRn9r1lN8shf2csWFM0/XN4ow3fN3oIYymj5yCiEEj25La0iS79sUx9gwQddujdUdfo6XdAvxnX4il3Ygc8u79CjSqbNb5J5f2uVsw+qVV8DDDp6dauS0YNrVBl+NG1zhzjiS4H/eE6D7NG/WvBJ06/Wt6tFc0+80SKPvLat3YCw/sv5DXLgkJqOrxvio5H4LXW1ovaI/uld2/aI9paBMlrcsyTwbO/nQLGgCJvcY0N6fBLU/znQZcuWKWHERvVXXXVVp092QkJvueUWGTVqVKdPf/ozhejOmTNHCXC/fv3U+VjUtGDBAsG+p1xNbyGoOUiCw/Q5CJKviFmVUXyiEEOIPLoS+M9LGtUX37J2UEbLQ0bxpTf05Harr1I7Izzw6la5w3+HpHavF7l5brM8HONl8eyD6uSqE+rU1+x+fu8W+eTrwusMfn9Zo+y3S43c93Kz3Dx3a4+nVzDxlUP01KKXM+g452DkVy+bm9rld09ukfnvbT3vrNF1MvGEOmlrE/ndk03y3Ltd2xrKqKUWBr2R+HQn5mxi3ie+RT9y5Eg11N7Y2NiRC77KBBlFryUWGem/6V7RDz74oMunP4OKCPnEQif0ymKKAA7ML8VcUeSrv2Fv6eellgx7RsPRU0ZTq5axM6aMxkaX2oWU0dTQx844T8P0lx1dJ5ccVS+fft0mP7h9W28kfvyvxjfKkXvVyFOLWuS3M4v79DCuxyeUDxjUWS7DoJ4+qlauPrFe9Xh6xVUL7cYmUZ/UfuXDYBFFuvprdu+taJMf3tF52s/Uq7vJLn2qA4f2cS1lNHZ154VJEKCMUkaTqGdJ5UEZTYq0vXwoo/ZYJpVSnmRUz/l8bWmr/D9/7jyE/cNT61Wv4usfd/1bFMsxw2vlB6fWy8YtIr9+aLO882nhXtHfXNgohw2tkUdfb5HfP7lNfCHE+Azz3Ldb5DcPFxZiLdYr1rTJpFu3ifWwXarl5+c0Sq/uVarH9aEFXacEUUajIsq/p0qAMkoZTbUCWs6cMmoZaALJUUYTgGw5i3KRUd3TuGRVm1w7tbgFhr8e3yiH7Vkjj/nkMgj1CcNq5X9AXJu6iit6NAf0qpa577SoqQM79Nw63xQ9qI++1iKYLqIPzC39+TkNMrhftbz0QauadoDjupPq5aAhNfLB523ykzs79/7qaymjlm8CJmeXAGWUMmq3RqWbGmU0Xf5xcs+bjIatZn7mnRaZ+mxz6GpmsClmZTaGbHGcvH+t/HBsvZpbGHRgFbc+F3/H0DEWyQQdQau4cd7R+9TI2aPrZM+B1fLwX1u6rOD2p1VuMvrp6ja54iZzGQWvH41tEKxbx3zwQkPrYIcdI47bt1YJp7f3EwujsPoeq+eR2NpN7WrxUkOtyMDe1dLaJnLfK80d0om0ML/6B6fUC7ZG0wcWPb25vFX+68km+fjL4B5aymic1onXJEaAMkoZTayyJZARZTQByJazyJuM/vbiRtULhRXZS1a2C1YzD+2/dTXz7LcKzz0sZmX2n1/cOtSqF600t7bLqrVdt+15/r2WTvuh/uHybrLfLtWCodwtvtHaNRvaZcqzTYI5h+hlG3tArRy3X63077V1KyGsNg/aTogy2pnAP57dIOjt/MviVvn5vcGr1/UVegFVbbUIdtWAkOrDK6OvL2mVf75/S8fLzI9Oa5Bxo2pl5dp2+eUDm1XM8ELyk9Pr5eh9amXjlnbVE9pQVyVD+ldJbXWVmvv6uyeCh/opo5YbLiZnlwBllDJqt0almxplNF3+cXLPk4zqxSaQvKDVzE0tZj1lQZzCVmbroWT0fPnnPAalg2HffttXyR+ebJKn3wrfwUH30kJAP1zZprYnwh6clSijxQzTa4FsqBP546wmtbdooeOnZzao3m3safqP93QWV51W9wbpEi/9tx4NItc/3SToAdd1Aav2f/nglo5eUAjvj8c1yHaNnXcM8JaLMhqndeI1iRGgjFJGE6tsCWSUNxktZci30HCsRh3V0zXhmHq56Ig6qa6K7hE7bWStXDOmXj3w/EPD3tAWO+SbJxlFb9XpB9bK6wGLYSZf0U0Nnd79l2aZ+lznjcpNqn7Yymyd53PvtMivHiq8wAV7XmK/yrpqkX9/fIuaVxh2fOvwOundvUqefLNFSU3UamxvOuUyTB9nAdPfjW2QMw6slbc+aZW/m1a4V1QvLNq+W/D2UYVkFLz9MUEdwTWYp+rvAf3FOQ1y/LBaefGDVvlFQG8tZdTkLuQ5qRGgjFJGU6t8DjLOm4yWMuQLmRjSf9u8MS/OmipRQ8nV1eG9N3io/fSMBtWLFiWtu+5QLf90XoMajsbhl9FShnzzJKP6BSBIxvU2QYVEPazKF1qZjZ61U0bUFnwB0Oki5jgfcwj9X/iJut3KVUbDVqCDR7FbO0XJpZ+xibiql5j+1Z32HkU6QaKqZHT3GrUR/h9mdX7h0fVkQcjG95TRqDuAf0+VAGWUMppqBbSceZ5k1OWQLzbGvuCwOnn30/DeG4gwHmwQFxyFhmcxpAshamkTtbjCL1ylDPmWi4xqBmE9U4WqeqGV2RCQkYNqZNW6djWUXl8ramHL4i/a5NbnmuTVj7b1furFTq2tIs1t0vHpy/Wb2mX224UXWJWrjGqp275bVafFQGGb3mO0Agu5Fn7c1mUx2rVj6uXcQ+pk6arOX1AKii1e0H51AV72qtXXmfQcYP+5Ok3sg4qFaHqLqO+fUi9njq6TFavbOvYlRR0bO7JWPl7VeZgekvwPZzWoVfneDfW9eVFGLT9smJxdApRRyqjdGpVuanmSUVdDvujF/N/nNcjA3thzMPjLMlceXy8XHFqnvhhTVyOyU+/wzbLPHF0rE4+vl03NohbQ4MHnl9FShnzLTUaD9rMsdFdErcxGz9leA7eurMZilta2dum/fbWSUgjqfz6+bTU34jDh2Hr1t/Wb29WXgfp0r5JeParUS0ehBVblKqNg7/0cKCQeXzAC057dOn8OFAuE/jihUXbvV91l30/cV78ev1X4CsmljrV+IYwSV+8XmPDSgJiGraaHWOO3DOxVJes2bV3AhAO/BZ8g/Whlm/z6oW1zSSmj6T6PmHsRBCijlNEiqkvmT82TjLoa8v32kXVy2dH1suyr4N4bvdihsU7UpwfHH1YX+uUWva8hHsQzXmqW/XerVtsGRQ1FFyM2lS6jUSuz8eWe4bvWyAvvt3R8JhLb+/xobL3s1re60xxBxAsvD5uaRO56cds2U5gbefqoOrUDQNjnIouJWZ7mjOpG65oT6+WkEbUdvcWbtrSrRUW4ByCAOCCG/35JowwdUC1PL+q8ZZbuwfT2VIY1iLpXdEDv8J5K77XojcV87MP3rFGfLW1r3/ri8eCCZtXT6T3wMnjp0fUyYtdq6dawdbsvvHi8vLhVpszd9lv8ZWPPaOYfX5VdQMooZbSc7oBykdG4Q776YYqFNEG9N7oXBjKDbWAwLFhIQjAPDfMZ8YWan961uWMPS8poZ1HRvW9Y5FXMMH2xK7O996peWW2yR6bu8cNLRdh0jHKX0XJq5+L8FspoHGq8JjEClFHKaGKVLYGMyk1Gix3yPe+QOsEQ/Kq12+aZebHr4XlsZaO/1BImIXp4fv1mkd88vPVzh4V6c735FCM25dIzGmcBk8kCl7DbRs8PxecoTRYrRcWumJjlsWc0geYn01lQRjMdHhaOMkoZLae7oNJl9PeXNaoh3ZkBq231go36ms6bbwdJCIYZ/+ncBtmpT7VMe75J9abhiBIaXZeKEZs8yaie57vw41b5+zs7b+tT7NZOJiuz9RzQz75uk4lTOn8hSK8S/8zz9SCUAZ+KvPOFJpk2v/Pw7pSJ3dSwPntGy6nFM/8tlFFzVjwzBQKUUcpoCtXOWZblJqPFDPlibuHVJ9bLhi1dv3+NYdpfXtAgIwbVyIOvNsvkOdu2hQkSx5+d1SAnDK+VeX9rkV89uG1vy0qXUXxB6fsn16s5ffiS0czXtm54ftboOpl4Qp34N70vdWW2FtZe3TtvZo54/r8XNWydS/oevtyzVYx1T+vbn7bK/5qx7Ws+use8qaVd/uPxLTL/va77jxbzAsGeUWdNmLOEKaPO0DJhGwQoo5RRG/UoK2mUi4zGGfL9zYWNctieNV1WASM2uocNq3QLHdhvFAJ84O5bV+dGHWFzR4sRmzz1jIKHd2/Y91dgN4Ktn2NsrKvqtFrd1spsPbUCeS/9sk2tkN97YLX6njn+2buaXi84w76VX6/futoaWxrtOaBaamsqdzV9VD2uhL9TRishyjn+jZRRymiO9etEhQAAIABJREFUq2+XoudJRm0O+epN0yGT//botq1+NKCj9q6RI/eulZqAPfKxOh5f4lm4rFWt4F3+ZZsansfnDv3HPjtVy6C+1Wr+KBbO4EtEs97s+jnEcpZRSOYPTq2XI/aqkZ6NW4V97cZ2eeadzvt42lqZjfTxlSzsOdl/+yr1tSz0wGKLIvTOYsqA99CrrQ/YrVqtzMY68dUb2mX2oha58ZnwL0MVEzP2jOav1aSM5i9mFVViyihltJwqfJ5ktNghX4hg94YqJYD+4xfnNshx+9Wq7V3837+Oim8xElLpw/RRLCvl75TR/EWaMpq/mFVUiSmjlNFyqvB5klFwNx3y1eJaVdX1G9dYmAQ5wDDsH2c1yZy3u/ZUFooxZTSYzu3PN8kdz3deBFRO90opv4UyWgq9dK6ljKbDnbkaEqCMUkYNq0ouTsubjJoO+Z4wrFbweUAM0d70TJPadF4fulf0reXhn/6kjBZffSmj4cwoo8XXp7SvoIymHQHmX5AAZZQyWk63SN5ktJzYx/0teVvAFPd3ltN1lNH8RZM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OYvZhVVYsooZbScKjxlNH/RpIzmL2aU0fzFjDKav5hVVIkpo5TRcqrwlNH8RZMymr+YUUbzFzPKaP5iVlElpoxSRsupwlNG8xdNymj+YkYZzV/MKKP5i1lFlZgyShktpwpPGc1fNCmj+YsZZTR/MaOM5i9mFVViyihltJwqPGU0f9GkjOYvZpTR/MWMMpq/mFVUiSmjlNFyqvCU0fxFkzKav5hRRvMXM8po/mJWUSWmjFJGy6nCU0bzF03KaP5iRhnNX8woo/mLWUWVmDJKGS2nCk8ZzV80KaP5ixllNH8xo4zmL2YVVWLKKGW0nCo8ZTR/0aSM5i9mlNH8xYwymr+YVVSJKaOU0XKq8JTR/EWTMpq/mFFG8xczymj+YlZRJaaMUkbLqcJTRvMXTcpo/mJGGc1fzCij+YtZRZWYMkoZLacKTxnNXzQpo/mLGWU0fzGjjKYQs7a2NnnjjTdk9uzZ8tVXX0lVVZX0799fzjjjDNlrr73Uv0cdixYtkmnTpgWe1rt3b5k0aZL06tUrKpnM/50yShnNfCUtooCU0SJgZeRUymhGAlFEMSijRcDKyKmU0RQC8cwzz8isWbOULB5wwAGi5XTz5s1y4YUXyqhRoyJL9eqrr8p9990nQ4cO7SKd3bt3l5NOOkm6desWmU7WT6CMUkazXkeLKR9ltBha2TiXMpqNOBRTCspoMbSycS5lNOE4oCd08uTJ0rNnT5k4caL06NFDlQD//eabbxaI5FVXXRUpkuhVnTdvnkpj0KBBCf+K5LKjjFJGk6tt7nOijLpnbDsHyqhtou7To4y6Z2w7B8qobaIR6b399ttyxx13yMknn6x6L73H/fffLwsXLpQrr7xSdt9994IpzZgxQxYvXizXXnut7Ljjjgn/iuSyo4xSRpOrbe5zooy6Z2w7B8qobaLu06OMumdsOwfKqG2iEemhR/Opp56Syy67TEaMGNHp7Pnz58sjjzwS+Dfvie3t7TJ9+nRZvnx52cwNDcNGGaWMJnyLOs2OMuoUr5PEKaNOsDpNlDLqFK+TxCmjTrCGJ1pIRvWipLPOOkuOPvro0EQwt3Tq1KmyZs0awWKlTz75RFpaWtTc0VNPPVVGjx4t1dXVCf8yN9lRRimjbmpWOqlSRtPhXkqulNFS6KVzLWU0He6l5EoZLYVejGtNZPSUU07pMoTvzWr9+vVq3unKlSuVgA4ePFjWrl2rekpbW1vVFIAxY8YYrcqP8RMSvYQyShlNtMI5zowy6hiwg+Qpow6gOk6SMuoYsIPkKaMOoBZK0oaMYvU9ekMhpfvuu29HL+iKFSvk1ltvlebmZrnmmmtk4MCBRr/uww8/VBKbxePnjw+UrzbWZLFoqZfphgs+Tb0MQQX43XM7yvurGjJZtrQL9etxn0vf7tm71+5Y0EdeWto9bTyZzP9Hx30pe/fbkrmyPfbO9vLoO9tlrlxZKNDlh6yWI3bfmIWidCrDSx93lzte7ZO5cmWhQGcMWyenD1ubhaJ0KsOuu+6qFpbbPKraMdky5cNERqOG6ePKbth1WMmf1WPSnxtk1brofVezWn6X5brnms0uk4+d9r/MrJe3PyuPaSKxIYRceP23t0i/7VJvhrqU7k/P1smz7/GlLyhs//vMJhm2c5vtqlByevf+tVbuXVBbcjrlmMD3jm+W4/fJ3ksf7jHcazy6Ehh/cIuMP6glc2iwRWbFyajpAqZC0dLzTqOG+jMX8ZACcZg+PFJzfrZ1W7CsHT+evlkWLsvegyALnDhMn4UoFFcGDtMXxysLZ3OYPgtRKK4MHKYvjlfJZ+utnTCnE8LoPUy3doK0zpw5Uy6//HIZPnx4pzTmzp0rTzzxROSK/JJ/SEIJUEYpowlVtUSyoYwmgtlqJpRRqzgTSYwymghmq5lQRq3ijE4MK+BvuOEGNc8Tm9vvsMMO6qKwTe8x/xPzORsbGzsS/+yzz+Smm26SIUOGyKWXXio1NVuH1zZs2CBTpkxRi5muvvpqGTBgQHSBMn4GZZQymvEqWlTxKKNF4crEyZTRTIShqEJQRovClYmTKaMphMH7OdCDDz5Ympqa5M0331QLkryfA9XiigVL2Ny+b9++qrSY+jpnzhx5+umnpV+/furzoThnwYIF8s0333A1fQoxTSNLDtOnQb20PCmjpfFL42rKaBrUS8uTMloavzSupoymQB0yiS8tYfN79IhWVVVJ//795YwzzpC99tqrY0umdevWqZ5OiCa+yoQ9RfWhv2ePBVF6ARJkFUP/I0eOLIttnfBb2TPKntEUblF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naFlwjYIUEYpozbqUVbSoIxmJRLm5aCMmrPKypmU0axEwrwclFFzVjwzBQKUUcpoCtXOWZaUUWdonSVMGXWG1lnClFFnaJ0lTBl1hpYJ2yBAGaWM2qhHWUmDMpqVSJiXgzJqziorZ1JGsxIJ83JQRs1Z8cwUCFBGKaMpVDtnWVJGnaF1ljBl1BlaZwlTRp2hdZYwZdQZWiZsgwBllDJqox5lJQ3KaFYiYV4Oyqg5q6ycSRnNSiTMy0EZNWfFM1MgQBmljKZQ7ZxlSRl1htZZwpRRZ2idJUwZdYbWWcKUUWdombANApRRyqiNepSVNCijWYmEeTkoo+assnImZTQrkTAvB2XUnBXPTIEAZZQymkK1c5YlZdQZWmcJU0adoXWWMGXUGVpnCVNGLaFdvXq1zJo1SxYtWiTNzc3SrVs3GTlypIwbN04aGxsjc2lra5M33nhDZs+eLV999ZU6v3fv3nLUUUep/9XU1HRKA/lMmzYtMF1cN2nSJOnVq1dkvlk/gTJKGc16HS2mfJTRYmhl41zKaDbiUEwpKKPF0MrGuZRRC3FYs2aN3HzzzUoi9957bxk8eLC8//77snTpUvXPEyZMUHIadrS2tsqDDz4or776qvTp00f2339/deqbb74pSPuggw6SCy64oJOQ4tz77rtPhg4d2kU6u3fvLieddFLBPC387ESSoIxSRhOpaAllQhlNCLTFbCijFmEmlBRlNCHQFrOhjFqA+fjjj8tzzz0n559/vhx66KEqxfb2dtXLif9deOGFSijDjiVLlsgtt9wiu+++u1x22WUdPakbNmyQKVOmKMmdOHGiDBo0qCMJpDtv3rwu/93Cz8lUEpRRymimKmSJhaGMlggwhcspoylALzFLymiJAFO4nDJaIvSmpiaZOnWqYJj+uuuuU0Pr+vj888/lxhtvlD322EMuvfRSqaqqCswNYvn000+rc0aMGNHpnKeeekoJLSTV+7cZM2bI4sWL5dprr5Udd9yxxF+R3cspo5TR7NbO4ktGGS2eWdpXUEbTjkDx+VNGi2eW9hWU0RIj8M0338j111+vJPSKK67oND90/fr1MnnyZMGwuf9v3mwxnL927VrZc8891bneAzKKXldcjyF5HOh1nT59uixfvrxs5oaGhYEyShkt8RbN1OWU0UyFw6gwlFEjTJk6iTKaqXAYFYYyaoQp/KRCMrp582bVa7px40bVg9mzZ8+ictPD9OhRveqqqzrmgOp0MZ8UEvzJJ59IS0uLmjt66qmnyujRo6W6urqovLJ6MmWUMprVuhmnXJTRONTSvYYymi7/OLlTRuNQS/caymiJ/E1kFNJY7Op2LGrCAqWFCxfKxRdf3GmIXve4rly5UgkoFkmhZxU9pbju5JNPljFjxoROCyjxJyd6OWWUMppohXOcGWXUMWAHyVNGHUB1nCRl1DFgB8lTRkuE6kJGMQw/Z84cNVf02GOPldNOO62TWGIbKPSGQkr33Xffjl7QFStWyK233qq2lrrmmmtk4MCBRr/us88+MzovjZN+dN928uX68ujltc1v2ne+sZ2klfT+9cke8u7ntVbSKrdEfnfBOtmxZ1vmftZN87vJ84vrM1euLBToZ2M3yH4DW7JQlE5leOCNRnnwjYbMlSsLBbr66E1yzJ5NWShKpzLgHsO9xqMrgXNHbZHzRm3OHBqMPvunT5ZayKp2WJ7lw0RGixmmRxFffvlleeSRR9Q+pf4tnaKKD4HFPFP/gqdC12HOalaPnz68g3y5ofMeq1kta9LluuXbq5LO0ii/f5vdW95bWWd0bqWd9Nuzv5Yde7Rm7mdP/ct28sJH0fshZ67gCRTof45ZI/sMaE4gp+KyeHhRd3lkUY/iLqqQs684fJ0ctUf2xAb3GO41Hl0JnDVig5w9YmPm0PTv3z//Mmq6gMlLHxvf33PPPTJs2DAZP368NDQU9+arN8M/5ZRT1F6jeT84TB8ewTk/y+aD6MfTN8vCZdkTrizcCxymz0IUiisDh+mL45WFszlMn4UoFFcGDtMXx6vL2XprJ+wFinmhcbZ20om+9dZbSkR33XVX1bMZtlH+/PnzZebMmXL55ZfL8OHDO5Vp7ty58sQTTxTVM1oiAqeXU0Ypo04rWMKJU0YTBm4hO8qoBYgJJ0EZTRi4hewooxYg6n1CvQuHCm16j9Xw+LxnXd22ocyPP/5YzffEPM+oLzZhjudNN90kQ4YMUXuT6k+F6tX3WMx09dVXy4ABAyz8unSToIxSRtOtgXZzp4za5ZlEapTRJCjbzYMyapdnEqlRRi1Q9n4OFAuKsMk9NqTHJ0H9nwNdtmyZ+qoSNqrX2zVhFTy+wASpPOGEE6RHj67Dr/X19epToxBYvcAJG+X369dPRo0aJVjUtGDBAsEcVq6mtxDUHCTBYfocBMlXRMpo/mJGGc1fzCij+YsZZdRSzNAbic+CYs4mVrNjiB0LkMaNG9dpI3x8lQkyil5L/elPPc+zUFEw/O/dHgryifml6JXFFAEcffv2FcwVRb5hX3uy9HMTS4Y9o+w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ilSWtAAAY70lEQVS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43XJEaAMkoZTayyJZARZTQByJazoIxaBppAcpTRBCBbzoIyahkok7NLgDJKGbVbo9JNjTKaLv84uVNG41BL9xrKaLr84+ROGY1DjdckRoAyShlNrLIlkBFlNAHIlrOgjFoGmkBylNEEIFvOgjJqGSiTs0uAMkoZtVuj0k2NMpou/zi5U0bjUEv3Gspouvzj5E4ZjUON1yRGgDJKGU2ssiWQEWU0AciWs6CMWgaaQHKU0QQgW86CMmoZKJOzS4AyShm1W6PSTY0ymi7/OLlTRuNQS/caymi6/OPkThmNQy0D12zevFmeeuopee2112Tjxo1SV1cn++yzj5x55pnSp0+fDJTQThEoo5RROzUpG6lQRrMRh2JKQRkthlY2zqWMZiMOxZSCMloMrYycCxG9/fbb5aOPPpLddttNhg8fLsuWLZP33ntPevXqJVdddZXssMMOGSltacWgjFJGS6tB2bqaMpqteJiUhjJqQilb51BGsxUPk9JQRk0oZeycv/71r3LPPffIscceK+PGjZOqqipVQvSS3nvvvXLMMceo/14OB2WUMloO9Vj/Bspo/qJJGc1fzCij+YsZZTR/MZMZM2bIO++8IxMnTpRBgwZ1/IL169fL5MmTpbGxUf0N/5/3gzJKGc17HfaWnzKav2hSRvMXM8po/mJGGc1ZzDBEP3XqVFmzZo1MmjRJDcvro7m5WW677TZZtWpVl7/l7Gd2FJcyShnNa90NKjdlNH/RpIzmL2aU0fzFjDKas5gVklH8lDvvvFMWL14s11xzjQwcODBnv65rcSmjlNHcV2LPD6CM5i+alNH8xYwymr+YUUZzFjMTGcVCJv8Qfs5+Zkdxx/zrhrwW3Xm55/ysh/M84mTw4+mbZeGy1jiXlv01lNH8hZgymr+YUUbzFzPKaM5i5kJGH3300cxSmLV8v8yWLe2Cnbrbu2kXITB/xiw8LEcMWCLb12/OXNwYs/CQDO+zQnbtuSZzMXvpi8Gytqlb5sqVhQLt1nO1DOvzeRaK0qkM76weKMvXl8/WizYBb1+/SY4YsNRmklbS2nvvvQX/s3lUtbe3t9tMMI20TGS02GH6n/zkJ7Ju3bo0fg7zJAESIAESIAESIIFMEvj7v/97ymhQZCptAVMmaycLRQIkQAIkQAIkQAIxCJRFzyh+t97a6corr5Tdd9+9A0U5bu0UI868hARIgARIgARIgAQySaBsZHTRokUyffp0GT16tFxwwQVSU1OjgJfjpveZrEksFAmQAAmQAAmQAAnEIFA2Mur9HCh6Rvfff39Zvny52gh/++23L6vPgcaIMy8hARIgARIgARIggUwSKBsZBd0tW7bIU089Jfg06MaNG6Wurk722WcfOfPMM6VPH67Wy2QNZKFIgARIgARIgAQqmkBZyWhFR5I/ngRIgARIgARIgARySIAymsOgscgkQAIkQAIkQAIkUC4EKKPlEkn+DhIgARIgARIgARLIIQHKaA6DxiKTAAmQAAmQAAmQQLkQoIyWSyT5O0iABEiABEiABEgghwQoozkMWtJFbm5ultmzZ8vLL7+sdinYc8895Tvf+Y7U19cbFQVbbN1yyy0yaNAgueyyy9QuBzyyQ4DxyU4sWBISIAESqEQClNEcRh1iiC2sIHYjRoxw/gsef/xxefbZZ6V3794yZMgQGTx4sBxxxBHG+X7++ecyZcoU9S3b888/v+ODBP4EPv74Y7n11lulW7ducvXVV3fZjgtSfPvtt8sHH3yg0jn00EONy1BpJ37zzTdy/fXXq5hdccUV0tjYGIrAND6VxlD/Xs1yzZo1qs6h7lVVVYXimDdvnjz66KOK+cSJE9VLGI90COi20p872pihQ4fKySefLDvttJPTwun6g72wcS+i/fQfxdyvYYVN+rngFJph4kuWLFEdHTvvvHPBdu7VV1+Ve++9t8v9iy80ghs+mrNu3Tp1X6PNPPLII9X/wjpOVq1aJU8//bS89957smnTJqmurpYdd9xRTjzxRBk1apT6dx7FEaCMFscrE2cn2eigAZ06daqsXr1arr32Wunbt68zBu3t7aphwE1++OGHy7nnntvpof/KK6/I/fffL3vttZdMmDCBPawFImHj4eYs0DlL2CujvXr1Kngf4MF08803yyeffEIZzUCcdVsJ8YRk6OOrr76SZcuWqRfjiy66yOlLvbf+4IMsEFLIsPewcb8m+VzIQGhVEdBBgQ4MxBKfAkdnif/AObfddpt89NFH6rmx7777qlNwDf77hg0bZMCAAbLLLrtIW1uboFPk66+/lj322EOd74/VG2+8ocS2tbVVvWjimdjS0iIffvihQG4POuigTl+BzAqrrJeDMpr1CAWUL8lGx0YjWQxiPMwhvytWrFBTATAlAAd6pfCQx9+vuuoq570ZxZQ5i+cmHbcsMrBVJs1y7dq1ghem008/XY499tjA5PHFt2nTpqm/oVeFPaO2ohAvnUJtJaTinnvukYEDB6o2xS8d8XLsepVXRvFX9MaedNJJnV60bdyvST4XbLGxkc78+fPlkUcekeOPP17GjRvXJUmM/Nx4441qpE3HGQKK0bovvvhCieOBBx7YEQ9I5pNPPinPPfecHHfccSpNPRKCHlGkBfm8/PLLlbDqAx/dufvuu+Xtt9/myF2MwFJGY0BL+5KgRufOO+9UQwb+hx/e/nDT4UtUl1xySUfRccO98MIL8vzzzwsaQjw4MeSPGw+fT8URNMTlH3rEzYyGAMMlSBNviaeccoqMHDmy4wYOK0MYx8WLF6s3Vj300tDQIA8++KCas3rqqaeqoRB9YHgFD3/kiQZeH7pHFxI7adIkQY9WJR3FPNyKjU8lccRv1SzxMEPPR48ePQKHBFH/cR+iBwb3AR5c/vtRD+/hgYUeGwgQ7hXcd96pFPp+xujAiy++qHpxxo4dKyeccILCDzHG9BnUf6TTvXt31SOD+wD3iz4gz+ixeeKJJ+TTTz9VMh10j+J8/A1TYDDFYOXKlQXPzUsdKCRouo1AGwZJ2XXXXTt+FpiBL5jhQK8ZYoQeVi9bE166/mDoFnUE0uIfri90v/q/LOiPtW4D/TFJahpX2nUBvdyTJ0+W7bbbLvClQk+b8T4j8JVGvIgccsghgdNucH9BOiGhGBHs2bOn+pl6ytoZZ5wR+EL62WefyU033aTqCzpTuD7CvHZQRs1ZZebMUmUUDeJ9990nr7/+uprHiTlMS5culffff189qNAwY0gLb5R4sGJ+KhpAvHnigYneSvy7nuOJhUwHHHCA4vPmm2+qh7dXGouVHTwUcdOjEcGnXPGQQG8pbnAMm3gf2pTR4GpJGbV3u2qWGGKFkEIOg4YE9YNI95bgpcoro/p+QclGjx6tevchpX/729/U8KK3bkNG33rrrY65ZxBg9MYeffTRaggRowSYOqPvX6SB9HU6upcPL5sQUdwzei6bvkfRQzdmzJiOl0bdU4gHb6H72R5Z9ykVklG0M9OnT1cC7o2T5rDDDjsoDngBAbOmpia5+OKLO4b0TXl578WDDz5YHnroITW86x0CDrtfMRKEefJYZDhs2DD1go46g3/Xw8iQanQGoL6gPUQd2W233VRd8E5NcE87nRz0SyA6YyD53hcGPYyPexPrEMAPx4wZM2ThwoWdhu29pUfdAFPEXj/vEH88h/Dycs0116gedf+BsuC+R88p7k3KqHmdoIyas8rMmaXKKOZeokE877zzVG+KHoJ47bXX1FyYY445pmO4I6yR1MMcmHOFBgByikMPs6NHUs8xLVZGkQ4mk+PNFI0BHqxI97vf/a5ACLwHZZQy6vrG9N4D6J284447ZP/99+/So4IXKMgfeqTwoucfqcAIAqQRw4JaWPHQmzlzprz00kudHoyQUTwsIa1YMKUfanjY4R6FHF144YVKMHHo+dZoG/DfcV9jqgukFXKJe1SLiRYczGvVUq0ftOgRxX3bv39/lS56nZBGbW1tpx4i18xtpV9IRnXvF8ThuuuuU3z0MCziM378+A7umgPaObyso92DmJjw8tYf9Jah5xk9c96XgaB2Vr+UY0QI4qolKyjW4FWpw/T47Xp6DGQf94s+9LMH8cR9ibjpug5BLWYaDerLn/70JzWvtBJH22zdk2HpUEZdE3aQfikyqidzY4smNKpaIlFM3SD269evY4ghTEbxUMUbO4QWQx3eA+WbM2dOx8M1jowiPeSBBz8eFkHzrHAOZZQy6uAW65Sk9x7AA+2uu+5S0uJd0KfFBkPkuK8eeOCBwGkzQWXVddg7rKqH6SGL3hcwvOTdcMMNagQDL2fenhf02Pz5z39W0nLWWWd1LAbUcurN2//w1kPW+K1azLTkoq3AAxi9s3lbJRzUVkLmvvzySzW9CC8M3rYF8w/Rk+zvYQMLxAS9XugVg7hCRk14+dtQsIbg44Vev2AHtbN4EcfwM1Zpa5HySxameGj5qmQZ1azAxz+sjrmf3nvAuygXUqlf0vxze5GWd1qa/jumsUFi9Qidfr4hXX0gTQprcS0zZbQ4Xpk4uxQZDbrh/D8Kw/Z6O6AwGQ3bMsWbln64+mU0aI6Tf84n0tE9tegNClpdTxkNr44cprd3q/pZYpgU8828C5n0HDT938LmcEMY8aKmt4QJul+0+BSaA+6VkLBfijJg6o1/PqT3xRND0bjXMdXmmWeekVmzZinpPOyww9QQNXpI0ZuU16NQOwWxxvY9iJn+jbpHOuz3euXElFfQvYg2EC81ergevXX+rdiCJMdfLtQDvRagkmUUXLwjE5jSoHe2gPR7X7DCZBTngyFevnBgihr+m+49DZNR9JpDeNHRo4fpMZJAGS2u1aCMFscrE2fbkFFM9sbcoqADw3oY1kADXUhG0RhjHil6UoMOPWfJL6Po3cF8HO+B+XPeOTh6WAznYJgeD3GsXtTbcuhr2TMaXCUpo/ZuVT9LiAOmkOheUDx4sL2Mt7c0SEa9c6yPOuooNVcbPSgYAcCWZUE9o2ELEjF/1Ltgz/9roxbwhQ0LY+HOY489JhjCRA8i5AsjH/6FUfbouk0paGsnyAnmiULkMBTvlW3EDX8DW0i5/8C5eg6hXhwWxSuINaQFMdfD9RhexhCwd19g3W6ip1vP4fWXB3OY9b6llS6jes9RTF1BbzHWQWAPUv3vejqaHh3EvNtCw/T+e1j3vuL+DxPNqPvObW3Pd+qU0YzGD29kuGnQIPp7JmzIqMlm6N4eFP/5xTR8xQ7T6wVW6BlFo4LJ+BjWwop4NB7ehwRllDLq+hYOkglvLwzuDayg9c4j9T/I9ANQL37wvsAVGqYPk9FSe0bxQoieOMhM0EcRUF48rOfOnat6V/O6t29QO6U/noGeL/8LbliPdlQdK8Qr7MVQb1cHOcauCZDaIBn174QSVpZi2uSo35PHv+vFSujIQE8oplxgLnbQlAu8CGDtxKWXXhq6x2zYPVxIYimj8WsOZTQ+O6dXFlrth79hgQQa0uHDh6tymG7thCEIvRLXu7ow7MeENaRhX7QISqdYGdVDWHq1KHqe9Gb4/n3fKKOUUac3omcutVcUvCvnMdT9l7/8pdMKe//9qBc/YL6ZX/70vWTSM1pozijuVcgjNvDGF9L0PWMyZxTlg5xBkrFrhT7wYoi54ejVDRrud82+1PTDBA29ZpjzidEYbzywuAi7eIRt3aPLUwyvQqMUuq1DvUDb7C0P5rVizih64DFPVW+5RxkNrxUQUCwIPPvss9WuF5h+ErSHrJ4zjZE2CGnQVJSgZ6reJsr/HNIloozGv2Mpo/HZOb1Sz0FDD8i3vvWtjptFf7pR73+mv4iEhxAm3nsbUQwjYX4avmiEYR7/3CIMX3hXjOLNEm/nmG+DbSkK9YxiWxn0BuGt3rvSE9fgoYZtTzAXCw1pMTLq7S3A4g30iuLQq/cxFOrdDB8rgiHXeIB6F3R4h0Qrce4Oh+nt3Z5hw6x4WL377rtqUQ8WGXnrn/9Bph9SWH2N3k69pyXqM6QIvTkmMlpoNT3udcgX7mnvanqMKOBe0nslBq2m1xuDY7GM9wtBurcJK/PDtrOxR9p+SmEyirZR713s/bSwbquwsBMc9K4COB8dAIgT9jnWq+5NeBW6F/Vw/YIFC9SP987X17HGCBG24MJCK72ADOKqN3rX05v0b/32t7/dscuCfaLZTlHvOYqhdPwP3IKms3g/LY2/4zzv4jw8h/QCNe9LmN7lBdur+TfLBxn0muLlDR0o3/ve9yJfILJNM9nSUUaT5W2cm35gQOzQIELK8EDDnC5sguzfI1Bv44K/YUgN8yyxYTOGBdGQeie6I21sFI+VoUgbUoq0sV0M5sV4b7JCDan+LBp+FAQWZUSaGNbDwxmSikbdVEa9DXPQ6nndiwDx1A9Mb6OC/NGzg98ATliFX6mrGnXcwABz3ILe/LF4Aj1opvExrrxldmLYPaB7V7DS3N/7GNSrontt8IKGeYD6E4J4sUQ99i7iKzRcrPcZRbkwhIu52SgLevv0Fjb+fUb13qHoKYL44FpvG+J9cYW8Yg4j0sC2QhBovWVO3hYzFRq61kKJHQkwSoQpC+CAF3vsrYz5sniJxws/2h6IBr7UA3mFbOgX/SheUS+G+gUc5fHKKG4jxBpShL+hfcOHSSBcaKtxeL8CpHc4wXoA1Als0efdyL/MbsvAn6P3HMWeq3j2FBr9A3eII56TGN3AMwtCqp8fuK9xT+JDE3q+KTJFBwh2eUFc9WdE8d+9n5jFC6Hedq0SuNv4jZRRGxQdpQFBRKOI/QbxRoYbBSJ22mmnqYeZ9wZBETDx/uGHH1YNFx4aaJCwwAj7EuJG836BCQ8/DGPgAYmbCo0r0sZWTVhMpI+ohhQSjKEtTB7HwxUNIVaoYoGF3nbGVHbwQMUm1GgY0AuDtLwHGhp8bg0S7JVVDJmhlwOrj71fgcKqZ/SQVnLPKBrcsEO/oJjGx1E1z3yyYfeAXq2LF0D/MGqQTOreNYxg/P/t3cFq60AQRNH//+twFwIjAn4FvXnkGLJKp2OOJU1JHo3q2WDZXeuFjOoLGi2q3n79be7i+wlMBaJuSGzf+1zu6bcnMHXC1nqpTfH5PIY0+LZvdWNiXxH3t53MdbNVP/9bEG3D+jaP8vn959euv5nl0DGndV+fK2j/6vXtGNr7fE60C4/vaRzPONAV0q6I9vl2EtIDQQrQz6tjX3OZmyfZeyuodpHgr72ek8SM3ktivS0aB3NtfeC2+dw6CWt8bQxr3HyPs/XoM2nsbIpNx9i2mcar/mfbUiHVaxMQRjcv1QQIECBAgAABAocCwughplYECBAgQIAAAQKbgDC6eakmQIAAAQIECBA4FBBGDzG1IkCAAAECBAgQ2ASE0c1LNQECBAgQIECAwKGAMHqIqRUBAgQIECBAgMAmIIxuXqoJECBAgAABAgQOBYTRQ0ytCBAgQIAAAQIENgFhdPNSTYAAAQIECBAgcCggjB5iakWAAAECBAgQILAJCKObl2oCBAgQIECAAIFDAWH0EFMrAgQIECBAgACBTUAY3bxUEyBAgAABAgQIHAoIo4eYWhEgQIAAAQIECGwCwujmpZoAAQIECBAgQOBQQBg9xNSKAAECBAgQIEBgExBGNy/VBAgQIECAAAEChwLC6CGmVgQIECBAgAABApuAMLp5qSZAgAABAgQIEDgUEEYPMbUiQIAAAQIECBDYBITRzUs1AQIECBAgQIDAoYAweoipFQECBAgQIECAwCYgjG5eqgkQIECAAAECBA4FhNFDTK0IECBAgAABAgQ2AWF081JNgAABAgQIECBwKPADT0Qa+lQrJ78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24" y="3455765"/>
            <a:ext cx="26458413" cy="16360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462" y="20089613"/>
            <a:ext cx="2123591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73" y="3959821"/>
            <a:ext cx="29019224" cy="17640300"/>
          </a:xfrm>
        </p:spPr>
        <p:txBody>
          <a:bodyPr/>
          <a:lstStyle/>
          <a:p>
            <a:r>
              <a:rPr lang="sv-SE" sz="8000" dirty="0" smtClean="0"/>
              <a:t>Compare ability of methods to classify cell images as healthy or 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and compare three recently published models</a:t>
            </a:r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with previous work using VGG and 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6262564" y="17938918"/>
            <a:ext cx="29235249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/>
              <a:t>[1]</a:t>
            </a:r>
            <a:r>
              <a:rPr lang="en-GB" sz="4800" b="1" dirty="0"/>
              <a:t>	</a:t>
            </a:r>
            <a:r>
              <a:rPr lang="en-GB" sz="4800" dirty="0" err="1"/>
              <a:t>Juefei</a:t>
            </a:r>
            <a:r>
              <a:rPr lang="en-GB" sz="4800" dirty="0"/>
              <a:t>-Xu, F., </a:t>
            </a:r>
            <a:r>
              <a:rPr lang="en-GB" sz="4800" dirty="0" err="1"/>
              <a:t>Boddeti</a:t>
            </a:r>
            <a:r>
              <a:rPr lang="en-GB" sz="4800" dirty="0"/>
              <a:t>, V. N., and </a:t>
            </a:r>
            <a:r>
              <a:rPr lang="en-GB" sz="4800" dirty="0" err="1"/>
              <a:t>Savvides</a:t>
            </a:r>
            <a:r>
              <a:rPr lang="en-GB" sz="4800" dirty="0"/>
              <a:t>, M.. Local binary convolutional neural networks. 	In </a:t>
            </a:r>
            <a:r>
              <a:rPr lang="en-GB" sz="4800" i="1" dirty="0"/>
              <a:t>CVPR</a:t>
            </a:r>
            <a:r>
              <a:rPr lang="en-GB" sz="4800" dirty="0"/>
              <a:t>, 	volume 1. IEEE, 2017.</a:t>
            </a:r>
          </a:p>
          <a:p>
            <a:r>
              <a:rPr lang="sv-SE" sz="4800" b="1" dirty="0" smtClean="0"/>
              <a:t>[2]	</a:t>
            </a:r>
            <a:r>
              <a:rPr lang="en-GB" sz="4800" dirty="0" smtClean="0"/>
              <a:t>Li, L., Feng X., Xia, Z., Jiang, X., and </a:t>
            </a:r>
            <a:r>
              <a:rPr lang="en-GB" sz="4800" dirty="0" err="1" smtClean="0"/>
              <a:t>Hadid</a:t>
            </a:r>
            <a:r>
              <a:rPr lang="en-GB" sz="4800" dirty="0" smtClean="0"/>
              <a:t>, A.. Face spoofing detection with local binary pattern 	network. 	</a:t>
            </a:r>
            <a:r>
              <a:rPr lang="en-GB" sz="4800" i="1" dirty="0" smtClean="0"/>
              <a:t>Journal of Visual Communication and Image Representation</a:t>
            </a:r>
            <a:r>
              <a:rPr lang="en-GB" sz="4800" dirty="0" smtClean="0"/>
              <a:t>, 54:182–192, 2018.</a:t>
            </a:r>
          </a:p>
          <a:p>
            <a:r>
              <a:rPr lang="en-GB" sz="4800" b="1" dirty="0" smtClean="0"/>
              <a:t>[</a:t>
            </a:r>
            <a:r>
              <a:rPr lang="en-GB" sz="4800" b="1" dirty="0"/>
              <a:t>3</a:t>
            </a:r>
            <a:r>
              <a:rPr lang="en-GB" sz="4800" dirty="0"/>
              <a:t>] Marcos, M., </a:t>
            </a:r>
            <a:r>
              <a:rPr lang="en-GB" sz="4800" dirty="0" err="1"/>
              <a:t>Volpi</a:t>
            </a:r>
            <a:r>
              <a:rPr lang="en-GB" sz="4800" dirty="0"/>
              <a:t>, M., </a:t>
            </a:r>
            <a:r>
              <a:rPr lang="en-GB" sz="4800" dirty="0" err="1"/>
              <a:t>Komodakis</a:t>
            </a:r>
            <a:r>
              <a:rPr lang="en-GB" sz="4800" dirty="0"/>
              <a:t>, N., and </a:t>
            </a:r>
            <a:r>
              <a:rPr lang="en-GB" sz="4800" dirty="0" err="1"/>
              <a:t>Tuia</a:t>
            </a:r>
            <a:r>
              <a:rPr lang="en-GB" sz="4800" dirty="0"/>
              <a:t>, D. Rotation </a:t>
            </a:r>
            <a:r>
              <a:rPr lang="en-GB" sz="4800" dirty="0" err="1"/>
              <a:t>equivariant</a:t>
            </a:r>
            <a:r>
              <a:rPr lang="en-GB" sz="4800" dirty="0"/>
              <a:t> vector field networks.  In </a:t>
            </a:r>
            <a:r>
              <a:rPr lang="en-GB" sz="4800" i="1" dirty="0"/>
              <a:t>ICCV</a:t>
            </a:r>
            <a:r>
              <a:rPr lang="en-GB" sz="4800" dirty="0"/>
              <a:t>, 	pages 5058–5067, 2017.</a:t>
            </a:r>
          </a:p>
          <a:p>
            <a:r>
              <a:rPr lang="en-GB" sz="4800" b="1" dirty="0"/>
              <a:t>[4]</a:t>
            </a:r>
            <a:r>
              <a:rPr lang="en-GB" sz="4800" dirty="0"/>
              <a:t> </a:t>
            </a:r>
            <a:r>
              <a:rPr lang="en-GB" sz="4800" dirty="0" err="1"/>
              <a:t>Wieslander</a:t>
            </a:r>
            <a:r>
              <a:rPr lang="en-GB" sz="4800" dirty="0"/>
              <a:t>, H., </a:t>
            </a:r>
            <a:r>
              <a:rPr lang="en-GB" sz="4800" dirty="0" err="1"/>
              <a:t>Forslid</a:t>
            </a:r>
            <a:r>
              <a:rPr lang="en-GB" sz="4800" dirty="0"/>
              <a:t>, G., </a:t>
            </a:r>
            <a:r>
              <a:rPr lang="en-GB" sz="4800" dirty="0" err="1"/>
              <a:t>Bengtsson</a:t>
            </a:r>
            <a:r>
              <a:rPr lang="en-GB" sz="4800" dirty="0"/>
              <a:t>, E., </a:t>
            </a:r>
            <a:r>
              <a:rPr lang="en-GB" sz="4800" dirty="0" err="1"/>
              <a:t>Wählby</a:t>
            </a:r>
            <a:r>
              <a:rPr lang="en-GB" sz="4800" dirty="0"/>
              <a:t>, C., Hirsch, J.M., Stark, C.R. and </a:t>
            </a:r>
            <a:r>
              <a:rPr lang="en-GB" sz="4800" dirty="0" err="1"/>
              <a:t>Sadanandan</a:t>
            </a:r>
            <a:r>
              <a:rPr lang="en-GB" sz="4800" dirty="0"/>
              <a:t>, S.K., 	July. Deep convolutional neural networks for detecting cellular changes due to malignancy. In </a:t>
            </a:r>
            <a:r>
              <a:rPr lang="en-GB" sz="4800" i="1" dirty="0"/>
              <a:t>ICCV, 	</a:t>
            </a:r>
            <a:r>
              <a:rPr lang="en-GB" sz="4800" dirty="0"/>
              <a:t>pages 82-89, 2017.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sv-SE" sz="8800" dirty="0" smtClean="0"/>
              <a:t>10274 80x80 images (75% healthy)</a:t>
            </a:r>
          </a:p>
          <a:p>
            <a:r>
              <a:rPr lang="sv-SE" sz="8800" dirty="0" smtClean="0"/>
              <a:t>Three healthy patients, three with cancer</a:t>
            </a:r>
          </a:p>
          <a:p>
            <a:r>
              <a:rPr lang="sv-SE" sz="8800" dirty="0" err="1"/>
              <a:t>Individual</a:t>
            </a:r>
            <a:r>
              <a:rPr lang="sv-SE" sz="8800" dirty="0"/>
              <a:t> cells </a:t>
            </a:r>
            <a:r>
              <a:rPr lang="sv-SE" sz="8800" dirty="0" err="1"/>
              <a:t>isolated</a:t>
            </a:r>
            <a:r>
              <a:rPr lang="sv-SE" sz="8800" dirty="0"/>
              <a:t> </a:t>
            </a:r>
            <a:r>
              <a:rPr lang="sv-SE" sz="8800" dirty="0" err="1"/>
              <a:t>within</a:t>
            </a:r>
            <a:r>
              <a:rPr lang="sv-SE" sz="8800" dirty="0"/>
              <a:t> </a:t>
            </a:r>
            <a:r>
              <a:rPr lang="sv-SE" sz="8800" dirty="0" err="1"/>
              <a:t>samples</a:t>
            </a:r>
            <a:r>
              <a:rPr lang="sv-SE" sz="8800" dirty="0"/>
              <a:t> taken from patients </a:t>
            </a:r>
            <a:r>
              <a:rPr lang="sv-SE" sz="8800" dirty="0" err="1"/>
              <a:t>mouth</a:t>
            </a:r>
            <a:endParaRPr lang="sv-SE" sz="8800" dirty="0"/>
          </a:p>
          <a:p>
            <a:r>
              <a:rPr lang="sv-SE" sz="8800" dirty="0" err="1" smtClean="0"/>
              <a:t>Ground</a:t>
            </a:r>
            <a:r>
              <a:rPr lang="sv-SE" sz="8800" dirty="0" smtClean="0"/>
              <a:t> 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61" y="17988252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7966639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88" y="12473646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4988" y="23240542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2473646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09" y="17879082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7920698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2473646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90267" y="23216214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903" y="12473646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5041601"/>
            <a:ext cx="27779663" cy="15624076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</a:p>
          <a:p>
            <a:r>
              <a:rPr lang="sv-SE" dirty="0" smtClean="0"/>
              <a:t>Orientation of cells arbitrary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30517" y="21968786"/>
            <a:ext cx="29595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/>
              <a:t>[1] </a:t>
            </a:r>
            <a:r>
              <a:rPr lang="fi-FI" sz="5400" dirty="0"/>
              <a:t>Ojala, T., </a:t>
            </a:r>
            <a:r>
              <a:rPr lang="fi-FI" sz="5400" dirty="0" err="1"/>
              <a:t>Pietikainen</a:t>
            </a:r>
            <a:r>
              <a:rPr lang="fi-FI" sz="5400" dirty="0"/>
              <a:t>, M., and </a:t>
            </a:r>
            <a:r>
              <a:rPr lang="fi-FI" sz="5400" dirty="0" err="1"/>
              <a:t>Maenpaa</a:t>
            </a:r>
            <a:r>
              <a:rPr lang="fi-FI" sz="5400" dirty="0"/>
              <a:t>, T. </a:t>
            </a:r>
            <a:r>
              <a:rPr lang="fi-FI" sz="5400" dirty="0" err="1"/>
              <a:t>Multiresolution</a:t>
            </a:r>
            <a:r>
              <a:rPr lang="fi-FI" sz="5400" dirty="0"/>
              <a:t> </a:t>
            </a:r>
            <a:r>
              <a:rPr lang="en-GB" sz="5400" dirty="0" err="1"/>
              <a:t>gray</a:t>
            </a:r>
            <a:r>
              <a:rPr lang="en-GB" sz="5400" dirty="0"/>
              <a:t>-scale and rotation invariant </a:t>
            </a:r>
            <a:r>
              <a:rPr lang="en-GB" sz="5400" dirty="0" smtClean="0"/>
              <a:t>	texture </a:t>
            </a:r>
            <a:r>
              <a:rPr lang="en-GB" sz="5400" dirty="0"/>
              <a:t>classification with local binary patterns. </a:t>
            </a:r>
            <a:r>
              <a:rPr lang="en-GB" sz="5400" i="1" dirty="0"/>
              <a:t>IEEE Transactions on pattern analysis and </a:t>
            </a:r>
            <a:r>
              <a:rPr lang="en-GB" sz="5400" i="1" dirty="0" smtClean="0"/>
              <a:t>	machine </a:t>
            </a:r>
            <a:r>
              <a:rPr lang="en-GB" sz="5400" i="1" dirty="0"/>
              <a:t>intelligence</a:t>
            </a:r>
            <a:r>
              <a:rPr lang="en-GB" sz="5400" dirty="0"/>
              <a:t>, 24(7):971–987, 2002.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09" y="14408133"/>
            <a:ext cx="4286448" cy="42864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961">
            <a:off x="14666192" y="14408133"/>
            <a:ext cx="4286448" cy="42864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1023">
            <a:off x="22496378" y="14288978"/>
            <a:ext cx="4286448" cy="42864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15221" y="14408132"/>
            <a:ext cx="4286448" cy="428644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>
            <a:off x="12311237" y="16551356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9800069" y="16551355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8080989" y="16551357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8566821" y="19325986"/>
            <a:ext cx="67687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Move stuff around!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5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82669"/>
              </p:ext>
            </p:extLst>
          </p:nvPr>
        </p:nvGraphicFramePr>
        <p:xfrm>
          <a:off x="7414693" y="7920264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005203" y="12240743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951197" y="849632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959719" y="1609317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965643" y="12245958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990757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142885" y="957644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813515" y="964845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05287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490352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6701" y="17613465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i="1" dirty="0" smtClean="0"/>
                  <a:t>P</a:t>
                </a:r>
                <a:r>
                  <a:rPr lang="en-GB" sz="9000" dirty="0" smtClean="0"/>
                  <a:t>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err="1" smtClean="0"/>
                  <a:t>Center</a:t>
                </a:r>
                <a:r>
                  <a:rPr lang="en-GB" sz="9000" dirty="0" smtClean="0"/>
                  <a:t> pixel – threshold value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Pattern encoding:</a:t>
                </a:r>
              </a:p>
              <a:p>
                <a:r>
                  <a:rPr lang="en-GB" sz="1000" dirty="0" smtClean="0"/>
                  <a:t>	</a:t>
                </a:r>
              </a:p>
              <a:p>
                <a:r>
                  <a:rPr lang="en-GB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9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9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,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GB" sz="9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GB" sz="9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90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9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GB" sz="9000" b="0" i="1" smtClean="0">
                            <a:latin typeface="Cambria Math"/>
                          </a:rPr>
                          <m:t>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en-GB" sz="9000" b="0" dirty="0" smtClean="0"/>
              </a:p>
              <a:p>
                <a:endParaRPr lang="en-GB" sz="2400" dirty="0" smtClean="0"/>
              </a:p>
              <a:p>
                <a:r>
                  <a:rPr lang="en-GB" sz="6500" i="1" dirty="0" smtClean="0"/>
                  <a:t>	P</a:t>
                </a:r>
                <a:r>
                  <a:rPr lang="en-GB" sz="6500" dirty="0" smtClean="0"/>
                  <a:t>      	=  Number of points</a:t>
                </a:r>
              </a:p>
              <a:p>
                <a:r>
                  <a:rPr lang="en-GB" sz="6500" i="1" dirty="0" smtClean="0"/>
                  <a:t>	R    		</a:t>
                </a:r>
                <a:r>
                  <a:rPr lang="en-GB" sz="6500" dirty="0" smtClean="0"/>
                  <a:t>=  Radius</a:t>
                </a:r>
              </a:p>
              <a:p>
                <a:r>
                  <a:rPr lang="en-GB" sz="6500" i="1" dirty="0" smtClean="0"/>
                  <a:t>	s</a:t>
                </a:r>
                <a:r>
                  <a:rPr lang="en-GB" sz="6500" dirty="0" smtClean="0"/>
                  <a:t>        	=  Binary thresholding function</a:t>
                </a:r>
              </a:p>
              <a:p>
                <a:r>
                  <a:rPr lang="en-GB" sz="65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65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GB" sz="6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6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6500" dirty="0" smtClean="0"/>
                  <a:t> </a:t>
                </a:r>
                <a:r>
                  <a:rPr lang="en-GB" sz="6500" dirty="0"/>
                  <a:t>	</a:t>
                </a:r>
                <a:r>
                  <a:rPr lang="en-GB" sz="6500" dirty="0" smtClean="0"/>
                  <a:t>= 	Intensity values</a:t>
                </a:r>
              </a:p>
              <a:p>
                <a:r>
                  <a:rPr lang="en-GB" sz="8000" dirty="0"/>
                  <a:t> </a:t>
                </a:r>
                <a:r>
                  <a:rPr lang="en-GB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blipFill rotWithShape="1">
                <a:blip r:embed="rId3"/>
                <a:stretch>
                  <a:fillRect l="-3356" t="-1987" r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61" y="16811824"/>
            <a:ext cx="3676650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341" y="13027746"/>
            <a:ext cx="367665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blipFill rotWithShape="1"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9872077" y="15473628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7792957" y="15473628"/>
            <a:ext cx="122413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blipFill rotWithShape="1">
                <a:blip r:embed="rId6"/>
                <a:stretch>
                  <a:fillRect t="-4993" b="-7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Calculate weighted </a:t>
                </a:r>
                <a:r>
                  <a:rPr lang="sv-SE" sz="5400" dirty="0" err="1" smtClean="0"/>
                  <a:t>sum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of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activation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function</a:t>
                </a:r>
                <a:r>
                  <a:rPr lang="sv-SE" sz="5400" dirty="0" smtClean="0"/>
                  <a:t> </a:t>
                </a:r>
                <a14:m>
                  <m:oMath xmlns:m="http://schemas.openxmlformats.org/officeDocument/2006/math">
                    <m:r>
                      <a:rPr lang="pt-BR" sz="66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sv-SE" sz="5400" dirty="0" smtClean="0"/>
                  <a:t>  for each pixel</a:t>
                </a:r>
                <a:endParaRPr lang="sv-SE" sz="5400" dirty="0"/>
              </a:p>
              <a:p>
                <a:endParaRPr lang="en-GB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blipFill rotWithShape="1">
                <a:blip r:embed="rId7"/>
                <a:stretch>
                  <a:fillRect t="-3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8801069" y="20809693"/>
            <a:ext cx="68407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r>
                  <a:rPr lang="sv-SE" sz="8000" dirty="0" smtClean="0"/>
                  <a:t> and </a:t>
                </a:r>
                <a:r>
                  <a:rPr lang="sv-SE" sz="8000" dirty="0" err="1" smtClean="0"/>
                  <a:t>sum</a:t>
                </a:r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8"/>
                <a:stretch>
                  <a:fillRect t="-7774" r="-219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sz="8000" dirty="0" smtClean="0"/>
              <a:t>Use resulting feature map </a:t>
            </a:r>
            <a:r>
              <a:rPr lang="en-GB" sz="8000" dirty="0"/>
              <a:t>as input for next layer</a:t>
            </a:r>
            <a:endParaRPr lang="sv-SE" sz="8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19" name="Image2"/>
          <p:cNvPicPr/>
          <p:nvPr/>
        </p:nvPicPr>
        <p:blipFill rotWithShape="1">
          <a:blip r:embed="rId9">
            <a:lum/>
            <a:alphaModFix/>
          </a:blip>
          <a:srcRect l="45336" t="13437" r="43917" b="76631"/>
          <a:stretch/>
        </p:blipFill>
        <p:spPr bwMode="auto">
          <a:xfrm>
            <a:off x="30200649" y="14011143"/>
            <a:ext cx="4721100" cy="45523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Image2"/>
          <p:cNvPicPr/>
          <p:nvPr/>
        </p:nvPicPr>
        <p:blipFill rotWithShape="1">
          <a:blip r:embed="rId9">
            <a:lum/>
            <a:alphaModFix/>
          </a:blip>
          <a:srcRect l="1637" t="13121" r="87561" b="76685"/>
          <a:stretch/>
        </p:blipFill>
        <p:spPr bwMode="auto">
          <a:xfrm>
            <a:off x="5902525" y="14065590"/>
            <a:ext cx="4571920" cy="4501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15" y="15121292"/>
            <a:ext cx="3676650" cy="3760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  <p:sp>
        <p:nvSpPr>
          <p:cNvPr id="24" name="Right Arrow 23"/>
          <p:cNvSpPr/>
          <p:nvPr/>
        </p:nvSpPr>
        <p:spPr bwMode="auto">
          <a:xfrm>
            <a:off x="10943085" y="15455365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8509" y="20962093"/>
            <a:ext cx="455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/>
              <a:t>Input image</a:t>
            </a:r>
            <a:endParaRPr lang="sv-SE" sz="5400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err="1"/>
              <a:t>Model</a:t>
            </a:r>
            <a:r>
              <a:rPr lang="sv-SE" sz="14400" dirty="0"/>
              <a:t> 1: </a:t>
            </a:r>
            <a:r>
              <a:rPr lang="sv-SE" sz="14400" dirty="0" err="1"/>
              <a:t>Juefei</a:t>
            </a:r>
            <a:r>
              <a:rPr lang="sv-SE" sz="14400" dirty="0"/>
              <a:t>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Efficient to run, easy to implement</a:t>
            </a:r>
          </a:p>
          <a:p>
            <a:pPr lvl="1"/>
            <a:r>
              <a:rPr lang="en-GB" dirty="0" smtClean="0"/>
              <a:t>Translates idea of LBPs to a form that can be used in a CNN</a:t>
            </a:r>
          </a:p>
          <a:p>
            <a:pPr lvl="1"/>
            <a:r>
              <a:rPr lang="en-GB" dirty="0" smtClean="0"/>
              <a:t>Drop-in layer suitable for any CNN architecture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Not rotationally invariant</a:t>
            </a:r>
          </a:p>
          <a:p>
            <a:pPr lvl="1"/>
            <a:r>
              <a:rPr lang="en-GB" dirty="0" smtClean="0"/>
              <a:t>Filters randomly initialized so not utilizing LBPs as designed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7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9" y="8461296"/>
            <a:ext cx="29149244" cy="16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9" y="8064277"/>
            <a:ext cx="28348548" cy="8496944"/>
          </a:xfrm>
        </p:spPr>
      </p:pic>
      <p:sp>
        <p:nvSpPr>
          <p:cNvPr id="5" name="TextBox 4"/>
          <p:cNvSpPr txBox="1"/>
          <p:nvPr/>
        </p:nvSpPr>
        <p:spPr>
          <a:xfrm>
            <a:off x="7918749" y="18577445"/>
            <a:ext cx="2657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Output: 40x40x64 tensor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29874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964</Words>
  <Application>Microsoft Office PowerPoint</Application>
  <PresentationFormat>Custom</PresentationFormat>
  <Paragraphs>249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Standardformgivning</vt:lpstr>
      <vt:lpstr>Detecting Cancer using Texture Classification</vt:lpstr>
      <vt:lpstr>Project Goals</vt:lpstr>
      <vt:lpstr>Data</vt:lpstr>
      <vt:lpstr>Local Binary Patterns</vt:lpstr>
      <vt:lpstr>Local Binary Patterns</vt:lpstr>
      <vt:lpstr>Model 1: Juefei-Xu et al. </vt:lpstr>
      <vt:lpstr>Model 1: Juefei-Xu et al. </vt:lpstr>
      <vt:lpstr>Model 2: Li et al.</vt:lpstr>
      <vt:lpstr>Model 2: Convolutional Layers</vt:lpstr>
      <vt:lpstr>Model 2: Convolutional Module</vt:lpstr>
      <vt:lpstr>Model 2: Gate layer</vt:lpstr>
      <vt:lpstr>Model 2: Dense Layers</vt:lpstr>
      <vt:lpstr>Model 2: Li et al.</vt:lpstr>
      <vt:lpstr>Model 3: Marcos et al.</vt:lpstr>
      <vt:lpstr>Model 3: Marcos et al.</vt:lpstr>
      <vt:lpstr>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187</cp:revision>
  <dcterms:created xsi:type="dcterms:W3CDTF">2001-10-15T06:35:57Z</dcterms:created>
  <dcterms:modified xsi:type="dcterms:W3CDTF">2019-01-14T11:16:20Z</dcterms:modified>
</cp:coreProperties>
</file>