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5999738" cy="25201563"/>
  <p:notesSz cx="46342300" cy="46342300"/>
  <p:defaultTextStyle>
    <a:defPPr>
      <a:defRPr lang="sv-SE"/>
    </a:defPPr>
    <a:lvl1pPr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8E3"/>
    <a:srgbClr val="FCF5D8"/>
    <a:srgbClr val="FAF0C4"/>
    <a:srgbClr val="FEFFE5"/>
    <a:srgbClr val="FEFFCD"/>
    <a:srgbClr val="CC0000"/>
    <a:srgbClr val="990033"/>
    <a:srgbClr val="FCF6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14" autoAdjust="0"/>
    <p:restoredTop sz="90874" autoAdjust="0"/>
  </p:normalViewPr>
  <p:slideViewPr>
    <p:cSldViewPr>
      <p:cViewPr varScale="1">
        <p:scale>
          <a:sx n="17" d="100"/>
          <a:sy n="17" d="100"/>
        </p:scale>
        <p:origin x="-1220" y="-92"/>
      </p:cViewPr>
      <p:guideLst>
        <p:guide orient="horz" pos="7938"/>
        <p:guide pos="113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077113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6265188" y="0"/>
            <a:ext cx="20077112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44019788"/>
            <a:ext cx="20077113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6265188" y="44019788"/>
            <a:ext cx="20077112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77BEBC12-A63C-4461-A5FF-6E89596957E7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87234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621280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56900" y="3505200"/>
            <a:ext cx="24815800" cy="1737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172200" y="22021800"/>
            <a:ext cx="33985200" cy="2087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621280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fld id="{D7E90208-E907-46C8-BFC1-0B56738D93F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75964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38" y="7829550"/>
            <a:ext cx="30599062" cy="5400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675" y="14281150"/>
            <a:ext cx="25198388" cy="64404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DF6E6B-D5C3-44C9-8FDA-236A44420E9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7643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6D9C30-4F16-4309-A99A-5E4F58883BE7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84400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070175" y="1008063"/>
            <a:ext cx="7004050" cy="21393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54850" y="1008063"/>
            <a:ext cx="20862925" cy="21393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3F11F7-6649-41F1-B994-42C01104A9ED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97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D675-F244-49EE-8D63-AC239F490BA2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636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213" y="16194088"/>
            <a:ext cx="30600650" cy="50053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3213" y="10682288"/>
            <a:ext cx="30600650" cy="5511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9E0BE6-7DD1-47B4-8781-7EB7A10FC738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0673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0575" y="4760913"/>
            <a:ext cx="13812838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105813" y="4760913"/>
            <a:ext cx="13814425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0C8701-0DB5-4CD5-AA24-D059DC52C878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4539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009650"/>
            <a:ext cx="32399288" cy="42005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25" y="5641975"/>
            <a:ext cx="15905163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0225" y="7991475"/>
            <a:ext cx="15905163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88000" y="5641975"/>
            <a:ext cx="15911513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88000" y="7991475"/>
            <a:ext cx="15911513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C32C80-8052-4DB5-968C-2910101ED4F2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89546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122D69-D889-4652-9C09-84C7ADC3782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917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C1ED2E-0578-48B9-AC79-F4A7518323F9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0427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003300"/>
            <a:ext cx="11842750" cy="4270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4775" y="1003300"/>
            <a:ext cx="20124738" cy="215090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225" y="5273675"/>
            <a:ext cx="11842750" cy="172386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03ED05-FDB3-48C8-9478-5386DF189E5C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68163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6438" y="17641888"/>
            <a:ext cx="21599525" cy="20812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6438" y="2251075"/>
            <a:ext cx="21599525" cy="151209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6438" y="19723100"/>
            <a:ext cx="21599525" cy="2959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21E2A3-C3A4-40FF-B48A-C154C3C7A52D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8110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54850" y="1008063"/>
            <a:ext cx="28019375" cy="280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0575" y="4760913"/>
            <a:ext cx="27779663" cy="1764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38875" y="22961600"/>
            <a:ext cx="7500938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879638" y="22961600"/>
            <a:ext cx="11399837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ct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7419300" y="22961600"/>
            <a:ext cx="7500938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42374AF5-0D75-4AE2-9F58-5D540C5F75B1}" type="slidenum">
              <a:rPr lang="sv-SE"/>
              <a:pPr/>
              <a:t>‹#›</a:t>
            </a:fld>
            <a:endParaRPr lang="sv-SE"/>
          </a:p>
        </p:txBody>
      </p:sp>
      <p:pic>
        <p:nvPicPr>
          <p:cNvPr id="1033" name="Picture 9" descr="rödmarg-15x7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5470525" cy="2524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2pPr>
      <a:lvl3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3pPr>
      <a:lvl4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4pPr>
      <a:lvl5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5pPr>
      <a:lvl6pPr marL="4572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6pPr>
      <a:lvl7pPr marL="9144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7pPr>
      <a:lvl8pPr marL="13716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8pPr>
      <a:lvl9pPr marL="18288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9pPr>
    </p:titleStyle>
    <p:bodyStyle>
      <a:lvl1pPr marL="1311275" indent="-1311275" algn="l" defTabSz="3495675" rtl="0" fontAlgn="base">
        <a:spcBef>
          <a:spcPct val="20000"/>
        </a:spcBef>
        <a:spcAft>
          <a:spcPct val="0"/>
        </a:spcAft>
        <a:buChar char="•"/>
        <a:defRPr sz="10200">
          <a:solidFill>
            <a:schemeClr val="tx1"/>
          </a:solidFill>
          <a:latin typeface="+mn-lt"/>
          <a:ea typeface="+mn-ea"/>
          <a:cs typeface="+mn-cs"/>
        </a:defRPr>
      </a:lvl1pPr>
      <a:lvl2pPr marL="2838450" indent="-1089025" algn="l" defTabSz="3495675" rtl="0" fontAlgn="base">
        <a:spcBef>
          <a:spcPct val="20000"/>
        </a:spcBef>
        <a:spcAft>
          <a:spcPct val="0"/>
        </a:spcAft>
        <a:buChar char="–"/>
        <a:defRPr sz="9000">
          <a:solidFill>
            <a:schemeClr val="tx1"/>
          </a:solidFill>
          <a:latin typeface="+mn-lt"/>
        </a:defRPr>
      </a:lvl2pPr>
      <a:lvl3pPr marL="4368800" indent="-873125" algn="l" defTabSz="3495675" rtl="0" fontAlgn="base">
        <a:spcBef>
          <a:spcPct val="20000"/>
        </a:spcBef>
        <a:spcAft>
          <a:spcPct val="0"/>
        </a:spcAft>
        <a:buChar char="•"/>
        <a:defRPr sz="7500">
          <a:solidFill>
            <a:schemeClr val="tx1"/>
          </a:solidFill>
          <a:latin typeface="+mn-lt"/>
        </a:defRPr>
      </a:lvl3pPr>
      <a:lvl4pPr marL="6119813" indent="-876300" algn="l" defTabSz="3495675" rtl="0" fontAlgn="base">
        <a:spcBef>
          <a:spcPct val="20000"/>
        </a:spcBef>
        <a:spcAft>
          <a:spcPct val="0"/>
        </a:spcAft>
        <a:buChar char="–"/>
        <a:defRPr sz="6400">
          <a:solidFill>
            <a:schemeClr val="tx1"/>
          </a:solidFill>
          <a:latin typeface="+mn-lt"/>
        </a:defRPr>
      </a:lvl4pPr>
      <a:lvl5pPr marL="78676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5pPr>
      <a:lvl6pPr marL="83248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6pPr>
      <a:lvl7pPr marL="87820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7pPr>
      <a:lvl8pPr marL="92392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8pPr>
      <a:lvl9pPr marL="96964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ln w="76200">
            <a:noFill/>
            <a:prstDash val="sysDot"/>
          </a:ln>
        </p:spPr>
        <p:txBody>
          <a:bodyPr/>
          <a:lstStyle/>
          <a:p>
            <a:r>
              <a:rPr lang="en-US" sz="11000" dirty="0" smtClean="0">
                <a:solidFill>
                  <a:schemeClr val="tx1"/>
                </a:solidFill>
              </a:rPr>
              <a:t>Detecting Cancer with Neural Networks</a:t>
            </a:r>
            <a:endParaRPr lang="en-US" sz="11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7774733" y="6696125"/>
            <a:ext cx="9001000" cy="11665296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6118549" y="4463877"/>
            <a:ext cx="7632848" cy="8064896"/>
          </a:xfrm>
          <a:prstGeom prst="roundRect">
            <a:avLst>
              <a:gd name="adj" fmla="val 418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sz="5000" dirty="0" smtClean="0">
                <a:solidFill>
                  <a:srgbClr val="000000"/>
                </a:solidFill>
                <a:latin typeface="Arial" charset="0"/>
              </a:rPr>
              <a:t>Background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sz="3200" dirty="0" smtClean="0">
                <a:solidFill>
                  <a:srgbClr val="000000"/>
                </a:solidFill>
                <a:latin typeface="Arial" charset="0"/>
              </a:rPr>
              <a:t>Early detection of cancer plays a major role in reducing cancer mortality. With the advent of convolutional neural networks, it is now possible to classify photgraphed cells as either healthy or cancerous, a task which has previously been exclusive to highly trained professionals.  In this project three novel network architechtures are trained on a cytography images of healthy and cancer cells, and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17135773" y="6480101"/>
            <a:ext cx="5616624" cy="3744416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14183445" y="4463877"/>
            <a:ext cx="7632848" cy="8064896"/>
          </a:xfrm>
          <a:prstGeom prst="roundRect">
            <a:avLst>
              <a:gd name="adj" fmla="val 418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sz="5000" dirty="0" smtClean="0">
                <a:solidFill>
                  <a:srgbClr val="000000"/>
                </a:solidFill>
                <a:latin typeface="Arial" charset="0"/>
              </a:rPr>
              <a:t>Models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sz="3200" dirty="0" smtClean="0">
                <a:solidFill>
                  <a:srgbClr val="000000"/>
                </a:solidFill>
                <a:latin typeface="Arial" charset="0"/>
              </a:rPr>
              <a:t>Three </a:t>
            </a:r>
            <a:r>
              <a:rPr lang="sv-SE" sz="3200" dirty="0" smtClean="0">
                <a:solidFill>
                  <a:srgbClr val="000000"/>
                </a:solidFill>
                <a:latin typeface="Arial" charset="0"/>
              </a:rPr>
              <a:t>state of the art </a:t>
            </a:r>
            <a:r>
              <a:rPr lang="sv-SE" sz="3200" dirty="0" smtClean="0">
                <a:solidFill>
                  <a:srgbClr val="000000"/>
                </a:solidFill>
                <a:latin typeface="Arial" charset="0"/>
              </a:rPr>
              <a:t>architechtures where used: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sv-SE" sz="320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6089082" y="12874673"/>
            <a:ext cx="7632848" cy="4550643"/>
          </a:xfrm>
          <a:prstGeom prst="roundRect">
            <a:avLst>
              <a:gd name="adj" fmla="val 418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sz="5000" dirty="0" smtClean="0">
                <a:solidFill>
                  <a:srgbClr val="000000"/>
                </a:solidFill>
                <a:latin typeface="Arial" charset="0"/>
              </a:rPr>
              <a:t>Data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sv-SE" sz="500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14183445" y="12874673"/>
            <a:ext cx="7632848" cy="8064896"/>
          </a:xfrm>
          <a:prstGeom prst="roundRect">
            <a:avLst>
              <a:gd name="adj" fmla="val 418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sz="5000" dirty="0" smtClean="0">
                <a:solidFill>
                  <a:srgbClr val="000000"/>
                </a:solidFill>
                <a:latin typeface="Arial" charset="0"/>
              </a:rPr>
              <a:t>Results</a:t>
            </a:r>
          </a:p>
        </p:txBody>
      </p:sp>
      <p:pic>
        <p:nvPicPr>
          <p:cNvPr id="1028" name="Picture 4" descr="C:\Users\Bulb\Documents\Teknisk Fysik\15hp project\code\data\glass_3_im_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8099" y="15265076"/>
            <a:ext cx="1674267" cy="167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334573" y="13536885"/>
            <a:ext cx="7387357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The data set consisted of 10274 80x80 images of cells from six patients, three with cancer and three without. </a:t>
            </a:r>
            <a:r>
              <a:rPr lang="en-GB" sz="3200" dirty="0" smtClean="0"/>
              <a:t>Cells</a:t>
            </a:r>
            <a:endParaRPr lang="en-GB" sz="3200" dirty="0"/>
          </a:p>
          <a:p>
            <a:endParaRPr lang="en-GB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6334573" y="15034914"/>
            <a:ext cx="5256583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were </a:t>
            </a:r>
            <a:r>
              <a:rPr lang="en-GB" sz="3200" dirty="0"/>
              <a:t>sampled from the mouth of the patient and placed </a:t>
            </a:r>
            <a:r>
              <a:rPr lang="en-GB" sz="3200" dirty="0" smtClean="0"/>
              <a:t>on a </a:t>
            </a:r>
            <a:r>
              <a:rPr lang="en-GB" sz="3200" dirty="0"/>
              <a:t>glass and photographed.</a:t>
            </a:r>
          </a:p>
          <a:p>
            <a:endParaRPr lang="en-GB" sz="3200" dirty="0"/>
          </a:p>
        </p:txBody>
      </p:sp>
      <p:sp>
        <p:nvSpPr>
          <p:cNvPr id="14" name="Rounded Rectangle 13"/>
          <p:cNvSpPr/>
          <p:nvPr/>
        </p:nvSpPr>
        <p:spPr bwMode="auto">
          <a:xfrm>
            <a:off x="27216893" y="15934485"/>
            <a:ext cx="7632848" cy="8064896"/>
          </a:xfrm>
          <a:prstGeom prst="roundRect">
            <a:avLst>
              <a:gd name="adj" fmla="val 418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sz="5000" dirty="0" smtClean="0">
                <a:solidFill>
                  <a:srgbClr val="000000"/>
                </a:solidFill>
                <a:latin typeface="Arial" charset="0"/>
              </a:rPr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formgivning">
  <a:themeElements>
    <a:clrScheme name="">
      <a:dk1>
        <a:srgbClr val="000000"/>
      </a:dk1>
      <a:lt1>
        <a:srgbClr val="FFFFFF"/>
      </a:lt1>
      <a:dk2>
        <a:srgbClr val="666666"/>
      </a:dk2>
      <a:lt2>
        <a:srgbClr val="808080"/>
      </a:lt2>
      <a:accent1>
        <a:srgbClr val="C7D6EA"/>
      </a:accent1>
      <a:accent2>
        <a:srgbClr val="F9E7C9"/>
      </a:accent2>
      <a:accent3>
        <a:srgbClr val="FFFFFF"/>
      </a:accent3>
      <a:accent4>
        <a:srgbClr val="000000"/>
      </a:accent4>
      <a:accent5>
        <a:srgbClr val="E0E8F3"/>
      </a:accent5>
      <a:accent6>
        <a:srgbClr val="E2D1B6"/>
      </a:accent6>
      <a:hlink>
        <a:srgbClr val="B9D3C6"/>
      </a:hlink>
      <a:folHlink>
        <a:srgbClr val="990000"/>
      </a:folHlink>
    </a:clrScheme>
    <a:fontScheme name="Standardformgivn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0" tIns="228600" rIns="457200" bIns="2286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sv-SE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0" tIns="228600" rIns="457200" bIns="2286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sv-SE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formgivn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1621</TotalTime>
  <Words>124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Standardformgivning</vt:lpstr>
      <vt:lpstr>Detecting Cancer with Neural Networks</vt:lpstr>
    </vt:vector>
  </TitlesOfParts>
  <Company>Kopieringshuset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Lena Pettersson</dc:creator>
  <cp:lastModifiedBy>Hugo Harlin</cp:lastModifiedBy>
  <cp:revision>51</cp:revision>
  <dcterms:created xsi:type="dcterms:W3CDTF">2001-10-15T06:35:57Z</dcterms:created>
  <dcterms:modified xsi:type="dcterms:W3CDTF">2018-11-30T11:14:19Z</dcterms:modified>
</cp:coreProperties>
</file>