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3" r:id="rId4"/>
    <p:sldId id="262" r:id="rId5"/>
    <p:sldId id="260" r:id="rId6"/>
    <p:sldId id="265" r:id="rId7"/>
    <p:sldId id="261" r:id="rId8"/>
    <p:sldId id="264" r:id="rId9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90929"/>
  </p:normalViewPr>
  <p:slideViewPr>
    <p:cSldViewPr>
      <p:cViewPr varScale="1">
        <p:scale>
          <a:sx n="17" d="100"/>
          <a:sy n="17" d="100"/>
        </p:scale>
        <p:origin x="-1124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 using Local Binary Patterns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they?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Concieved by Ojala et al in 2002. [1]</a:t>
            </a:r>
          </a:p>
          <a:p>
            <a:r>
              <a:rPr lang="sv-SE" dirty="0" smtClean="0"/>
              <a:t>Rotational invariant thresholding filters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68110" y="22393869"/>
            <a:ext cx="2721902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[1]   Timo </a:t>
            </a:r>
            <a:r>
              <a:rPr lang="fi-FI" dirty="0"/>
              <a:t>Ojala, Matti Pietikainen, and Topi Maenpaa. </a:t>
            </a:r>
            <a:r>
              <a:rPr lang="fi-FI" dirty="0" smtClean="0"/>
              <a:t>Multiresolution </a:t>
            </a:r>
            <a:r>
              <a:rPr lang="en-GB" dirty="0" err="1" smtClean="0"/>
              <a:t>gray</a:t>
            </a:r>
            <a:r>
              <a:rPr lang="en-GB" dirty="0" smtClean="0"/>
              <a:t>-scale </a:t>
            </a:r>
            <a:r>
              <a:rPr lang="en-GB" dirty="0"/>
              <a:t>and rotation invariant </a:t>
            </a:r>
            <a:r>
              <a:rPr lang="en-GB" dirty="0" smtClean="0"/>
              <a:t>	  	  texture </a:t>
            </a:r>
            <a:r>
              <a:rPr lang="en-GB" dirty="0"/>
              <a:t>classification with local </a:t>
            </a:r>
            <a:r>
              <a:rPr lang="en-GB" dirty="0" smtClean="0"/>
              <a:t>binary patterns</a:t>
            </a:r>
            <a:r>
              <a:rPr lang="en-GB" dirty="0"/>
              <a:t>. IEEE Transactions on pattern analysis and machine</a:t>
            </a:r>
          </a:p>
          <a:p>
            <a:r>
              <a:rPr lang="en-GB" dirty="0" smtClean="0"/>
              <a:t>	  intelligence</a:t>
            </a:r>
            <a:r>
              <a:rPr lang="en-GB" dirty="0"/>
              <a:t>, 24(7):971–987, 2002.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19213"/>
              </p:ext>
            </p:extLst>
          </p:nvPr>
        </p:nvGraphicFramePr>
        <p:xfrm>
          <a:off x="7918749" y="10152509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581267" y="14472989"/>
            <a:ext cx="738082" cy="6840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527261" y="10728573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535783" y="18325417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541707" y="14478204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566821" y="14472989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718949" y="11808693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389579" y="11880701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628939" y="17137285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479589" y="17137285"/>
            <a:ext cx="738082" cy="68407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90757" y="19945597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440029" y="9288413"/>
                <a:ext cx="14833648" cy="13594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P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Center pixel – threshold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sv-SE" sz="8000" dirty="0" smtClean="0"/>
                  <a:t>Encoding:</a:t>
                </a:r>
              </a:p>
              <a:p>
                <a:r>
                  <a:rPr lang="sv-SE" sz="1000" dirty="0" smtClean="0"/>
                  <a:t>	</a:t>
                </a:r>
              </a:p>
              <a:p>
                <a:r>
                  <a:rPr lang="sv-SE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8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8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,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sv-SE" sz="8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sv-SE" sz="8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sz="80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8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sv-SE" sz="8000" b="0" i="1" smtClean="0">
                            <a:latin typeface="Cambria Math"/>
                          </a:rPr>
                          <m:t>𝑃</m:t>
                        </m:r>
                        <m:r>
                          <a:rPr lang="sv-SE" sz="8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sv-SE" sz="8000" b="0" i="1" smtClean="0">
                            <a:latin typeface="Cambria Math"/>
                          </a:rPr>
                          <m:t>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𝑠</m:t>
                        </m:r>
                        <m:r>
                          <a:rPr lang="sv-SE" sz="8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sv-SE" sz="8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sv-SE" sz="8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sv-SE" sz="8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8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sv-SE" sz="8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sv-SE" sz="8000" b="0" dirty="0" smtClean="0"/>
              </a:p>
              <a:p>
                <a:endParaRPr lang="sv-SE" sz="2400" dirty="0" smtClean="0"/>
              </a:p>
              <a:p>
                <a:r>
                  <a:rPr lang="sv-SE" sz="5400" dirty="0" smtClean="0"/>
                  <a:t>P = Number of points</a:t>
                </a:r>
              </a:p>
              <a:p>
                <a:r>
                  <a:rPr lang="sv-SE" sz="5400" dirty="0" smtClean="0"/>
                  <a:t>R= Radius</a:t>
                </a:r>
              </a:p>
              <a:p>
                <a:r>
                  <a:rPr lang="sv-SE" sz="5400" dirty="0" smtClean="0"/>
                  <a:t>S = binary thresholding function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sv-SE" sz="5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𝑝</m:t>
                        </m:r>
                        <m:r>
                          <a:rPr lang="sv-SE" sz="5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sv-SE" sz="5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5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sv-SE" sz="5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sv-SE" sz="5400" dirty="0" smtClean="0"/>
                  <a:t> = intensity values</a:t>
                </a:r>
              </a:p>
              <a:p>
                <a:r>
                  <a:rPr lang="sv-SE" sz="8000" dirty="0"/>
                  <a:t> </a:t>
                </a:r>
                <a:r>
                  <a:rPr lang="sv-SE" sz="8000" dirty="0" smtClean="0"/>
                  <a:t> </a:t>
                </a:r>
                <a:endParaRPr lang="en-GB" sz="8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029" y="9288413"/>
                <a:ext cx="14833648" cy="13594875"/>
              </a:xfrm>
              <a:prstGeom prst="rect">
                <a:avLst/>
              </a:prstGeom>
              <a:blipFill rotWithShape="1">
                <a:blip r:embed="rId2"/>
                <a:stretch>
                  <a:fillRect l="-3247" t="-1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4031829"/>
            <a:ext cx="27779663" cy="17280260"/>
          </a:xfrm>
        </p:spPr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 healthy patients, three with cancer</a:t>
            </a:r>
          </a:p>
          <a:p>
            <a:r>
              <a:rPr lang="sv-SE" dirty="0" smtClean="0"/>
              <a:t>Ground truth on patient level, note cell level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02" y="17597955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7576342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29" y="1219991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1429" y="23256138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2175583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50" y="17488785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708" y="17530401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38" y="1219991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886708" y="23231810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44" y="12083349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dirty="0" smtClean="0"/>
              <a:t>Idea: Fixed LBP inspired convolutional layers</a:t>
            </a:r>
          </a:p>
          <a:p>
            <a:r>
              <a:rPr lang="sv-SE" sz="9200" dirty="0" smtClean="0"/>
              <a:t>LBCCN Module</a:t>
            </a:r>
          </a:p>
          <a:p>
            <a:pPr marL="0" indent="0">
              <a:buNone/>
            </a:pPr>
            <a:r>
              <a:rPr lang="sv-SE" sz="9200" dirty="0" smtClean="0"/>
              <a:t>	- 3x3 filter with randomly arranged values of 	  1 and -1</a:t>
            </a:r>
          </a:p>
          <a:p>
            <a:pPr marL="0" indent="0">
              <a:buNone/>
            </a:pPr>
            <a:r>
              <a:rPr lang="sv-SE" sz="9200" dirty="0"/>
              <a:t>	</a:t>
            </a:r>
            <a:r>
              <a:rPr lang="sv-SE" sz="9200" dirty="0" smtClean="0"/>
              <a:t>- Sigmoid activation</a:t>
            </a:r>
          </a:p>
          <a:p>
            <a:pPr marL="0" indent="0">
              <a:buNone/>
            </a:pPr>
            <a:r>
              <a:rPr lang="sv-SE" sz="9200" dirty="0"/>
              <a:t>	</a:t>
            </a:r>
            <a:r>
              <a:rPr lang="sv-SE" sz="9200" dirty="0" smtClean="0"/>
              <a:t>- Multiply feature map by constant (1x1 conv)</a:t>
            </a:r>
          </a:p>
          <a:p>
            <a:pPr marL="0" indent="0">
              <a:buNone/>
            </a:pPr>
            <a:endParaRPr lang="sv-SE" sz="9200" dirty="0" smtClean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 2: Marcos el al.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8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 smtClean="0"/>
              <a:t>3: </a:t>
            </a:r>
            <a:r>
              <a:rPr lang="sv-SE" sz="14400" dirty="0" smtClean="0"/>
              <a:t>Lei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smtClean="0"/>
              <a:t>- </a:t>
            </a:r>
            <a:r>
              <a:rPr lang="sv-SE" smtClean="0"/>
              <a:t>Convolutional </a:t>
            </a:r>
            <a:r>
              <a:rPr lang="sv-SE" dirty="0" smtClean="0"/>
              <a:t>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LBP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Gate Layer Module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Standard dense NN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55387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20586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38564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804276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1</a:t>
            </a:r>
            <a:endParaRPr lang="en-GB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983642" y="725735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2</a:t>
            </a:r>
            <a:endParaRPr lang="en-GB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416691" y="742811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/>
              <a:t>Filter 8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64727010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232</Words>
  <Application>Microsoft Office PowerPoint</Application>
  <PresentationFormat>Custom</PresentationFormat>
  <Paragraphs>94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Standardformgivning</vt:lpstr>
      <vt:lpstr>Classifying Cancer Cells Using Local Binary Patterns</vt:lpstr>
      <vt:lpstr>Project Goal</vt:lpstr>
      <vt:lpstr>Local Binary Patterns</vt:lpstr>
      <vt:lpstr>Data</vt:lpstr>
      <vt:lpstr>Model 1: Juefei-Xu et al.</vt:lpstr>
      <vt:lpstr>Model 2: Marcos el al.</vt:lpstr>
      <vt:lpstr>Model 3: Lei Li et al.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81</cp:revision>
  <dcterms:created xsi:type="dcterms:W3CDTF">2001-10-15T06:35:57Z</dcterms:created>
  <dcterms:modified xsi:type="dcterms:W3CDTF">2018-11-30T15:18:36Z</dcterms:modified>
</cp:coreProperties>
</file>