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CC0000"/>
    <a:srgbClr val="F2F2F2"/>
    <a:srgbClr val="FDF8E3"/>
    <a:srgbClr val="FCF5D8"/>
    <a:srgbClr val="FAF0C4"/>
    <a:srgbClr val="FEFFE5"/>
    <a:srgbClr val="FEFFCD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>
        <p:scale>
          <a:sx n="33" d="100"/>
          <a:sy n="33" d="100"/>
        </p:scale>
        <p:origin x="344" y="2136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61184"/>
        <c:axId val="120091776"/>
      </c:barChart>
      <c:catAx>
        <c:axId val="118861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20091776"/>
        <c:crosses val="autoZero"/>
        <c:auto val="1"/>
        <c:lblAlgn val="ctr"/>
        <c:lblOffset val="100"/>
        <c:noMultiLvlLbl val="0"/>
      </c:catAx>
      <c:valAx>
        <c:axId val="12009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1886118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36192"/>
        <c:axId val="121754368"/>
      </c:scatterChart>
      <c:valAx>
        <c:axId val="12173619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754368"/>
        <c:crosses val="autoZero"/>
        <c:crossBetween val="midCat"/>
      </c:valAx>
      <c:valAx>
        <c:axId val="12175436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73619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82272"/>
        <c:axId val="121783808"/>
      </c:scatterChart>
      <c:valAx>
        <c:axId val="12178227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783808"/>
        <c:crosses val="autoZero"/>
        <c:crossBetween val="midCat"/>
      </c:valAx>
      <c:valAx>
        <c:axId val="12178380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78227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03520"/>
        <c:axId val="121805056"/>
      </c:scatterChart>
      <c:valAx>
        <c:axId val="12180352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805056"/>
        <c:crosses val="autoZero"/>
        <c:crossBetween val="midCat"/>
      </c:valAx>
      <c:valAx>
        <c:axId val="121805056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803520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Performance measured by F</a:t>
            </a:r>
            <a:r>
              <a:rPr lang="en-US" baseline="-25000" dirty="0"/>
              <a:t>1</a:t>
            </a:r>
            <a:r>
              <a:rPr lang="en-US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B40000"/>
            </a:solidFill>
          </c:spPr>
          <c:invertIfNegative val="0"/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83.02</c:v>
                </c:pt>
                <c:pt idx="2">
                  <c:v>66.8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2165504"/>
        <c:axId val="122167296"/>
      </c:barChart>
      <c:catAx>
        <c:axId val="12216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22167296"/>
        <c:crosses val="autoZero"/>
        <c:auto val="1"/>
        <c:lblAlgn val="ctr"/>
        <c:lblOffset val="100"/>
        <c:noMultiLvlLbl val="0"/>
      </c:catAx>
      <c:valAx>
        <c:axId val="12216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165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chart" Target="../charts/chart4.xml"/><Relationship Id="rId12" Type="http://schemas.openxmlformats.org/officeDocument/2006/relationships/image" Target="../media/image7.jpeg"/><Relationship Id="rId17" Type="http://schemas.openxmlformats.org/officeDocument/2006/relationships/image" Target="../media/image12.jpeg"/><Relationship Id="rId2" Type="http://schemas.openxmlformats.org/officeDocument/2006/relationships/chart" Target="../charts/chart1.xml"/><Relationship Id="rId16" Type="http://schemas.openxmlformats.org/officeDocument/2006/relationships/image" Target="../media/image11.jpeg"/><Relationship Id="rId20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6.jpeg"/><Relationship Id="rId24" Type="http://schemas.openxmlformats.org/officeDocument/2006/relationships/image" Target="../media/image19.jpg"/><Relationship Id="rId5" Type="http://schemas.openxmlformats.org/officeDocument/2006/relationships/chart" Target="../charts/chart2.xml"/><Relationship Id="rId15" Type="http://schemas.openxmlformats.org/officeDocument/2006/relationships/image" Target="../media/image10.jpeg"/><Relationship Id="rId23" Type="http://schemas.openxmlformats.org/officeDocument/2006/relationships/image" Target="../media/image18.jp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image" Target="../media/image9.jpe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34050" y="10771981"/>
            <a:ext cx="20285259" cy="121158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5786" y="-277019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403134"/>
            <a:ext cx="10299886" cy="7759247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sv-SE" sz="3200" dirty="0" smtClean="0"/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3512" y="20089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771981"/>
            <a:ext cx="8880987" cy="11612134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30512" y="10428962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000918" y="22887781"/>
            <a:ext cx="29531271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841"/>
              </p:ext>
            </p:extLst>
          </p:nvPr>
        </p:nvGraphicFramePr>
        <p:xfrm>
          <a:off x="26715229" y="17622774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Accuracy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Juefei-Xu 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78.57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83.02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55.91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66.80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3986807" y="10390981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5502"/>
              </p:ext>
            </p:extLst>
          </p:nvPr>
        </p:nvGraphicFramePr>
        <p:xfrm>
          <a:off x="10632167" y="11641538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95637"/>
              </p:ext>
            </p:extLst>
          </p:nvPr>
        </p:nvGraphicFramePr>
        <p:xfrm>
          <a:off x="9978001" y="1239677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2660"/>
              </p:ext>
            </p:extLst>
          </p:nvPr>
        </p:nvGraphicFramePr>
        <p:xfrm>
          <a:off x="9467850" y="12821612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45250" y="11738034"/>
            <a:ext cx="6705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1, </a:t>
            </a:r>
            <a:r>
              <a:rPr lang="en-GB" sz="3200" dirty="0" err="1" smtClean="0"/>
              <a:t>Juefei</a:t>
            </a:r>
            <a:r>
              <a:rPr lang="en-GB" sz="3200" dirty="0" smtClean="0"/>
              <a:t>-Xu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Fixed random  ±1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Weighted linear sum to create feature map</a:t>
            </a:r>
            <a:endParaRPr lang="en-GB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19145250" y="14509901"/>
            <a:ext cx="6705599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45250" y="18255643"/>
            <a:ext cx="6705599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3, Marcos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sv-SE" sz="3200" dirty="0" smtClean="0"/>
              <a:t>The output angle is given by the rotation of the filter with highest activation </a:t>
            </a:r>
            <a:endParaRPr lang="en-GB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131646"/>
              </p:ext>
            </p:extLst>
          </p:nvPr>
        </p:nvGraphicFramePr>
        <p:xfrm>
          <a:off x="15908867" y="15238563"/>
          <a:ext cx="2931583" cy="219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0096"/>
              </p:ext>
            </p:extLst>
          </p:nvPr>
        </p:nvGraphicFramePr>
        <p:xfrm>
          <a:off x="10211802" y="1502005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5646"/>
              </p:ext>
            </p:extLst>
          </p:nvPr>
        </p:nvGraphicFramePr>
        <p:xfrm>
          <a:off x="9663746" y="1587482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49031"/>
              </p:ext>
            </p:extLst>
          </p:nvPr>
        </p:nvGraphicFramePr>
        <p:xfrm>
          <a:off x="9315450" y="163107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4654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2624699" y="12678496"/>
            <a:ext cx="653151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5640050" y="12679567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844" y="11738034"/>
            <a:ext cx="2274355" cy="1844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16456452" y="13683387"/>
            <a:ext cx="2409881" cy="381256"/>
            <a:chOff x="21416658" y="4904581"/>
            <a:chExt cx="1719567" cy="228600"/>
          </a:xfrm>
        </p:grpSpPr>
        <p:sp>
          <p:nvSpPr>
            <p:cNvPr id="20" name="Pentagon 1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entagon 6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610122" y="13695311"/>
            <a:ext cx="23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feature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 rot="21355972" flipH="1">
            <a:off x="11997072" y="13855411"/>
            <a:ext cx="4331992" cy="350859"/>
          </a:xfrm>
          <a:custGeom>
            <a:avLst/>
            <a:gdLst>
              <a:gd name="connsiteX0" fmla="*/ 0 w 10229850"/>
              <a:gd name="connsiteY0" fmla="*/ 0 h 1372279"/>
              <a:gd name="connsiteX1" fmla="*/ 2057400 w 10229850"/>
              <a:gd name="connsiteY1" fmla="*/ 1371600 h 1372279"/>
              <a:gd name="connsiteX2" fmla="*/ 10229850 w 10229850"/>
              <a:gd name="connsiteY2" fmla="*/ 200025 h 1372279"/>
              <a:gd name="connsiteX3" fmla="*/ 10229850 w 10229850"/>
              <a:gd name="connsiteY3" fmla="*/ 200025 h 13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9850" h="1372279">
                <a:moveTo>
                  <a:pt x="0" y="0"/>
                </a:moveTo>
                <a:cubicBezTo>
                  <a:pt x="176212" y="669131"/>
                  <a:pt x="352425" y="1338263"/>
                  <a:pt x="2057400" y="1371600"/>
                </a:cubicBezTo>
                <a:cubicBezTo>
                  <a:pt x="3762375" y="1404937"/>
                  <a:pt x="10229850" y="200025"/>
                  <a:pt x="10229850" y="200025"/>
                </a:cubicBezTo>
                <a:lnTo>
                  <a:pt x="10229850" y="200025"/>
                </a:ln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6" name="Striped Right Arrow 75"/>
          <p:cNvSpPr/>
          <p:nvPr/>
        </p:nvSpPr>
        <p:spPr bwMode="auto">
          <a:xfrm>
            <a:off x="15261563" y="163345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85" name="Chart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98225"/>
              </p:ext>
            </p:extLst>
          </p:nvPr>
        </p:nvGraphicFramePr>
        <p:xfrm>
          <a:off x="13526850" y="15488955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6" name="Chart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93089"/>
              </p:ext>
            </p:extLst>
          </p:nvPr>
        </p:nvGraphicFramePr>
        <p:xfrm>
          <a:off x="13263491" y="15958649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>
            <a:off x="5886450" y="18027043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958754"/>
              </p:ext>
            </p:extLst>
          </p:nvPr>
        </p:nvGraphicFramePr>
        <p:xfrm>
          <a:off x="12945188" y="16418208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Striped Right Arrow 86"/>
          <p:cNvSpPr/>
          <p:nvPr/>
        </p:nvSpPr>
        <p:spPr bwMode="auto">
          <a:xfrm>
            <a:off x="12211050" y="16105981"/>
            <a:ext cx="5334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926179" y="11693644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9535389" y="15199272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214989"/>
              </p:ext>
            </p:extLst>
          </p:nvPr>
        </p:nvGraphicFramePr>
        <p:xfrm>
          <a:off x="26722921" y="11914981"/>
          <a:ext cx="8801279" cy="504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3" name="Rounded Rectangle 82"/>
          <p:cNvSpPr/>
          <p:nvPr/>
        </p:nvSpPr>
        <p:spPr bwMode="auto">
          <a:xfrm>
            <a:off x="20122878" y="44808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6643212" y="2067123"/>
            <a:ext cx="8920828" cy="8095258"/>
            <a:chOff x="13992226" y="13011514"/>
            <a:chExt cx="9525000" cy="943443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3992226" y="13428140"/>
              <a:ext cx="9525000" cy="9017804"/>
            </a:xfrm>
            <a:prstGeom prst="roundRect">
              <a:avLst>
                <a:gd name="adj" fmla="val 4188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4000" tIns="72000" rIns="144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v-SE" sz="320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18953" y="13011514"/>
              <a:ext cx="2128397" cy="800219"/>
            </a:xfrm>
            <a:prstGeom prst="rect">
              <a:avLst/>
            </a:prstGeom>
            <a:solidFill>
              <a:srgbClr val="B400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solidFill>
                    <a:schemeClr val="accent3"/>
                  </a:solidFill>
                </a:rPr>
                <a:t>Data</a:t>
              </a:r>
              <a:endParaRPr lang="en-GB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7014956" y="3032572"/>
            <a:ext cx="824055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6 patients, 3 with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10274 cell images, size </a:t>
            </a:r>
            <a:r>
              <a:rPr lang="en-GB" sz="3200" dirty="0" smtClean="0"/>
              <a:t>80x80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Individual cells have been identified in samples from the patients’ mouths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known, not individual cell classification</a:t>
            </a:r>
            <a:endParaRPr lang="en-GB" sz="3200" dirty="0"/>
          </a:p>
          <a:p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580981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747666" y="2485292"/>
            <a:ext cx="9331784" cy="767708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smtClean="0"/>
              <a:t>LBPs 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</a:t>
            </a:r>
            <a:r>
              <a:rPr lang="en-GB" sz="3200" dirty="0"/>
              <a:t>intensity values 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Rotational equivalents may be combined</a:t>
            </a:r>
            <a:endParaRPr lang="sv-SE" sz="3200" dirty="0" smtClean="0"/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641723" y="2067129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76796" y="7238092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2576796" y="8603053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89725" y="7863701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665" y="6849885"/>
            <a:ext cx="2701536" cy="331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1552330" y="7918550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5884582" y="18789043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93" name="Group 92"/>
          <p:cNvGrpSpPr/>
          <p:nvPr/>
        </p:nvGrpSpPr>
        <p:grpSpPr>
          <a:xfrm>
            <a:off x="15906251" y="21227443"/>
            <a:ext cx="2476999" cy="425155"/>
            <a:chOff x="21416658" y="4904581"/>
            <a:chExt cx="1719567" cy="228600"/>
          </a:xfrm>
        </p:grpSpPr>
        <p:sp>
          <p:nvSpPr>
            <p:cNvPr id="95" name="Pentagon 9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Pentagon 9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6179424" y="21224684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vector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8" name="Striped Right Arrow 97"/>
          <p:cNvSpPr/>
          <p:nvPr/>
        </p:nvSpPr>
        <p:spPr bwMode="auto">
          <a:xfrm>
            <a:off x="15058113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184777" y="21262245"/>
            <a:ext cx="2292474" cy="381727"/>
            <a:chOff x="21416658" y="4904581"/>
            <a:chExt cx="1719567" cy="228600"/>
          </a:xfrm>
        </p:grpSpPr>
        <p:sp>
          <p:nvSpPr>
            <p:cNvPr id="80" name="Pentagon 7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Pentagon 8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67450" y="21227443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1939959" y="21760843"/>
            <a:ext cx="2585644" cy="443151"/>
            <a:chOff x="21416658" y="4904581"/>
            <a:chExt cx="1719567" cy="228600"/>
          </a:xfrm>
        </p:grpSpPr>
        <p:sp>
          <p:nvSpPr>
            <p:cNvPr id="129" name="Pentagon 128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Pentagon 129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2005200" y="21790508"/>
            <a:ext cx="252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fixed rotated copies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8865243"/>
            <a:ext cx="2292473" cy="2292473"/>
          </a:xfrm>
          <a:prstGeom prst="rect">
            <a:avLst/>
          </a:prstGeom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50" y="18382445"/>
            <a:ext cx="2314552" cy="330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113" y="19082839"/>
            <a:ext cx="1585107" cy="15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Striped Right Arrow 164"/>
          <p:cNvSpPr/>
          <p:nvPr/>
        </p:nvSpPr>
        <p:spPr bwMode="auto">
          <a:xfrm>
            <a:off x="8705850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33" name="Straight Arrow Connector 1032"/>
          <p:cNvCxnSpPr/>
          <p:nvPr/>
        </p:nvCxnSpPr>
        <p:spPr bwMode="auto">
          <a:xfrm>
            <a:off x="11677650" y="19874268"/>
            <a:ext cx="457200" cy="0"/>
          </a:xfrm>
          <a:prstGeom prst="straightConnector1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9" name="Group 168"/>
          <p:cNvGrpSpPr/>
          <p:nvPr/>
        </p:nvGrpSpPr>
        <p:grpSpPr>
          <a:xfrm>
            <a:off x="9772650" y="20752246"/>
            <a:ext cx="1981200" cy="443151"/>
            <a:chOff x="21416658" y="4904581"/>
            <a:chExt cx="1719567" cy="228600"/>
          </a:xfrm>
        </p:grpSpPr>
        <p:sp>
          <p:nvSpPr>
            <p:cNvPr id="170" name="Pentagon 16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Pentagon 17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9908114" y="20781911"/>
            <a:ext cx="1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Trainable filter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35" name="Rounded Rectangle 1034"/>
          <p:cNvSpPr/>
          <p:nvPr/>
        </p:nvSpPr>
        <p:spPr bwMode="auto">
          <a:xfrm>
            <a:off x="9564942" y="18331843"/>
            <a:ext cx="5236908" cy="407871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4" name="Striped Right Arrow 103"/>
          <p:cNvSpPr/>
          <p:nvPr/>
        </p:nvSpPr>
        <p:spPr bwMode="auto">
          <a:xfrm>
            <a:off x="8657313" y="126007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1362001"/>
            <a:ext cx="2293200" cy="22932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6184776" y="17287282"/>
            <a:ext cx="2292474" cy="381727"/>
            <a:chOff x="21416658" y="4904581"/>
            <a:chExt cx="1719567" cy="228600"/>
          </a:xfrm>
        </p:grpSpPr>
        <p:sp>
          <p:nvSpPr>
            <p:cNvPr id="105" name="Pentagon 10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Pentagon 10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267449" y="17252480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147789" y="13743054"/>
            <a:ext cx="2292474" cy="381727"/>
            <a:chOff x="21416658" y="4904581"/>
            <a:chExt cx="1719567" cy="228600"/>
          </a:xfrm>
        </p:grpSpPr>
        <p:sp>
          <p:nvSpPr>
            <p:cNvPr id="137" name="Pentagon 136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Pentagon 13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230462" y="13708252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0" name="Striped Right Arrow 139"/>
          <p:cNvSpPr/>
          <p:nvPr/>
        </p:nvSpPr>
        <p:spPr bwMode="auto">
          <a:xfrm>
            <a:off x="8613995" y="15908448"/>
            <a:ext cx="549056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89" y="14879581"/>
            <a:ext cx="2293200" cy="229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50" y="8638381"/>
            <a:ext cx="4476750" cy="447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080">
            <a:off x="19025244" y="9274908"/>
            <a:ext cx="4476750" cy="44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762">
            <a:off x="19352904" y="10060863"/>
            <a:ext cx="4476750" cy="447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6839">
            <a:off x="19465562" y="10784185"/>
            <a:ext cx="4476750" cy="4470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8535650" y="7114381"/>
            <a:ext cx="0" cy="59944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8535650" y="7038181"/>
            <a:ext cx="1600200" cy="6096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535650" y="7495381"/>
            <a:ext cx="3200400" cy="56388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8535650" y="8333581"/>
            <a:ext cx="4572000" cy="48006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 rot="19102817">
            <a:off x="17757956" y="766404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3042" y="70168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29" name="Arc 28"/>
          <p:cNvSpPr/>
          <p:nvPr/>
        </p:nvSpPr>
        <p:spPr bwMode="auto">
          <a:xfrm rot="20013590">
            <a:off x="18888437" y="787843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6850" y="73216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31" name="Arc 30"/>
          <p:cNvSpPr/>
          <p:nvPr/>
        </p:nvSpPr>
        <p:spPr bwMode="auto">
          <a:xfrm rot="20764226">
            <a:off x="19868380" y="8373369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2250" y="7952581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11410971"/>
            <a:ext cx="4476750" cy="4470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875">
            <a:off x="9279334" y="12413606"/>
            <a:ext cx="4476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4626</TotalTime>
  <Words>554</Words>
  <Application>Microsoft Office PowerPoint</Application>
  <PresentationFormat>Custom</PresentationFormat>
  <Paragraphs>144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Standardformgivning</vt:lpstr>
      <vt:lpstr>Detecting Cancer using Texture Classification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173</cp:revision>
  <dcterms:created xsi:type="dcterms:W3CDTF">2001-10-15T06:35:57Z</dcterms:created>
  <dcterms:modified xsi:type="dcterms:W3CDTF">2019-01-08T13:40:33Z</dcterms:modified>
</cp:coreProperties>
</file>