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21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2" r:id="rId4"/>
    <p:sldId id="275" r:id="rId5"/>
    <p:sldId id="263" r:id="rId6"/>
    <p:sldId id="260" r:id="rId7"/>
    <p:sldId id="277" r:id="rId8"/>
    <p:sldId id="261" r:id="rId9"/>
    <p:sldId id="272" r:id="rId10"/>
    <p:sldId id="271" r:id="rId11"/>
    <p:sldId id="273" r:id="rId12"/>
    <p:sldId id="274" r:id="rId13"/>
    <p:sldId id="278" r:id="rId14"/>
    <p:sldId id="268" r:id="rId15"/>
    <p:sldId id="276" r:id="rId16"/>
    <p:sldId id="269" r:id="rId17"/>
    <p:sldId id="270" r:id="rId18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43C546"/>
    <a:srgbClr val="66CCFF"/>
    <a:srgbClr val="FF9900"/>
    <a:srgbClr val="00FFCC"/>
    <a:srgbClr val="BD29A4"/>
    <a:srgbClr val="13DDED"/>
    <a:srgbClr val="CC6600"/>
    <a:srgbClr val="FF00FF"/>
    <a:srgbClr val="EE9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 autoAdjust="0"/>
    <p:restoredTop sz="89484" autoAdjust="0"/>
  </p:normalViewPr>
  <p:slideViewPr>
    <p:cSldViewPr>
      <p:cViewPr varScale="1">
        <p:scale>
          <a:sx n="19" d="100"/>
          <a:sy n="19" d="100"/>
        </p:scale>
        <p:origin x="-796" y="-96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representation (</a:t>
            </a:r>
            <a:r>
              <a:rPr lang="en-GB" dirty="0" err="1" smtClean="0"/>
              <a:t>dec</a:t>
            </a:r>
            <a:r>
              <a:rPr lang="en-GB" dirty="0" smtClean="0"/>
              <a:t> 203, rot 151) 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representation (</a:t>
            </a:r>
            <a:r>
              <a:rPr lang="en-GB" dirty="0" err="1" smtClean="0"/>
              <a:t>dec</a:t>
            </a:r>
            <a:r>
              <a:rPr lang="en-GB" dirty="0" smtClean="0"/>
              <a:t> 203, rot 151) 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875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6968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>
                <a:solidFill>
                  <a:schemeClr val="tx1"/>
                </a:solidFill>
              </a:rPr>
              <a:t>Detecting Cancer using Texture Classification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</a:t>
            </a:r>
            <a:r>
              <a:rPr lang="sv-SE" sz="8000" b="1" dirty="0"/>
              <a:t>Nataša </a:t>
            </a:r>
            <a:r>
              <a:rPr lang="sv-SE" sz="8000" b="1" dirty="0" smtClean="0"/>
              <a:t>Sladoje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2: Convolutional Module</a:t>
            </a:r>
            <a:endParaRPr lang="en-GB" sz="14400" dirty="0"/>
          </a:p>
        </p:txBody>
      </p:sp>
      <p:sp>
        <p:nvSpPr>
          <p:cNvPr id="60" name="TextBox 59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33" y="5111949"/>
            <a:ext cx="28030568" cy="156257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63165" y="21241741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</a:t>
            </a:r>
            <a:r>
              <a:rPr lang="sv-SE" sz="10000" b="1" dirty="0"/>
              <a:t>40x40x64 </a:t>
            </a:r>
            <a:r>
              <a:rPr lang="sv-SE" sz="10000" b="1" dirty="0" smtClean="0"/>
              <a:t>tensor</a:t>
            </a:r>
          </a:p>
          <a:p>
            <a:pPr algn="ctr"/>
            <a:r>
              <a:rPr lang="sv-SE" sz="10000" b="1" dirty="0" smtClean="0"/>
              <a:t>Output: 40x40x64 </a:t>
            </a:r>
            <a:r>
              <a:rPr lang="sv-SE" sz="10000" b="1" dirty="0"/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35264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2: Gate layer</a:t>
            </a:r>
            <a:endParaRPr lang="en-GB" sz="1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829" y="3947298"/>
            <a:ext cx="24778572" cy="17006411"/>
          </a:xfrm>
        </p:spPr>
      </p:pic>
      <p:sp>
        <p:nvSpPr>
          <p:cNvPr id="5" name="TextBox 4"/>
          <p:cNvSpPr txBox="1"/>
          <p:nvPr/>
        </p:nvSpPr>
        <p:spPr>
          <a:xfrm>
            <a:off x="11663165" y="21241741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</a:t>
            </a:r>
            <a:r>
              <a:rPr lang="sv-SE" sz="10000" b="1" dirty="0"/>
              <a:t>40x40x64 </a:t>
            </a:r>
            <a:r>
              <a:rPr lang="sv-SE" sz="10000" b="1" dirty="0" smtClean="0"/>
              <a:t>tensor</a:t>
            </a:r>
          </a:p>
          <a:p>
            <a:pPr algn="ctr"/>
            <a:r>
              <a:rPr lang="sv-SE" sz="10000" b="1" dirty="0" smtClean="0"/>
              <a:t>Output:  512 element vector</a:t>
            </a:r>
            <a:endParaRPr lang="sv-SE" sz="10000" b="1" dirty="0"/>
          </a:p>
        </p:txBody>
      </p:sp>
    </p:spTree>
    <p:extLst>
      <p:ext uri="{BB962C8B-B14F-4D97-AF65-F5344CB8AC3E}">
        <p14:creationId xmlns:p14="http://schemas.microsoft.com/office/powerpoint/2010/main" val="141768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2: Dense Layers</a:t>
            </a:r>
            <a:endParaRPr lang="en-GB" sz="1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49" y="6336085"/>
            <a:ext cx="26420674" cy="13969552"/>
          </a:xfrm>
        </p:spPr>
      </p:pic>
      <p:sp>
        <p:nvSpPr>
          <p:cNvPr id="5" name="TextBox 4"/>
          <p:cNvSpPr txBox="1"/>
          <p:nvPr/>
        </p:nvSpPr>
        <p:spPr>
          <a:xfrm>
            <a:off x="11663165" y="21025717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512 element vector</a:t>
            </a:r>
          </a:p>
          <a:p>
            <a:pPr algn="ctr"/>
            <a:r>
              <a:rPr lang="sv-SE" sz="10000" b="1" dirty="0" smtClean="0"/>
              <a:t>Output:  Single value</a:t>
            </a:r>
            <a:endParaRPr lang="sv-SE" sz="10000" b="1" dirty="0"/>
          </a:p>
        </p:txBody>
      </p:sp>
    </p:spTree>
    <p:extLst>
      <p:ext uri="{BB962C8B-B14F-4D97-AF65-F5344CB8AC3E}">
        <p14:creationId xmlns:p14="http://schemas.microsoft.com/office/powerpoint/2010/main" val="172151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4400" dirty="0" smtClean="0"/>
              <a:t>Model 2: Li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Pros:</a:t>
            </a:r>
          </a:p>
          <a:p>
            <a:pPr lvl="1"/>
            <a:r>
              <a:rPr lang="en-GB" dirty="0" smtClean="0"/>
              <a:t>Closely linked to LBP theory</a:t>
            </a:r>
          </a:p>
          <a:p>
            <a:pPr lvl="1"/>
            <a:r>
              <a:rPr lang="en-GB" dirty="0" smtClean="0"/>
              <a:t>Relatively shallow network saves computational time</a:t>
            </a:r>
          </a:p>
          <a:p>
            <a:pPr lvl="1"/>
            <a:endParaRPr lang="en-GB" dirty="0"/>
          </a:p>
          <a:p>
            <a:r>
              <a:rPr lang="en-GB" dirty="0" smtClean="0"/>
              <a:t>Cons:</a:t>
            </a:r>
          </a:p>
          <a:p>
            <a:pPr lvl="1"/>
            <a:r>
              <a:rPr lang="en-GB" dirty="0" smtClean="0"/>
              <a:t>Single LBP extraction layer applied to CNN feature maps</a:t>
            </a:r>
          </a:p>
          <a:p>
            <a:pPr lvl="1"/>
            <a:r>
              <a:rPr lang="en-GB" dirty="0" smtClean="0"/>
              <a:t>Classification based on histograms, discarding spatial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458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517" y="12312749"/>
            <a:ext cx="28875676" cy="12529392"/>
          </a:xfrm>
        </p:spPr>
        <p:txBody>
          <a:bodyPr/>
          <a:lstStyle/>
          <a:p>
            <a:r>
              <a:rPr lang="sv-SE" sz="8800" dirty="0" err="1" smtClean="0"/>
              <a:t>Rotationally</a:t>
            </a:r>
            <a:r>
              <a:rPr lang="sv-SE" sz="8800" dirty="0" smtClean="0"/>
              <a:t> </a:t>
            </a:r>
            <a:r>
              <a:rPr lang="sv-SE" sz="8800" dirty="0" err="1" smtClean="0"/>
              <a:t>equivariant</a:t>
            </a:r>
            <a:r>
              <a:rPr lang="sv-SE" sz="8800" dirty="0" smtClean="0"/>
              <a:t> </a:t>
            </a:r>
            <a:r>
              <a:rPr lang="sv-SE" sz="8800" dirty="0"/>
              <a:t>filters with vector field outputs</a:t>
            </a:r>
          </a:p>
          <a:p>
            <a:r>
              <a:rPr lang="sv-SE" sz="8800" dirty="0"/>
              <a:t>Filters are organised in groups consisting of R filters</a:t>
            </a:r>
          </a:p>
          <a:p>
            <a:r>
              <a:rPr lang="sv-SE" sz="8800" dirty="0"/>
              <a:t>Only the first is </a:t>
            </a:r>
            <a:r>
              <a:rPr lang="sv-SE" sz="8800" dirty="0" smtClean="0"/>
              <a:t>trainable, the rest are rotations</a:t>
            </a:r>
            <a:endParaRPr lang="sv-SE" sz="8800" dirty="0"/>
          </a:p>
          <a:p>
            <a:r>
              <a:rPr lang="sv-SE" sz="8800" dirty="0" smtClean="0"/>
              <a:t>The result contains the magnitude and direction of the maximum activation of any filter in the group</a:t>
            </a:r>
          </a:p>
          <a:p>
            <a:r>
              <a:rPr lang="sv-SE" sz="8800" dirty="0" smtClean="0"/>
              <a:t>This is passed on to the next layer</a:t>
            </a:r>
          </a:p>
          <a:p>
            <a:r>
              <a:rPr lang="sv-SE" sz="8800" dirty="0" smtClean="0"/>
              <a:t>4 RotEqNet layers are used in our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8629" y="4607893"/>
            <a:ext cx="27355415" cy="69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0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525" y="5255965"/>
            <a:ext cx="29595288" cy="17857984"/>
          </a:xfrm>
        </p:spPr>
        <p:txBody>
          <a:bodyPr/>
          <a:lstStyle/>
          <a:p>
            <a:r>
              <a:rPr lang="sv-SE" dirty="0" smtClean="0"/>
              <a:t>Pros:</a:t>
            </a:r>
          </a:p>
          <a:p>
            <a:pPr lvl="1"/>
            <a:r>
              <a:rPr lang="sv-SE" dirty="0" err="1"/>
              <a:t>Rotationally</a:t>
            </a:r>
            <a:r>
              <a:rPr lang="sv-SE" dirty="0"/>
              <a:t> </a:t>
            </a:r>
            <a:r>
              <a:rPr lang="sv-SE" dirty="0" smtClean="0"/>
              <a:t>invariant</a:t>
            </a:r>
          </a:p>
          <a:p>
            <a:pPr lvl="1"/>
            <a:r>
              <a:rPr lang="sv-SE" dirty="0" smtClean="0"/>
              <a:t>RotEqNet modules are modular, can be used in any CNN architecture</a:t>
            </a:r>
          </a:p>
          <a:p>
            <a:pPr lvl="1"/>
            <a:r>
              <a:rPr lang="sv-SE" dirty="0" smtClean="0"/>
              <a:t>Fewer trainable paramaters compared to conventional CNN of the same size</a:t>
            </a:r>
          </a:p>
          <a:p>
            <a:r>
              <a:rPr lang="sv-SE" dirty="0" smtClean="0"/>
              <a:t>Cons:</a:t>
            </a:r>
          </a:p>
          <a:p>
            <a:pPr lvl="1"/>
            <a:r>
              <a:rPr lang="sv-SE" dirty="0" smtClean="0"/>
              <a:t>Requires custom back-propagation, challenging to implement</a:t>
            </a:r>
          </a:p>
          <a:p>
            <a:pPr lvl="1"/>
            <a:r>
              <a:rPr lang="sv-SE" dirty="0" smtClean="0"/>
              <a:t>Prone to overfitting on our data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Preliminary Results</a:t>
            </a:r>
            <a:endParaRPr lang="en-GB" dirty="0"/>
          </a:p>
        </p:txBody>
      </p:sp>
      <p:sp>
        <p:nvSpPr>
          <p:cNvPr id="4" name="AutoShape 2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AutoShape 4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AutoShape 6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AutoShape 8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01" y="4247853"/>
            <a:ext cx="29843920" cy="18453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7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7566596"/>
            <a:ext cx="28443160" cy="2801937"/>
          </a:xfrm>
        </p:spPr>
        <p:txBody>
          <a:bodyPr/>
          <a:lstStyle/>
          <a:p>
            <a:pPr algn="ctr"/>
            <a:r>
              <a:rPr lang="en-US" sz="14500" dirty="0" smtClean="0">
                <a:solidFill>
                  <a:schemeClr val="tx1"/>
                </a:solidFill>
              </a:rPr>
              <a:t>Thanks for Listening!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2629812"/>
            <a:ext cx="24174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0" b="1" dirty="0" smtClean="0"/>
              <a:t>Questions?</a:t>
            </a:r>
            <a:endParaRPr lang="sv-SE" sz="9000" dirty="0"/>
          </a:p>
          <a:p>
            <a:pPr algn="ctr"/>
            <a:endParaRPr lang="en-GB" sz="9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Project Goals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573" y="3959821"/>
            <a:ext cx="29019224" cy="17640300"/>
          </a:xfrm>
        </p:spPr>
        <p:txBody>
          <a:bodyPr/>
          <a:lstStyle/>
          <a:p>
            <a:r>
              <a:rPr lang="sv-SE" sz="8000" dirty="0" smtClean="0"/>
              <a:t>Compare ability of methods to classify cell images as healthy or cancerous</a:t>
            </a:r>
          </a:p>
          <a:p>
            <a:r>
              <a:rPr lang="en-GB" sz="8000" dirty="0" smtClean="0"/>
              <a:t>Evaluate power of texture descriptors, in </a:t>
            </a:r>
            <a:r>
              <a:rPr lang="en-GB" sz="8000" dirty="0"/>
              <a:t>particular </a:t>
            </a:r>
            <a:r>
              <a:rPr lang="en-GB" sz="8000" dirty="0" smtClean="0"/>
              <a:t>LBPs, to improve </a:t>
            </a:r>
            <a:r>
              <a:rPr lang="en-GB" sz="8000" dirty="0"/>
              <a:t>the performance of </a:t>
            </a:r>
            <a:r>
              <a:rPr lang="en-GB" sz="8000" dirty="0" smtClean="0"/>
              <a:t>purely </a:t>
            </a:r>
            <a:r>
              <a:rPr lang="en-GB" sz="8000" dirty="0"/>
              <a:t>CNN-based </a:t>
            </a:r>
            <a:r>
              <a:rPr lang="en-GB" sz="8000" dirty="0" smtClean="0"/>
              <a:t>approaches</a:t>
            </a:r>
          </a:p>
          <a:p>
            <a:r>
              <a:rPr lang="sv-SE" sz="8000" dirty="0" smtClean="0"/>
              <a:t>Implement and compare three recently published models</a:t>
            </a:r>
          </a:p>
          <a:p>
            <a:pPr marL="0" indent="0">
              <a:buNone/>
            </a:pPr>
            <a:r>
              <a:rPr lang="sv-SE" sz="8000" dirty="0"/>
              <a:t> </a:t>
            </a:r>
            <a:r>
              <a:rPr lang="sv-SE" sz="8000" dirty="0" smtClean="0"/>
              <a:t>	- Juefei-Xu et al. [1] </a:t>
            </a:r>
          </a:p>
          <a:p>
            <a:pPr marL="0" indent="0">
              <a:buNone/>
            </a:pPr>
            <a:r>
              <a:rPr lang="sv-SE" sz="8000" dirty="0"/>
              <a:t>	</a:t>
            </a:r>
            <a:r>
              <a:rPr lang="sv-SE" sz="8000" dirty="0" smtClean="0"/>
              <a:t>- Li et al. [2]</a:t>
            </a:r>
          </a:p>
          <a:p>
            <a:pPr marL="0" indent="0">
              <a:buNone/>
            </a:pPr>
            <a:r>
              <a:rPr lang="sv-SE" sz="8000" dirty="0"/>
              <a:t>	- Marcos et al. </a:t>
            </a:r>
            <a:r>
              <a:rPr lang="sv-SE" sz="8000" dirty="0" smtClean="0"/>
              <a:t>[3]</a:t>
            </a:r>
            <a:endParaRPr lang="sv-SE" sz="8000" dirty="0"/>
          </a:p>
          <a:p>
            <a:r>
              <a:rPr lang="sv-SE" sz="8000" dirty="0" smtClean="0"/>
              <a:t>Compare with previous work using VGG and ResNet [4]</a:t>
            </a:r>
            <a:endParaRPr lang="en-GB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6262564" y="17938918"/>
            <a:ext cx="29235249" cy="718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/>
              <a:t>[1]</a:t>
            </a:r>
            <a:r>
              <a:rPr lang="en-GB" sz="4800" b="1" dirty="0"/>
              <a:t>	</a:t>
            </a:r>
            <a:r>
              <a:rPr lang="en-GB" sz="4800" dirty="0" err="1"/>
              <a:t>Juefei</a:t>
            </a:r>
            <a:r>
              <a:rPr lang="en-GB" sz="4800" dirty="0"/>
              <a:t>-Xu, F., </a:t>
            </a:r>
            <a:r>
              <a:rPr lang="en-GB" sz="4800" dirty="0" err="1"/>
              <a:t>Boddeti</a:t>
            </a:r>
            <a:r>
              <a:rPr lang="en-GB" sz="4800" dirty="0"/>
              <a:t>, V. N., and </a:t>
            </a:r>
            <a:r>
              <a:rPr lang="en-GB" sz="4800" dirty="0" err="1"/>
              <a:t>Savvides</a:t>
            </a:r>
            <a:r>
              <a:rPr lang="en-GB" sz="4800" dirty="0"/>
              <a:t>, M.. Local binary convolutional neural networks. 	In </a:t>
            </a:r>
            <a:r>
              <a:rPr lang="en-GB" sz="4800" i="1" dirty="0"/>
              <a:t>CVPR</a:t>
            </a:r>
            <a:r>
              <a:rPr lang="en-GB" sz="4800" dirty="0"/>
              <a:t>, 	volume 1. IEEE, 2017.</a:t>
            </a:r>
          </a:p>
          <a:p>
            <a:r>
              <a:rPr lang="sv-SE" sz="4800" b="1" dirty="0" smtClean="0"/>
              <a:t>[2]	</a:t>
            </a:r>
            <a:r>
              <a:rPr lang="en-GB" sz="4800" dirty="0" smtClean="0"/>
              <a:t>Li, L., Feng X., Xia, Z., Jiang, X., and </a:t>
            </a:r>
            <a:r>
              <a:rPr lang="en-GB" sz="4800" dirty="0" err="1" smtClean="0"/>
              <a:t>Hadid</a:t>
            </a:r>
            <a:r>
              <a:rPr lang="en-GB" sz="4800" dirty="0" smtClean="0"/>
              <a:t>, A.. Face spoofing detection with local binary pattern 	network. 	</a:t>
            </a:r>
            <a:r>
              <a:rPr lang="en-GB" sz="4800" i="1" dirty="0" smtClean="0"/>
              <a:t>Journal of Visual Communication and Image Representation</a:t>
            </a:r>
            <a:r>
              <a:rPr lang="en-GB" sz="4800" dirty="0" smtClean="0"/>
              <a:t>, 54:182–192, 2018.</a:t>
            </a:r>
          </a:p>
          <a:p>
            <a:r>
              <a:rPr lang="en-GB" sz="4800" b="1" dirty="0" smtClean="0"/>
              <a:t>[</a:t>
            </a:r>
            <a:r>
              <a:rPr lang="en-GB" sz="4800" b="1" dirty="0"/>
              <a:t>3</a:t>
            </a:r>
            <a:r>
              <a:rPr lang="en-GB" sz="4800" dirty="0"/>
              <a:t>] Marcos, M., </a:t>
            </a:r>
            <a:r>
              <a:rPr lang="en-GB" sz="4800" dirty="0" err="1"/>
              <a:t>Volpi</a:t>
            </a:r>
            <a:r>
              <a:rPr lang="en-GB" sz="4800" dirty="0"/>
              <a:t>, M., </a:t>
            </a:r>
            <a:r>
              <a:rPr lang="en-GB" sz="4800" dirty="0" err="1"/>
              <a:t>Komodakis</a:t>
            </a:r>
            <a:r>
              <a:rPr lang="en-GB" sz="4800" dirty="0"/>
              <a:t>, N., and </a:t>
            </a:r>
            <a:r>
              <a:rPr lang="en-GB" sz="4800" dirty="0" err="1"/>
              <a:t>Tuia</a:t>
            </a:r>
            <a:r>
              <a:rPr lang="en-GB" sz="4800" dirty="0"/>
              <a:t>, D. Rotation </a:t>
            </a:r>
            <a:r>
              <a:rPr lang="en-GB" sz="4800" dirty="0" err="1"/>
              <a:t>equivariant</a:t>
            </a:r>
            <a:r>
              <a:rPr lang="en-GB" sz="4800" dirty="0"/>
              <a:t> vector field networks.  In </a:t>
            </a:r>
            <a:r>
              <a:rPr lang="en-GB" sz="4800" i="1" dirty="0"/>
              <a:t>ICCV</a:t>
            </a:r>
            <a:r>
              <a:rPr lang="en-GB" sz="4800" dirty="0"/>
              <a:t>, 	pages 5058–5067, 2017.</a:t>
            </a:r>
          </a:p>
          <a:p>
            <a:r>
              <a:rPr lang="en-GB" sz="4800" b="1" dirty="0"/>
              <a:t>[4]</a:t>
            </a:r>
            <a:r>
              <a:rPr lang="en-GB" sz="4800" dirty="0"/>
              <a:t> </a:t>
            </a:r>
            <a:r>
              <a:rPr lang="en-GB" sz="4800" dirty="0" err="1"/>
              <a:t>Wieslander</a:t>
            </a:r>
            <a:r>
              <a:rPr lang="en-GB" sz="4800" dirty="0"/>
              <a:t>, H., </a:t>
            </a:r>
            <a:r>
              <a:rPr lang="en-GB" sz="4800" dirty="0" err="1"/>
              <a:t>Forslid</a:t>
            </a:r>
            <a:r>
              <a:rPr lang="en-GB" sz="4800" dirty="0"/>
              <a:t>, G., </a:t>
            </a:r>
            <a:r>
              <a:rPr lang="en-GB" sz="4800" dirty="0" err="1"/>
              <a:t>Bengtsson</a:t>
            </a:r>
            <a:r>
              <a:rPr lang="en-GB" sz="4800" dirty="0"/>
              <a:t>, E., </a:t>
            </a:r>
            <a:r>
              <a:rPr lang="en-GB" sz="4800" dirty="0" err="1"/>
              <a:t>Wählby</a:t>
            </a:r>
            <a:r>
              <a:rPr lang="en-GB" sz="4800" dirty="0"/>
              <a:t>, C., Hirsch, J.M., Stark, C.R. and </a:t>
            </a:r>
            <a:r>
              <a:rPr lang="en-GB" sz="4800" dirty="0" err="1"/>
              <a:t>Sadanandan</a:t>
            </a:r>
            <a:r>
              <a:rPr lang="en-GB" sz="4800" dirty="0"/>
              <a:t>, S.K., 	July. Deep convolutional neural networks for detecting cellular changes due to malignancy. In </a:t>
            </a:r>
            <a:r>
              <a:rPr lang="en-GB" sz="4800" i="1" dirty="0"/>
              <a:t>ICCV, 	</a:t>
            </a:r>
            <a:r>
              <a:rPr lang="en-GB" sz="4800" dirty="0"/>
              <a:t>pages 82-89, 2017.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Data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3887813"/>
            <a:ext cx="27779663" cy="17280260"/>
          </a:xfrm>
        </p:spPr>
        <p:txBody>
          <a:bodyPr/>
          <a:lstStyle/>
          <a:p>
            <a:r>
              <a:rPr lang="sv-SE" sz="8800" dirty="0" smtClean="0"/>
              <a:t>10274 80x80 images (75% healthy)</a:t>
            </a:r>
          </a:p>
          <a:p>
            <a:r>
              <a:rPr lang="sv-SE" sz="8800" dirty="0" smtClean="0"/>
              <a:t>Three healthy patients, three with cancer</a:t>
            </a:r>
          </a:p>
          <a:p>
            <a:r>
              <a:rPr lang="sv-SE" sz="8800" dirty="0" err="1"/>
              <a:t>Individual</a:t>
            </a:r>
            <a:r>
              <a:rPr lang="sv-SE" sz="8800" dirty="0"/>
              <a:t> cells </a:t>
            </a:r>
            <a:r>
              <a:rPr lang="sv-SE" sz="8800" dirty="0" err="1"/>
              <a:t>isolated</a:t>
            </a:r>
            <a:r>
              <a:rPr lang="sv-SE" sz="8800" dirty="0"/>
              <a:t> </a:t>
            </a:r>
            <a:r>
              <a:rPr lang="sv-SE" sz="8800" dirty="0" err="1"/>
              <a:t>within</a:t>
            </a:r>
            <a:r>
              <a:rPr lang="sv-SE" sz="8800" dirty="0"/>
              <a:t> </a:t>
            </a:r>
            <a:r>
              <a:rPr lang="sv-SE" sz="8800" dirty="0" err="1"/>
              <a:t>samples</a:t>
            </a:r>
            <a:r>
              <a:rPr lang="sv-SE" sz="8800" dirty="0"/>
              <a:t> taken from patients </a:t>
            </a:r>
            <a:r>
              <a:rPr lang="sv-SE" sz="8800" dirty="0" err="1"/>
              <a:t>mouth</a:t>
            </a:r>
            <a:endParaRPr lang="sv-SE" sz="8800" dirty="0"/>
          </a:p>
          <a:p>
            <a:r>
              <a:rPr lang="sv-SE" sz="8800" dirty="0" err="1" smtClean="0"/>
              <a:t>Ground</a:t>
            </a:r>
            <a:r>
              <a:rPr lang="sv-SE" sz="8800" dirty="0" smtClean="0"/>
              <a:t> truth on patient level, not cell level</a:t>
            </a:r>
            <a:endParaRPr lang="en-GB" sz="8800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561" y="17988252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397" y="17966639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988" y="12473646"/>
            <a:ext cx="4905322" cy="50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44988" y="23240542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267" y="12473646"/>
            <a:ext cx="4905322" cy="49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909" y="17879082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267" y="17920698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397" y="12473646"/>
            <a:ext cx="4905322" cy="50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990267" y="23216214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1903" y="12473646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5041601"/>
            <a:ext cx="27779663" cy="15624076"/>
          </a:xfrm>
        </p:spPr>
        <p:txBody>
          <a:bodyPr/>
          <a:lstStyle/>
          <a:p>
            <a:r>
              <a:rPr lang="sv-SE" dirty="0" smtClean="0"/>
              <a:t>Conceived by Ojala et al in 1996 and extended in 2002. [1]</a:t>
            </a:r>
          </a:p>
          <a:p>
            <a:r>
              <a:rPr lang="sv-SE" dirty="0" smtClean="0"/>
              <a:t>Rotationally invariant thresholding filters</a:t>
            </a:r>
          </a:p>
          <a:p>
            <a:r>
              <a:rPr lang="sv-SE" dirty="0" smtClean="0"/>
              <a:t>Orientation of cells arbitrary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830517" y="21968786"/>
            <a:ext cx="29595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/>
              <a:t>[1] </a:t>
            </a:r>
            <a:r>
              <a:rPr lang="fi-FI" sz="5400" dirty="0"/>
              <a:t>Ojala, T., </a:t>
            </a:r>
            <a:r>
              <a:rPr lang="fi-FI" sz="5400" dirty="0" err="1"/>
              <a:t>Pietikainen</a:t>
            </a:r>
            <a:r>
              <a:rPr lang="fi-FI" sz="5400" dirty="0"/>
              <a:t>, M., and </a:t>
            </a:r>
            <a:r>
              <a:rPr lang="fi-FI" sz="5400" dirty="0" err="1"/>
              <a:t>Maenpaa</a:t>
            </a:r>
            <a:r>
              <a:rPr lang="fi-FI" sz="5400" dirty="0"/>
              <a:t>, T. </a:t>
            </a:r>
            <a:r>
              <a:rPr lang="fi-FI" sz="5400" dirty="0" err="1"/>
              <a:t>Multiresolution</a:t>
            </a:r>
            <a:r>
              <a:rPr lang="fi-FI" sz="5400" dirty="0"/>
              <a:t> </a:t>
            </a:r>
            <a:r>
              <a:rPr lang="en-GB" sz="5400" dirty="0" err="1"/>
              <a:t>gray</a:t>
            </a:r>
            <a:r>
              <a:rPr lang="en-GB" sz="5400" dirty="0"/>
              <a:t>-scale and rotation invariant </a:t>
            </a:r>
            <a:r>
              <a:rPr lang="en-GB" sz="5400" dirty="0" smtClean="0"/>
              <a:t>	texture </a:t>
            </a:r>
            <a:r>
              <a:rPr lang="en-GB" sz="5400" dirty="0"/>
              <a:t>classification with local binary patterns. </a:t>
            </a:r>
            <a:r>
              <a:rPr lang="en-GB" sz="5400" i="1" dirty="0"/>
              <a:t>IEEE Transactions on pattern analysis and </a:t>
            </a:r>
            <a:r>
              <a:rPr lang="en-GB" sz="5400" i="1" dirty="0" smtClean="0"/>
              <a:t>	machine </a:t>
            </a:r>
            <a:r>
              <a:rPr lang="en-GB" sz="5400" i="1" dirty="0"/>
              <a:t>intelligence</a:t>
            </a:r>
            <a:r>
              <a:rPr lang="en-GB" sz="5400" dirty="0"/>
              <a:t>, 24(7):971–987, 2002.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09" y="14408133"/>
            <a:ext cx="4286448" cy="42864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961">
            <a:off x="14666192" y="14408133"/>
            <a:ext cx="4286448" cy="42864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11023">
            <a:off x="22496378" y="14288978"/>
            <a:ext cx="4286448" cy="42864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915221" y="14408132"/>
            <a:ext cx="4286448" cy="4286448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 bwMode="auto">
          <a:xfrm>
            <a:off x="12311237" y="16551356"/>
            <a:ext cx="1368152" cy="1"/>
          </a:xfrm>
          <a:prstGeom prst="straightConnector1">
            <a:avLst/>
          </a:prstGeom>
          <a:noFill/>
          <a:ln w="190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19800069" y="16551355"/>
            <a:ext cx="1368152" cy="1"/>
          </a:xfrm>
          <a:prstGeom prst="straightConnector1">
            <a:avLst/>
          </a:prstGeom>
          <a:noFill/>
          <a:ln w="190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8080989" y="16551357"/>
            <a:ext cx="1368152" cy="1"/>
          </a:xfrm>
          <a:prstGeom prst="straightConnector1">
            <a:avLst/>
          </a:prstGeom>
          <a:noFill/>
          <a:ln w="190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15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82669"/>
              </p:ext>
            </p:extLst>
          </p:nvPr>
        </p:nvGraphicFramePr>
        <p:xfrm>
          <a:off x="7414693" y="7920264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2005203" y="12240743"/>
            <a:ext cx="932311" cy="86409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1951197" y="8496327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959719" y="16093171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5965643" y="12245958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990757" y="12240743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142885" y="9576447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4813515" y="964845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052875" y="14905039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4903525" y="14905039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86701" y="17613465"/>
            <a:ext cx="9577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/>
              <a:t>P = 8, R = 2</a:t>
            </a:r>
            <a:endParaRPr lang="en-GB" sz="6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007981" y="6710762"/>
                <a:ext cx="16345816" cy="1533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9000" i="1" dirty="0" smtClean="0"/>
                  <a:t>P</a:t>
                </a:r>
                <a:r>
                  <a:rPr lang="en-GB" sz="9000" dirty="0" smtClean="0"/>
                  <a:t> uniformly spaced points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9000" dirty="0" err="1" smtClean="0"/>
                  <a:t>Center</a:t>
                </a:r>
                <a:r>
                  <a:rPr lang="en-GB" sz="9000" dirty="0" smtClean="0"/>
                  <a:t> pixel – threshold value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9000" dirty="0" smtClean="0"/>
                  <a:t>Generates binary string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9000" dirty="0" smtClean="0"/>
                  <a:t>Pattern encoding:</a:t>
                </a:r>
              </a:p>
              <a:p>
                <a:r>
                  <a:rPr lang="en-GB" sz="1000" dirty="0" smtClean="0"/>
                  <a:t>	</a:t>
                </a:r>
              </a:p>
              <a:p>
                <a:r>
                  <a:rPr lang="en-GB" sz="8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9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9000" i="1">
                            <a:latin typeface="Cambria Math"/>
                          </a:rPr>
                          <m:t>𝐿𝐵𝑃</m:t>
                        </m:r>
                      </m:e>
                      <m:sub>
                        <m:r>
                          <a:rPr lang="en-GB" sz="9000" b="0" i="1" smtClean="0">
                            <a:latin typeface="Cambria Math"/>
                          </a:rPr>
                          <m:t>𝑃</m:t>
                        </m:r>
                        <m:r>
                          <a:rPr lang="en-GB" sz="9000" b="0" i="1" smtClean="0">
                            <a:latin typeface="Cambria Math"/>
                          </a:rPr>
                          <m:t>,</m:t>
                        </m:r>
                        <m:r>
                          <a:rPr lang="en-GB" sz="90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GB" sz="9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GB" sz="9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9000" b="0" i="1" smtClean="0">
                            <a:latin typeface="Cambria Math"/>
                          </a:rPr>
                          <m:t>𝑝</m:t>
                        </m:r>
                        <m:r>
                          <a:rPr lang="en-GB" sz="9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GB" sz="9000" b="0" i="1" smtClean="0">
                            <a:latin typeface="Cambria Math"/>
                          </a:rPr>
                          <m:t>𝑃</m:t>
                        </m:r>
                        <m:r>
                          <a:rPr lang="en-GB" sz="9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GB" sz="9000" b="0" i="1" smtClean="0">
                            <a:latin typeface="Cambria Math"/>
                          </a:rPr>
                          <m:t> </m:t>
                        </m:r>
                        <m:r>
                          <a:rPr lang="en-GB" sz="9000" b="0" i="1" smtClean="0">
                            <a:latin typeface="Cambria Math"/>
                          </a:rPr>
                          <m:t>𝑠</m:t>
                        </m:r>
                        <m:r>
                          <a:rPr lang="en-GB" sz="9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9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9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GB" sz="9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GB" sz="9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GB" sz="9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9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GB" sz="9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GB" sz="9000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GB" sz="9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9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GB" sz="9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en-GB" sz="9000" b="0" dirty="0" smtClean="0"/>
              </a:p>
              <a:p>
                <a:endParaRPr lang="en-GB" sz="2400" dirty="0" smtClean="0"/>
              </a:p>
              <a:p>
                <a:r>
                  <a:rPr lang="en-GB" sz="6500" i="1" dirty="0" smtClean="0"/>
                  <a:t>	P</a:t>
                </a:r>
                <a:r>
                  <a:rPr lang="en-GB" sz="6500" dirty="0" smtClean="0"/>
                  <a:t>      	=  Number of points</a:t>
                </a:r>
              </a:p>
              <a:p>
                <a:r>
                  <a:rPr lang="en-GB" sz="6500" i="1" dirty="0" smtClean="0"/>
                  <a:t>	R    		</a:t>
                </a:r>
                <a:r>
                  <a:rPr lang="en-GB" sz="6500" dirty="0" smtClean="0"/>
                  <a:t>=  Radius</a:t>
                </a:r>
              </a:p>
              <a:p>
                <a:r>
                  <a:rPr lang="en-GB" sz="6500" i="1" dirty="0" smtClean="0"/>
                  <a:t>	s</a:t>
                </a:r>
                <a:r>
                  <a:rPr lang="en-GB" sz="6500" dirty="0" smtClean="0"/>
                  <a:t>        	=  Binary thresholding function</a:t>
                </a:r>
              </a:p>
              <a:p>
                <a:r>
                  <a:rPr lang="en-GB" sz="65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65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65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GB" sz="6500" b="0" i="1" smtClean="0">
                            <a:latin typeface="Cambria Math"/>
                          </a:rPr>
                          <m:t>𝑝</m:t>
                        </m:r>
                        <m:r>
                          <a:rPr lang="en-GB" sz="65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GB" sz="65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GB" sz="6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65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GB" sz="65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sz="6500" dirty="0" smtClean="0"/>
                  <a:t> </a:t>
                </a:r>
                <a:r>
                  <a:rPr lang="en-GB" sz="6500" dirty="0"/>
                  <a:t>	</a:t>
                </a:r>
                <a:r>
                  <a:rPr lang="en-GB" sz="6500" dirty="0" smtClean="0"/>
                  <a:t>= 	Intensity values</a:t>
                </a:r>
              </a:p>
              <a:p>
                <a:r>
                  <a:rPr lang="en-GB" sz="8000" dirty="0"/>
                  <a:t> </a:t>
                </a:r>
                <a:r>
                  <a:rPr lang="en-GB" sz="8000" dirty="0" smtClean="0"/>
                  <a:t> </a:t>
                </a:r>
                <a:endParaRPr lang="en-GB" sz="8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7981" y="6710762"/>
                <a:ext cx="16345816" cy="15339456"/>
              </a:xfrm>
              <a:prstGeom prst="rect">
                <a:avLst/>
              </a:prstGeom>
              <a:blipFill rotWithShape="1">
                <a:blip r:embed="rId3"/>
                <a:stretch>
                  <a:fillRect l="-3356" t="-1987" r="-25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261" y="16811824"/>
            <a:ext cx="3676650" cy="361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341" y="13027746"/>
            <a:ext cx="367665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1: Juefei-Xu et al.	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0677" y="4751909"/>
            <a:ext cx="27779663" cy="5544616"/>
          </a:xfrm>
        </p:spPr>
        <p:txBody>
          <a:bodyPr/>
          <a:lstStyle/>
          <a:p>
            <a:r>
              <a:rPr lang="sv-SE" sz="9200" dirty="0" smtClean="0"/>
              <a:t>Idea: Fixed LBP-inspired convolutional layers</a:t>
            </a:r>
          </a:p>
          <a:p>
            <a:r>
              <a:rPr lang="sv-SE" sz="9200" dirty="0" smtClean="0"/>
              <a:t>LBCNN Module</a:t>
            </a:r>
          </a:p>
          <a:p>
            <a:pPr marL="0" indent="0">
              <a:buNone/>
            </a:pPr>
            <a:endParaRPr lang="sv-SE" sz="9200" dirty="0"/>
          </a:p>
          <a:p>
            <a:pPr marL="0" indent="0">
              <a:buNone/>
            </a:pPr>
            <a:endParaRPr lang="sv-SE" sz="9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1672277" y="14331334"/>
                <a:ext cx="3024336" cy="3551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8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80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80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80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8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80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8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2277" y="14331334"/>
                <a:ext cx="3024336" cy="3551678"/>
              </a:xfrm>
              <a:prstGeom prst="rect">
                <a:avLst/>
              </a:prstGeom>
              <a:blipFill rotWithShape="1">
                <a:blip r:embed="rId4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 bwMode="auto">
          <a:xfrm>
            <a:off x="19872077" y="15473628"/>
            <a:ext cx="1296144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6677317" y="18855679"/>
                <a:ext cx="11352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7317" y="18855679"/>
                <a:ext cx="1135247" cy="120032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 rot="21600000">
            <a:off x="27792957" y="15473628"/>
            <a:ext cx="122413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943085" y="20809693"/>
                <a:ext cx="814018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5400" dirty="0" smtClean="0"/>
                  <a:t>Apply </a:t>
                </a:r>
                <a:r>
                  <a:rPr lang="sv-SE" sz="6600" dirty="0"/>
                  <a:t>𝑛</a:t>
                </a:r>
                <a:r>
                  <a:rPr lang="sv-SE" sz="5400" dirty="0"/>
                  <a:t> </a:t>
                </a:r>
                <a:r>
                  <a:rPr lang="sv-SE" sz="5400" dirty="0" smtClean="0"/>
                  <a:t>fixed convolutional </a:t>
                </a:r>
              </a:p>
              <a:p>
                <a:pPr algn="ctr"/>
                <a:r>
                  <a:rPr lang="sv-SE" sz="5400" dirty="0" smtClean="0"/>
                  <a:t>filters to image, giving </a:t>
                </a:r>
              </a:p>
              <a:p>
                <a:pPr algn="ctr"/>
                <a:r>
                  <a:rPr lang="sv-SE" sz="5400" dirty="0" smtClean="0"/>
                  <a:t>outputs </a:t>
                </a:r>
                <a14:m>
                  <m:oMath xmlns:m="http://schemas.openxmlformats.org/officeDocument/2006/math">
                    <m:r>
                      <a:rPr lang="en-GB" sz="6600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endParaRPr lang="sv-SE" sz="5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085" y="20809693"/>
                <a:ext cx="8140180" cy="4154984"/>
              </a:xfrm>
              <a:prstGeom prst="rect">
                <a:avLst/>
              </a:prstGeom>
              <a:blipFill rotWithShape="1">
                <a:blip r:embed="rId6"/>
                <a:stretch>
                  <a:fillRect t="-4993" b="-73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0448141" y="20809693"/>
                <a:ext cx="7200800" cy="446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5400" dirty="0" smtClean="0"/>
                  <a:t>Calculate weighted </a:t>
                </a:r>
                <a:r>
                  <a:rPr lang="sv-SE" sz="5400" dirty="0" err="1" smtClean="0"/>
                  <a:t>sum</a:t>
                </a:r>
                <a:r>
                  <a:rPr lang="sv-SE" sz="5400" dirty="0" smtClean="0"/>
                  <a:t> </a:t>
                </a:r>
                <a:r>
                  <a:rPr lang="sv-SE" sz="5400" dirty="0" err="1" smtClean="0"/>
                  <a:t>of</a:t>
                </a:r>
                <a:r>
                  <a:rPr lang="sv-SE" sz="5400" dirty="0" smtClean="0"/>
                  <a:t> </a:t>
                </a:r>
                <a:r>
                  <a:rPr lang="sv-SE" sz="5400" dirty="0" err="1" smtClean="0"/>
                  <a:t>activation</a:t>
                </a:r>
                <a:r>
                  <a:rPr lang="sv-SE" sz="5400" dirty="0" smtClean="0"/>
                  <a:t> </a:t>
                </a:r>
                <a:r>
                  <a:rPr lang="sv-SE" sz="5400" dirty="0" err="1" smtClean="0"/>
                  <a:t>function</a:t>
                </a:r>
                <a:r>
                  <a:rPr lang="sv-SE" sz="5400" dirty="0" smtClean="0"/>
                  <a:t> </a:t>
                </a:r>
                <a14:m>
                  <m:oMath xmlns:m="http://schemas.openxmlformats.org/officeDocument/2006/math">
                    <m:r>
                      <a:rPr lang="pt-BR" sz="66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sv-SE" sz="5400" dirty="0" smtClean="0"/>
                  <a:t>  </a:t>
                </a:r>
                <a:r>
                  <a:rPr lang="sv-SE" sz="5400" dirty="0" smtClean="0"/>
                  <a:t>for each pixel</a:t>
                </a:r>
                <a:endParaRPr lang="sv-SE" sz="5400" dirty="0"/>
              </a:p>
              <a:p>
                <a:endParaRPr lang="en-GB" sz="4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8141" y="20809693"/>
                <a:ext cx="7200800" cy="4463979"/>
              </a:xfrm>
              <a:prstGeom prst="rect">
                <a:avLst/>
              </a:prstGeom>
              <a:blipFill rotWithShape="1">
                <a:blip r:embed="rId7"/>
                <a:stretch>
                  <a:fillRect t="-3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8801069" y="20809693"/>
            <a:ext cx="684076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dirty="0" smtClean="0"/>
              <a:t>These form a feature map</a:t>
            </a:r>
          </a:p>
          <a:p>
            <a:pPr algn="ctr"/>
            <a:r>
              <a:rPr lang="sv-SE" sz="5400" dirty="0" smtClean="0"/>
              <a:t>which can be used in</a:t>
            </a:r>
          </a:p>
          <a:p>
            <a:pPr algn="ctr"/>
            <a:r>
              <a:rPr lang="sv-SE" sz="5400" dirty="0" smtClean="0"/>
              <a:t>further layers</a:t>
            </a:r>
            <a:endParaRPr lang="sv-SE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7358110" y="9648453"/>
                <a:ext cx="27779663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349592" tIns="174796" rIns="349592" bIns="174796" numCol="1" anchor="t" anchorCtr="0" compatLnSpc="1">
                <a:prstTxWarp prst="textNoShape">
                  <a:avLst/>
                </a:prstTxWarp>
              </a:bodyPr>
              <a:lstStyle>
                <a:lvl1pPr marL="1311275" indent="-131127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0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838450" indent="-108902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9000">
                    <a:solidFill>
                      <a:schemeClr val="tx1"/>
                    </a:solidFill>
                    <a:latin typeface="+mn-lt"/>
                  </a:defRPr>
                </a:lvl2pPr>
                <a:lvl3pPr marL="4368800" indent="-87312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7500">
                    <a:solidFill>
                      <a:schemeClr val="tx1"/>
                    </a:solidFill>
                    <a:latin typeface="+mn-lt"/>
                  </a:defRPr>
                </a:lvl3pPr>
                <a:lvl4pPr marL="6119813" indent="-876300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6400">
                    <a:solidFill>
                      <a:schemeClr val="tx1"/>
                    </a:solidFill>
                    <a:latin typeface="+mn-lt"/>
                  </a:defRPr>
                </a:lvl4pPr>
                <a:lvl5pPr marL="78676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5pPr>
                <a:lvl6pPr marL="83248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6pPr>
                <a:lvl7pPr marL="87820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7pPr>
                <a:lvl8pPr marL="92392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8pPr>
                <a:lvl9pPr marL="96964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sv-SE" sz="8000" dirty="0" smtClean="0"/>
                  <a:t>Multiply each output by learnable constant </a:t>
                </a:r>
                <a14:m>
                  <m:oMath xmlns:m="http://schemas.openxmlformats.org/officeDocument/2006/math">
                    <m:r>
                      <a:rPr lang="en-GB" sz="8000">
                        <a:latin typeface="Cambria Math"/>
                      </a:rPr>
                      <m:t>𝑣</m:t>
                    </m:r>
                  </m:oMath>
                </a14:m>
                <a:r>
                  <a:rPr lang="sv-SE" sz="8000" dirty="0" smtClean="0"/>
                  <a:t> and </a:t>
                </a:r>
                <a:r>
                  <a:rPr lang="sv-SE" sz="8000" dirty="0" err="1" smtClean="0"/>
                  <a:t>sum</a:t>
                </a:r>
                <a:endParaRPr lang="sv-SE" sz="8000" dirty="0"/>
              </a:p>
              <a:p>
                <a:pPr marL="0" indent="0">
                  <a:buFontTx/>
                  <a:buNone/>
                </a:pPr>
                <a:endParaRPr lang="sv-SE" sz="9200" kern="0" dirty="0" smtClean="0"/>
              </a:p>
            </p:txBody>
          </p:sp>
        </mc:Choice>
        <mc:Fallback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8110" y="9648453"/>
                <a:ext cx="27779663" cy="1728192"/>
              </a:xfrm>
              <a:prstGeom prst="rect">
                <a:avLst/>
              </a:prstGeom>
              <a:blipFill rotWithShape="1">
                <a:blip r:embed="rId8"/>
                <a:stretch>
                  <a:fillRect t="-7774" r="-219" b="-162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358110" y="8208293"/>
            <a:ext cx="277796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sv-SE" sz="8000" dirty="0"/>
              <a:t>3x3 filters with randomly arranged values of 1 and -</a:t>
            </a:r>
            <a:r>
              <a:rPr lang="sv-SE" sz="8000" dirty="0" smtClean="0"/>
              <a:t>1</a:t>
            </a:r>
            <a:endParaRPr lang="sv-SE" sz="92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358110" y="11299554"/>
            <a:ext cx="277796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GB" sz="8000" dirty="0" smtClean="0"/>
              <a:t>Use resulting feature map </a:t>
            </a:r>
            <a:r>
              <a:rPr lang="en-GB" sz="8000" dirty="0"/>
              <a:t>as input for next layer</a:t>
            </a:r>
            <a:endParaRPr lang="sv-SE" sz="80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19" name="Image2"/>
          <p:cNvPicPr/>
          <p:nvPr/>
        </p:nvPicPr>
        <p:blipFill rotWithShape="1">
          <a:blip r:embed="rId9">
            <a:lum/>
            <a:alphaModFix/>
          </a:blip>
          <a:srcRect l="45336" t="13437" r="43917" b="76631"/>
          <a:stretch/>
        </p:blipFill>
        <p:spPr bwMode="auto">
          <a:xfrm>
            <a:off x="30200649" y="14011143"/>
            <a:ext cx="4721100" cy="45523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Image2"/>
          <p:cNvPicPr/>
          <p:nvPr/>
        </p:nvPicPr>
        <p:blipFill rotWithShape="1">
          <a:blip r:embed="rId9">
            <a:lum/>
            <a:alphaModFix/>
          </a:blip>
          <a:srcRect l="1637" t="13121" r="87561" b="76685"/>
          <a:stretch/>
        </p:blipFill>
        <p:spPr bwMode="auto">
          <a:xfrm>
            <a:off x="5902525" y="14065590"/>
            <a:ext cx="4571920" cy="4501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615" y="15121292"/>
            <a:ext cx="3676650" cy="37607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</p:pic>
      <p:sp>
        <p:nvSpPr>
          <p:cNvPr id="24" name="Right Arrow 23"/>
          <p:cNvSpPr/>
          <p:nvPr/>
        </p:nvSpPr>
        <p:spPr bwMode="auto">
          <a:xfrm>
            <a:off x="10943085" y="15455365"/>
            <a:ext cx="1296144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58509" y="20962093"/>
            <a:ext cx="455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 smtClean="0"/>
              <a:t>Input image</a:t>
            </a:r>
            <a:endParaRPr lang="sv-SE" sz="5400" dirty="0"/>
          </a:p>
        </p:txBody>
      </p:sp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0" grpId="0" animBg="1"/>
      <p:bldP spid="7" grpId="0"/>
      <p:bldP spid="13" grpId="0"/>
      <p:bldP spid="14" grpId="0"/>
      <p:bldP spid="15" grpId="0"/>
      <p:bldP spid="16" grpId="0"/>
      <p:bldP spid="17" grpId="0"/>
      <p:bldP spid="24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err="1"/>
              <a:t>Model</a:t>
            </a:r>
            <a:r>
              <a:rPr lang="sv-SE" sz="14400" dirty="0"/>
              <a:t> 1: </a:t>
            </a:r>
            <a:r>
              <a:rPr lang="sv-SE" sz="14400" dirty="0" err="1"/>
              <a:t>Juefei</a:t>
            </a:r>
            <a:r>
              <a:rPr lang="sv-SE" sz="14400" dirty="0"/>
              <a:t>-Xu et al.	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Pros:</a:t>
            </a:r>
          </a:p>
          <a:p>
            <a:pPr lvl="1"/>
            <a:r>
              <a:rPr lang="en-GB" dirty="0" smtClean="0"/>
              <a:t>Efficient to run, easy to implement</a:t>
            </a:r>
          </a:p>
          <a:p>
            <a:pPr lvl="1"/>
            <a:r>
              <a:rPr lang="en-GB" dirty="0" smtClean="0"/>
              <a:t>Translates idea of LBPs to a form that can be used in a CNN</a:t>
            </a:r>
          </a:p>
          <a:p>
            <a:pPr lvl="1"/>
            <a:r>
              <a:rPr lang="en-GB" dirty="0" smtClean="0"/>
              <a:t>Drop-in layer suitable for any CNN architecture</a:t>
            </a:r>
          </a:p>
          <a:p>
            <a:pPr lvl="1"/>
            <a:endParaRPr lang="en-GB" dirty="0"/>
          </a:p>
          <a:p>
            <a:r>
              <a:rPr lang="en-GB" dirty="0" smtClean="0"/>
              <a:t>Cons:</a:t>
            </a:r>
          </a:p>
          <a:p>
            <a:pPr lvl="1"/>
            <a:r>
              <a:rPr lang="en-GB" dirty="0" smtClean="0"/>
              <a:t>Not rotationally invariant</a:t>
            </a:r>
          </a:p>
          <a:p>
            <a:pPr lvl="1"/>
            <a:r>
              <a:rPr lang="en-GB" dirty="0" smtClean="0"/>
              <a:t>Filters randomly initialized so not utilizing LBPs as designed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7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</a:t>
            </a:r>
            <a:r>
              <a:rPr lang="sv-SE" sz="14400" dirty="0"/>
              <a:t>2</a:t>
            </a:r>
            <a:r>
              <a:rPr lang="sv-SE" sz="14400" dirty="0" smtClean="0"/>
              <a:t>: Li et al.</a:t>
            </a:r>
            <a:endParaRPr lang="en-GB" sz="1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Network comprised of four sequentially coupled 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549" y="8461296"/>
            <a:ext cx="29149244" cy="160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2: Convolutional Layers</a:t>
            </a:r>
            <a:endParaRPr lang="en-GB" sz="1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89" y="8064277"/>
            <a:ext cx="28348548" cy="8496944"/>
          </a:xfrm>
        </p:spPr>
      </p:pic>
      <p:sp>
        <p:nvSpPr>
          <p:cNvPr id="5" name="TextBox 4"/>
          <p:cNvSpPr txBox="1"/>
          <p:nvPr/>
        </p:nvSpPr>
        <p:spPr>
          <a:xfrm>
            <a:off x="7918749" y="18577445"/>
            <a:ext cx="265709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Output: 40x40x64 tensor</a:t>
            </a:r>
            <a:endParaRPr lang="en-GB" sz="10000" b="1" dirty="0"/>
          </a:p>
        </p:txBody>
      </p:sp>
    </p:spTree>
    <p:extLst>
      <p:ext uri="{BB962C8B-B14F-4D97-AF65-F5344CB8AC3E}">
        <p14:creationId xmlns:p14="http://schemas.microsoft.com/office/powerpoint/2010/main" val="298746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970</Words>
  <Application>Microsoft Office PowerPoint</Application>
  <PresentationFormat>Custom</PresentationFormat>
  <Paragraphs>249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Standardformgivning</vt:lpstr>
      <vt:lpstr>Detecting Cancer using Texture Classification</vt:lpstr>
      <vt:lpstr>Project Goals</vt:lpstr>
      <vt:lpstr>Data</vt:lpstr>
      <vt:lpstr>Local Binary Patterns</vt:lpstr>
      <vt:lpstr>Local Binary Patterns</vt:lpstr>
      <vt:lpstr>Model 1: Juefei-Xu et al. </vt:lpstr>
      <vt:lpstr>Model 1: Juefei-Xu et al. </vt:lpstr>
      <vt:lpstr>Model 2: Li et al.</vt:lpstr>
      <vt:lpstr>Model 2: Convolutional Layers</vt:lpstr>
      <vt:lpstr>Model 2: Convolutional Module</vt:lpstr>
      <vt:lpstr>Model 2: Gate layer</vt:lpstr>
      <vt:lpstr>Model 2: Dense Layers</vt:lpstr>
      <vt:lpstr>Model 2: Li et al.</vt:lpstr>
      <vt:lpstr>Model 3: Marcos et al.</vt:lpstr>
      <vt:lpstr>Model 3: Marcos et al.</vt:lpstr>
      <vt:lpstr>Preliminary Results</vt:lpstr>
      <vt:lpstr>Thanks for Listening!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HP Inc.</cp:lastModifiedBy>
  <cp:revision>178</cp:revision>
  <dcterms:created xsi:type="dcterms:W3CDTF">2001-10-15T06:35:57Z</dcterms:created>
  <dcterms:modified xsi:type="dcterms:W3CDTF">2019-01-14T09:46:27Z</dcterms:modified>
</cp:coreProperties>
</file>