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1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63" r:id="rId5"/>
    <p:sldId id="275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7" autoAdjust="0"/>
    <p:restoredTop sz="89484" autoAdjust="0"/>
  </p:normalViewPr>
  <p:slideViewPr>
    <p:cSldViewPr>
      <p:cViewPr varScale="1">
        <p:scale>
          <a:sx n="32" d="100"/>
          <a:sy n="32" d="100"/>
        </p:scale>
        <p:origin x="-984" y="-12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-3276" y="-248"/>
      </p:cViewPr>
      <p:guideLst>
        <p:guide orient="horz" pos="14596"/>
        <p:guide pos="145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90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600" dirty="0" smtClean="0"/>
              <a:t>Expand on black/white board. Show binary string representation (</a:t>
            </a:r>
            <a:r>
              <a:rPr lang="en-GB" sz="6600" dirty="0" err="1" smtClean="0"/>
              <a:t>dec</a:t>
            </a:r>
            <a:r>
              <a:rPr lang="en-GB" sz="6600" dirty="0" smtClean="0"/>
              <a:t> 203, rot 151) and rotational</a:t>
            </a:r>
            <a:r>
              <a:rPr lang="en-GB" sz="6600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sz="66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Classification 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 err="1" smtClean="0"/>
              <a:t>equivariant</a:t>
            </a:r>
            <a:r>
              <a:rPr lang="sv-SE" sz="8800" dirty="0" smtClean="0"/>
              <a:t> </a:t>
            </a:r>
            <a:r>
              <a:rPr lang="sv-SE" sz="8800" dirty="0"/>
              <a:t>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/>
              <a:t>Rotationally </a:t>
            </a:r>
            <a:r>
              <a:rPr lang="sv-SE" dirty="0" smtClean="0"/>
              <a:t>equivariant</a:t>
            </a:r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11" name="AutoShape 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8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24" y="3455765"/>
            <a:ext cx="26458413" cy="16360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62" y="20089613"/>
            <a:ext cx="2123591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en-GB" sz="8800" dirty="0" smtClean="0"/>
              <a:t>10274 80x80 images (75% healthy)</a:t>
            </a:r>
          </a:p>
          <a:p>
            <a:r>
              <a:rPr lang="en-GB" sz="8800" dirty="0" smtClean="0"/>
              <a:t>Three healthy patients, three with cancer</a:t>
            </a:r>
          </a:p>
          <a:p>
            <a:r>
              <a:rPr lang="en-GB" sz="8800" dirty="0" smtClean="0"/>
              <a:t>Individual cells isolated within samples taken from patients mouth</a:t>
            </a:r>
          </a:p>
          <a:p>
            <a:r>
              <a:rPr lang="en-GB" sz="8800" dirty="0" smtClean="0"/>
              <a:t>Ground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78283"/>
              </p:ext>
            </p:extLst>
          </p:nvPr>
        </p:nvGraphicFramePr>
        <p:xfrm>
          <a:off x="7414693" y="892895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>
                        <a:ln>
                          <a:solidFill>
                            <a:schemeClr val="accent4">
                              <a:lumMod val="50000"/>
                              <a:lumOff val="50000"/>
                            </a:schemeClr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86701" y="9433012"/>
            <a:ext cx="9577064" cy="10440577"/>
            <a:chOff x="7486701" y="9433012"/>
            <a:chExt cx="9577064" cy="10440577"/>
          </a:xfrm>
        </p:grpSpPr>
        <p:sp>
          <p:nvSpPr>
            <p:cNvPr id="7" name="Oval 6"/>
            <p:cNvSpPr/>
            <p:nvPr/>
          </p:nvSpPr>
          <p:spPr bwMode="auto">
            <a:xfrm>
              <a:off x="12005203" y="13177428"/>
              <a:ext cx="932311" cy="864093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951197" y="9433012"/>
              <a:ext cx="932311" cy="8640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1959719" y="17029856"/>
              <a:ext cx="932311" cy="8640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965643" y="13182643"/>
              <a:ext cx="932311" cy="8640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 w="571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990757" y="13177428"/>
              <a:ext cx="932311" cy="8640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218686" y="10585141"/>
              <a:ext cx="932311" cy="8640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4759509" y="10657149"/>
              <a:ext cx="932311" cy="8640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9146678" y="15769714"/>
              <a:ext cx="932311" cy="86409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4831517" y="15769714"/>
              <a:ext cx="932311" cy="8640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86701" y="18550150"/>
              <a:ext cx="95770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8000" b="1" dirty="0" smtClean="0"/>
                <a:t>P = 8, R = 2</a:t>
              </a:r>
              <a:endParaRPr lang="en-GB" sz="8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007981" y="7344197"/>
                <a:ext cx="16345816" cy="15782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Centre pixel – threshold value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</a:t>
                </a:r>
                <a:r>
                  <a:rPr lang="en-GB" sz="9000" dirty="0" smtClean="0"/>
                  <a:t>:</a:t>
                </a:r>
              </a:p>
              <a:p>
                <a:endParaRPr lang="en-GB" sz="3200" dirty="0" smtClean="0"/>
              </a:p>
              <a:p>
                <a:r>
                  <a:rPr lang="en-GB" sz="3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7344197"/>
                <a:ext cx="16345816" cy="15782654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31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3382624"/>
          </a:xfrm>
        </p:spPr>
        <p:txBody>
          <a:bodyPr/>
          <a:lstStyle/>
          <a:p>
            <a:r>
              <a:rPr lang="en-GB" sz="9000" dirty="0" smtClean="0"/>
              <a:t>Conceived by </a:t>
            </a:r>
            <a:r>
              <a:rPr lang="en-GB" sz="9000" dirty="0" err="1" smtClean="0"/>
              <a:t>Ojala</a:t>
            </a:r>
            <a:r>
              <a:rPr lang="en-GB" sz="9000" dirty="0" smtClean="0"/>
              <a:t> et al. in 1996 and extended in 2002. [1]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30517" y="22389801"/>
            <a:ext cx="29595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/>
              <a:t>[1] </a:t>
            </a:r>
            <a:r>
              <a:rPr lang="fi-FI" sz="4800" dirty="0"/>
              <a:t>Ojala, T., </a:t>
            </a:r>
            <a:r>
              <a:rPr lang="fi-FI" sz="4800" dirty="0" err="1"/>
              <a:t>Pietikainen</a:t>
            </a:r>
            <a:r>
              <a:rPr lang="fi-FI" sz="4800" dirty="0"/>
              <a:t>, M., and </a:t>
            </a:r>
            <a:r>
              <a:rPr lang="fi-FI" sz="4800" dirty="0" err="1"/>
              <a:t>Maenpaa</a:t>
            </a:r>
            <a:r>
              <a:rPr lang="fi-FI" sz="4800" dirty="0"/>
              <a:t>, T. </a:t>
            </a:r>
            <a:r>
              <a:rPr lang="fi-FI" sz="4800" dirty="0" err="1"/>
              <a:t>Multiresolution</a:t>
            </a:r>
            <a:r>
              <a:rPr lang="fi-FI" sz="4800" dirty="0"/>
              <a:t> </a:t>
            </a:r>
            <a:r>
              <a:rPr lang="en-GB" sz="4800" dirty="0" err="1"/>
              <a:t>gray</a:t>
            </a:r>
            <a:r>
              <a:rPr lang="en-GB" sz="4800" dirty="0"/>
              <a:t>-scale and rotation invariant </a:t>
            </a:r>
            <a:r>
              <a:rPr lang="en-GB" sz="4800" dirty="0" smtClean="0"/>
              <a:t>	texture </a:t>
            </a:r>
            <a:r>
              <a:rPr lang="en-GB" sz="4800" dirty="0"/>
              <a:t>classification with local binary patterns. </a:t>
            </a:r>
            <a:r>
              <a:rPr lang="en-GB" sz="4800" i="1" dirty="0"/>
              <a:t>IEEE Transactions on pattern analysis and </a:t>
            </a:r>
            <a:r>
              <a:rPr lang="en-GB" sz="4800" i="1" dirty="0" smtClean="0"/>
              <a:t>machine </a:t>
            </a:r>
            <a:r>
              <a:rPr lang="en-GB" sz="4800" i="1" dirty="0"/>
              <a:t>intelligence</a:t>
            </a:r>
            <a:r>
              <a:rPr lang="en-GB" sz="4800" dirty="0"/>
              <a:t>, 24(7):971–987, 2002.</a:t>
            </a: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en-GB" dirty="0" smtClean="0"/>
              <a:t>Use histogram of pattern indices to train a neural network</a:t>
            </a:r>
          </a:p>
          <a:p>
            <a:r>
              <a:rPr lang="en-GB" dirty="0" smtClean="0"/>
              <a:t>LBPs </a:t>
            </a:r>
            <a:r>
              <a:rPr lang="en-GB" dirty="0" smtClean="0"/>
              <a:t>can be made rotationally invariant</a:t>
            </a:r>
          </a:p>
          <a:p>
            <a:r>
              <a:rPr lang="en-GB" dirty="0" smtClean="0"/>
              <a:t>Important for cell images because </a:t>
            </a:r>
            <a:r>
              <a:rPr lang="en-GB" dirty="0"/>
              <a:t>o</a:t>
            </a:r>
            <a:r>
              <a:rPr lang="en-GB" dirty="0" smtClean="0"/>
              <a:t>rientation of cells is arbitrary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04709" y="15900034"/>
            <a:ext cx="26896960" cy="4405603"/>
            <a:chOff x="7304709" y="14288978"/>
            <a:chExt cx="26896960" cy="44056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709" y="14408133"/>
              <a:ext cx="4286448" cy="42864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75961">
              <a:off x="14666192" y="14408133"/>
              <a:ext cx="4286448" cy="42864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11023">
              <a:off x="22496378" y="14288978"/>
              <a:ext cx="4286448" cy="428644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915221" y="14408132"/>
              <a:ext cx="4286448" cy="4286448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12311237" y="16551356"/>
              <a:ext cx="1368152" cy="1"/>
            </a:xfrm>
            <a:prstGeom prst="straightConnector1">
              <a:avLst/>
            </a:prstGeom>
            <a:noFill/>
            <a:ln w="190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9800069" y="16551355"/>
              <a:ext cx="1368152" cy="1"/>
            </a:xfrm>
            <a:prstGeom prst="straightConnector1">
              <a:avLst/>
            </a:prstGeom>
            <a:noFill/>
            <a:ln w="190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8080989" y="16551357"/>
              <a:ext cx="1368152" cy="1"/>
            </a:xfrm>
            <a:prstGeom prst="straightConnector1">
              <a:avLst/>
            </a:prstGeom>
            <a:noFill/>
            <a:ln w="190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61" y="16811824"/>
            <a:ext cx="367665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41" y="13027746"/>
            <a:ext cx="36766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blipFill rotWithShape="1"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9872077" y="15473628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7792957" y="15473628"/>
            <a:ext cx="122413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blipFill rotWithShape="1">
                <a:blip r:embed="rId6"/>
                <a:stretch>
                  <a:fillRect t="-4993" b="-7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Calculate weighted </a:t>
                </a:r>
                <a:r>
                  <a:rPr lang="sv-SE" sz="5400" dirty="0" err="1" smtClean="0"/>
                  <a:t>sum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of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activation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function</a:t>
                </a:r>
                <a:r>
                  <a:rPr lang="sv-SE" sz="5400" dirty="0" smtClean="0"/>
                  <a:t> </a:t>
                </a:r>
                <a14:m>
                  <m:oMath xmlns:m="http://schemas.openxmlformats.org/officeDocument/2006/math">
                    <m:r>
                      <a:rPr lang="pt-BR" sz="6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sz="5400" dirty="0" smtClean="0"/>
                  <a:t> </a:t>
                </a:r>
                <a:r>
                  <a:rPr lang="sv-SE" sz="5400" dirty="0" smtClean="0"/>
                  <a:t>for </a:t>
                </a:r>
                <a:r>
                  <a:rPr lang="sv-SE" sz="5400" dirty="0" smtClean="0"/>
                  <a:t>each pixel</a:t>
                </a:r>
                <a:endParaRPr lang="sv-SE" sz="5400" dirty="0"/>
              </a:p>
              <a:p>
                <a:endParaRPr lang="en-GB" sz="4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blipFill rotWithShape="1">
                <a:blip r:embed="rId7"/>
                <a:stretch>
                  <a:fillRect t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01069" y="20809693"/>
            <a:ext cx="68407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r>
                  <a:rPr lang="sv-SE" sz="8000" dirty="0" smtClean="0"/>
                  <a:t> and </a:t>
                </a:r>
                <a:r>
                  <a:rPr lang="sv-SE" sz="8000" dirty="0" err="1" smtClean="0"/>
                  <a:t>sum</a:t>
                </a:r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8"/>
                <a:stretch>
                  <a:fillRect t="-7774" r="-219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Use resulting feature map </a:t>
            </a:r>
            <a:r>
              <a:rPr lang="en-GB" sz="8000" dirty="0"/>
              <a:t>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19" name="Image2"/>
          <p:cNvPicPr/>
          <p:nvPr/>
        </p:nvPicPr>
        <p:blipFill rotWithShape="1">
          <a:blip r:embed="rId9">
            <a:lum/>
            <a:alphaModFix/>
          </a:blip>
          <a:srcRect l="45336" t="13437" r="44118" b="76833"/>
          <a:stretch/>
        </p:blipFill>
        <p:spPr bwMode="auto">
          <a:xfrm>
            <a:off x="30200649" y="14011143"/>
            <a:ext cx="4633178" cy="4459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2"/>
          <p:cNvPicPr/>
          <p:nvPr/>
        </p:nvPicPr>
        <p:blipFill rotWithShape="1">
          <a:blip r:embed="rId9">
            <a:lum/>
            <a:alphaModFix/>
          </a:blip>
          <a:srcRect l="1764" t="13288" r="87561" b="76685"/>
          <a:stretch/>
        </p:blipFill>
        <p:spPr bwMode="auto">
          <a:xfrm>
            <a:off x="5956299" y="14139512"/>
            <a:ext cx="4518145" cy="4427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15" y="15121292"/>
            <a:ext cx="3676650" cy="3760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10943085" y="15455365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09" y="20962093"/>
            <a:ext cx="45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Input image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980</Words>
  <Application>Microsoft Office PowerPoint</Application>
  <PresentationFormat>Custom</PresentationFormat>
  <Paragraphs>251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195</cp:revision>
  <dcterms:created xsi:type="dcterms:W3CDTF">2001-10-15T06:35:57Z</dcterms:created>
  <dcterms:modified xsi:type="dcterms:W3CDTF">2019-01-14T15:23:35Z</dcterms:modified>
</cp:coreProperties>
</file>