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9" r:id="rId3"/>
    <p:sldId id="260" r:id="rId4"/>
    <p:sldId id="257" r:id="rId5"/>
    <p:sldId id="258" r:id="rId6"/>
  </p:sldIdLst>
  <p:sldSz cx="35999738" cy="25201563"/>
  <p:notesSz cx="46342300" cy="46342300"/>
  <p:defaultTextStyle>
    <a:defPPr>
      <a:defRPr lang="sv-SE"/>
    </a:defPPr>
    <a:lvl1pPr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8E3"/>
    <a:srgbClr val="FCF5D8"/>
    <a:srgbClr val="FAF0C4"/>
    <a:srgbClr val="FEFFE5"/>
    <a:srgbClr val="FEFFCD"/>
    <a:srgbClr val="CC0000"/>
    <a:srgbClr val="990033"/>
    <a:srgbClr val="FCF6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2" autoAdjust="0"/>
    <p:restoredTop sz="90929"/>
  </p:normalViewPr>
  <p:slideViewPr>
    <p:cSldViewPr>
      <p:cViewPr varScale="1">
        <p:scale>
          <a:sx n="17" d="100"/>
          <a:sy n="17" d="100"/>
        </p:scale>
        <p:origin x="-1124" y="-92"/>
      </p:cViewPr>
      <p:guideLst>
        <p:guide orient="horz" pos="7938"/>
        <p:guide pos="113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077113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6265188" y="0"/>
            <a:ext cx="20077112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t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4019788"/>
            <a:ext cx="20077113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6265188" y="44019788"/>
            <a:ext cx="20077112" cy="232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3512" tIns="101757" rIns="203512" bIns="101757" numCol="1" anchor="b" anchorCtr="0" compatLnSpc="1">
            <a:prstTxWarp prst="textNoShape">
              <a:avLst/>
            </a:prstTxWarp>
          </a:bodyPr>
          <a:lstStyle>
            <a:lvl1pPr algn="r" defTabSz="2030413">
              <a:spcBef>
                <a:spcPct val="0"/>
              </a:spcBef>
              <a:defRPr sz="30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F05E2694-D6BC-4DF3-892A-BA63664FCB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1652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6212800" y="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56900" y="3505200"/>
            <a:ext cx="24815800" cy="1737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172200" y="22021800"/>
            <a:ext cx="33985200" cy="2087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 MT" pitchFamily="34" charset="0"/>
              </a:defRPr>
            </a:lvl1pPr>
          </a:lstStyle>
          <a:p>
            <a:endParaRPr lang="sv-SE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6212800" y="44043600"/>
            <a:ext cx="20116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200" tIns="228600" rIns="457200" bIns="2286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itchFamily="34" charset="0"/>
              </a:defRPr>
            </a:lvl1pPr>
          </a:lstStyle>
          <a:p>
            <a:fld id="{E36643B1-9D94-4426-9F70-001B837290C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3282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99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643B1-9D94-4426-9F70-001B837290C8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77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38" y="7829550"/>
            <a:ext cx="30599062" cy="5400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675" y="14281150"/>
            <a:ext cx="25198388" cy="64404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B998F-40E0-4A7A-9F0B-0E77E23577D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0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7ACECC-7069-465E-B38A-9F81C0C96F0C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68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70175" y="1008063"/>
            <a:ext cx="7004050" cy="21393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4850" y="1008063"/>
            <a:ext cx="20862925" cy="21393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D2EC9-850B-4103-B9A2-AA51A7CC3E83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5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F6F64-2D9A-4AC7-BD92-6CFFACDFEF17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22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213" y="16194088"/>
            <a:ext cx="30600650" cy="50053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213" y="10682288"/>
            <a:ext cx="30600650" cy="55118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AA8F8-6DD4-40A4-B375-6877AC3E523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2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0575" y="4760913"/>
            <a:ext cx="13812838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5813" y="4760913"/>
            <a:ext cx="13814425" cy="176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31C7B-5890-491D-85C6-F3B92E9DBC11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3196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9650"/>
            <a:ext cx="32399288" cy="42005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0225" y="5641975"/>
            <a:ext cx="1590516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0225" y="7991475"/>
            <a:ext cx="1590516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8000" y="5641975"/>
            <a:ext cx="15911513" cy="2349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0" y="7991475"/>
            <a:ext cx="15911513" cy="14520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A36AC8-8854-478E-A4B5-966B6914E71F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836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528E85-9212-44CA-8EF7-282C9BD0BF54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346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9CFB0-47CE-44BC-AA0B-8B9FC460683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35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1003300"/>
            <a:ext cx="11842750" cy="4270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775" y="1003300"/>
            <a:ext cx="20124738" cy="215090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0225" y="5273675"/>
            <a:ext cx="11842750" cy="172386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9157B-ECFC-4DA4-9EE6-25073A905F5D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5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438" y="17641888"/>
            <a:ext cx="21599525" cy="2081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438" y="2251075"/>
            <a:ext cx="21599525" cy="151209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438" y="19723100"/>
            <a:ext cx="21599525" cy="2959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C2029C-84FE-48E7-AB2D-9BFB08D0B2A0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567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54850" y="1008063"/>
            <a:ext cx="2801937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0575" y="4760913"/>
            <a:ext cx="27779663" cy="176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75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879638" y="22961600"/>
            <a:ext cx="11399837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ct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endParaRPr lang="sv-S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7419300" y="22961600"/>
            <a:ext cx="7500938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9592" tIns="174796" rIns="349592" bIns="174796" numCol="1" anchor="t" anchorCtr="0" compatLnSpc="1">
            <a:prstTxWarp prst="textNoShape">
              <a:avLst/>
            </a:prstTxWarp>
          </a:bodyPr>
          <a:lstStyle>
            <a:lvl1pPr algn="r" defTabSz="3495675">
              <a:spcBef>
                <a:spcPct val="0"/>
              </a:spcBef>
              <a:defRPr sz="5300">
                <a:solidFill>
                  <a:schemeClr val="tx1"/>
                </a:solidFill>
                <a:latin typeface="Times New Roman" pitchFamily="1" charset="0"/>
              </a:defRPr>
            </a:lvl1pPr>
          </a:lstStyle>
          <a:p>
            <a:fld id="{BC4657BF-E2AE-4716-A3C9-7F170684F425}" type="slidenum">
              <a:rPr lang="sv-SE"/>
              <a:pPr/>
              <a:t>‹#›</a:t>
            </a:fld>
            <a:endParaRPr lang="sv-SE"/>
          </a:p>
        </p:txBody>
      </p:sp>
      <p:pic>
        <p:nvPicPr>
          <p:cNvPr id="1033" name="Picture 9" descr="rödmarg-15x7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5470525" cy="2524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2pPr>
      <a:lvl3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3pPr>
      <a:lvl4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4pPr>
      <a:lvl5pPr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5pPr>
      <a:lvl6pPr marL="4572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6pPr>
      <a:lvl7pPr marL="9144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7pPr>
      <a:lvl8pPr marL="13716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8pPr>
      <a:lvl9pPr marL="1828800" algn="l" defTabSz="3495675" rtl="0" fontAlgn="base">
        <a:spcBef>
          <a:spcPct val="0"/>
        </a:spcBef>
        <a:spcAft>
          <a:spcPct val="0"/>
        </a:spcAft>
        <a:defRPr sz="12000" b="1">
          <a:solidFill>
            <a:schemeClr val="tx2"/>
          </a:solidFill>
          <a:latin typeface="Arial" charset="0"/>
        </a:defRPr>
      </a:lvl9pPr>
    </p:titleStyle>
    <p:bodyStyle>
      <a:lvl1pPr marL="1311275" indent="-1311275" algn="l" defTabSz="3495675" rtl="0" fontAlgn="base">
        <a:spcBef>
          <a:spcPct val="20000"/>
        </a:spcBef>
        <a:spcAft>
          <a:spcPct val="0"/>
        </a:spcAft>
        <a:buChar char="•"/>
        <a:defRPr sz="10200">
          <a:solidFill>
            <a:schemeClr val="tx1"/>
          </a:solidFill>
          <a:latin typeface="+mn-lt"/>
          <a:ea typeface="+mn-ea"/>
          <a:cs typeface="+mn-cs"/>
        </a:defRPr>
      </a:lvl1pPr>
      <a:lvl2pPr marL="2838450" indent="-1089025" algn="l" defTabSz="3495675" rtl="0" fontAlgn="base">
        <a:spcBef>
          <a:spcPct val="20000"/>
        </a:spcBef>
        <a:spcAft>
          <a:spcPct val="0"/>
        </a:spcAft>
        <a:buChar char="–"/>
        <a:defRPr sz="9000">
          <a:solidFill>
            <a:schemeClr val="tx1"/>
          </a:solidFill>
          <a:latin typeface="+mn-lt"/>
        </a:defRPr>
      </a:lvl2pPr>
      <a:lvl3pPr marL="4368800" indent="-873125" algn="l" defTabSz="3495675" rtl="0" fontAlgn="base">
        <a:spcBef>
          <a:spcPct val="20000"/>
        </a:spcBef>
        <a:spcAft>
          <a:spcPct val="0"/>
        </a:spcAft>
        <a:buChar char="•"/>
        <a:defRPr sz="7500">
          <a:solidFill>
            <a:schemeClr val="tx1"/>
          </a:solidFill>
          <a:latin typeface="+mn-lt"/>
        </a:defRPr>
      </a:lvl3pPr>
      <a:lvl4pPr marL="6119813" indent="-876300" algn="l" defTabSz="3495675" rtl="0" fontAlgn="base">
        <a:spcBef>
          <a:spcPct val="20000"/>
        </a:spcBef>
        <a:spcAft>
          <a:spcPct val="0"/>
        </a:spcAft>
        <a:buChar char="–"/>
        <a:defRPr sz="6400">
          <a:solidFill>
            <a:schemeClr val="tx1"/>
          </a:solidFill>
          <a:latin typeface="+mn-lt"/>
        </a:defRPr>
      </a:lvl4pPr>
      <a:lvl5pPr marL="78676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5pPr>
      <a:lvl6pPr marL="83248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6pPr>
      <a:lvl7pPr marL="87820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7pPr>
      <a:lvl8pPr marL="92392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8pPr>
      <a:lvl9pPr marL="9696450" indent="-874713" algn="l" defTabSz="3495675" rtl="0" fontAlgn="base">
        <a:spcBef>
          <a:spcPct val="20000"/>
        </a:spcBef>
        <a:spcAft>
          <a:spcPct val="0"/>
        </a:spcAft>
        <a:buChar char="»"/>
        <a:defRPr sz="6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550597" y="6408093"/>
            <a:ext cx="28443160" cy="2801937"/>
          </a:xfrm>
        </p:spPr>
        <p:txBody>
          <a:bodyPr/>
          <a:lstStyle/>
          <a:p>
            <a:r>
              <a:rPr lang="en-US" sz="14500" dirty="0" smtClean="0">
                <a:solidFill>
                  <a:schemeClr val="tx1"/>
                </a:solidFill>
              </a:rPr>
              <a:t>Classifying Cancer Cells usin</a:t>
            </a:r>
            <a:r>
              <a:rPr lang="en-US" sz="14500" dirty="0" smtClean="0">
                <a:solidFill>
                  <a:schemeClr val="tx1"/>
                </a:solidFill>
              </a:rPr>
              <a:t>g Local Binary Patterns</a:t>
            </a:r>
            <a:endParaRPr lang="en-US" sz="145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67076" y="11520661"/>
            <a:ext cx="24174351" cy="835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8000" b="1" dirty="0" smtClean="0"/>
              <a:t>Hugo Harlin and Joe Gay</a:t>
            </a:r>
          </a:p>
          <a:p>
            <a:endParaRPr lang="sv-SE" sz="2400" b="1" dirty="0" smtClean="0"/>
          </a:p>
          <a:p>
            <a:r>
              <a:rPr lang="sv-SE" sz="8000" b="1" dirty="0" smtClean="0"/>
              <a:t>Supervisors</a:t>
            </a:r>
            <a:r>
              <a:rPr lang="sv-SE" sz="8000" b="1" dirty="0"/>
              <a:t>: Joakim </a:t>
            </a:r>
            <a:r>
              <a:rPr lang="sv-SE" sz="8000" b="1" dirty="0" smtClean="0"/>
              <a:t>Lindblad, Natasa Sladjoe</a:t>
            </a:r>
          </a:p>
          <a:p>
            <a:endParaRPr lang="sv-SE" sz="7000" dirty="0"/>
          </a:p>
          <a:p>
            <a:r>
              <a:rPr lang="en-GB" sz="6600" dirty="0"/>
              <a:t>Centre for Image Analysis, Department of Information Technology, Uppsala University </a:t>
            </a:r>
            <a:endParaRPr lang="sv-SE" sz="1800" dirty="0"/>
          </a:p>
          <a:p>
            <a:endParaRPr lang="en-GB"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Project Goal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Classify images of cancer cells</a:t>
            </a:r>
          </a:p>
          <a:p>
            <a:r>
              <a:rPr lang="sv-SE" dirty="0" smtClean="0"/>
              <a:t>Compare three LBP inspired CNN models</a:t>
            </a:r>
          </a:p>
          <a:p>
            <a:pPr marL="0" indent="0">
              <a:buNone/>
            </a:pPr>
            <a:r>
              <a:rPr lang="sv-SE" dirty="0"/>
              <a:t> </a:t>
            </a:r>
            <a:r>
              <a:rPr lang="sv-SE" dirty="0" smtClean="0"/>
              <a:t>	- Juefei-Xu et al. [1] 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Marcos et al. [2]</a:t>
            </a:r>
          </a:p>
          <a:p>
            <a:pPr marL="0" indent="0">
              <a:buNone/>
            </a:pPr>
            <a:r>
              <a:rPr lang="sv-SE" dirty="0"/>
              <a:t>	</a:t>
            </a:r>
            <a:r>
              <a:rPr lang="sv-SE" dirty="0" smtClean="0"/>
              <a:t>- Li et al. [3]</a:t>
            </a:r>
          </a:p>
          <a:p>
            <a:r>
              <a:rPr lang="sv-SE" dirty="0" smtClean="0"/>
              <a:t>LBP’s: What are local binary patterns?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974532" y="18433429"/>
            <a:ext cx="29235249" cy="602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[1]</a:t>
            </a:r>
            <a:r>
              <a:rPr lang="en-GB" dirty="0" smtClean="0"/>
              <a:t>	  Felix </a:t>
            </a:r>
            <a:r>
              <a:rPr lang="en-GB" dirty="0" err="1"/>
              <a:t>Juefei</a:t>
            </a:r>
            <a:r>
              <a:rPr lang="en-GB" dirty="0"/>
              <a:t> </a:t>
            </a:r>
            <a:r>
              <a:rPr lang="en-GB" dirty="0" err="1"/>
              <a:t>Xu</a:t>
            </a:r>
            <a:r>
              <a:rPr lang="en-GB" dirty="0"/>
              <a:t>, Vishnu </a:t>
            </a:r>
            <a:r>
              <a:rPr lang="en-GB" dirty="0" err="1"/>
              <a:t>Naresh</a:t>
            </a:r>
            <a:r>
              <a:rPr lang="en-GB" dirty="0"/>
              <a:t> </a:t>
            </a:r>
            <a:r>
              <a:rPr lang="en-GB" dirty="0" err="1"/>
              <a:t>Boddeti</a:t>
            </a:r>
            <a:r>
              <a:rPr lang="en-GB" dirty="0"/>
              <a:t>, and </a:t>
            </a:r>
            <a:r>
              <a:rPr lang="en-GB" dirty="0" err="1"/>
              <a:t>Marios</a:t>
            </a:r>
            <a:r>
              <a:rPr lang="en-GB" dirty="0"/>
              <a:t> </a:t>
            </a:r>
            <a:r>
              <a:rPr lang="en-GB" dirty="0" err="1" smtClean="0"/>
              <a:t>Savvides</a:t>
            </a:r>
            <a:r>
              <a:rPr lang="en-GB" dirty="0" smtClean="0"/>
              <a:t>. Local </a:t>
            </a:r>
            <a:r>
              <a:rPr lang="en-GB" dirty="0"/>
              <a:t>binary convolutional neural networks </a:t>
            </a:r>
            <a:r>
              <a:rPr lang="en-GB" dirty="0" smtClean="0"/>
              <a:t>	  (</a:t>
            </a:r>
            <a:r>
              <a:rPr lang="en-GB" dirty="0" err="1"/>
              <a:t>lbcnn</a:t>
            </a:r>
            <a:r>
              <a:rPr lang="en-GB" dirty="0" smtClean="0"/>
              <a:t>). https</a:t>
            </a:r>
            <a:r>
              <a:rPr lang="en-GB" dirty="0"/>
              <a:t>://github.com/juefeix/lbcnn.torch, 2016.</a:t>
            </a:r>
            <a:endParaRPr lang="en-GB" dirty="0"/>
          </a:p>
          <a:p>
            <a:endParaRPr lang="en-GB" sz="1500" dirty="0" smtClean="0"/>
          </a:p>
          <a:p>
            <a:r>
              <a:rPr lang="en-GB" dirty="0" smtClean="0"/>
              <a:t>[</a:t>
            </a:r>
            <a:r>
              <a:rPr lang="en-GB" dirty="0"/>
              <a:t>2</a:t>
            </a:r>
            <a:r>
              <a:rPr lang="en-GB" dirty="0" smtClean="0"/>
              <a:t>]    Diego </a:t>
            </a:r>
            <a:r>
              <a:rPr lang="en-GB" dirty="0"/>
              <a:t>Marcos, Michele </a:t>
            </a:r>
            <a:r>
              <a:rPr lang="en-GB" dirty="0" err="1"/>
              <a:t>Volpi</a:t>
            </a:r>
            <a:r>
              <a:rPr lang="en-GB" dirty="0"/>
              <a:t>, Nikos </a:t>
            </a:r>
            <a:r>
              <a:rPr lang="en-GB" dirty="0" err="1"/>
              <a:t>Komodakis</a:t>
            </a:r>
            <a:r>
              <a:rPr lang="en-GB" dirty="0"/>
              <a:t>, and </a:t>
            </a:r>
            <a:r>
              <a:rPr lang="en-GB" dirty="0" err="1"/>
              <a:t>Devis</a:t>
            </a:r>
            <a:r>
              <a:rPr lang="en-GB" dirty="0"/>
              <a:t> </a:t>
            </a:r>
            <a:r>
              <a:rPr lang="en-GB" dirty="0" err="1"/>
              <a:t>Tuia</a:t>
            </a:r>
            <a:r>
              <a:rPr lang="en-GB" dirty="0"/>
              <a:t>.</a:t>
            </a:r>
          </a:p>
          <a:p>
            <a:r>
              <a:rPr lang="en-GB" i="1" dirty="0" smtClean="0"/>
              <a:t>	  Rotation </a:t>
            </a:r>
            <a:r>
              <a:rPr lang="en-GB" i="1" dirty="0" err="1"/>
              <a:t>equivariant</a:t>
            </a:r>
            <a:r>
              <a:rPr lang="en-GB" i="1" dirty="0"/>
              <a:t> vector field networks</a:t>
            </a:r>
            <a:r>
              <a:rPr lang="en-GB" dirty="0"/>
              <a:t>. In ICCV, pages </a:t>
            </a:r>
            <a:r>
              <a:rPr lang="en-GB" dirty="0" smtClean="0"/>
              <a:t>5058–5067, 2017.</a:t>
            </a:r>
          </a:p>
          <a:p>
            <a:endParaRPr lang="sv-SE" sz="1500" dirty="0"/>
          </a:p>
          <a:p>
            <a:r>
              <a:rPr lang="sv-SE" dirty="0" smtClean="0"/>
              <a:t>[3]	  </a:t>
            </a:r>
            <a:r>
              <a:rPr lang="en-GB" dirty="0" smtClean="0"/>
              <a:t>Lei </a:t>
            </a:r>
            <a:r>
              <a:rPr lang="en-GB" dirty="0"/>
              <a:t>Li, </a:t>
            </a:r>
            <a:r>
              <a:rPr lang="en-GB" dirty="0" err="1"/>
              <a:t>Xiaoyi</a:t>
            </a:r>
            <a:r>
              <a:rPr lang="en-GB" dirty="0"/>
              <a:t> </a:t>
            </a:r>
            <a:r>
              <a:rPr lang="en-GB" dirty="0" err="1"/>
              <a:t>Feng</a:t>
            </a:r>
            <a:r>
              <a:rPr lang="en-GB" dirty="0"/>
              <a:t>, </a:t>
            </a:r>
            <a:r>
              <a:rPr lang="en-GB" dirty="0" err="1"/>
              <a:t>Zhaoqiang</a:t>
            </a:r>
            <a:r>
              <a:rPr lang="en-GB" dirty="0"/>
              <a:t> Xia, </a:t>
            </a:r>
            <a:r>
              <a:rPr lang="en-GB" dirty="0" err="1"/>
              <a:t>Xiaoyue</a:t>
            </a:r>
            <a:r>
              <a:rPr lang="en-GB" dirty="0"/>
              <a:t> Jiang, and </a:t>
            </a:r>
            <a:r>
              <a:rPr lang="en-GB" dirty="0" err="1" smtClean="0"/>
              <a:t>Abdenour</a:t>
            </a:r>
            <a:r>
              <a:rPr lang="en-GB" dirty="0" smtClean="0"/>
              <a:t> </a:t>
            </a:r>
            <a:r>
              <a:rPr lang="en-GB" dirty="0" err="1" smtClean="0"/>
              <a:t>Hadid</a:t>
            </a:r>
            <a:r>
              <a:rPr lang="en-GB" dirty="0"/>
              <a:t>. Face spoofing detection with </a:t>
            </a:r>
            <a:r>
              <a:rPr lang="en-GB" dirty="0" smtClean="0"/>
              <a:t>	    	  local </a:t>
            </a:r>
            <a:r>
              <a:rPr lang="en-GB" dirty="0"/>
              <a:t>binary pattern </a:t>
            </a:r>
            <a:r>
              <a:rPr lang="en-GB" dirty="0" smtClean="0"/>
              <a:t>network. Journal </a:t>
            </a:r>
            <a:r>
              <a:rPr lang="en-GB" dirty="0"/>
              <a:t>of Visual Communication and Image Representation, </a:t>
            </a:r>
            <a:r>
              <a:rPr lang="en-GB" dirty="0" smtClean="0"/>
              <a:t>54:182–192, 	  	  2018</a:t>
            </a:r>
            <a:r>
              <a:rPr lang="en-GB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9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Juefei-Xu et al.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9200" dirty="0" smtClean="0"/>
              <a:t>Specific type of filter proposed by Ojala et al. in their paper published in 2002:</a:t>
            </a:r>
          </a:p>
          <a:p>
            <a:endParaRPr lang="en-GB" sz="9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114742"/>
              </p:ext>
            </p:extLst>
          </p:nvPr>
        </p:nvGraphicFramePr>
        <p:xfrm>
          <a:off x="9898967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2288"/>
              </p:ext>
            </p:extLst>
          </p:nvPr>
        </p:nvGraphicFramePr>
        <p:xfrm>
          <a:off x="16091655" y="8544491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356351" y="9457075"/>
            <a:ext cx="2124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0" b="1" dirty="0" smtClean="0"/>
              <a:t>. . .</a:t>
            </a:r>
            <a:endParaRPr lang="en-GB" sz="100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45762"/>
              </p:ext>
            </p:extLst>
          </p:nvPr>
        </p:nvGraphicFramePr>
        <p:xfrm>
          <a:off x="25380687" y="8616499"/>
          <a:ext cx="5472609" cy="41764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203"/>
                <a:gridCol w="1824203"/>
                <a:gridCol w="1824203"/>
              </a:tblGrid>
              <a:tr h="1379383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-1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  <a:tr h="1398541"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7000" b="1" dirty="0" smtClean="0"/>
                        <a:t>0</a:t>
                      </a:r>
                      <a:endParaRPr lang="en-GB" sz="70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 bwMode="auto">
          <a:xfrm>
            <a:off x="11843183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18035871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27468919" y="13369027"/>
            <a:ext cx="1368152" cy="1944216"/>
          </a:xfrm>
          <a:prstGeom prst="downArrow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square" lIns="457200" tIns="228600" rIns="457200" bIns="2286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731" y="16297058"/>
                <a:ext cx="2337055" cy="17851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1844" y="16297059"/>
                <a:ext cx="1836205" cy="17851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sz="110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sv-SE" sz="110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sv-SE" sz="11000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GB" sz="11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91" y="16297060"/>
                <a:ext cx="1872208" cy="17851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10274 80x80 images</a:t>
            </a:r>
          </a:p>
          <a:p>
            <a:r>
              <a:rPr lang="sv-SE" dirty="0" smtClean="0"/>
              <a:t>Cells sampled from patients mouth</a:t>
            </a:r>
          </a:p>
          <a:p>
            <a:r>
              <a:rPr lang="sv-SE" dirty="0" smtClean="0"/>
              <a:t>Three</a:t>
            </a:r>
            <a:r>
              <a:rPr lang="sv-SE" dirty="0" smtClean="0"/>
              <a:t> </a:t>
            </a:r>
            <a:r>
              <a:rPr lang="sv-SE" dirty="0" smtClean="0"/>
              <a:t>healthy </a:t>
            </a:r>
            <a:r>
              <a:rPr lang="sv-SE" dirty="0" smtClean="0"/>
              <a:t>patients, three </a:t>
            </a:r>
            <a:r>
              <a:rPr lang="sv-SE" dirty="0" smtClean="0"/>
              <a:t>with cancer</a:t>
            </a:r>
            <a:endParaRPr lang="en-GB" dirty="0"/>
          </a:p>
        </p:txBody>
      </p:sp>
      <p:pic>
        <p:nvPicPr>
          <p:cNvPr id="2051" name="Picture 3" descr="C:\Users\Bulb\Documents\Teknisk Fysik\15hp project\code\data\glass_3_im_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53" y="17105234"/>
            <a:ext cx="4873771" cy="49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Bulb\Documents\Teknisk Fysik\15hp project\code\data\glass_3_im_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389" y="17083621"/>
            <a:ext cx="4873771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Bulb\Documents\Teknisk Fysik\15hp project\code\data\glass_3_im_10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980" y="11707190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72980" y="22763417"/>
            <a:ext cx="10411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Healthy Cells</a:t>
            </a:r>
            <a:endParaRPr lang="en-GB" sz="7000" b="1" dirty="0"/>
          </a:p>
        </p:txBody>
      </p:sp>
      <p:pic>
        <p:nvPicPr>
          <p:cNvPr id="2057" name="Picture 9" descr="C:\Users\Bulb\Documents\Teknisk Fysik\15hp project\code\data\glass_12_im_5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8259" y="11682862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Bulb\Documents\Teknisk Fysik\15hp project\code\data\glass_12_im_1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8901" y="16996064"/>
            <a:ext cx="496855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Bulb\Documents\Teknisk Fysik\15hp project\code\data\glass_12_im_2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8259" y="17037680"/>
            <a:ext cx="4896544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C:\Users\Bulb\Documents\Teknisk Fysik\15hp project\code\data\glass_4_im_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9389" y="11707191"/>
            <a:ext cx="4905322" cy="490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918259" y="22739089"/>
            <a:ext cx="99791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7000" b="1" dirty="0" smtClean="0"/>
              <a:t>Cancer Cells</a:t>
            </a:r>
            <a:endParaRPr lang="en-GB" sz="7000" b="1" dirty="0"/>
          </a:p>
        </p:txBody>
      </p:sp>
      <p:pic>
        <p:nvPicPr>
          <p:cNvPr id="2063" name="Picture 15" descr="C:\Users\Bulb\Documents\Teknisk Fysik\15hp project\code\data\glass_37_im_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9895" y="11590628"/>
            <a:ext cx="4997557" cy="49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3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31891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formgivning">
  <a:themeElements>
    <a:clrScheme name="">
      <a:dk1>
        <a:srgbClr val="000000"/>
      </a:dk1>
      <a:lt1>
        <a:srgbClr val="FFFFFF"/>
      </a:lt1>
      <a:dk2>
        <a:srgbClr val="666666"/>
      </a:dk2>
      <a:lt2>
        <a:srgbClr val="808080"/>
      </a:lt2>
      <a:accent1>
        <a:srgbClr val="C7D6EA"/>
      </a:accent1>
      <a:accent2>
        <a:srgbClr val="F9E7C9"/>
      </a:accent2>
      <a:accent3>
        <a:srgbClr val="FFFFFF"/>
      </a:accent3>
      <a:accent4>
        <a:srgbClr val="000000"/>
      </a:accent4>
      <a:accent5>
        <a:srgbClr val="E0E8F3"/>
      </a:accent5>
      <a:accent6>
        <a:srgbClr val="E2D1B6"/>
      </a:accent6>
      <a:hlink>
        <a:srgbClr val="B9D3C6"/>
      </a:hlink>
      <a:folHlink>
        <a:srgbClr val="990000"/>
      </a:folHlink>
    </a:clrScheme>
    <a:fontScheme name="Standardformgivnin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457200" tIns="228600" rIns="457200" bIns="2286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sv-SE" sz="4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formgivni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formgivni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formgivni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140</Words>
  <Application>Microsoft Office PowerPoint</Application>
  <PresentationFormat>Custom</PresentationFormat>
  <Paragraphs>61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Standardformgivning</vt:lpstr>
      <vt:lpstr>Classifying Cancer Cells using Local Binary Patterns</vt:lpstr>
      <vt:lpstr>Project Goal</vt:lpstr>
      <vt:lpstr>Juefei-Xu et al.</vt:lpstr>
      <vt:lpstr>Data</vt:lpstr>
      <vt:lpstr>Data</vt:lpstr>
    </vt:vector>
  </TitlesOfParts>
  <Company>Kopieringshuset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Lena Pettersson</dc:creator>
  <cp:lastModifiedBy>Hugo Harlin</cp:lastModifiedBy>
  <cp:revision>62</cp:revision>
  <dcterms:created xsi:type="dcterms:W3CDTF">2001-10-15T06:35:57Z</dcterms:created>
  <dcterms:modified xsi:type="dcterms:W3CDTF">2018-11-30T14:03:28Z</dcterms:modified>
</cp:coreProperties>
</file>