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51206400" cy="36004500"/>
  <p:notesSz cx="9144000" cy="6858000"/>
  <p:defaultTextStyle>
    <a:defPPr>
      <a:defRPr lang="en-US"/>
    </a:defPPr>
    <a:lvl1pPr marL="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1pPr>
    <a:lvl2pPr marL="249174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2pPr>
    <a:lvl3pPr marL="498348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3pPr>
    <a:lvl4pPr marL="747522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4pPr>
    <a:lvl5pPr marL="996696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5pPr>
    <a:lvl6pPr marL="1245870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6pPr>
    <a:lvl7pPr marL="1495044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7pPr>
    <a:lvl8pPr marL="1744218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8pPr>
    <a:lvl9pPr marL="1993392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6EA"/>
    <a:srgbClr val="C8E6EB"/>
    <a:srgbClr val="C8F5F5"/>
    <a:srgbClr val="C8E6F5"/>
    <a:srgbClr val="FCD6B6"/>
    <a:srgbClr val="FCC5E0"/>
    <a:srgbClr val="D9E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3" autoAdjust="0"/>
    <p:restoredTop sz="92545" autoAdjust="0"/>
  </p:normalViewPr>
  <p:slideViewPr>
    <p:cSldViewPr>
      <p:cViewPr>
        <p:scale>
          <a:sx n="20" d="100"/>
          <a:sy n="20" d="100"/>
        </p:scale>
        <p:origin x="-78" y="-18"/>
      </p:cViewPr>
      <p:guideLst>
        <p:guide orient="horz" pos="11340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D80C7-4190-474B-BB80-AA2C3D51DDC2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3200" y="514350"/>
            <a:ext cx="36576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E3E0D-FF25-4C65-B70E-49CD5FB76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4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43200" y="514350"/>
            <a:ext cx="36576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E3E0D-FF25-4C65-B70E-49CD5FB760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1184734"/>
            <a:ext cx="43525440" cy="7717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0402550"/>
            <a:ext cx="35844480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91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83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75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6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5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95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442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93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95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33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441852"/>
            <a:ext cx="11521440" cy="307205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441852"/>
            <a:ext cx="33710880" cy="307205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96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4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3136228"/>
            <a:ext cx="43525440" cy="7150894"/>
          </a:xfrm>
        </p:spPr>
        <p:txBody>
          <a:bodyPr anchor="t"/>
          <a:lstStyle>
            <a:lvl1pPr algn="l">
              <a:defRPr sz="21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5260247"/>
            <a:ext cx="43525440" cy="7875982"/>
          </a:xfrm>
        </p:spPr>
        <p:txBody>
          <a:bodyPr anchor="b"/>
          <a:lstStyle>
            <a:lvl1pPr marL="0" indent="0">
              <a:buNone/>
              <a:defRPr sz="10900">
                <a:solidFill>
                  <a:schemeClr val="tx1">
                    <a:tint val="75000"/>
                  </a:schemeClr>
                </a:solidFill>
              </a:defRPr>
            </a:lvl1pPr>
            <a:lvl2pPr marL="2491740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2pPr>
            <a:lvl3pPr marL="498348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3pPr>
            <a:lvl4pPr marL="747522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4pPr>
            <a:lvl5pPr marL="996696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5pPr>
            <a:lvl6pPr marL="1245870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6pPr>
            <a:lvl7pPr marL="149504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7pPr>
            <a:lvl8pPr marL="1744218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8pPr>
            <a:lvl9pPr marL="1993392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2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401053"/>
            <a:ext cx="22616160" cy="23761306"/>
          </a:xfrm>
        </p:spPr>
        <p:txBody>
          <a:bodyPr/>
          <a:lstStyle>
            <a:lvl1pPr>
              <a:defRPr sz="15300"/>
            </a:lvl1pPr>
            <a:lvl2pPr>
              <a:defRPr sz="13100"/>
            </a:lvl2pPr>
            <a:lvl3pPr>
              <a:defRPr sz="109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401053"/>
            <a:ext cx="22616160" cy="23761306"/>
          </a:xfrm>
        </p:spPr>
        <p:txBody>
          <a:bodyPr/>
          <a:lstStyle>
            <a:lvl1pPr>
              <a:defRPr sz="15300"/>
            </a:lvl1pPr>
            <a:lvl2pPr>
              <a:defRPr sz="13100"/>
            </a:lvl2pPr>
            <a:lvl3pPr>
              <a:defRPr sz="109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2" y="8059344"/>
            <a:ext cx="22625053" cy="3358751"/>
          </a:xfrm>
        </p:spPr>
        <p:txBody>
          <a:bodyPr anchor="b"/>
          <a:lstStyle>
            <a:lvl1pPr marL="0" indent="0">
              <a:buNone/>
              <a:defRPr sz="13100" b="1"/>
            </a:lvl1pPr>
            <a:lvl2pPr marL="2491740" indent="0">
              <a:buNone/>
              <a:defRPr sz="10900" b="1"/>
            </a:lvl2pPr>
            <a:lvl3pPr marL="4983480" indent="0">
              <a:buNone/>
              <a:defRPr sz="9800" b="1"/>
            </a:lvl3pPr>
            <a:lvl4pPr marL="7475220" indent="0">
              <a:buNone/>
              <a:defRPr sz="8700" b="1"/>
            </a:lvl4pPr>
            <a:lvl5pPr marL="9966960" indent="0">
              <a:buNone/>
              <a:defRPr sz="8700" b="1"/>
            </a:lvl5pPr>
            <a:lvl6pPr marL="12458700" indent="0">
              <a:buNone/>
              <a:defRPr sz="8700" b="1"/>
            </a:lvl6pPr>
            <a:lvl7pPr marL="14950440" indent="0">
              <a:buNone/>
              <a:defRPr sz="8700" b="1"/>
            </a:lvl7pPr>
            <a:lvl8pPr marL="17442180" indent="0">
              <a:buNone/>
              <a:defRPr sz="8700" b="1"/>
            </a:lvl8pPr>
            <a:lvl9pPr marL="19933920" indent="0">
              <a:buNone/>
              <a:defRPr sz="8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2" y="11418094"/>
            <a:ext cx="22625053" cy="20744262"/>
          </a:xfrm>
        </p:spPr>
        <p:txBody>
          <a:bodyPr/>
          <a:lstStyle>
            <a:lvl1pPr>
              <a:defRPr sz="13100"/>
            </a:lvl1pPr>
            <a:lvl2pPr>
              <a:defRPr sz="10900"/>
            </a:lvl2pPr>
            <a:lvl3pPr>
              <a:defRPr sz="98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8059344"/>
            <a:ext cx="22633940" cy="3358751"/>
          </a:xfrm>
        </p:spPr>
        <p:txBody>
          <a:bodyPr anchor="b"/>
          <a:lstStyle>
            <a:lvl1pPr marL="0" indent="0">
              <a:buNone/>
              <a:defRPr sz="13100" b="1"/>
            </a:lvl1pPr>
            <a:lvl2pPr marL="2491740" indent="0">
              <a:buNone/>
              <a:defRPr sz="10900" b="1"/>
            </a:lvl2pPr>
            <a:lvl3pPr marL="4983480" indent="0">
              <a:buNone/>
              <a:defRPr sz="9800" b="1"/>
            </a:lvl3pPr>
            <a:lvl4pPr marL="7475220" indent="0">
              <a:buNone/>
              <a:defRPr sz="8700" b="1"/>
            </a:lvl4pPr>
            <a:lvl5pPr marL="9966960" indent="0">
              <a:buNone/>
              <a:defRPr sz="8700" b="1"/>
            </a:lvl5pPr>
            <a:lvl6pPr marL="12458700" indent="0">
              <a:buNone/>
              <a:defRPr sz="8700" b="1"/>
            </a:lvl6pPr>
            <a:lvl7pPr marL="14950440" indent="0">
              <a:buNone/>
              <a:defRPr sz="8700" b="1"/>
            </a:lvl7pPr>
            <a:lvl8pPr marL="17442180" indent="0">
              <a:buNone/>
              <a:defRPr sz="8700" b="1"/>
            </a:lvl8pPr>
            <a:lvl9pPr marL="19933920" indent="0">
              <a:buNone/>
              <a:defRPr sz="8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1418094"/>
            <a:ext cx="22633940" cy="20744262"/>
          </a:xfrm>
        </p:spPr>
        <p:txBody>
          <a:bodyPr/>
          <a:lstStyle>
            <a:lvl1pPr>
              <a:defRPr sz="13100"/>
            </a:lvl1pPr>
            <a:lvl2pPr>
              <a:defRPr sz="10900"/>
            </a:lvl2pPr>
            <a:lvl3pPr>
              <a:defRPr sz="98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06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4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8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5" y="1433513"/>
            <a:ext cx="16846553" cy="6100763"/>
          </a:xfrm>
        </p:spPr>
        <p:txBody>
          <a:bodyPr anchor="b"/>
          <a:lstStyle>
            <a:lvl1pPr algn="l">
              <a:defRPr sz="10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433516"/>
            <a:ext cx="28625800" cy="30728843"/>
          </a:xfrm>
        </p:spPr>
        <p:txBody>
          <a:bodyPr/>
          <a:lstStyle>
            <a:lvl1pPr>
              <a:defRPr sz="17400"/>
            </a:lvl1pPr>
            <a:lvl2pPr>
              <a:defRPr sz="15300"/>
            </a:lvl2pPr>
            <a:lvl3pPr>
              <a:defRPr sz="13100"/>
            </a:lvl3pPr>
            <a:lvl4pPr>
              <a:defRPr sz="10900"/>
            </a:lvl4pPr>
            <a:lvl5pPr>
              <a:defRPr sz="10900"/>
            </a:lvl5pPr>
            <a:lvl6pPr>
              <a:defRPr sz="10900"/>
            </a:lvl6pPr>
            <a:lvl7pPr>
              <a:defRPr sz="10900"/>
            </a:lvl7pPr>
            <a:lvl8pPr>
              <a:defRPr sz="10900"/>
            </a:lvl8pPr>
            <a:lvl9pPr>
              <a:defRPr sz="10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5" y="7534278"/>
            <a:ext cx="16846553" cy="24628081"/>
          </a:xfrm>
        </p:spPr>
        <p:txBody>
          <a:bodyPr/>
          <a:lstStyle>
            <a:lvl1pPr marL="0" indent="0">
              <a:buNone/>
              <a:defRPr sz="7600"/>
            </a:lvl1pPr>
            <a:lvl2pPr marL="2491740" indent="0">
              <a:buNone/>
              <a:defRPr sz="6500"/>
            </a:lvl2pPr>
            <a:lvl3pPr marL="4983480" indent="0">
              <a:buNone/>
              <a:defRPr sz="5500"/>
            </a:lvl3pPr>
            <a:lvl4pPr marL="7475220" indent="0">
              <a:buNone/>
              <a:defRPr sz="4900"/>
            </a:lvl4pPr>
            <a:lvl5pPr marL="9966960" indent="0">
              <a:buNone/>
              <a:defRPr sz="4900"/>
            </a:lvl5pPr>
            <a:lvl6pPr marL="12458700" indent="0">
              <a:buNone/>
              <a:defRPr sz="4900"/>
            </a:lvl6pPr>
            <a:lvl7pPr marL="14950440" indent="0">
              <a:buNone/>
              <a:defRPr sz="4900"/>
            </a:lvl7pPr>
            <a:lvl8pPr marL="17442180" indent="0">
              <a:buNone/>
              <a:defRPr sz="4900"/>
            </a:lvl8pPr>
            <a:lvl9pPr marL="19933920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3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5203151"/>
            <a:ext cx="30723840" cy="2975375"/>
          </a:xfrm>
        </p:spPr>
        <p:txBody>
          <a:bodyPr anchor="b"/>
          <a:lstStyle>
            <a:lvl1pPr algn="l">
              <a:defRPr sz="10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3217069"/>
            <a:ext cx="30723840" cy="21602700"/>
          </a:xfrm>
        </p:spPr>
        <p:txBody>
          <a:bodyPr/>
          <a:lstStyle>
            <a:lvl1pPr marL="0" indent="0">
              <a:buNone/>
              <a:defRPr sz="17400"/>
            </a:lvl1pPr>
            <a:lvl2pPr marL="2491740" indent="0">
              <a:buNone/>
              <a:defRPr sz="15300"/>
            </a:lvl2pPr>
            <a:lvl3pPr marL="4983480" indent="0">
              <a:buNone/>
              <a:defRPr sz="13100"/>
            </a:lvl3pPr>
            <a:lvl4pPr marL="7475220" indent="0">
              <a:buNone/>
              <a:defRPr sz="10900"/>
            </a:lvl4pPr>
            <a:lvl5pPr marL="9966960" indent="0">
              <a:buNone/>
              <a:defRPr sz="10900"/>
            </a:lvl5pPr>
            <a:lvl6pPr marL="12458700" indent="0">
              <a:buNone/>
              <a:defRPr sz="10900"/>
            </a:lvl6pPr>
            <a:lvl7pPr marL="14950440" indent="0">
              <a:buNone/>
              <a:defRPr sz="10900"/>
            </a:lvl7pPr>
            <a:lvl8pPr marL="17442180" indent="0">
              <a:buNone/>
              <a:defRPr sz="10900"/>
            </a:lvl8pPr>
            <a:lvl9pPr marL="19933920" indent="0">
              <a:buNone/>
              <a:defRPr sz="10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28178524"/>
            <a:ext cx="30723840" cy="4225526"/>
          </a:xfrm>
        </p:spPr>
        <p:txBody>
          <a:bodyPr/>
          <a:lstStyle>
            <a:lvl1pPr marL="0" indent="0">
              <a:buNone/>
              <a:defRPr sz="7600"/>
            </a:lvl1pPr>
            <a:lvl2pPr marL="2491740" indent="0">
              <a:buNone/>
              <a:defRPr sz="6500"/>
            </a:lvl2pPr>
            <a:lvl3pPr marL="4983480" indent="0">
              <a:buNone/>
              <a:defRPr sz="5500"/>
            </a:lvl3pPr>
            <a:lvl4pPr marL="7475220" indent="0">
              <a:buNone/>
              <a:defRPr sz="4900"/>
            </a:lvl4pPr>
            <a:lvl5pPr marL="9966960" indent="0">
              <a:buNone/>
              <a:defRPr sz="4900"/>
            </a:lvl5pPr>
            <a:lvl6pPr marL="12458700" indent="0">
              <a:buNone/>
              <a:defRPr sz="4900"/>
            </a:lvl6pPr>
            <a:lvl7pPr marL="14950440" indent="0">
              <a:buNone/>
              <a:defRPr sz="4900"/>
            </a:lvl7pPr>
            <a:lvl8pPr marL="17442180" indent="0">
              <a:buNone/>
              <a:defRPr sz="4900"/>
            </a:lvl8pPr>
            <a:lvl9pPr marL="19933920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73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441850"/>
            <a:ext cx="46085760" cy="6000750"/>
          </a:xfrm>
          <a:prstGeom prst="rect">
            <a:avLst/>
          </a:prstGeom>
        </p:spPr>
        <p:txBody>
          <a:bodyPr vert="horz" lIns="498348" tIns="249174" rIns="498348" bIns="2491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401053"/>
            <a:ext cx="46085760" cy="23761306"/>
          </a:xfrm>
          <a:prstGeom prst="rect">
            <a:avLst/>
          </a:prstGeom>
        </p:spPr>
        <p:txBody>
          <a:bodyPr vert="horz" lIns="498348" tIns="249174" rIns="498348" bIns="2491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3370840"/>
            <a:ext cx="119481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l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F1E8B-C2CF-4FAA-B7E1-D703E210D2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3370840"/>
            <a:ext cx="162153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ctr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3370840"/>
            <a:ext cx="119481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r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95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83480" rtl="0" eaLnBrk="1" latinLnBrk="0" hangingPunct="1">
        <a:spcBef>
          <a:spcPct val="0"/>
        </a:spcBef>
        <a:buNone/>
        <a:defRPr sz="2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8805" indent="-1868805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400" kern="1200">
          <a:solidFill>
            <a:schemeClr val="tx1"/>
          </a:solidFill>
          <a:latin typeface="+mn-lt"/>
          <a:ea typeface="+mn-ea"/>
          <a:cs typeface="+mn-cs"/>
        </a:defRPr>
      </a:lvl1pPr>
      <a:lvl2pPr marL="4049078" indent="-1557338" algn="l" defTabSz="4983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300" kern="1200">
          <a:solidFill>
            <a:schemeClr val="tx1"/>
          </a:solidFill>
          <a:latin typeface="+mn-lt"/>
          <a:ea typeface="+mn-ea"/>
          <a:cs typeface="+mn-cs"/>
        </a:defRPr>
      </a:lvl2pPr>
      <a:lvl3pPr marL="622935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100" kern="1200">
          <a:solidFill>
            <a:schemeClr val="tx1"/>
          </a:solidFill>
          <a:latin typeface="+mn-lt"/>
          <a:ea typeface="+mn-ea"/>
          <a:cs typeface="+mn-cs"/>
        </a:defRPr>
      </a:lvl3pPr>
      <a:lvl4pPr marL="872109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900" kern="1200">
          <a:solidFill>
            <a:schemeClr val="tx1"/>
          </a:solidFill>
          <a:latin typeface="+mn-lt"/>
          <a:ea typeface="+mn-ea"/>
          <a:cs typeface="+mn-cs"/>
        </a:defRPr>
      </a:lvl4pPr>
      <a:lvl5pPr marL="1121283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»"/>
        <a:defRPr sz="10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0457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631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7pPr>
      <a:lvl8pPr marL="1868805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8pPr>
      <a:lvl9pPr marL="2117979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9174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2pPr>
      <a:lvl3pPr marL="498348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747522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996696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45870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495044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744218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1993392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endCxn id="12" idx="2"/>
          </p:cNvCxnSpPr>
          <p:nvPr/>
        </p:nvCxnSpPr>
        <p:spPr>
          <a:xfrm flipH="1">
            <a:off x="6075605" y="17426187"/>
            <a:ext cx="42642164" cy="134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28791" y="20018474"/>
            <a:ext cx="0" cy="7992888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 rot="16200000">
            <a:off x="3676764" y="17678213"/>
            <a:ext cx="4752527" cy="4248472"/>
          </a:xfrm>
          <a:prstGeom prst="arc">
            <a:avLst>
              <a:gd name="adj1" fmla="val 16263926"/>
              <a:gd name="adj2" fmla="val 32665"/>
            </a:avLst>
          </a:prstGeom>
          <a:noFill/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4288831" y="27795338"/>
            <a:ext cx="432048" cy="0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59" y="18074257"/>
            <a:ext cx="22718827" cy="155927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542" y="6624987"/>
            <a:ext cx="19098192" cy="106463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9" y="7129043"/>
            <a:ext cx="31231448" cy="9361039"/>
          </a:xfrm>
          <a:prstGeom prst="rect">
            <a:avLst/>
          </a:prstGeom>
        </p:spPr>
      </p:pic>
      <p:sp>
        <p:nvSpPr>
          <p:cNvPr id="23" name="Arc 22"/>
          <p:cNvSpPr/>
          <p:nvPr/>
        </p:nvSpPr>
        <p:spPr>
          <a:xfrm rot="5400000">
            <a:off x="47305146" y="13781319"/>
            <a:ext cx="3168352" cy="4121388"/>
          </a:xfrm>
          <a:prstGeom prst="arc">
            <a:avLst>
              <a:gd name="adj1" fmla="val 16263926"/>
              <a:gd name="adj2" fmla="val 32665"/>
            </a:avLst>
          </a:prstGeom>
          <a:noFill/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/>
          <p:nvPr/>
        </p:nvCxnSpPr>
        <p:spPr>
          <a:xfrm>
            <a:off x="30859783" y="12601650"/>
            <a:ext cx="1296144" cy="0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447" y="21170602"/>
            <a:ext cx="21654058" cy="11449272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50950016" y="12529642"/>
            <a:ext cx="0" cy="3168352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259383" y="27579314"/>
            <a:ext cx="2736304" cy="0"/>
          </a:xfrm>
          <a:prstGeom prst="line">
            <a:avLst/>
          </a:prstGeom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 bwMode="auto">
          <a:xfrm>
            <a:off x="727986" y="4608763"/>
            <a:ext cx="49069902" cy="14257584"/>
          </a:xfrm>
          <a:prstGeom prst="roundRect">
            <a:avLst/>
          </a:prstGeom>
          <a:solidFill>
            <a:srgbClr val="D9E5C1"/>
          </a:solidFill>
          <a:ln w="1016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 bwMode="auto">
          <a:xfrm>
            <a:off x="11093448" y="31368529"/>
            <a:ext cx="3384376" cy="72008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80"/>
          <p:cNvSpPr/>
          <p:nvPr/>
        </p:nvSpPr>
        <p:spPr bwMode="auto">
          <a:xfrm>
            <a:off x="9668788" y="32073572"/>
            <a:ext cx="2520000" cy="252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9956820" y="32361604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4114093" y="23928773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9257384" y="28197993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9545416" y="28488488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9833448" y="28848528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1369775" y="26600100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657807" y="26888132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945839" y="27248172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21" name="Straight Arrow Connector 120"/>
          <p:cNvCxnSpPr/>
          <p:nvPr/>
        </p:nvCxnSpPr>
        <p:spPr bwMode="auto">
          <a:xfrm flipV="1">
            <a:off x="4222061" y="33120877"/>
            <a:ext cx="1728000" cy="1766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Rectangle 121"/>
          <p:cNvSpPr/>
          <p:nvPr/>
        </p:nvSpPr>
        <p:spPr>
          <a:xfrm>
            <a:off x="13207631" y="8857234"/>
            <a:ext cx="5400000" cy="5400000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13848536" y="9505906"/>
            <a:ext cx="5400000" cy="540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14496608" y="10153978"/>
            <a:ext cx="5400000" cy="5400000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6" name="Rectangle 125"/>
          <p:cNvSpPr/>
          <p:nvPr/>
        </p:nvSpPr>
        <p:spPr>
          <a:xfrm>
            <a:off x="15144680" y="10759377"/>
            <a:ext cx="5400000" cy="540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15792752" y="11448054"/>
            <a:ext cx="5400000" cy="5400000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pic>
        <p:nvPicPr>
          <p:cNvPr id="131" name="Picture 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709282" y="8365916"/>
            <a:ext cx="9204286" cy="9204286"/>
          </a:xfrm>
          <a:prstGeom prst="rect">
            <a:avLst/>
          </a:prstGeom>
          <a:noFill/>
          <a:ln w="1270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/>
          <p:cNvSpPr txBox="1"/>
          <p:nvPr/>
        </p:nvSpPr>
        <p:spPr>
          <a:xfrm>
            <a:off x="1048472" y="6014620"/>
            <a:ext cx="116230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Input Image [80x80]</a:t>
            </a:r>
            <a:endParaRPr lang="en-GB" b="1" dirty="0"/>
          </a:p>
        </p:txBody>
      </p:sp>
      <p:sp>
        <p:nvSpPr>
          <p:cNvPr id="133" name="Rectangle 132"/>
          <p:cNvSpPr/>
          <p:nvPr/>
        </p:nvSpPr>
        <p:spPr>
          <a:xfrm>
            <a:off x="6521080" y="13766516"/>
            <a:ext cx="2340000" cy="2340000"/>
          </a:xfrm>
          <a:prstGeom prst="rect">
            <a:avLst/>
          </a:prstGeom>
          <a:solidFill>
            <a:srgbClr val="FFFF00">
              <a:alpha val="1100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8861080" y="13766516"/>
            <a:ext cx="11161440" cy="1232754"/>
          </a:xfrm>
          <a:prstGeom prst="line">
            <a:avLst/>
          </a:prstGeom>
          <a:ln w="101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36" idx="2"/>
          </p:cNvCxnSpPr>
          <p:nvPr/>
        </p:nvCxnSpPr>
        <p:spPr>
          <a:xfrm>
            <a:off x="8861080" y="16129922"/>
            <a:ext cx="11161440" cy="0"/>
          </a:xfrm>
          <a:prstGeom prst="line">
            <a:avLst/>
          </a:prstGeom>
          <a:ln w="101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9482520" y="15049922"/>
            <a:ext cx="1080000" cy="1080000"/>
          </a:xfrm>
          <a:prstGeom prst="rect">
            <a:avLst/>
          </a:prstGeom>
          <a:solidFill>
            <a:srgbClr val="ACC628">
              <a:alpha val="71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/>
          <p:cNvSpPr txBox="1"/>
          <p:nvPr/>
        </p:nvSpPr>
        <p:spPr>
          <a:xfrm>
            <a:off x="13192577" y="6454938"/>
            <a:ext cx="7632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Conv Layer</a:t>
            </a:r>
            <a:endParaRPr lang="en-GB" b="1" dirty="0"/>
          </a:p>
        </p:txBody>
      </p:sp>
      <p:cxnSp>
        <p:nvCxnSpPr>
          <p:cNvPr id="147" name="Straight Arrow Connector 146"/>
          <p:cNvCxnSpPr/>
          <p:nvPr/>
        </p:nvCxnSpPr>
        <p:spPr bwMode="auto">
          <a:xfrm flipV="1">
            <a:off x="21498744" y="12936538"/>
            <a:ext cx="252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Oval 149"/>
          <p:cNvSpPr/>
          <p:nvPr/>
        </p:nvSpPr>
        <p:spPr bwMode="auto">
          <a:xfrm>
            <a:off x="21066696" y="5544866"/>
            <a:ext cx="2520000" cy="2087952"/>
          </a:xfrm>
          <a:prstGeom prst="ellipse">
            <a:avLst/>
          </a:prstGeom>
          <a:solidFill>
            <a:srgbClr val="C7D6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1498746" y="5785577"/>
            <a:ext cx="18785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cxnSp>
        <p:nvCxnSpPr>
          <p:cNvPr id="152" name="Straight Arrow Connector 151"/>
          <p:cNvCxnSpPr/>
          <p:nvPr/>
        </p:nvCxnSpPr>
        <p:spPr bwMode="auto">
          <a:xfrm flipH="1">
            <a:off x="22298840" y="7992484"/>
            <a:ext cx="0" cy="4681174"/>
          </a:xfrm>
          <a:prstGeom prst="straightConnector1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" name="Rectangle 158"/>
          <p:cNvSpPr/>
          <p:nvPr/>
        </p:nvSpPr>
        <p:spPr>
          <a:xfrm>
            <a:off x="24235048" y="10081370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0" name="Rectangle 159"/>
          <p:cNvSpPr/>
          <p:nvPr/>
        </p:nvSpPr>
        <p:spPr>
          <a:xfrm>
            <a:off x="24875953" y="10730042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25524025" y="11378114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2" name="Rectangle 161"/>
          <p:cNvSpPr/>
          <p:nvPr/>
        </p:nvSpPr>
        <p:spPr>
          <a:xfrm>
            <a:off x="26172097" y="11983513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3" name="Rectangle 162"/>
          <p:cNvSpPr/>
          <p:nvPr/>
        </p:nvSpPr>
        <p:spPr>
          <a:xfrm>
            <a:off x="26820169" y="12672190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5" name="TextBox 164"/>
          <p:cNvSpPr txBox="1"/>
          <p:nvPr/>
        </p:nvSpPr>
        <p:spPr>
          <a:xfrm>
            <a:off x="23803000" y="7992484"/>
            <a:ext cx="7632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ReLU Layer</a:t>
            </a:r>
            <a:endParaRPr lang="en-GB" b="1" dirty="0"/>
          </a:p>
        </p:txBody>
      </p:sp>
      <p:cxnSp>
        <p:nvCxnSpPr>
          <p:cNvPr id="167" name="Straight Arrow Connector 166"/>
          <p:cNvCxnSpPr/>
          <p:nvPr/>
        </p:nvCxnSpPr>
        <p:spPr bwMode="auto">
          <a:xfrm flipV="1">
            <a:off x="31075808" y="12961690"/>
            <a:ext cx="18726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" name="Rectangle 168"/>
          <p:cNvSpPr/>
          <p:nvPr/>
        </p:nvSpPr>
        <p:spPr>
          <a:xfrm>
            <a:off x="33076531" y="10056402"/>
            <a:ext cx="3960000" cy="3960000"/>
          </a:xfrm>
          <a:prstGeom prst="rect">
            <a:avLst/>
          </a:prstGeom>
          <a:solidFill>
            <a:srgbClr val="C8E6EB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0" name="Rectangle 169"/>
          <p:cNvSpPr/>
          <p:nvPr/>
        </p:nvSpPr>
        <p:spPr>
          <a:xfrm>
            <a:off x="33717436" y="10705074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1" name="Rectangle 170"/>
          <p:cNvSpPr/>
          <p:nvPr/>
        </p:nvSpPr>
        <p:spPr>
          <a:xfrm>
            <a:off x="34365508" y="11353146"/>
            <a:ext cx="3960000" cy="3960000"/>
          </a:xfrm>
          <a:prstGeom prst="rect">
            <a:avLst/>
          </a:prstGeom>
          <a:solidFill>
            <a:srgbClr val="C8E6EB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2" name="Rectangle 171"/>
          <p:cNvSpPr/>
          <p:nvPr/>
        </p:nvSpPr>
        <p:spPr>
          <a:xfrm>
            <a:off x="35013580" y="11958545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3" name="Rectangle 172"/>
          <p:cNvSpPr/>
          <p:nvPr/>
        </p:nvSpPr>
        <p:spPr>
          <a:xfrm>
            <a:off x="35661652" y="12647222"/>
            <a:ext cx="3960000" cy="3960000"/>
          </a:xfrm>
          <a:prstGeom prst="rect">
            <a:avLst/>
          </a:prstGeom>
          <a:solidFill>
            <a:srgbClr val="C8E6EB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4" name="TextBox 173"/>
          <p:cNvSpPr txBox="1"/>
          <p:nvPr/>
        </p:nvSpPr>
        <p:spPr>
          <a:xfrm>
            <a:off x="32166072" y="8076008"/>
            <a:ext cx="89294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2x2 Pooling</a:t>
            </a:r>
            <a:endParaRPr lang="en-GB" b="1" dirty="0"/>
          </a:p>
        </p:txBody>
      </p:sp>
      <p:sp>
        <p:nvSpPr>
          <p:cNvPr id="176" name="Rectangle 175"/>
          <p:cNvSpPr/>
          <p:nvPr/>
        </p:nvSpPr>
        <p:spPr>
          <a:xfrm>
            <a:off x="42006003" y="10132370"/>
            <a:ext cx="3960000" cy="39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7" name="Rectangle 176"/>
          <p:cNvSpPr/>
          <p:nvPr/>
        </p:nvSpPr>
        <p:spPr>
          <a:xfrm>
            <a:off x="42646908" y="10781042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8" name="Rectangle 177"/>
          <p:cNvSpPr/>
          <p:nvPr/>
        </p:nvSpPr>
        <p:spPr>
          <a:xfrm>
            <a:off x="43294980" y="11429114"/>
            <a:ext cx="3960000" cy="39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9" name="Rectangle 178"/>
          <p:cNvSpPr/>
          <p:nvPr/>
        </p:nvSpPr>
        <p:spPr>
          <a:xfrm>
            <a:off x="43943052" y="12034513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80" name="Rectangle 179"/>
          <p:cNvSpPr/>
          <p:nvPr/>
        </p:nvSpPr>
        <p:spPr>
          <a:xfrm>
            <a:off x="44591124" y="12723190"/>
            <a:ext cx="3960000" cy="39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81" name="TextBox 180"/>
          <p:cNvSpPr txBox="1"/>
          <p:nvPr/>
        </p:nvSpPr>
        <p:spPr>
          <a:xfrm>
            <a:off x="41085400" y="8162122"/>
            <a:ext cx="7632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Conv Layer</a:t>
            </a:r>
            <a:endParaRPr lang="en-GB" b="1" dirty="0"/>
          </a:p>
        </p:txBody>
      </p:sp>
      <p:cxnSp>
        <p:nvCxnSpPr>
          <p:cNvPr id="183" name="Straight Arrow Connector 182"/>
          <p:cNvCxnSpPr/>
          <p:nvPr/>
        </p:nvCxnSpPr>
        <p:spPr bwMode="auto">
          <a:xfrm flipV="1">
            <a:off x="6311425" y="29408132"/>
            <a:ext cx="252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Straight Arrow Connector 185"/>
          <p:cNvCxnSpPr/>
          <p:nvPr/>
        </p:nvCxnSpPr>
        <p:spPr bwMode="auto">
          <a:xfrm flipV="1">
            <a:off x="39860304" y="12968059"/>
            <a:ext cx="18726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7" name="TextBox 186"/>
          <p:cNvSpPr txBox="1"/>
          <p:nvPr/>
        </p:nvSpPr>
        <p:spPr>
          <a:xfrm>
            <a:off x="33812114" y="5262058"/>
            <a:ext cx="19312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0" b="1" dirty="0" smtClean="0"/>
              <a:t>1. Convolutional layers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5144680" y="17066147"/>
            <a:ext cx="59220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Kernel: 3x3x32</a:t>
            </a:r>
            <a:endParaRPr lang="en-GB" sz="7000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42525080" y="16706107"/>
            <a:ext cx="59220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Kernel: 3x3x64</a:t>
            </a:r>
            <a:endParaRPr lang="en-GB" sz="70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33380064" y="16760692"/>
            <a:ext cx="80155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Size: 80x80 → 40x40</a:t>
            </a:r>
            <a:endParaRPr lang="en-GB" sz="7000" b="1" dirty="0"/>
          </a:p>
        </p:txBody>
      </p:sp>
    </p:spTree>
    <p:extLst>
      <p:ext uri="{BB962C8B-B14F-4D97-AF65-F5344CB8AC3E}">
        <p14:creationId xmlns:p14="http://schemas.microsoft.com/office/powerpoint/2010/main" val="14157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ounded Rectangle 139"/>
          <p:cNvSpPr/>
          <p:nvPr/>
        </p:nvSpPr>
        <p:spPr bwMode="auto">
          <a:xfrm>
            <a:off x="792440" y="4877286"/>
            <a:ext cx="49069902" cy="12457385"/>
          </a:xfrm>
          <a:prstGeom prst="roundRect">
            <a:avLst/>
          </a:prstGeom>
          <a:solidFill>
            <a:srgbClr val="D9E5C1"/>
          </a:solidFill>
          <a:ln w="1016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8" name="Freeform 137"/>
          <p:cNvSpPr/>
          <p:nvPr/>
        </p:nvSpPr>
        <p:spPr>
          <a:xfrm>
            <a:off x="36964473" y="7814470"/>
            <a:ext cx="1425198" cy="1383297"/>
          </a:xfrm>
          <a:custGeom>
            <a:avLst/>
            <a:gdLst>
              <a:gd name="connsiteX0" fmla="*/ 1890122 w 1890122"/>
              <a:gd name="connsiteY0" fmla="*/ 0 h 1790700"/>
              <a:gd name="connsiteX1" fmla="*/ 23222 w 1890122"/>
              <a:gd name="connsiteY1" fmla="*/ 533400 h 1790700"/>
              <a:gd name="connsiteX2" fmla="*/ 1013822 w 1890122"/>
              <a:gd name="connsiteY2" fmla="*/ 1790700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0122" h="1790700">
                <a:moveTo>
                  <a:pt x="1890122" y="0"/>
                </a:moveTo>
                <a:cubicBezTo>
                  <a:pt x="1029697" y="117475"/>
                  <a:pt x="169272" y="234950"/>
                  <a:pt x="23222" y="533400"/>
                </a:cubicBezTo>
                <a:cubicBezTo>
                  <a:pt x="-122828" y="831850"/>
                  <a:pt x="445497" y="1311275"/>
                  <a:pt x="1013822" y="1790700"/>
                </a:cubicBezTo>
              </a:path>
            </a:pathLst>
          </a:custGeom>
          <a:noFill/>
          <a:ln w="635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oup 91"/>
          <p:cNvGrpSpPr/>
          <p:nvPr/>
        </p:nvGrpSpPr>
        <p:grpSpPr>
          <a:xfrm>
            <a:off x="11369069" y="7208028"/>
            <a:ext cx="2655312" cy="2718296"/>
            <a:chOff x="14238803" y="24005399"/>
            <a:chExt cx="2655312" cy="2718296"/>
          </a:xfrm>
        </p:grpSpPr>
        <p:sp>
          <p:nvSpPr>
            <p:cNvPr id="76" name="Rectangle 75"/>
            <p:cNvSpPr/>
            <p:nvPr/>
          </p:nvSpPr>
          <p:spPr>
            <a:xfrm>
              <a:off x="14238803" y="24009369"/>
              <a:ext cx="2655312" cy="2655312"/>
            </a:xfrm>
            <a:prstGeom prst="rect">
              <a:avLst/>
            </a:prstGeom>
            <a:solidFill>
              <a:srgbClr val="AEC5E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r>
                <a:rPr lang="en-GB" dirty="0" smtClean="0"/>
                <a:t>-1</a:t>
              </a:r>
              <a:endParaRPr lang="en-GB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238803" y="24927647"/>
              <a:ext cx="2655312" cy="903203"/>
            </a:xfrm>
            <a:prstGeom prst="rect">
              <a:avLst/>
            </a:prstGeom>
            <a:solidFill>
              <a:srgbClr val="AEC5E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148034" y="24005399"/>
              <a:ext cx="927420" cy="2655312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4308994" y="24030650"/>
              <a:ext cx="2585121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300" dirty="0" smtClean="0"/>
            </a:p>
            <a:p>
              <a:r>
                <a:rPr lang="en-GB" sz="4000" dirty="0" smtClean="0"/>
                <a:t> 0      0     </a:t>
              </a:r>
              <a:r>
                <a:rPr lang="en-GB" sz="1800" dirty="0" smtClean="0"/>
                <a:t> </a:t>
              </a:r>
              <a:r>
                <a:rPr lang="en-GB" sz="4000" dirty="0" smtClean="0"/>
                <a:t>0</a:t>
              </a:r>
            </a:p>
            <a:p>
              <a:endParaRPr lang="en-GB" sz="2000" dirty="0" smtClean="0"/>
            </a:p>
            <a:p>
              <a:r>
                <a:rPr lang="en-GB" sz="4000" dirty="0" smtClean="0"/>
                <a:t> 0     </a:t>
              </a:r>
              <a:r>
                <a:rPr lang="en-GB" sz="2000" dirty="0" smtClean="0"/>
                <a:t> </a:t>
              </a:r>
              <a:r>
                <a:rPr lang="en-GB" sz="4000" dirty="0" smtClean="0"/>
                <a:t>-1    </a:t>
              </a:r>
              <a:r>
                <a:rPr lang="en-GB" sz="2000" dirty="0" smtClean="0"/>
                <a:t> </a:t>
              </a:r>
              <a:r>
                <a:rPr lang="en-GB" sz="4000" dirty="0" smtClean="0"/>
                <a:t>0</a:t>
              </a:r>
            </a:p>
            <a:p>
              <a:endParaRPr lang="en-GB" sz="2000" dirty="0" smtClean="0"/>
            </a:p>
            <a:p>
              <a:r>
                <a:rPr lang="en-GB" sz="4000" dirty="0" smtClean="0"/>
                <a:t> 0      0     </a:t>
              </a:r>
              <a:r>
                <a:rPr lang="en-GB" sz="1200" dirty="0" smtClean="0"/>
                <a:t> </a:t>
              </a:r>
              <a:r>
                <a:rPr lang="en-GB" sz="4000" dirty="0" smtClean="0"/>
                <a:t>1</a:t>
              </a:r>
              <a:endParaRPr lang="en-GB" sz="40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3876482" y="9484282"/>
            <a:ext cx="2655312" cy="2693045"/>
            <a:chOff x="17029382" y="26281653"/>
            <a:chExt cx="2655312" cy="2693045"/>
          </a:xfrm>
        </p:grpSpPr>
        <p:sp>
          <p:nvSpPr>
            <p:cNvPr id="86" name="Rectangle 85"/>
            <p:cNvSpPr/>
            <p:nvPr/>
          </p:nvSpPr>
          <p:spPr>
            <a:xfrm>
              <a:off x="17029382" y="26293165"/>
              <a:ext cx="2655312" cy="2655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r>
                <a:rPr lang="en-GB" dirty="0" smtClean="0"/>
                <a:t>-1</a:t>
              </a:r>
              <a:endParaRPr lang="en-GB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7029382" y="27211443"/>
              <a:ext cx="2655312" cy="903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7938613" y="26293165"/>
              <a:ext cx="927420" cy="2651342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073041" y="26281653"/>
              <a:ext cx="2585121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300" dirty="0" smtClean="0"/>
            </a:p>
            <a:p>
              <a:r>
                <a:rPr lang="en-GB" sz="4000" dirty="0" smtClean="0"/>
                <a:t> 0      </a:t>
              </a:r>
              <a:r>
                <a:rPr lang="en-GB" sz="2400" dirty="0" smtClean="0"/>
                <a:t> </a:t>
              </a:r>
              <a:r>
                <a:rPr lang="en-GB" sz="4000" dirty="0" smtClean="0"/>
                <a:t>1    </a:t>
              </a:r>
              <a:r>
                <a:rPr lang="en-GB" sz="3200" dirty="0" smtClean="0"/>
                <a:t> </a:t>
              </a:r>
              <a:r>
                <a:rPr lang="en-GB" sz="1800" dirty="0" smtClean="0"/>
                <a:t> </a:t>
              </a:r>
              <a:r>
                <a:rPr lang="en-GB" sz="4000" dirty="0" smtClean="0"/>
                <a:t>0</a:t>
              </a:r>
            </a:p>
            <a:p>
              <a:endParaRPr lang="en-GB" sz="2000" dirty="0" smtClean="0"/>
            </a:p>
            <a:p>
              <a:r>
                <a:rPr lang="en-GB" sz="4000" dirty="0" smtClean="0"/>
                <a:t> 0     </a:t>
              </a:r>
              <a:r>
                <a:rPr lang="en-GB" sz="2000" dirty="0" smtClean="0"/>
                <a:t> </a:t>
              </a:r>
              <a:r>
                <a:rPr lang="en-GB" sz="4000" dirty="0" smtClean="0"/>
                <a:t>-1    </a:t>
              </a:r>
              <a:r>
                <a:rPr lang="en-GB" sz="2800" dirty="0" smtClean="0"/>
                <a:t> </a:t>
              </a:r>
              <a:r>
                <a:rPr lang="en-GB" sz="4000" dirty="0" smtClean="0"/>
                <a:t>0</a:t>
              </a:r>
            </a:p>
            <a:p>
              <a:endParaRPr lang="en-GB" sz="2000" dirty="0" smtClean="0"/>
            </a:p>
            <a:p>
              <a:r>
                <a:rPr lang="en-GB" sz="4000" dirty="0" smtClean="0"/>
                <a:t> 0      0     </a:t>
              </a:r>
              <a:r>
                <a:rPr lang="en-GB" sz="1600" dirty="0" smtClean="0"/>
                <a:t> </a:t>
              </a:r>
              <a:r>
                <a:rPr lang="en-GB" sz="4000" dirty="0" smtClean="0"/>
                <a:t>0</a:t>
              </a:r>
              <a:endParaRPr lang="en-GB" sz="4000" dirty="0"/>
            </a:p>
          </p:txBody>
        </p:sp>
      </p:grpSp>
      <p:cxnSp>
        <p:nvCxnSpPr>
          <p:cNvPr id="35" name="Straight Arrow Connector 34"/>
          <p:cNvCxnSpPr/>
          <p:nvPr/>
        </p:nvCxnSpPr>
        <p:spPr bwMode="auto">
          <a:xfrm>
            <a:off x="17476882" y="10061863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11039440" y="13828206"/>
            <a:ext cx="77823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a) Apply </a:t>
            </a:r>
            <a:r>
              <a:rPr lang="sv-SE" sz="7000" b="1" dirty="0"/>
              <a:t>8 fixed 3x3</a:t>
            </a:r>
            <a:endParaRPr lang="en-GB" sz="7000" b="1" dirty="0"/>
          </a:p>
          <a:p>
            <a:pPr algn="ctr"/>
            <a:r>
              <a:rPr lang="sv-SE" sz="7000" b="1" dirty="0" smtClean="0"/>
              <a:t> binary kernels</a:t>
            </a:r>
            <a:endParaRPr lang="en-GB" sz="7000" b="1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5233930" y="10341465"/>
            <a:ext cx="1925919" cy="794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37812213" y="9134592"/>
            <a:ext cx="990445" cy="990445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 sz="5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9469791" y="11502023"/>
            <a:ext cx="990445" cy="990445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r>
              <a:rPr lang="en-GB" sz="6600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0033707" y="12107422"/>
            <a:ext cx="990445" cy="990445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r>
              <a:rPr lang="en-GB" sz="6600" dirty="0" smtClean="0">
                <a:solidFill>
                  <a:schemeClr val="tx1"/>
                </a:solidFill>
              </a:rPr>
              <a:t>1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661479" y="13863766"/>
            <a:ext cx="6354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c) Apply fixed 1x1x8 kernel</a:t>
            </a:r>
            <a:endParaRPr lang="en-GB" sz="7000" b="1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15027972" y="10688613"/>
            <a:ext cx="2655312" cy="2714326"/>
            <a:chOff x="17897706" y="27485984"/>
            <a:chExt cx="2655312" cy="2714326"/>
          </a:xfrm>
        </p:grpSpPr>
        <p:sp>
          <p:nvSpPr>
            <p:cNvPr id="32" name="Rectangle 31"/>
            <p:cNvSpPr/>
            <p:nvPr/>
          </p:nvSpPr>
          <p:spPr>
            <a:xfrm>
              <a:off x="17897706" y="27485984"/>
              <a:ext cx="2655312" cy="2655312"/>
            </a:xfrm>
            <a:prstGeom prst="rect">
              <a:avLst/>
            </a:prstGeom>
            <a:solidFill>
              <a:srgbClr val="AEC5E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r>
                <a:rPr lang="en-GB" dirty="0" smtClean="0"/>
                <a:t>-1</a:t>
              </a:r>
              <a:endParaRPr lang="en-GB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7897706" y="28404262"/>
              <a:ext cx="2646974" cy="903203"/>
            </a:xfrm>
            <a:prstGeom prst="rect">
              <a:avLst/>
            </a:prstGeom>
            <a:solidFill>
              <a:srgbClr val="AEC5E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8806937" y="27507264"/>
              <a:ext cx="927420" cy="2630061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7967897" y="27507265"/>
              <a:ext cx="2585121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300" dirty="0" smtClean="0"/>
            </a:p>
            <a:p>
              <a:r>
                <a:rPr lang="en-GB" sz="4000" dirty="0" smtClean="0"/>
                <a:t> 1      0     </a:t>
              </a:r>
              <a:r>
                <a:rPr lang="en-GB" sz="1800" dirty="0" smtClean="0"/>
                <a:t> </a:t>
              </a:r>
              <a:r>
                <a:rPr lang="en-GB" sz="4000" dirty="0" smtClean="0"/>
                <a:t>0</a:t>
              </a:r>
            </a:p>
            <a:p>
              <a:endParaRPr lang="en-GB" sz="2000" dirty="0" smtClean="0"/>
            </a:p>
            <a:p>
              <a:r>
                <a:rPr lang="en-GB" sz="4000" dirty="0" smtClean="0"/>
                <a:t> 0     </a:t>
              </a:r>
              <a:r>
                <a:rPr lang="en-GB" sz="2000" dirty="0" smtClean="0"/>
                <a:t> </a:t>
              </a:r>
              <a:r>
                <a:rPr lang="en-GB" sz="4000" dirty="0" smtClean="0"/>
                <a:t>-1    </a:t>
              </a:r>
              <a:r>
                <a:rPr lang="en-GB" sz="2000" dirty="0" smtClean="0"/>
                <a:t> </a:t>
              </a:r>
              <a:r>
                <a:rPr lang="en-GB" sz="4000" dirty="0" smtClean="0"/>
                <a:t>0</a:t>
              </a:r>
            </a:p>
            <a:p>
              <a:endParaRPr lang="en-GB" sz="2000" dirty="0" smtClean="0"/>
            </a:p>
            <a:p>
              <a:r>
                <a:rPr lang="en-GB" sz="4000" dirty="0" smtClean="0"/>
                <a:t> 0      0     </a:t>
              </a:r>
              <a:r>
                <a:rPr lang="en-GB" sz="1200" dirty="0" smtClean="0"/>
                <a:t> </a:t>
              </a:r>
              <a:r>
                <a:rPr lang="en-GB" sz="4000" dirty="0" smtClean="0"/>
                <a:t>0</a:t>
              </a:r>
              <a:endParaRPr lang="en-GB" sz="4000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638642" y="10001037"/>
            <a:ext cx="14401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pic>
        <p:nvPicPr>
          <p:cNvPr id="103" name="Picture 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737599" y="6495969"/>
            <a:ext cx="6906970" cy="6906970"/>
          </a:xfrm>
          <a:prstGeom prst="rect">
            <a:avLst/>
          </a:prstGeom>
          <a:noFill/>
          <a:ln w="1270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Straight Arrow Connector 103"/>
          <p:cNvCxnSpPr/>
          <p:nvPr/>
        </p:nvCxnSpPr>
        <p:spPr bwMode="auto">
          <a:xfrm>
            <a:off x="9154423" y="10373826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>
          <a:xfrm>
            <a:off x="20243655" y="10673632"/>
            <a:ext cx="4825016" cy="36262"/>
          </a:xfrm>
          <a:prstGeom prst="line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22743727" y="8405679"/>
            <a:ext cx="20688" cy="3489130"/>
          </a:xfrm>
          <a:prstGeom prst="line">
            <a:avLst/>
          </a:prstGeom>
          <a:ln w="63500" cmpd="sng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0922951" y="10673632"/>
            <a:ext cx="1841464" cy="3971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22694324" y="9342951"/>
            <a:ext cx="1841464" cy="3971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2743727" y="9346922"/>
            <a:ext cx="0" cy="132671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9636304" y="13828205"/>
            <a:ext cx="71572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b) Apply step activation function</a:t>
            </a:r>
            <a:endParaRPr lang="en-GB" sz="7000" b="1" dirty="0"/>
          </a:p>
        </p:txBody>
      </p:sp>
      <p:cxnSp>
        <p:nvCxnSpPr>
          <p:cNvPr id="121" name="Straight Arrow Connector 120"/>
          <p:cNvCxnSpPr/>
          <p:nvPr/>
        </p:nvCxnSpPr>
        <p:spPr bwMode="auto">
          <a:xfrm>
            <a:off x="25500239" y="9882286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Rectangle 121"/>
          <p:cNvSpPr/>
          <p:nvPr/>
        </p:nvSpPr>
        <p:spPr>
          <a:xfrm>
            <a:off x="28044238" y="7061520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>
            <a:off x="28685143" y="7710192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29333215" y="8358264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29981287" y="8963663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6" name="Rectangle 125"/>
          <p:cNvSpPr/>
          <p:nvPr/>
        </p:nvSpPr>
        <p:spPr>
          <a:xfrm>
            <a:off x="30629359" y="9652340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7" name="TextBox 126"/>
          <p:cNvSpPr txBox="1"/>
          <p:nvPr/>
        </p:nvSpPr>
        <p:spPr>
          <a:xfrm>
            <a:off x="28168505" y="13828204"/>
            <a:ext cx="6354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8 bit maps: 80x80</a:t>
            </a:r>
            <a:endParaRPr lang="en-GB" sz="7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025631" y="13828207"/>
            <a:ext cx="6354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Input image: 80x80</a:t>
            </a:r>
            <a:endParaRPr lang="en-GB" sz="7000" b="1" dirty="0"/>
          </a:p>
        </p:txBody>
      </p:sp>
      <p:sp>
        <p:nvSpPr>
          <p:cNvPr id="129" name="Rectangle 128"/>
          <p:cNvSpPr/>
          <p:nvPr/>
        </p:nvSpPr>
        <p:spPr>
          <a:xfrm>
            <a:off x="44726375" y="8622143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/>
          <p:cNvCxnSpPr/>
          <p:nvPr/>
        </p:nvCxnSpPr>
        <p:spPr bwMode="auto">
          <a:xfrm>
            <a:off x="41757072" y="10414072"/>
            <a:ext cx="1925919" cy="794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5" name="Group 134"/>
          <p:cNvGrpSpPr/>
          <p:nvPr/>
        </p:nvGrpSpPr>
        <p:grpSpPr>
          <a:xfrm>
            <a:off x="38161878" y="7121115"/>
            <a:ext cx="1895746" cy="1107997"/>
            <a:chOff x="37785311" y="23948665"/>
            <a:chExt cx="1895746" cy="1107997"/>
          </a:xfrm>
        </p:grpSpPr>
        <p:sp>
          <p:nvSpPr>
            <p:cNvPr id="134" name="Oval 133"/>
            <p:cNvSpPr/>
            <p:nvPr/>
          </p:nvSpPr>
          <p:spPr bwMode="auto">
            <a:xfrm>
              <a:off x="37785311" y="23948665"/>
              <a:ext cx="1895746" cy="1107997"/>
            </a:xfrm>
            <a:prstGeom prst="ellipse">
              <a:avLst/>
            </a:prstGeom>
            <a:solidFill>
              <a:srgbClr val="C7D6E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60584" y="23948666"/>
              <a:ext cx="147348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600" dirty="0" smtClean="0"/>
                <a:t>128</a:t>
              </a:r>
              <a:endParaRPr lang="en-GB" sz="6600" dirty="0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38389671" y="9845839"/>
            <a:ext cx="14401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39" name="TextBox 138"/>
          <p:cNvSpPr txBox="1"/>
          <p:nvPr/>
        </p:nvSpPr>
        <p:spPr>
          <a:xfrm>
            <a:off x="43535220" y="13828203"/>
            <a:ext cx="6354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LBP map: </a:t>
            </a:r>
          </a:p>
          <a:p>
            <a:pPr algn="ctr"/>
            <a:r>
              <a:rPr lang="sv-SE" sz="7000" b="1" dirty="0" smtClean="0"/>
              <a:t>80x80</a:t>
            </a:r>
            <a:endParaRPr lang="en-GB" sz="7000" b="1" dirty="0"/>
          </a:p>
        </p:txBody>
      </p:sp>
      <p:pic>
        <p:nvPicPr>
          <p:cNvPr id="1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573" y="20090482"/>
            <a:ext cx="31860539" cy="8136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22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03"/>
          <p:cNvSpPr/>
          <p:nvPr/>
        </p:nvSpPr>
        <p:spPr bwMode="auto">
          <a:xfrm>
            <a:off x="40360" y="4887410"/>
            <a:ext cx="49069902" cy="12457385"/>
          </a:xfrm>
          <a:prstGeom prst="roundRect">
            <a:avLst/>
          </a:prstGeom>
          <a:solidFill>
            <a:srgbClr val="D9E5C1"/>
          </a:solidFill>
          <a:ln w="1016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024" name="Table 10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58150"/>
              </p:ext>
            </p:extLst>
          </p:nvPr>
        </p:nvGraphicFramePr>
        <p:xfrm>
          <a:off x="11273608" y="7186658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713894"/>
              </p:ext>
            </p:extLst>
          </p:nvPr>
        </p:nvGraphicFramePr>
        <p:xfrm>
          <a:off x="11917605" y="7849122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8" name="Straight Arrow Connector 107"/>
          <p:cNvCxnSpPr/>
          <p:nvPr/>
        </p:nvCxnSpPr>
        <p:spPr bwMode="auto">
          <a:xfrm>
            <a:off x="17610312" y="9577314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TextBox 108"/>
          <p:cNvSpPr txBox="1"/>
          <p:nvPr/>
        </p:nvSpPr>
        <p:spPr>
          <a:xfrm>
            <a:off x="10769552" y="13828206"/>
            <a:ext cx="77823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a) </a:t>
            </a:r>
            <a:r>
              <a:rPr lang="en-GB" sz="7000" b="1" dirty="0" smtClean="0"/>
              <a:t>Apply N standard 9x9 convolutional filters</a:t>
            </a:r>
            <a:endParaRPr lang="en-GB" sz="7000" b="1" dirty="0"/>
          </a:p>
        </p:txBody>
      </p:sp>
      <p:cxnSp>
        <p:nvCxnSpPr>
          <p:cNvPr id="110" name="Straight Arrow Connector 109"/>
          <p:cNvCxnSpPr/>
          <p:nvPr/>
        </p:nvCxnSpPr>
        <p:spPr bwMode="auto">
          <a:xfrm>
            <a:off x="36854745" y="10341465"/>
            <a:ext cx="1925919" cy="794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7" name="Picture 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737599" y="6495969"/>
            <a:ext cx="6906970" cy="6906970"/>
          </a:xfrm>
          <a:prstGeom prst="rect">
            <a:avLst/>
          </a:prstGeom>
          <a:noFill/>
          <a:ln w="1270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Straight Arrow Connector 117"/>
          <p:cNvCxnSpPr/>
          <p:nvPr/>
        </p:nvCxnSpPr>
        <p:spPr bwMode="auto">
          <a:xfrm>
            <a:off x="9154423" y="10373826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18762440" y="13828205"/>
            <a:ext cx="71572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b) Add R rotational variants of each filter</a:t>
            </a:r>
            <a:endParaRPr lang="en-GB" sz="7000" b="1" dirty="0"/>
          </a:p>
        </p:txBody>
      </p:sp>
      <p:cxnSp>
        <p:nvCxnSpPr>
          <p:cNvPr id="125" name="Straight Arrow Connector 124"/>
          <p:cNvCxnSpPr/>
          <p:nvPr/>
        </p:nvCxnSpPr>
        <p:spPr bwMode="auto">
          <a:xfrm>
            <a:off x="25476007" y="9797157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TextBox 131"/>
          <p:cNvSpPr txBox="1"/>
          <p:nvPr/>
        </p:nvSpPr>
        <p:spPr>
          <a:xfrm>
            <a:off x="2025631" y="13828207"/>
            <a:ext cx="6354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Input image: 80x80</a:t>
            </a:r>
            <a:endParaRPr lang="en-GB" sz="7000" b="1" dirty="0"/>
          </a:p>
        </p:txBody>
      </p:sp>
      <p:cxnSp>
        <p:nvCxnSpPr>
          <p:cNvPr id="134" name="Straight Arrow Connector 133"/>
          <p:cNvCxnSpPr/>
          <p:nvPr/>
        </p:nvCxnSpPr>
        <p:spPr bwMode="auto">
          <a:xfrm>
            <a:off x="41757072" y="10414072"/>
            <a:ext cx="1925919" cy="794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57818"/>
              </p:ext>
            </p:extLst>
          </p:nvPr>
        </p:nvGraphicFramePr>
        <p:xfrm>
          <a:off x="12569752" y="8497194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72066"/>
              </p:ext>
            </p:extLst>
          </p:nvPr>
        </p:nvGraphicFramePr>
        <p:xfrm>
          <a:off x="13229052" y="9202882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90354"/>
              </p:ext>
            </p:extLst>
          </p:nvPr>
        </p:nvGraphicFramePr>
        <p:xfrm>
          <a:off x="13847099" y="9850954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033" name="Group 1032"/>
          <p:cNvGrpSpPr/>
          <p:nvPr/>
        </p:nvGrpSpPr>
        <p:grpSpPr>
          <a:xfrm>
            <a:off x="20299020" y="6264946"/>
            <a:ext cx="4224060" cy="7020747"/>
            <a:chOff x="19290908" y="6264946"/>
            <a:chExt cx="4224060" cy="7020747"/>
          </a:xfrm>
        </p:grpSpPr>
        <p:grpSp>
          <p:nvGrpSpPr>
            <p:cNvPr id="1025" name="Group 1024"/>
            <p:cNvGrpSpPr/>
            <p:nvPr/>
          </p:nvGrpSpPr>
          <p:grpSpPr>
            <a:xfrm>
              <a:off x="21423825" y="6264946"/>
              <a:ext cx="2053277" cy="1555208"/>
              <a:chOff x="17099331" y="5805335"/>
              <a:chExt cx="4940773" cy="3806127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99331" y="5805335"/>
                <a:ext cx="2974975" cy="2974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00000">
                <a:off x="17811187" y="5886822"/>
                <a:ext cx="2974975" cy="2974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00000">
                <a:off x="18586819" y="6064618"/>
                <a:ext cx="2974975" cy="2974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5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19065129" y="6636487"/>
                <a:ext cx="2974975" cy="2974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032" name="Group 1031"/>
            <p:cNvGrpSpPr/>
            <p:nvPr/>
          </p:nvGrpSpPr>
          <p:grpSpPr>
            <a:xfrm>
              <a:off x="19290908" y="7297380"/>
              <a:ext cx="1863553" cy="1802972"/>
              <a:chOff x="19122480" y="9296400"/>
              <a:chExt cx="4568669" cy="4420148"/>
            </a:xfrm>
          </p:grpSpPr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22480" y="9296400"/>
                <a:ext cx="2974975" cy="2974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00000">
                <a:off x="19815951" y="9614382"/>
                <a:ext cx="2974975" cy="2974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2" name="Picture 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00000">
                <a:off x="20039087" y="10172876"/>
                <a:ext cx="2974975" cy="2974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3" name="Picture 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20716174" y="10741573"/>
                <a:ext cx="2974975" cy="2974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96" name="Group 195"/>
            <p:cNvGrpSpPr/>
            <p:nvPr/>
          </p:nvGrpSpPr>
          <p:grpSpPr>
            <a:xfrm>
              <a:off x="21461691" y="9048388"/>
              <a:ext cx="2053277" cy="1555208"/>
              <a:chOff x="17099331" y="5805335"/>
              <a:chExt cx="4940773" cy="3806127"/>
            </a:xfrm>
          </p:grpSpPr>
          <p:pic>
            <p:nvPicPr>
              <p:cNvPr id="197" name="Picture 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99331" y="5805335"/>
                <a:ext cx="2974975" cy="2974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8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00000">
                <a:off x="17811187" y="5886822"/>
                <a:ext cx="2974975" cy="2974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9" name="Picture 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00000">
                <a:off x="18586819" y="6064618"/>
                <a:ext cx="2974975" cy="2974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0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19065129" y="6636487"/>
                <a:ext cx="2974975" cy="2974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1" name="Group 200"/>
            <p:cNvGrpSpPr/>
            <p:nvPr/>
          </p:nvGrpSpPr>
          <p:grpSpPr>
            <a:xfrm>
              <a:off x="19359183" y="10135961"/>
              <a:ext cx="1863553" cy="1802972"/>
              <a:chOff x="19122480" y="9296400"/>
              <a:chExt cx="4568669" cy="4420148"/>
            </a:xfrm>
          </p:grpSpPr>
          <p:pic>
            <p:nvPicPr>
              <p:cNvPr id="202" name="Picture 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22480" y="9296400"/>
                <a:ext cx="2974975" cy="2974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3" name="Picture 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00000">
                <a:off x="19815951" y="9614382"/>
                <a:ext cx="2974975" cy="2974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4" name="Picture 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00000">
                <a:off x="20039087" y="10172876"/>
                <a:ext cx="2974975" cy="2974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" name="Picture 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20716174" y="10741573"/>
                <a:ext cx="2974975" cy="2974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91" name="Group 190"/>
            <p:cNvGrpSpPr/>
            <p:nvPr/>
          </p:nvGrpSpPr>
          <p:grpSpPr>
            <a:xfrm>
              <a:off x="21375097" y="11730485"/>
              <a:ext cx="2053277" cy="1555208"/>
              <a:chOff x="17099331" y="5805335"/>
              <a:chExt cx="4940773" cy="3806127"/>
            </a:xfrm>
          </p:grpSpPr>
          <p:pic>
            <p:nvPicPr>
              <p:cNvPr id="192" name="Picture 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99331" y="5805335"/>
                <a:ext cx="2974975" cy="2974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3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00000">
                <a:off x="17811187" y="5886822"/>
                <a:ext cx="2974975" cy="2974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4" name="Picture 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00000">
                <a:off x="18586819" y="6064618"/>
                <a:ext cx="2974975" cy="2974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5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19065129" y="6636487"/>
                <a:ext cx="2974975" cy="2974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cxnSp>
        <p:nvCxnSpPr>
          <p:cNvPr id="207" name="Straight Arrow Connector 206"/>
          <p:cNvCxnSpPr/>
          <p:nvPr/>
        </p:nvCxnSpPr>
        <p:spPr bwMode="auto">
          <a:xfrm>
            <a:off x="25476007" y="7008449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Arrow Connector 207"/>
          <p:cNvCxnSpPr/>
          <p:nvPr/>
        </p:nvCxnSpPr>
        <p:spPr bwMode="auto">
          <a:xfrm>
            <a:off x="25476007" y="12585865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9" name="TextBox 208"/>
          <p:cNvSpPr txBox="1"/>
          <p:nvPr/>
        </p:nvSpPr>
        <p:spPr>
          <a:xfrm>
            <a:off x="27835448" y="13828204"/>
            <a:ext cx="113772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c) Max pooling of activations within each group – record magnitude and direction</a:t>
            </a:r>
            <a:endParaRPr lang="en-GB" sz="7000" b="1" dirty="0"/>
          </a:p>
        </p:txBody>
      </p:sp>
      <p:cxnSp>
        <p:nvCxnSpPr>
          <p:cNvPr id="210" name="Straight Arrow Connector 209"/>
          <p:cNvCxnSpPr/>
          <p:nvPr/>
        </p:nvCxnSpPr>
        <p:spPr bwMode="auto">
          <a:xfrm>
            <a:off x="25476007" y="11191511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Straight Arrow Connector 210"/>
          <p:cNvCxnSpPr/>
          <p:nvPr/>
        </p:nvCxnSpPr>
        <p:spPr bwMode="auto">
          <a:xfrm>
            <a:off x="25476007" y="8402803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" name="Rectangle 211"/>
          <p:cNvSpPr/>
          <p:nvPr/>
        </p:nvSpPr>
        <p:spPr>
          <a:xfrm>
            <a:off x="28699544" y="6624986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213" name="Rectangle 212"/>
          <p:cNvSpPr/>
          <p:nvPr/>
        </p:nvSpPr>
        <p:spPr>
          <a:xfrm>
            <a:off x="29340449" y="7273658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214" name="Rectangle 213"/>
          <p:cNvSpPr/>
          <p:nvPr/>
        </p:nvSpPr>
        <p:spPr>
          <a:xfrm>
            <a:off x="29988521" y="7921730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215" name="Rectangle 214"/>
          <p:cNvSpPr/>
          <p:nvPr/>
        </p:nvSpPr>
        <p:spPr>
          <a:xfrm>
            <a:off x="30636593" y="8527129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216" name="Rectangle 215"/>
          <p:cNvSpPr/>
          <p:nvPr/>
        </p:nvSpPr>
        <p:spPr>
          <a:xfrm>
            <a:off x="31284665" y="9215806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cxnSp>
        <p:nvCxnSpPr>
          <p:cNvPr id="1035" name="Straight Arrow Connector 1034"/>
          <p:cNvCxnSpPr/>
          <p:nvPr/>
        </p:nvCxnSpPr>
        <p:spPr>
          <a:xfrm>
            <a:off x="31363840" y="9307294"/>
            <a:ext cx="574562" cy="48604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31913049" y="9379302"/>
            <a:ext cx="661607" cy="1155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33090467" y="11316855"/>
            <a:ext cx="807094" cy="3600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33884120" y="9379302"/>
            <a:ext cx="576113" cy="237357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H="1" flipV="1">
            <a:off x="33184256" y="9640018"/>
            <a:ext cx="627856" cy="4488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31939904" y="10864154"/>
            <a:ext cx="502554" cy="178843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32509315" y="9772326"/>
            <a:ext cx="654725" cy="227732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32574656" y="9348138"/>
            <a:ext cx="614643" cy="24718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31363840" y="10864154"/>
            <a:ext cx="646570" cy="25808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H="1">
            <a:off x="33164040" y="9307294"/>
            <a:ext cx="537378" cy="366903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34046558" y="10364522"/>
            <a:ext cx="557642" cy="253496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33956128" y="10936162"/>
            <a:ext cx="709902" cy="1139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34100144" y="11316855"/>
            <a:ext cx="466510" cy="555411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V="1">
            <a:off x="33092032" y="10864154"/>
            <a:ext cx="767044" cy="170815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4855414" y="11296202"/>
            <a:ext cx="324850" cy="43204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31328802" y="9701294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33957630" y="9784034"/>
            <a:ext cx="574562" cy="2663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4656960" y="9784034"/>
            <a:ext cx="523304" cy="1517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33149017" y="10369402"/>
            <a:ext cx="735103" cy="11280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34597547" y="10801450"/>
            <a:ext cx="726733" cy="355802"/>
          </a:xfrm>
          <a:prstGeom prst="straightConnector1">
            <a:avLst/>
          </a:prstGeom>
          <a:ln w="152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34676208" y="10225386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H="1">
            <a:off x="31723880" y="9437338"/>
            <a:ext cx="760450" cy="77874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32499200" y="11296202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 flipH="1">
            <a:off x="31923136" y="11296202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31291832" y="10216082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32013414" y="10144074"/>
            <a:ext cx="430546" cy="54362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 flipH="1">
            <a:off x="32571208" y="10229426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H="1">
            <a:off x="32651600" y="10729442"/>
            <a:ext cx="224408" cy="476316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 flipH="1" flipV="1">
            <a:off x="34480400" y="9235286"/>
            <a:ext cx="627856" cy="4488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/>
          <p:nvPr/>
        </p:nvCxnSpPr>
        <p:spPr>
          <a:xfrm>
            <a:off x="31363840" y="11233498"/>
            <a:ext cx="466510" cy="555411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>
            <a:off x="33149017" y="11953578"/>
            <a:ext cx="735103" cy="11280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/>
          <p:nvPr/>
        </p:nvCxnSpPr>
        <p:spPr>
          <a:xfrm flipH="1">
            <a:off x="31318143" y="11809562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32039725" y="11737554"/>
            <a:ext cx="430546" cy="54362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 flipH="1">
            <a:off x="32515968" y="11809562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/>
          <p:nvPr/>
        </p:nvCxnSpPr>
        <p:spPr>
          <a:xfrm flipH="1" flipV="1">
            <a:off x="34597547" y="11809562"/>
            <a:ext cx="627856" cy="4488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>
            <a:off x="33922606" y="11953578"/>
            <a:ext cx="654725" cy="227732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 flipH="1" flipV="1">
            <a:off x="31939904" y="12241610"/>
            <a:ext cx="627856" cy="4488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>
            <a:off x="31371981" y="12385626"/>
            <a:ext cx="654725" cy="227732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>
            <a:off x="34161206" y="12313618"/>
            <a:ext cx="576113" cy="237357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>
            <a:off x="32515968" y="12313618"/>
            <a:ext cx="614643" cy="24718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 flipH="1">
            <a:off x="33441126" y="12241610"/>
            <a:ext cx="537378" cy="366903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 flipH="1" flipV="1">
            <a:off x="34696424" y="12601650"/>
            <a:ext cx="627856" cy="448840"/>
          </a:xfrm>
          <a:prstGeom prst="straightConnector1">
            <a:avLst/>
          </a:prstGeom>
          <a:ln w="152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>
            <a:off x="34656960" y="12313618"/>
            <a:ext cx="576113" cy="237357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31360517" y="12673658"/>
            <a:ext cx="807094" cy="3600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32155928" y="12673658"/>
            <a:ext cx="466510" cy="555411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32767182" y="12673658"/>
            <a:ext cx="324850" cy="43204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33741606" y="12601650"/>
            <a:ext cx="430546" cy="54362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/>
          <p:nvPr/>
        </p:nvCxnSpPr>
        <p:spPr>
          <a:xfrm flipH="1">
            <a:off x="34155384" y="12673658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" name="Picture 30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0333" b="45730"/>
          <a:stretch/>
        </p:blipFill>
        <p:spPr>
          <a:xfrm>
            <a:off x="31271785" y="9217274"/>
            <a:ext cx="4306201" cy="3901385"/>
          </a:xfrm>
          <a:prstGeom prst="rect">
            <a:avLst/>
          </a:prstGeom>
          <a:solidFill>
            <a:schemeClr val="tx2">
              <a:lumMod val="40000"/>
              <a:lumOff val="60000"/>
              <a:alpha val="82000"/>
            </a:schemeClr>
          </a:solidFill>
          <a:ln w="1270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788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149</Words>
  <Application>Microsoft Office PowerPoint</Application>
  <PresentationFormat>Custom</PresentationFormat>
  <Paragraphs>49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Harlin</dc:creator>
  <cp:lastModifiedBy>HP Inc.</cp:lastModifiedBy>
  <cp:revision>45</cp:revision>
  <dcterms:created xsi:type="dcterms:W3CDTF">2018-12-05T13:19:43Z</dcterms:created>
  <dcterms:modified xsi:type="dcterms:W3CDTF">2018-12-09T17:15:02Z</dcterms:modified>
</cp:coreProperties>
</file>