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oxima Nova Heavy" charset="1" panose="02000506030000020004"/>
      <p:regular r:id="rId15"/>
    </p:embeddedFont>
    <p:embeddedFont>
      <p:font typeface="Proxima Nova Bold" charset="1" panose="02000506030000020004"/>
      <p:regular r:id="rId16"/>
    </p:embeddedFont>
    <p:embeddedFont>
      <p:font typeface="Proxima Nova" charset="1" panose="0200050603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69654" y="3377144"/>
            <a:ext cx="13428298" cy="1812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2"/>
              </a:lnSpc>
            </a:pPr>
            <a:r>
              <a:rPr lang="en-US" sz="6669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PREDIÇÃO INTELIGENTE E AUTOMAÇÃO DE EFICIÊNCIA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5727548"/>
            <a:ext cx="10111652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Desafio Prático – Programa de Estágio Banco Bari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654" y="8796034"/>
            <a:ext cx="6042642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João Victor da Silva dos Santos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927621" y="3873258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2" y="0"/>
                </a:lnTo>
                <a:lnTo>
                  <a:pt x="6062922" y="6038007"/>
                </a:lnTo>
                <a:lnTo>
                  <a:pt x="0" y="6038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01769" y="6073767"/>
            <a:ext cx="298786" cy="29878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01769" y="1257300"/>
            <a:ext cx="672350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 DO PROJETO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1769" y="3974431"/>
            <a:ext cx="15557531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</a:t>
            </a:r>
            <a:r>
              <a:rPr lang="en-US" b="true" sz="2900" strike="noStrike" u="non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esenvolver um modelo de Machine Learning para prever a probabilidade de inadimplência de clientes, apoiando decisões de crédito imobiliário.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0768" y="6073767"/>
            <a:ext cx="5317399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sz="2364" spc="16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-US" sz="2364" spc="16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REVISÃO DE INADIMPLÊNCIA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90768" y="7937719"/>
            <a:ext cx="10811223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sz="2364" spc="16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-US" sz="2364" spc="16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NTREGA FINAL: MODELO TREINADO + RANKING DE RISCO EM CSV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0768" y="6991233"/>
            <a:ext cx="7152264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sz="2364" spc="16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FO</a:t>
            </a:r>
            <a:r>
              <a:rPr lang="en-US" sz="2364" spc="16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CO EM DADOS FINANCEIROS DOS CLIENTES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701769" y="7966298"/>
            <a:ext cx="298786" cy="29878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01769" y="7019812"/>
            <a:ext cx="298786" cy="298786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799999">
            <a:off x="10844666" y="-291575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0779" y="2555550"/>
            <a:ext cx="882677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0"/>
              </a:lnSpc>
            </a:pPr>
            <a:r>
              <a:rPr lang="en-US" sz="40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FONTE DE DADOS E VARIÁVEIS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59790"/>
            <a:ext cx="13070012" cy="587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Alvo: Inadimplente (0,1)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CSV com dados de clientes, utilizando somente os seguintes dados: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renda_mensal 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valor_financiado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 score_credito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prazo_contrato_meses </a:t>
            </a:r>
          </a:p>
          <a:p>
            <a:pPr algn="l" marL="1252224" indent="-417408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percentualFinanciado</a:t>
            </a:r>
          </a:p>
          <a:p>
            <a:pPr algn="l">
              <a:lnSpc>
                <a:spcPts val="4479"/>
              </a:lnSpc>
            </a:pPr>
          </a:p>
          <a:p>
            <a:pPr algn="l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Criada nova variável:</a:t>
            </a:r>
          </a:p>
          <a:p>
            <a:pPr algn="l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percentualFinanciado = valor_financiado / valor_imovel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60779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06097" y="-734700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60779" y="889684"/>
            <a:ext cx="882677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500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BASE DE DADOS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352147" y="-2964316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79388" y="2920103"/>
            <a:ext cx="695588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80"/>
              </a:lnSpc>
              <a:spcBef>
                <a:spcPct val="0"/>
              </a:spcBef>
            </a:pPr>
            <a:r>
              <a:rPr lang="en-US" b="true" sz="40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LIM</a:t>
            </a:r>
            <a:r>
              <a:rPr lang="en-US" b="true" sz="40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PEZA E PREPARAÇÃO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79388" y="4015105"/>
            <a:ext cx="10042023" cy="559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Co</a:t>
            </a:r>
            <a:r>
              <a:rPr lang="en-US" sz="32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nversão de R$ para float (ponto decimal)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Criação da coluna percentualFinanciado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Padronização dos dados com StandardScaler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 marL="690881" indent="-345440" lvl="1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Balanceamento com RandomOverSampler para igualar o número de inadimplentes e não inadimplentes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779388" y="302699"/>
            <a:ext cx="7525726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TRATAMENTO DE DADOS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-342153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-342153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652010" y="113546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4990" y="1393778"/>
            <a:ext cx="898510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MODELO UTILIZADO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08049" y="4330624"/>
            <a:ext cx="7478988" cy="562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2" indent="-313056" lvl="1">
              <a:lnSpc>
                <a:spcPts val="4060"/>
              </a:lnSpc>
              <a:buFont typeface="Arial"/>
              <a:buChar char="•"/>
            </a:pPr>
            <a:r>
              <a:rPr lang="en-US" sz="29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Hiperparâmetros:</a:t>
            </a:r>
          </a:p>
          <a:p>
            <a:pPr algn="l" marL="1079509" indent="-359836" lvl="2">
              <a:lnSpc>
                <a:spcPts val="35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n_estimators=100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1079509" indent="-359836" lvl="2">
              <a:lnSpc>
                <a:spcPts val="35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max_depth=5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 marL="1079509" indent="-359836" lvl="2">
              <a:lnSpc>
                <a:spcPts val="35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scale_pos_weight= peso_classes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Estratégia para tratar desbalanceamento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  <a:p>
            <a:pPr algn="l" marL="626112" indent="-313056" lvl="1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Limiar ajustado: threshold = 0.3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08049" y="3161906"/>
            <a:ext cx="8108809" cy="2375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XGB</a:t>
            </a:r>
            <a:r>
              <a:rPr lang="en-US" b="true" sz="3999" strike="noStrike" u="non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oost Classifier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398094">
            <a:off x="-588112" y="8222576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398094">
            <a:off x="-1931" y="9382356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84759" y="6192975"/>
            <a:ext cx="4541286" cy="3800025"/>
          </a:xfrm>
          <a:custGeom>
            <a:avLst/>
            <a:gdLst/>
            <a:ahLst/>
            <a:cxnLst/>
            <a:rect r="r" b="b" t="t" l="l"/>
            <a:pathLst>
              <a:path h="3800025" w="4541286">
                <a:moveTo>
                  <a:pt x="0" y="0"/>
                </a:moveTo>
                <a:lnTo>
                  <a:pt x="4541286" y="0"/>
                </a:lnTo>
                <a:lnTo>
                  <a:pt x="4541286" y="3800025"/>
                </a:lnTo>
                <a:lnTo>
                  <a:pt x="0" y="38000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38858" y="6192975"/>
            <a:ext cx="4825429" cy="3800025"/>
          </a:xfrm>
          <a:custGeom>
            <a:avLst/>
            <a:gdLst/>
            <a:ahLst/>
            <a:cxnLst/>
            <a:rect r="r" b="b" t="t" l="l"/>
            <a:pathLst>
              <a:path h="3800025" w="4825429">
                <a:moveTo>
                  <a:pt x="0" y="0"/>
                </a:moveTo>
                <a:lnTo>
                  <a:pt x="4825429" y="0"/>
                </a:lnTo>
                <a:lnTo>
                  <a:pt x="4825429" y="3800025"/>
                </a:lnTo>
                <a:lnTo>
                  <a:pt x="0" y="3800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78737" y="6192975"/>
            <a:ext cx="4872050" cy="3800025"/>
          </a:xfrm>
          <a:custGeom>
            <a:avLst/>
            <a:gdLst/>
            <a:ahLst/>
            <a:cxnLst/>
            <a:rect r="r" b="b" t="t" l="l"/>
            <a:pathLst>
              <a:path h="3800025" w="4872050">
                <a:moveTo>
                  <a:pt x="0" y="0"/>
                </a:moveTo>
                <a:lnTo>
                  <a:pt x="4872050" y="0"/>
                </a:lnTo>
                <a:lnTo>
                  <a:pt x="4872050" y="3800025"/>
                </a:lnTo>
                <a:lnTo>
                  <a:pt x="0" y="3800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77755" y="2018836"/>
            <a:ext cx="860295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80"/>
              </a:lnSpc>
              <a:spcBef>
                <a:spcPct val="0"/>
              </a:spcBef>
            </a:pPr>
            <a:r>
              <a:rPr lang="en-US" b="true" sz="40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DESEMPE</a:t>
            </a:r>
            <a:r>
              <a:rPr lang="en-US" b="true" sz="40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NHO DO MODELO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818301"/>
            <a:ext cx="7791707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Métr</a:t>
            </a: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icas: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Acurácia: 0.77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Recall classe 1 (inadimplente): 0.35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Precision classe 1: 0.22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184759" y="5351951"/>
            <a:ext cx="16866028" cy="69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6"/>
              </a:lnSpc>
              <a:spcBef>
                <a:spcPct val="0"/>
              </a:spcBef>
            </a:pPr>
            <a:r>
              <a:rPr lang="en-US" b="true" sz="4083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Gráficos de Desempenho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396605" y="2485606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23075" y="167811"/>
            <a:ext cx="1110724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AVALIAÇÃO DO MODELO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336920" y="3404687"/>
            <a:ext cx="6999232" cy="4534856"/>
          </a:xfrm>
          <a:custGeom>
            <a:avLst/>
            <a:gdLst/>
            <a:ahLst/>
            <a:cxnLst/>
            <a:rect r="r" b="b" t="t" l="l"/>
            <a:pathLst>
              <a:path h="4534856" w="6999232">
                <a:moveTo>
                  <a:pt x="0" y="0"/>
                </a:moveTo>
                <a:lnTo>
                  <a:pt x="6999233" y="0"/>
                </a:lnTo>
                <a:lnTo>
                  <a:pt x="6999233" y="4534856"/>
                </a:lnTo>
                <a:lnTo>
                  <a:pt x="0" y="4534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228018"/>
            <a:ext cx="14661234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80"/>
              </a:lnSpc>
              <a:spcBef>
                <a:spcPct val="0"/>
              </a:spcBef>
            </a:pPr>
            <a:r>
              <a:rPr lang="en-US" b="true" sz="40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VARIÁVEIS MAIS INFLUENTES PARA A INADIMPLÊNCIA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4187" y="3395162"/>
            <a:ext cx="4120431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RENDA MENSAL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14187" y="4439384"/>
            <a:ext cx="3970473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SCORE DE CREDITO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14187" y="5482360"/>
            <a:ext cx="4270388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VALOR FINANCIADO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5399999">
            <a:off x="10956502" y="2846508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81271" y="253168"/>
            <a:ext cx="14661234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IMPORTÂNCIA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 DAS VARIÁVEIS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5107" y="131261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141790" y="95523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887109" y="95523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75350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RESULTADO FINAL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7401" y="3220729"/>
            <a:ext cx="12110257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Pr</a:t>
            </a: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obabilidade de inadimplência calculada para cada cliente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Arquivo final: </a:t>
            </a:r>
          </a:p>
          <a:p>
            <a:pPr algn="l" marL="1295403" indent="-431801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id_cliente</a:t>
            </a:r>
          </a:p>
          <a:p>
            <a:pPr algn="l" marL="1295403" indent="-431801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prob_inadimplencia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Ordenado do cliente mais arriscado ao menos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313159" y="6653300"/>
            <a:ext cx="17489408" cy="2605000"/>
          </a:xfrm>
          <a:custGeom>
            <a:avLst/>
            <a:gdLst/>
            <a:ahLst/>
            <a:cxnLst/>
            <a:rect r="r" b="b" t="t" l="l"/>
            <a:pathLst>
              <a:path h="2605000" w="17489408">
                <a:moveTo>
                  <a:pt x="0" y="0"/>
                </a:moveTo>
                <a:lnTo>
                  <a:pt x="17489409" y="0"/>
                </a:lnTo>
                <a:lnTo>
                  <a:pt x="17489409" y="2605000"/>
                </a:lnTo>
                <a:lnTo>
                  <a:pt x="0" y="260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316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2279364"/>
            <a:ext cx="12110257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80"/>
              </a:lnSpc>
              <a:spcBef>
                <a:spcPct val="0"/>
              </a:spcBef>
            </a:pPr>
            <a:r>
              <a:rPr lang="en-US" b="true" sz="40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GERAÇÃ</a:t>
            </a:r>
            <a:r>
              <a:rPr lang="en-US" b="true" sz="40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 DE CSV COM RANKING DE RISCO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3159" y="6109994"/>
            <a:ext cx="17489408" cy="5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2"/>
              </a:lnSpc>
              <a:spcBef>
                <a:spcPct val="0"/>
              </a:spcBef>
            </a:pPr>
            <a:r>
              <a:rPr lang="en-US" b="true" sz="36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Tabela de probabilidade de inadimplência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11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70200" y="8097814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1485447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</a:t>
            </a: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NCLUSÃO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46364"/>
            <a:ext cx="15829017" cy="436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Com </a:t>
            </a: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este projeto, foi possível prever a chance de inadimplência de clientes com base em informações como renda, valor do imóvel e score de crédito. O modelo funcionou bem e gerou um arquivo com a probabilidade de cada cliente não pagar o financiamento, o que pode ajudar diretamente na análise de crédito.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Próximos passos:</a:t>
            </a: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Ajuste fino de hiperparâmetros</a:t>
            </a: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Teste com novos modelos</a:t>
            </a: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Implantação com RPA para alertas automáticos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DAGlUd1L_zQ</dc:identifier>
  <dcterms:modified xsi:type="dcterms:W3CDTF">2011-08-01T06:04:30Z</dcterms:modified>
  <cp:revision>1</cp:revision>
  <dc:title>pitch</dc:title>
</cp:coreProperties>
</file>