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9906000" cy="6858000" type="A4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304" y="-4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040D0-9E54-4261-8C26-994613EA8D38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17625" y="1200150"/>
            <a:ext cx="46799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A5754-1015-464C-A478-C48DFF1FBF6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62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35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30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65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47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10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3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93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66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78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52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53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C94265-D558-479C-B273-1E0799ACBC99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23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5844506-ECFB-8EAD-B28F-A560201A6017}"/>
              </a:ext>
            </a:extLst>
          </p:cNvPr>
          <p:cNvSpPr txBox="1"/>
          <p:nvPr/>
        </p:nvSpPr>
        <p:spPr>
          <a:xfrm>
            <a:off x="358666" y="5889125"/>
            <a:ext cx="2485039" cy="646331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1200" b="1" dirty="0"/>
              <a:t>Name</a:t>
            </a:r>
            <a:r>
              <a:rPr lang="en-GB" sz="1200" dirty="0"/>
              <a:t>: Josephina Imhoff</a:t>
            </a:r>
          </a:p>
          <a:p>
            <a:r>
              <a:rPr lang="en-GB" sz="1200" b="1" dirty="0"/>
              <a:t>Matriculation No.: </a:t>
            </a:r>
            <a:r>
              <a:rPr lang="en-GB" sz="1200" dirty="0"/>
              <a:t>23464631</a:t>
            </a:r>
          </a:p>
          <a:p>
            <a:r>
              <a:rPr lang="en-GB" sz="1200" b="1" dirty="0" err="1"/>
              <a:t>IdM</a:t>
            </a:r>
            <a:r>
              <a:rPr lang="en-GB" sz="1200" b="1" dirty="0"/>
              <a:t>:</a:t>
            </a:r>
            <a:r>
              <a:rPr lang="en-GB" sz="1200" dirty="0"/>
              <a:t> jo17wila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15D9F6B-3CA4-1853-807B-9CE45FA0C181}"/>
              </a:ext>
            </a:extLst>
          </p:cNvPr>
          <p:cNvSpPr txBox="1"/>
          <p:nvPr/>
        </p:nvSpPr>
        <p:spPr>
          <a:xfrm>
            <a:off x="358666" y="322544"/>
            <a:ext cx="4722428" cy="461665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2400" b="1" dirty="0"/>
              <a:t>Homework x</a:t>
            </a:r>
          </a:p>
        </p:txBody>
      </p:sp>
    </p:spTree>
    <p:extLst>
      <p:ext uri="{BB962C8B-B14F-4D97-AF65-F5344CB8AC3E}">
        <p14:creationId xmlns:p14="http://schemas.microsoft.com/office/powerpoint/2010/main" val="65363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5844506-ECFB-8EAD-B28F-A560201A6017}"/>
              </a:ext>
            </a:extLst>
          </p:cNvPr>
          <p:cNvSpPr txBox="1"/>
          <p:nvPr/>
        </p:nvSpPr>
        <p:spPr>
          <a:xfrm>
            <a:off x="358666" y="5889125"/>
            <a:ext cx="2485039" cy="646331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1200" b="1" dirty="0"/>
              <a:t>Name</a:t>
            </a:r>
            <a:r>
              <a:rPr lang="en-GB" sz="1200" dirty="0"/>
              <a:t>: Josephina Imhoff</a:t>
            </a:r>
          </a:p>
          <a:p>
            <a:r>
              <a:rPr lang="en-GB" sz="1200" b="1" dirty="0"/>
              <a:t>Matriculation No.: </a:t>
            </a:r>
            <a:r>
              <a:rPr lang="en-GB" sz="1200" dirty="0"/>
              <a:t>23464631</a:t>
            </a:r>
          </a:p>
          <a:p>
            <a:r>
              <a:rPr lang="en-GB" sz="1200" b="1" dirty="0" err="1"/>
              <a:t>IdM</a:t>
            </a:r>
            <a:r>
              <a:rPr lang="en-GB" sz="1200" b="1" dirty="0"/>
              <a:t>:</a:t>
            </a:r>
            <a:r>
              <a:rPr lang="en-GB" sz="1200" dirty="0"/>
              <a:t> jo17wila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15D9F6B-3CA4-1853-807B-9CE45FA0C181}"/>
              </a:ext>
            </a:extLst>
          </p:cNvPr>
          <p:cNvSpPr txBox="1"/>
          <p:nvPr/>
        </p:nvSpPr>
        <p:spPr>
          <a:xfrm>
            <a:off x="358666" y="590926"/>
            <a:ext cx="4722428" cy="461665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2400" b="1" dirty="0"/>
              <a:t>Homework 5 – Wine Quality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3E59FC2-7C9F-2436-9EBE-7C423DA2F29F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983341"/>
            <a:ext cx="9837482" cy="2720250"/>
            <a:chOff x="0" y="947323"/>
            <a:chExt cx="12107670" cy="3348000"/>
          </a:xfrm>
        </p:grpSpPr>
        <p:pic>
          <p:nvPicPr>
            <p:cNvPr id="19" name="Grafik 18" descr="Ein Bild, das Screenshot, Farbigkeit, Text, Diagramm enthält.&#10;&#10;Automatisch generierte Beschreibung">
              <a:extLst>
                <a:ext uri="{FF2B5EF4-FFF2-40B4-BE49-F238E27FC236}">
                  <a16:creationId xmlns:a16="http://schemas.microsoft.com/office/drawing/2014/main" id="{C503DAC0-9ACC-3B49-A59B-C47473BF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835"/>
            <a:stretch/>
          </p:blipFill>
          <p:spPr>
            <a:xfrm>
              <a:off x="0" y="947323"/>
              <a:ext cx="3980329" cy="3348000"/>
            </a:xfrm>
            <a:prstGeom prst="rect">
              <a:avLst/>
            </a:prstGeom>
          </p:spPr>
        </p:pic>
        <p:pic>
          <p:nvPicPr>
            <p:cNvPr id="23" name="Grafik 22" descr="Ein Bild, das Text, Diagramm, Screenshot, Karte enthält.&#10;&#10;Automatisch generierte Beschreibung">
              <a:extLst>
                <a:ext uri="{FF2B5EF4-FFF2-40B4-BE49-F238E27FC236}">
                  <a16:creationId xmlns:a16="http://schemas.microsoft.com/office/drawing/2014/main" id="{37F75B7D-E992-A949-60B4-5D0B8F282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8919"/>
            <a:stretch/>
          </p:blipFill>
          <p:spPr>
            <a:xfrm>
              <a:off x="8043999" y="947323"/>
              <a:ext cx="4063671" cy="3346230"/>
            </a:xfrm>
            <a:prstGeom prst="rect">
              <a:avLst/>
            </a:prstGeom>
          </p:spPr>
        </p:pic>
        <p:pic>
          <p:nvPicPr>
            <p:cNvPr id="21" name="Grafik 20" descr="Ein Bild, das Text, Screenshot, Diagramm, Karte enthält.&#10;&#10;Automatisch generierte Beschreibung">
              <a:extLst>
                <a:ext uri="{FF2B5EF4-FFF2-40B4-BE49-F238E27FC236}">
                  <a16:creationId xmlns:a16="http://schemas.microsoft.com/office/drawing/2014/main" id="{D30532EC-63A4-95AD-3BC1-96FABCF05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67"/>
            <a:stretch/>
          </p:blipFill>
          <p:spPr>
            <a:xfrm>
              <a:off x="3980329" y="947323"/>
              <a:ext cx="4063670" cy="3348000"/>
            </a:xfrm>
            <a:prstGeom prst="rect">
              <a:avLst/>
            </a:prstGeom>
          </p:spPr>
        </p:pic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E2DAF756-6968-622E-1593-3387865566B5}"/>
              </a:ext>
            </a:extLst>
          </p:cNvPr>
          <p:cNvSpPr txBox="1"/>
          <p:nvPr/>
        </p:nvSpPr>
        <p:spPr>
          <a:xfrm>
            <a:off x="3069021" y="3673134"/>
            <a:ext cx="6478313" cy="2862322"/>
          </a:xfrm>
          <a:prstGeom prst="rect">
            <a:avLst/>
          </a:prstGeom>
          <a:noFill/>
        </p:spPr>
        <p:txBody>
          <a:bodyPr wrap="square" lIns="0" rIns="29250" rtlCol="0">
            <a:spAutoFit/>
          </a:bodyPr>
          <a:lstStyle/>
          <a:p>
            <a:r>
              <a:rPr lang="en-GB" sz="1200" b="1" dirty="0"/>
              <a:t>H0:</a:t>
            </a:r>
            <a:r>
              <a:rPr lang="en-GB" sz="1200" dirty="0"/>
              <a:t> The pH-value of the wine does not affect wine quality.</a:t>
            </a:r>
          </a:p>
          <a:p>
            <a:r>
              <a:rPr lang="en-GB" sz="1200" b="1" dirty="0"/>
              <a:t>H1: </a:t>
            </a:r>
            <a:r>
              <a:rPr lang="en-GB" sz="1200" dirty="0"/>
              <a:t>The pH-value of the wine does affect the wine quality.</a:t>
            </a:r>
            <a:endParaRPr lang="en-GB" sz="1200" b="1" dirty="0"/>
          </a:p>
          <a:p>
            <a:endParaRPr lang="en-GB" sz="1200" dirty="0"/>
          </a:p>
          <a:p>
            <a:r>
              <a:rPr lang="en-GB" sz="1200" b="1" dirty="0"/>
              <a:t>High quality:</a:t>
            </a:r>
            <a:r>
              <a:rPr lang="en-GB" sz="1200" dirty="0"/>
              <a:t> quality &gt; median of quality </a:t>
            </a:r>
          </a:p>
          <a:p>
            <a:r>
              <a:rPr lang="en-GB" sz="1200" b="1" dirty="0"/>
              <a:t>Low quality: </a:t>
            </a:r>
            <a:r>
              <a:rPr lang="en-GB" sz="1200" dirty="0"/>
              <a:t>‘quality’ ≤ median of quality</a:t>
            </a:r>
          </a:p>
          <a:p>
            <a:endParaRPr lang="en-GB" sz="1200" dirty="0"/>
          </a:p>
          <a:p>
            <a:r>
              <a:rPr lang="en-GB" sz="1200" b="1" dirty="0"/>
              <a:t>Why? </a:t>
            </a:r>
            <a:r>
              <a:rPr lang="en-GB" sz="1200" dirty="0"/>
              <a:t>A </a:t>
            </a:r>
            <a:r>
              <a:rPr lang="en-GB" sz="1200" b="1" dirty="0"/>
              <a:t>t-test</a:t>
            </a:r>
            <a:r>
              <a:rPr lang="en-GB" sz="1200" dirty="0"/>
              <a:t> was used to check the hypothesis because I wanted to examine the influence of the pH-value on high and low wine quality. It was possible to use the t-test because a QQ-plot showed that the distribution of the pH-values in both groups (high and low wine quality) are normally distributed. Also, by definition, the groups are independent.</a:t>
            </a:r>
          </a:p>
          <a:p>
            <a:endParaRPr lang="en-GB" sz="1200" dirty="0"/>
          </a:p>
          <a:p>
            <a:r>
              <a:rPr lang="en-GB" sz="1200" b="1" dirty="0"/>
              <a:t>p-Value: </a:t>
            </a:r>
            <a:r>
              <a:rPr lang="en-GB" sz="1200" dirty="0"/>
              <a:t>0.02198034398691512</a:t>
            </a:r>
          </a:p>
          <a:p>
            <a:endParaRPr lang="en-GB" sz="1200" dirty="0"/>
          </a:p>
          <a:p>
            <a:r>
              <a:rPr lang="en-GB" sz="1200" b="1" dirty="0"/>
              <a:t>Conclusion: </a:t>
            </a:r>
            <a:r>
              <a:rPr lang="en-GB" sz="1200" dirty="0"/>
              <a:t>Since the p-value is less than 0.05, we reject the null-hypothesis H0 and conclude that H1 is true and the pH-value in fact does affect wine quality.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7620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5844506-ECFB-8EAD-B28F-A560201A6017}"/>
              </a:ext>
            </a:extLst>
          </p:cNvPr>
          <p:cNvSpPr txBox="1"/>
          <p:nvPr/>
        </p:nvSpPr>
        <p:spPr>
          <a:xfrm>
            <a:off x="358666" y="5889125"/>
            <a:ext cx="2485039" cy="646331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1200" b="1" dirty="0"/>
              <a:t>Name</a:t>
            </a:r>
            <a:r>
              <a:rPr lang="en-GB" sz="1200" dirty="0"/>
              <a:t>: Josephina Imhoff</a:t>
            </a:r>
          </a:p>
          <a:p>
            <a:r>
              <a:rPr lang="en-GB" sz="1200" b="1" dirty="0"/>
              <a:t>Matriculation No.: </a:t>
            </a:r>
            <a:r>
              <a:rPr lang="en-GB" sz="1200" dirty="0"/>
              <a:t>23464631</a:t>
            </a:r>
          </a:p>
          <a:p>
            <a:r>
              <a:rPr lang="en-GB" sz="1200" b="1" dirty="0" err="1"/>
              <a:t>IdM</a:t>
            </a:r>
            <a:r>
              <a:rPr lang="en-GB" sz="1200" b="1" dirty="0"/>
              <a:t>:</a:t>
            </a:r>
            <a:r>
              <a:rPr lang="en-GB" sz="1200" dirty="0"/>
              <a:t> jo17wila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15D9F6B-3CA4-1853-807B-9CE45FA0C181}"/>
              </a:ext>
            </a:extLst>
          </p:cNvPr>
          <p:cNvSpPr txBox="1"/>
          <p:nvPr/>
        </p:nvSpPr>
        <p:spPr>
          <a:xfrm>
            <a:off x="358666" y="322544"/>
            <a:ext cx="2121187" cy="461665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2400" b="1" dirty="0"/>
              <a:t>Homework 6</a:t>
            </a:r>
          </a:p>
        </p:txBody>
      </p:sp>
      <p:pic>
        <p:nvPicPr>
          <p:cNvPr id="12" name="Grafik 11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01B306AB-DFF1-86C5-DAB0-2C1BCFF45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5" t="6375" r="7259" b="1291"/>
          <a:stretch/>
        </p:blipFill>
        <p:spPr>
          <a:xfrm>
            <a:off x="5940150" y="3939755"/>
            <a:ext cx="3321943" cy="2595701"/>
          </a:xfrm>
          <a:prstGeom prst="rect">
            <a:avLst/>
          </a:prstGeom>
        </p:spPr>
      </p:pic>
      <p:pic>
        <p:nvPicPr>
          <p:cNvPr id="3" name="Grafik 2" descr="Ein Bild, das Text, Screenshot, Schwarz, Schwarzweiß enthält.&#10;&#10;Automatisch generierte Beschreibung">
            <a:extLst>
              <a:ext uri="{FF2B5EF4-FFF2-40B4-BE49-F238E27FC236}">
                <a16:creationId xmlns:a16="http://schemas.microsoft.com/office/drawing/2014/main" id="{DA429660-E323-5A2E-5B77-EEDAFE0D4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80" y="2733509"/>
            <a:ext cx="2520000" cy="1331948"/>
          </a:xfrm>
          <a:prstGeom prst="rect">
            <a:avLst/>
          </a:prstGeom>
        </p:spPr>
      </p:pic>
      <p:pic>
        <p:nvPicPr>
          <p:cNvPr id="7" name="Grafik 6" descr="Ein Bild, das Text, Screenshot, Schwarzweiß, monochrome Fotografie enthält.&#10;&#10;Automatisch generierte Beschreibung">
            <a:extLst>
              <a:ext uri="{FF2B5EF4-FFF2-40B4-BE49-F238E27FC236}">
                <a16:creationId xmlns:a16="http://schemas.microsoft.com/office/drawing/2014/main" id="{62ADD4D7-0DE5-78A7-2CDB-54999EFDA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80" y="4166729"/>
            <a:ext cx="2520000" cy="2368727"/>
          </a:xfrm>
          <a:prstGeom prst="rect">
            <a:avLst/>
          </a:prstGeom>
        </p:spPr>
      </p:pic>
      <p:pic>
        <p:nvPicPr>
          <p:cNvPr id="10" name="Grafik 9" descr="Ein Bild, das Text, Screenshot, medizinische Bildgebung enthält.&#10;&#10;Automatisch generierte Beschreibung">
            <a:extLst>
              <a:ext uri="{FF2B5EF4-FFF2-40B4-BE49-F238E27FC236}">
                <a16:creationId xmlns:a16="http://schemas.microsoft.com/office/drawing/2014/main" id="{B6BD68FE-D29C-DDCD-A516-6EEF348C6F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6" y="3429000"/>
            <a:ext cx="2520000" cy="2368727"/>
          </a:xfrm>
          <a:prstGeom prst="rect">
            <a:avLst/>
          </a:prstGeom>
        </p:spPr>
      </p:pic>
      <p:pic>
        <p:nvPicPr>
          <p:cNvPr id="13" name="Grafik 12" descr="Ein Bild, das Screenshot, medizinische Bildgebung, Text, Schwarzweiß enthält.&#10;&#10;Automatisch generierte Beschreibung">
            <a:extLst>
              <a:ext uri="{FF2B5EF4-FFF2-40B4-BE49-F238E27FC236}">
                <a16:creationId xmlns:a16="http://schemas.microsoft.com/office/drawing/2014/main" id="{343AB49A-553B-CD34-C548-64BF2AB64B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6" y="1119306"/>
            <a:ext cx="2520000" cy="2309694"/>
          </a:xfrm>
          <a:prstGeom prst="rect">
            <a:avLst/>
          </a:prstGeom>
        </p:spPr>
      </p:pic>
      <p:pic>
        <p:nvPicPr>
          <p:cNvPr id="15" name="Grafik 14" descr="Ein Bild, das Screenshot, medizinische Bildgebung, Schwarzweiß enthält.&#10;&#10;Automatisch generierte Beschreibung">
            <a:extLst>
              <a:ext uri="{FF2B5EF4-FFF2-40B4-BE49-F238E27FC236}">
                <a16:creationId xmlns:a16="http://schemas.microsoft.com/office/drawing/2014/main" id="{1C9CF40D-6C4D-E162-DED5-54A3160197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80" y="322544"/>
            <a:ext cx="2520000" cy="2309694"/>
          </a:xfrm>
          <a:prstGeom prst="rect">
            <a:avLst/>
          </a:prstGeom>
        </p:spPr>
      </p:pic>
      <p:pic>
        <p:nvPicPr>
          <p:cNvPr id="19" name="Grafik 18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12847CCC-2951-E7EE-5AF0-581CE2B3AC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5"/>
          <a:stretch/>
        </p:blipFill>
        <p:spPr>
          <a:xfrm>
            <a:off x="5654911" y="322544"/>
            <a:ext cx="3892423" cy="353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1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4EECA-E4A2-E32A-96B7-BFE75E718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3AF3431-A42E-738C-892B-30DC8345222F}"/>
              </a:ext>
            </a:extLst>
          </p:cNvPr>
          <p:cNvSpPr txBox="1"/>
          <p:nvPr/>
        </p:nvSpPr>
        <p:spPr>
          <a:xfrm>
            <a:off x="51428" y="6298372"/>
            <a:ext cx="2485039" cy="600164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1100" b="1" dirty="0"/>
              <a:t>Name</a:t>
            </a:r>
            <a:r>
              <a:rPr lang="en-GB" sz="1100" dirty="0"/>
              <a:t>: Josephina Imhoff</a:t>
            </a:r>
          </a:p>
          <a:p>
            <a:r>
              <a:rPr lang="en-GB" sz="1100" b="1" dirty="0"/>
              <a:t>Matriculation No.: </a:t>
            </a:r>
            <a:r>
              <a:rPr lang="en-GB" sz="1100" dirty="0"/>
              <a:t>23464631</a:t>
            </a:r>
          </a:p>
          <a:p>
            <a:r>
              <a:rPr lang="en-GB" sz="1100" b="1" dirty="0" err="1"/>
              <a:t>IdM</a:t>
            </a:r>
            <a:r>
              <a:rPr lang="en-GB" sz="1100" b="1" dirty="0"/>
              <a:t>:</a:t>
            </a:r>
            <a:r>
              <a:rPr lang="en-GB" sz="1100" dirty="0"/>
              <a:t> jo17wila</a:t>
            </a:r>
          </a:p>
        </p:txBody>
      </p:sp>
      <p:pic>
        <p:nvPicPr>
          <p:cNvPr id="19" name="Grafik 18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EDCE3E83-3F60-2C64-553D-9D00B9D20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54" y="118845"/>
            <a:ext cx="3240000" cy="2430000"/>
          </a:xfrm>
          <a:prstGeom prst="rect">
            <a:avLst/>
          </a:prstGeom>
        </p:spPr>
      </p:pic>
      <p:pic>
        <p:nvPicPr>
          <p:cNvPr id="31" name="Grafik 30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1BA0CA20-17FF-C47A-49BE-7B16527CE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6" y="118845"/>
            <a:ext cx="3240000" cy="2430000"/>
          </a:xfrm>
          <a:prstGeom prst="rect">
            <a:avLst/>
          </a:prstGeom>
        </p:spPr>
      </p:pic>
      <p:pic>
        <p:nvPicPr>
          <p:cNvPr id="33" name="Grafik 32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DEC57829-A3DD-31A4-8F4B-003ED483A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000" y="689114"/>
            <a:ext cx="3240000" cy="2430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84347EA-ABD2-71C8-2BE7-96315E7AB050}"/>
              </a:ext>
            </a:extLst>
          </p:cNvPr>
          <p:cNvSpPr txBox="1"/>
          <p:nvPr/>
        </p:nvSpPr>
        <p:spPr>
          <a:xfrm>
            <a:off x="3967112" y="165230"/>
            <a:ext cx="1991244" cy="461665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2400" b="1" dirty="0"/>
              <a:t>Homework 7</a:t>
            </a:r>
          </a:p>
        </p:txBody>
      </p:sp>
      <p:pic>
        <p:nvPicPr>
          <p:cNvPr id="23" name="Grafik 22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B083A369-E8BE-45D9-481B-F1DD9C54BB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854" y="2509067"/>
            <a:ext cx="3060000" cy="2515450"/>
          </a:xfrm>
          <a:prstGeom prst="rect">
            <a:avLst/>
          </a:prstGeom>
        </p:spPr>
      </p:pic>
      <p:pic>
        <p:nvPicPr>
          <p:cNvPr id="37" name="Grafik 36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06922735-6015-0C10-E7ED-D1BB3CEFE9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6" y="2562686"/>
            <a:ext cx="3060000" cy="2461831"/>
          </a:xfrm>
          <a:prstGeom prst="rect">
            <a:avLst/>
          </a:prstGeom>
        </p:spPr>
      </p:pic>
      <p:pic>
        <p:nvPicPr>
          <p:cNvPr id="39" name="Grafik 38" descr="Ein Bild, das Text, Screenshot, Software, Display enthält.&#10;&#10;Automatisch generierte Beschreibung">
            <a:extLst>
              <a:ext uri="{FF2B5EF4-FFF2-40B4-BE49-F238E27FC236}">
                <a16:creationId xmlns:a16="http://schemas.microsoft.com/office/drawing/2014/main" id="{670407AF-BC39-83BE-7FE8-F9EB9AAB2B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000" y="3069438"/>
            <a:ext cx="3060000" cy="1955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323064AB-8852-FA2F-AC92-D7B3163E31D9}"/>
                  </a:ext>
                </a:extLst>
              </p:cNvPr>
              <p:cNvSpPr txBox="1"/>
              <p:nvPr/>
            </p:nvSpPr>
            <p:spPr>
              <a:xfrm>
                <a:off x="34146" y="5038358"/>
                <a:ext cx="3240000" cy="1107996"/>
              </a:xfrm>
              <a:prstGeom prst="rect">
                <a:avLst/>
              </a:prstGeom>
              <a:noFill/>
            </p:spPr>
            <p:txBody>
              <a:bodyPr wrap="square" rIns="46800" rtlCol="0">
                <a:spAutoFit/>
              </a:bodyPr>
              <a:lstStyle/>
              <a:p>
                <a:r>
                  <a:rPr lang="en-GB" sz="1100" dirty="0"/>
                  <a:t>a) I used linear regression to fit a cubic polynomial to the data, thus minimising the </a:t>
                </a:r>
                <a:r>
                  <a:rPr lang="de-DE" sz="1100" dirty="0" err="1"/>
                  <a:t>sum</a:t>
                </a:r>
                <a:r>
                  <a:rPr lang="de-DE" sz="1100" dirty="0"/>
                  <a:t> </a:t>
                </a:r>
                <a:r>
                  <a:rPr lang="de-DE" sz="1100" dirty="0" err="1"/>
                  <a:t>of</a:t>
                </a:r>
                <a:r>
                  <a:rPr lang="de-DE" sz="1100" dirty="0"/>
                  <a:t> least </a:t>
                </a:r>
                <a:r>
                  <a:rPr lang="de-DE" sz="1100" dirty="0" err="1"/>
                  <a:t>squares</a:t>
                </a:r>
                <a:r>
                  <a:rPr lang="de-DE" sz="1100" dirty="0"/>
                  <a:t> </a:t>
                </a:r>
                <a:r>
                  <a:rPr lang="de-DE" sz="1100" dirty="0" err="1"/>
                  <a:t>between</a:t>
                </a:r>
                <a:r>
                  <a:rPr lang="de-DE" sz="1100" dirty="0"/>
                  <a:t> original </a:t>
                </a:r>
                <a:r>
                  <a:rPr lang="de-DE" sz="1100" dirty="0" err="1"/>
                  <a:t>points</a:t>
                </a:r>
                <a:r>
                  <a:rPr lang="de-DE" sz="1100" dirty="0"/>
                  <a:t> and </a:t>
                </a:r>
                <a:r>
                  <a:rPr lang="de-DE" sz="1100" dirty="0" err="1"/>
                  <a:t>the</a:t>
                </a:r>
                <a:r>
                  <a:rPr lang="de-DE" sz="1100" dirty="0"/>
                  <a:t> </a:t>
                </a:r>
                <a:r>
                  <a:rPr lang="de-DE" sz="1100" dirty="0" err="1"/>
                  <a:t>predicted</a:t>
                </a:r>
                <a:r>
                  <a:rPr lang="de-DE" sz="1100" dirty="0"/>
                  <a:t> </a:t>
                </a:r>
                <a:r>
                  <a:rPr lang="de-DE" sz="1100" dirty="0" err="1"/>
                  <a:t>points</a:t>
                </a:r>
                <a:r>
                  <a:rPr lang="de-DE" sz="1100" dirty="0"/>
                  <a:t> on </a:t>
                </a:r>
                <a:r>
                  <a:rPr lang="de-DE" sz="1100" dirty="0" err="1"/>
                  <a:t>the</a:t>
                </a:r>
                <a:r>
                  <a:rPr lang="de-DE" sz="1100" dirty="0"/>
                  <a:t> polynomial. The polynomial </a:t>
                </a:r>
                <a:r>
                  <a:rPr lang="de-DE" sz="1100" dirty="0" err="1"/>
                  <a:t>is</a:t>
                </a:r>
                <a:r>
                  <a:rPr lang="de-DE" sz="11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=−1,4</m:t>
                    </m:r>
                    <m:sSup>
                      <m:sSupPr>
                        <m:ctrlPr>
                          <a:rPr lang="de-D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+3,71</m:t>
                    </m:r>
                    <m:sSup>
                      <m:sSupPr>
                        <m:ctrlPr>
                          <a:rPr lang="de-D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1100" b="0" i="0" smtClean="0">
                        <a:latin typeface="Cambria Math" panose="02040503050406030204" pitchFamily="18" charset="0"/>
                      </a:rPr>
                      <m:t>−1,41</m:t>
                    </m:r>
                  </m:oMath>
                </a14:m>
                <a:r>
                  <a:rPr lang="en-GB" sz="1100" dirty="0"/>
                  <a:t>, where coefficients are rounded to 2 places after the comma.</a:t>
                </a:r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323064AB-8852-FA2F-AC92-D7B3163E3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6" y="5038358"/>
                <a:ext cx="3240000" cy="1107996"/>
              </a:xfrm>
              <a:prstGeom prst="rect">
                <a:avLst/>
              </a:prstGeom>
              <a:blipFill>
                <a:blip r:embed="rId8"/>
                <a:stretch>
                  <a:fillRect t="-552" r="-1318" b="-33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D26A5165-B0E7-DED1-6B53-6E7D529CD8D9}"/>
                  </a:ext>
                </a:extLst>
              </p:cNvPr>
              <p:cNvSpPr txBox="1"/>
              <p:nvPr/>
            </p:nvSpPr>
            <p:spPr>
              <a:xfrm>
                <a:off x="3333000" y="5038358"/>
                <a:ext cx="324000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b) I used linear regression to fit a linear function to the data, thus minimising the </a:t>
                </a:r>
                <a:r>
                  <a:rPr lang="de-DE" sz="1100" dirty="0" err="1"/>
                  <a:t>sum</a:t>
                </a:r>
                <a:r>
                  <a:rPr lang="de-DE" sz="1100" dirty="0"/>
                  <a:t> </a:t>
                </a:r>
                <a:r>
                  <a:rPr lang="de-DE" sz="1100" dirty="0" err="1"/>
                  <a:t>of</a:t>
                </a:r>
                <a:r>
                  <a:rPr lang="de-DE" sz="1100" dirty="0"/>
                  <a:t> least </a:t>
                </a:r>
                <a:r>
                  <a:rPr lang="de-DE" sz="1100" dirty="0" err="1"/>
                  <a:t>squares</a:t>
                </a:r>
                <a:r>
                  <a:rPr lang="de-DE" sz="1100" dirty="0"/>
                  <a:t> </a:t>
                </a:r>
                <a:r>
                  <a:rPr lang="de-DE" sz="1100" dirty="0" err="1"/>
                  <a:t>between</a:t>
                </a:r>
                <a:r>
                  <a:rPr lang="de-DE" sz="1100" dirty="0"/>
                  <a:t> original </a:t>
                </a:r>
                <a:r>
                  <a:rPr lang="de-DE" sz="1100" dirty="0" err="1"/>
                  <a:t>points</a:t>
                </a:r>
                <a:r>
                  <a:rPr lang="de-DE" sz="1100" dirty="0"/>
                  <a:t> and </a:t>
                </a:r>
                <a:r>
                  <a:rPr lang="de-DE" sz="1100" dirty="0" err="1"/>
                  <a:t>the</a:t>
                </a:r>
                <a:r>
                  <a:rPr lang="de-DE" sz="1100" dirty="0"/>
                  <a:t> </a:t>
                </a:r>
                <a:r>
                  <a:rPr lang="de-DE" sz="1100" dirty="0" err="1"/>
                  <a:t>predicted</a:t>
                </a:r>
                <a:r>
                  <a:rPr lang="de-DE" sz="1100" dirty="0"/>
                  <a:t> </a:t>
                </a:r>
                <a:r>
                  <a:rPr lang="de-DE" sz="1100" dirty="0" err="1"/>
                  <a:t>points</a:t>
                </a:r>
                <a:r>
                  <a:rPr lang="de-DE" sz="1100" dirty="0"/>
                  <a:t> on </a:t>
                </a:r>
                <a:r>
                  <a:rPr lang="de-DE" sz="1100" dirty="0" err="1"/>
                  <a:t>the</a:t>
                </a:r>
                <a:r>
                  <a:rPr lang="de-DE" sz="1100" dirty="0"/>
                  <a:t> </a:t>
                </a:r>
                <a:r>
                  <a:rPr lang="de-DE" sz="1100" dirty="0" err="1"/>
                  <a:t>line</a:t>
                </a:r>
                <a:r>
                  <a:rPr lang="de-DE" sz="1100" dirty="0"/>
                  <a:t> </a:t>
                </a:r>
                <a:r>
                  <a:rPr lang="de-DE" sz="1100" dirty="0" err="1"/>
                  <a:t>given</a:t>
                </a:r>
                <a:r>
                  <a:rPr lang="de-DE" sz="1100" dirty="0"/>
                  <a:t> </a:t>
                </a:r>
                <a:r>
                  <a:rPr lang="de-DE" sz="1100" dirty="0" err="1"/>
                  <a:t>by</a:t>
                </a:r>
                <a:r>
                  <a:rPr lang="de-DE" sz="1100" dirty="0"/>
                  <a:t> </a:t>
                </a:r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0,07</m:t>
                    </m:r>
                    <m:r>
                      <a:rPr lang="de-DE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100" b="0" i="0" smtClean="0">
                        <a:latin typeface="Cambria Math" panose="02040503050406030204" pitchFamily="18" charset="0"/>
                      </a:rPr>
                      <m:t>+0,45</m:t>
                    </m:r>
                  </m:oMath>
                </a14:m>
                <a:r>
                  <a:rPr lang="en-GB" sz="1100" dirty="0"/>
                  <a:t>, where coefficients are rounded to 2 places after the comma.</a:t>
                </a:r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D26A5165-B0E7-DED1-6B53-6E7D529CD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000" y="5038358"/>
                <a:ext cx="3240000" cy="1107996"/>
              </a:xfrm>
              <a:prstGeom prst="rect">
                <a:avLst/>
              </a:prstGeom>
              <a:blipFill>
                <a:blip r:embed="rId9"/>
                <a:stretch>
                  <a:fillRect t="-552" b="-33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feld 41">
            <a:extLst>
              <a:ext uri="{FF2B5EF4-FFF2-40B4-BE49-F238E27FC236}">
                <a16:creationId xmlns:a16="http://schemas.microsoft.com/office/drawing/2014/main" id="{6C3E6925-2408-24C4-531B-BC75E0DCD12C}"/>
              </a:ext>
            </a:extLst>
          </p:cNvPr>
          <p:cNvSpPr txBox="1"/>
          <p:nvPr/>
        </p:nvSpPr>
        <p:spPr>
          <a:xfrm>
            <a:off x="6631854" y="5038358"/>
            <a:ext cx="324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c) I used the </a:t>
            </a:r>
            <a:r>
              <a:rPr lang="de-DE" sz="1100" dirty="0" err="1"/>
              <a:t>kNN</a:t>
            </a:r>
            <a:r>
              <a:rPr lang="de-DE" sz="1100" dirty="0"/>
              <a:t> </a:t>
            </a:r>
            <a:r>
              <a:rPr lang="de-DE" sz="1100" dirty="0" err="1"/>
              <a:t>classifier</a:t>
            </a:r>
            <a:r>
              <a:rPr lang="de-DE" sz="1100" dirty="0"/>
              <a:t> </a:t>
            </a:r>
            <a:r>
              <a:rPr lang="de-DE" sz="1100" dirty="0" err="1"/>
              <a:t>with</a:t>
            </a:r>
            <a:r>
              <a:rPr lang="de-DE" sz="1100" dirty="0"/>
              <a:t> k=3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classify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r>
              <a:rPr lang="de-DE" sz="1100" dirty="0"/>
              <a:t> </a:t>
            </a:r>
            <a:r>
              <a:rPr lang="de-DE" sz="1100" dirty="0" err="1"/>
              <a:t>points</a:t>
            </a:r>
            <a:r>
              <a:rPr lang="de-DE" sz="1100" dirty="0"/>
              <a:t> </a:t>
            </a:r>
            <a:r>
              <a:rPr lang="de-DE" sz="1100" dirty="0" err="1"/>
              <a:t>into</a:t>
            </a:r>
            <a:r>
              <a:rPr lang="de-DE" sz="1100" dirty="0"/>
              <a:t> </a:t>
            </a:r>
            <a:r>
              <a:rPr lang="de-DE" sz="1100" dirty="0" err="1"/>
              <a:t>two</a:t>
            </a:r>
            <a:r>
              <a:rPr lang="de-DE" sz="1100" dirty="0"/>
              <a:t> </a:t>
            </a:r>
            <a:r>
              <a:rPr lang="de-DE" sz="1100" dirty="0" err="1"/>
              <a:t>clusters</a:t>
            </a:r>
            <a:r>
              <a:rPr lang="de-DE" sz="1100" dirty="0"/>
              <a:t>. </a:t>
            </a:r>
            <a:r>
              <a:rPr lang="de-DE" sz="1100" dirty="0" err="1"/>
              <a:t>Since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clusters</a:t>
            </a:r>
            <a:r>
              <a:rPr lang="de-DE" sz="1100" dirty="0"/>
              <a:t> </a:t>
            </a:r>
            <a:r>
              <a:rPr lang="de-DE" sz="1100" dirty="0" err="1"/>
              <a:t>are</a:t>
            </a:r>
            <a:r>
              <a:rPr lang="de-DE" sz="1100" dirty="0"/>
              <a:t> </a:t>
            </a:r>
            <a:r>
              <a:rPr lang="de-DE" sz="1100" dirty="0" err="1"/>
              <a:t>very</a:t>
            </a:r>
            <a:r>
              <a:rPr lang="de-DE" sz="1100" dirty="0"/>
              <a:t> </a:t>
            </a:r>
            <a:r>
              <a:rPr lang="de-DE" sz="1100" dirty="0" err="1"/>
              <a:t>clearly</a:t>
            </a:r>
            <a:r>
              <a:rPr lang="de-DE" sz="1100" dirty="0"/>
              <a:t> </a:t>
            </a:r>
            <a:r>
              <a:rPr lang="de-DE" sz="1100" dirty="0" err="1"/>
              <a:t>separated</a:t>
            </a:r>
            <a:r>
              <a:rPr lang="de-DE" sz="1100" dirty="0"/>
              <a:t>, </a:t>
            </a:r>
            <a:r>
              <a:rPr lang="de-DE" sz="1100" dirty="0" err="1"/>
              <a:t>we</a:t>
            </a:r>
            <a:r>
              <a:rPr lang="de-DE" sz="1100" dirty="0"/>
              <a:t> </a:t>
            </a:r>
            <a:r>
              <a:rPr lang="de-DE" sz="1100" dirty="0" err="1"/>
              <a:t>get</a:t>
            </a:r>
            <a:r>
              <a:rPr lang="de-DE" sz="1100" dirty="0"/>
              <a:t> an </a:t>
            </a:r>
            <a:r>
              <a:rPr lang="de-DE" sz="1100" dirty="0" err="1"/>
              <a:t>almost</a:t>
            </a:r>
            <a:r>
              <a:rPr lang="de-DE" sz="1100" dirty="0"/>
              <a:t> linear </a:t>
            </a:r>
            <a:r>
              <a:rPr lang="de-DE" sz="1100" dirty="0" err="1"/>
              <a:t>decision</a:t>
            </a:r>
            <a:r>
              <a:rPr lang="de-DE" sz="1100" dirty="0"/>
              <a:t> </a:t>
            </a:r>
            <a:r>
              <a:rPr lang="de-DE" sz="1100" dirty="0" err="1"/>
              <a:t>boundary</a:t>
            </a:r>
            <a:r>
              <a:rPr lang="de-DE" sz="1100" dirty="0"/>
              <a:t>.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51082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C3640-C27E-E0D1-A59B-249BC7E63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753DF21-6648-0AFD-1A15-17785833323B}"/>
              </a:ext>
            </a:extLst>
          </p:cNvPr>
          <p:cNvSpPr txBox="1"/>
          <p:nvPr/>
        </p:nvSpPr>
        <p:spPr>
          <a:xfrm>
            <a:off x="358665" y="6581001"/>
            <a:ext cx="4937539" cy="276999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: Josephina Imhoff | 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Matriculation No.: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23464631 | </a:t>
            </a:r>
            <a:r>
              <a:rPr lang="en-GB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IdM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jo17wila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2B943A2-B336-1826-456E-F03145B92609}"/>
              </a:ext>
            </a:extLst>
          </p:cNvPr>
          <p:cNvSpPr txBox="1"/>
          <p:nvPr/>
        </p:nvSpPr>
        <p:spPr>
          <a:xfrm>
            <a:off x="358664" y="45856"/>
            <a:ext cx="4722428" cy="461665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Homework 8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0C90885-5A6C-8504-D61C-29B7084E47A8}"/>
              </a:ext>
            </a:extLst>
          </p:cNvPr>
          <p:cNvSpPr txBox="1"/>
          <p:nvPr/>
        </p:nvSpPr>
        <p:spPr>
          <a:xfrm>
            <a:off x="5580993" y="322544"/>
            <a:ext cx="3966341" cy="370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Answers to Questions:</a:t>
            </a:r>
          </a:p>
          <a:p>
            <a:pPr marL="180975" indent="-180975"/>
            <a:endParaRPr lang="en-GB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indent="-180975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Five Activation Functions: </a:t>
            </a:r>
          </a:p>
          <a:p>
            <a:pPr marL="357188" indent="-180975" defTabSz="446088">
              <a:buFont typeface="+mj-lt"/>
              <a:buAutoNum type="arabicPeriod"/>
            </a:pP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(Leaky)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en-GB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180975" defTabSz="446088">
              <a:buFont typeface="+mj-lt"/>
              <a:buAutoNum type="arabicPeriod"/>
            </a:pP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Sigmoid function (or hyperbolic tangent)</a:t>
            </a:r>
          </a:p>
          <a:p>
            <a:pPr marL="357188" indent="-180975" defTabSz="446088">
              <a:buFont typeface="+mj-lt"/>
              <a:buAutoNum type="arabicPeriod"/>
            </a:pP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Linear function</a:t>
            </a:r>
          </a:p>
          <a:p>
            <a:pPr marL="357188" indent="-180975" defTabSz="446088">
              <a:buFont typeface="+mj-lt"/>
              <a:buAutoNum type="arabicPeriod"/>
            </a:pP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Step function (signum or unit step)</a:t>
            </a:r>
          </a:p>
          <a:p>
            <a:pPr marL="357188" indent="-180975" defTabSz="446088">
              <a:buFont typeface="+mj-lt"/>
              <a:buAutoNum type="arabicPeriod"/>
            </a:pP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Piecewise </a:t>
            </a:r>
            <a:r>
              <a:rPr lang="en-GB" sz="1050">
                <a:latin typeface="Arial" panose="020B0604020202020204" pitchFamily="34" charset="0"/>
                <a:cs typeface="Arial" panose="020B0604020202020204" pitchFamily="34" charset="0"/>
              </a:rPr>
              <a:t>linear function</a:t>
            </a:r>
            <a:endParaRPr lang="en-GB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indent="-180975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Adam: </a:t>
            </a:r>
            <a:b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50" i="1" dirty="0">
                <a:latin typeface="Arial" panose="020B0604020202020204" pitchFamily="34" charset="0"/>
                <a:cs typeface="Arial" panose="020B0604020202020204" pitchFamily="34" charset="0"/>
              </a:rPr>
              <a:t>Adam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is an optimizer based on stochastic gradient descent using adaptive moment estimation, helping the algorithm converge a local minimum faster.</a:t>
            </a:r>
          </a:p>
          <a:p>
            <a:pPr marL="180975" indent="-180975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sparse_categorical_crossentropy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57188" indent="-180975">
              <a:buFont typeface="Arial" panose="020B0604020202020204" pitchFamily="34" charset="0"/>
              <a:buChar char="•"/>
            </a:pP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Loss-function for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classification tasks with mutually exclusive classes</a:t>
            </a:r>
          </a:p>
          <a:p>
            <a:pPr marL="357188" indent="-180975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expects integer labels (not one-hot encoded)</a:t>
            </a:r>
          </a:p>
          <a:p>
            <a:pPr marL="357188" indent="-180975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computes the cross-entropy loss</a:t>
            </a:r>
          </a:p>
          <a:p>
            <a:pPr marL="357188" indent="-180975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particularly useful for multi-class problems where the target is a single class index</a:t>
            </a:r>
          </a:p>
          <a:p>
            <a:pPr marL="176213" indent="-176213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Epoch: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is one complete pass through the whole training set during the training of a ML model.</a:t>
            </a:r>
          </a:p>
        </p:txBody>
      </p:sp>
      <p:pic>
        <p:nvPicPr>
          <p:cNvPr id="7" name="Grafik 6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DEFA907E-F358-35CE-FCEB-A15B53495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4" y="784209"/>
            <a:ext cx="5101249" cy="36698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00A5B52-D123-D925-479D-1182361C3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993" y="4293567"/>
            <a:ext cx="2739476" cy="320892"/>
          </a:xfrm>
          <a:prstGeom prst="rect">
            <a:avLst/>
          </a:prstGeom>
        </p:spPr>
      </p:pic>
      <p:pic>
        <p:nvPicPr>
          <p:cNvPr id="3" name="Grafik 2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C5D343C7-161C-03A7-CBA0-215348CAE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8" t="5476" r="17532" b="4469"/>
          <a:stretch/>
        </p:blipFill>
        <p:spPr>
          <a:xfrm>
            <a:off x="358664" y="4454013"/>
            <a:ext cx="2003777" cy="20814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528B3114-425C-BB72-1338-E3C321568E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0" r="7661"/>
          <a:stretch/>
        </p:blipFill>
        <p:spPr>
          <a:xfrm>
            <a:off x="2365827" y="3979985"/>
            <a:ext cx="3096029" cy="255547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9494C0F5-F3D4-6ED4-E816-B2826D2F1D8B}"/>
              </a:ext>
            </a:extLst>
          </p:cNvPr>
          <p:cNvGrpSpPr/>
          <p:nvPr/>
        </p:nvGrpSpPr>
        <p:grpSpPr>
          <a:xfrm>
            <a:off x="5542345" y="5319055"/>
            <a:ext cx="4257320" cy="1216401"/>
            <a:chOff x="5580993" y="4962216"/>
            <a:chExt cx="4257320" cy="1216401"/>
          </a:xfrm>
        </p:grpSpPr>
        <p:pic>
          <p:nvPicPr>
            <p:cNvPr id="14" name="Grafik 13" descr="Ein Bild, das Text, Screenshot, Schrift enthält.&#10;&#10;Automatisch generierte Beschreibung">
              <a:extLst>
                <a:ext uri="{FF2B5EF4-FFF2-40B4-BE49-F238E27FC236}">
                  <a16:creationId xmlns:a16="http://schemas.microsoft.com/office/drawing/2014/main" id="{9D06C475-BC9A-C099-98C9-F2201F9F8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993" y="5216132"/>
              <a:ext cx="4257320" cy="962485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9652D2C-7E88-3074-736D-C43A114C1AE5}"/>
                </a:ext>
              </a:extLst>
            </p:cNvPr>
            <p:cNvSpPr txBox="1"/>
            <p:nvPr/>
          </p:nvSpPr>
          <p:spPr>
            <a:xfrm>
              <a:off x="6177558" y="4962216"/>
              <a:ext cx="18229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Compile and evaluate CNN</a:t>
              </a:r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411605DF-9C50-63AC-9E88-B32ACDE4A8DE}"/>
              </a:ext>
            </a:extLst>
          </p:cNvPr>
          <p:cNvSpPr txBox="1"/>
          <p:nvPr/>
        </p:nvSpPr>
        <p:spPr>
          <a:xfrm>
            <a:off x="2917288" y="507521"/>
            <a:ext cx="8162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Build CNN</a:t>
            </a:r>
          </a:p>
        </p:txBody>
      </p:sp>
    </p:spTree>
    <p:extLst>
      <p:ext uri="{BB962C8B-B14F-4D97-AF65-F5344CB8AC3E}">
        <p14:creationId xmlns:p14="http://schemas.microsoft.com/office/powerpoint/2010/main" val="327763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489</Words>
  <Application>Microsoft Office PowerPoint</Application>
  <PresentationFormat>A4-Papier (210 x 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Josephina Imhoff</dc:creator>
  <cp:lastModifiedBy>Josephina Imhoff</cp:lastModifiedBy>
  <cp:revision>12</cp:revision>
  <cp:lastPrinted>2024-12-14T19:55:11Z</cp:lastPrinted>
  <dcterms:created xsi:type="dcterms:W3CDTF">2024-12-01T16:37:21Z</dcterms:created>
  <dcterms:modified xsi:type="dcterms:W3CDTF">2025-01-07T17:03:34Z</dcterms:modified>
</cp:coreProperties>
</file>