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7" r:id="rId3"/>
    <p:sldId id="259" r:id="rId4"/>
    <p:sldId id="260" r:id="rId5"/>
    <p:sldId id="261" r:id="rId6"/>
    <p:sldId id="256" r:id="rId7"/>
  </p:sldIdLst>
  <p:sldSz cx="9906000" cy="6858000" type="A4"/>
  <p:notesSz cx="6858000" cy="98758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1456" y="65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2098" cy="4947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414" y="1"/>
            <a:ext cx="2972098" cy="49477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040D0-9E54-4261-8C26-994613EA8D38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023938" y="1235075"/>
            <a:ext cx="48101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6098" y="4753401"/>
            <a:ext cx="5485805" cy="38879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381067"/>
            <a:ext cx="2972098" cy="494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414" y="9381067"/>
            <a:ext cx="2972098" cy="49477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BA5754-1015-464C-A478-C48DFF1FBF6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2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4359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8306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065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4477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61031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133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38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866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86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528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453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C94265-D558-479C-B273-1E0799ACBC99}" type="datetimeFigureOut">
              <a:rPr lang="en-GB" smtClean="0"/>
              <a:t>09/02/2025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2E238C-2211-4DB3-A0E2-74EE0112F9CC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2235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-phina/JoBot" TargetMode="External"/><Relationship Id="rId2" Type="http://schemas.openxmlformats.org/officeDocument/2006/relationships/hyperlink" Target="https://t.me/josephinas_bot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59092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5 – Wine Quality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43E59FC2-7C9F-2436-9EBE-7C423DA2F29F}"/>
              </a:ext>
            </a:extLst>
          </p:cNvPr>
          <p:cNvGrpSpPr>
            <a:grpSpLocks noChangeAspect="1"/>
          </p:cNvGrpSpPr>
          <p:nvPr/>
        </p:nvGrpSpPr>
        <p:grpSpPr>
          <a:xfrm>
            <a:off x="0" y="983341"/>
            <a:ext cx="9837482" cy="2720250"/>
            <a:chOff x="0" y="947323"/>
            <a:chExt cx="12107670" cy="3348000"/>
          </a:xfrm>
        </p:grpSpPr>
        <p:pic>
          <p:nvPicPr>
            <p:cNvPr id="19" name="Grafik 18" descr="Ein Bild, das Screenshot, Farbigkeit, Text, Diagramm enthält.&#10;&#10;Automatisch generierte Beschreibung">
              <a:extLst>
                <a:ext uri="{FF2B5EF4-FFF2-40B4-BE49-F238E27FC236}">
                  <a16:creationId xmlns:a16="http://schemas.microsoft.com/office/drawing/2014/main" id="{C503DAC0-9ACC-3B49-A59B-C47473BF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835"/>
            <a:stretch/>
          </p:blipFill>
          <p:spPr>
            <a:xfrm>
              <a:off x="0" y="947323"/>
              <a:ext cx="3980329" cy="3348000"/>
            </a:xfrm>
            <a:prstGeom prst="rect">
              <a:avLst/>
            </a:prstGeom>
          </p:spPr>
        </p:pic>
        <p:pic>
          <p:nvPicPr>
            <p:cNvPr id="23" name="Grafik 22" descr="Ein Bild, das Text, Diagramm, Screenshot, Karte enthält.&#10;&#10;Automatisch generierte Beschreibung">
              <a:extLst>
                <a:ext uri="{FF2B5EF4-FFF2-40B4-BE49-F238E27FC236}">
                  <a16:creationId xmlns:a16="http://schemas.microsoft.com/office/drawing/2014/main" id="{37F75B7D-E992-A949-60B4-5D0B8F282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8919"/>
            <a:stretch/>
          </p:blipFill>
          <p:spPr>
            <a:xfrm>
              <a:off x="8043999" y="947323"/>
              <a:ext cx="4063671" cy="3346230"/>
            </a:xfrm>
            <a:prstGeom prst="rect">
              <a:avLst/>
            </a:prstGeom>
          </p:spPr>
        </p:pic>
        <p:pic>
          <p:nvPicPr>
            <p:cNvPr id="21" name="Grafik 20" descr="Ein Bild, das Text, Screenshot, Diagramm, Karte enthält.&#10;&#10;Automatisch generierte Beschreibung">
              <a:extLst>
                <a:ext uri="{FF2B5EF4-FFF2-40B4-BE49-F238E27FC236}">
                  <a16:creationId xmlns:a16="http://schemas.microsoft.com/office/drawing/2014/main" id="{D30532EC-63A4-95AD-3BC1-96FABCF051F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67"/>
            <a:stretch/>
          </p:blipFill>
          <p:spPr>
            <a:xfrm>
              <a:off x="3980329" y="947323"/>
              <a:ext cx="4063670" cy="3348000"/>
            </a:xfrm>
            <a:prstGeom prst="rect">
              <a:avLst/>
            </a:prstGeom>
          </p:spPr>
        </p:pic>
      </p:grpSp>
      <p:sp>
        <p:nvSpPr>
          <p:cNvPr id="26" name="Textfeld 25">
            <a:extLst>
              <a:ext uri="{FF2B5EF4-FFF2-40B4-BE49-F238E27FC236}">
                <a16:creationId xmlns:a16="http://schemas.microsoft.com/office/drawing/2014/main" id="{E2DAF756-6968-622E-1593-3387865566B5}"/>
              </a:ext>
            </a:extLst>
          </p:cNvPr>
          <p:cNvSpPr txBox="1"/>
          <p:nvPr/>
        </p:nvSpPr>
        <p:spPr>
          <a:xfrm>
            <a:off x="3069021" y="3673134"/>
            <a:ext cx="6478313" cy="2862322"/>
          </a:xfrm>
          <a:prstGeom prst="rect">
            <a:avLst/>
          </a:prstGeom>
          <a:noFill/>
        </p:spPr>
        <p:txBody>
          <a:bodyPr wrap="square" lIns="0" rIns="29250" rtlCol="0">
            <a:spAutoFit/>
          </a:bodyPr>
          <a:lstStyle/>
          <a:p>
            <a:r>
              <a:rPr lang="en-GB" sz="1200" b="1" dirty="0"/>
              <a:t>H0:</a:t>
            </a:r>
            <a:r>
              <a:rPr lang="en-GB" sz="1200" dirty="0"/>
              <a:t> The pH-value of the wine does not affect wine quality.</a:t>
            </a:r>
          </a:p>
          <a:p>
            <a:r>
              <a:rPr lang="en-GB" sz="1200" b="1" dirty="0"/>
              <a:t>H1: </a:t>
            </a:r>
            <a:r>
              <a:rPr lang="en-GB" sz="1200" dirty="0"/>
              <a:t>The pH-value of the wine does affect the wine quality.</a:t>
            </a:r>
            <a:endParaRPr lang="en-GB" sz="1200" b="1" dirty="0"/>
          </a:p>
          <a:p>
            <a:endParaRPr lang="en-GB" sz="1200" dirty="0"/>
          </a:p>
          <a:p>
            <a:r>
              <a:rPr lang="en-GB" sz="1200" b="1" dirty="0"/>
              <a:t>High quality:</a:t>
            </a:r>
            <a:r>
              <a:rPr lang="en-GB" sz="1200" dirty="0"/>
              <a:t> quality &gt; median of quality </a:t>
            </a:r>
          </a:p>
          <a:p>
            <a:r>
              <a:rPr lang="en-GB" sz="1200" b="1" dirty="0"/>
              <a:t>Low quality: </a:t>
            </a:r>
            <a:r>
              <a:rPr lang="en-GB" sz="1200" dirty="0"/>
              <a:t>‘quality’ ≤ median of quality</a:t>
            </a:r>
          </a:p>
          <a:p>
            <a:endParaRPr lang="en-GB" sz="1200" dirty="0"/>
          </a:p>
          <a:p>
            <a:r>
              <a:rPr lang="en-GB" sz="1200" b="1" dirty="0"/>
              <a:t>Why? </a:t>
            </a:r>
            <a:r>
              <a:rPr lang="en-GB" sz="1200" dirty="0"/>
              <a:t>A </a:t>
            </a:r>
            <a:r>
              <a:rPr lang="en-GB" sz="1200" b="1" dirty="0"/>
              <a:t>t-test</a:t>
            </a:r>
            <a:r>
              <a:rPr lang="en-GB" sz="1200" dirty="0"/>
              <a:t> was used to check the hypothesis because I wanted to examine the influence of the pH-value on high and low wine quality. It was possible to use the t-test because a QQ-plot showed that the distribution of the pH-values in both groups (high and low wine quality) are normally distributed. Also, by definition, the groups are independent.</a:t>
            </a:r>
          </a:p>
          <a:p>
            <a:endParaRPr lang="en-GB" sz="1200" dirty="0"/>
          </a:p>
          <a:p>
            <a:r>
              <a:rPr lang="en-GB" sz="1200" b="1" dirty="0"/>
              <a:t>p-Value: </a:t>
            </a:r>
            <a:r>
              <a:rPr lang="en-GB" sz="1200" dirty="0"/>
              <a:t>0.02198034398691512</a:t>
            </a:r>
          </a:p>
          <a:p>
            <a:endParaRPr lang="en-GB" sz="1200" dirty="0"/>
          </a:p>
          <a:p>
            <a:r>
              <a:rPr lang="en-GB" sz="1200" b="1" dirty="0"/>
              <a:t>Conclusion: </a:t>
            </a:r>
            <a:r>
              <a:rPr lang="en-GB" sz="1200" dirty="0"/>
              <a:t>Since the p-value is less than 0.05, we reject the null-hypothesis H0 and conclude that H1 is true and the pH-value in fact does affect wine quality.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7620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358666" y="322544"/>
            <a:ext cx="2121187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6</a:t>
            </a:r>
          </a:p>
        </p:txBody>
      </p:sp>
      <p:pic>
        <p:nvPicPr>
          <p:cNvPr id="12" name="Grafik 11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01B306AB-DFF1-86C5-DAB0-2C1BCFF450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15" t="6375" r="7259" b="1291"/>
          <a:stretch/>
        </p:blipFill>
        <p:spPr>
          <a:xfrm>
            <a:off x="5940150" y="3939755"/>
            <a:ext cx="3321943" cy="2595701"/>
          </a:xfrm>
          <a:prstGeom prst="rect">
            <a:avLst/>
          </a:prstGeom>
        </p:spPr>
      </p:pic>
      <p:pic>
        <p:nvPicPr>
          <p:cNvPr id="3" name="Grafik 2" descr="Ein Bild, das Text, Screenshot, Schwarz, Schwarzweiß enthält.&#10;&#10;Automatisch generierte Beschreibung">
            <a:extLst>
              <a:ext uri="{FF2B5EF4-FFF2-40B4-BE49-F238E27FC236}">
                <a16:creationId xmlns:a16="http://schemas.microsoft.com/office/drawing/2014/main" id="{DA429660-E323-5A2E-5B77-EEDAFE0D48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2733509"/>
            <a:ext cx="2520000" cy="1331948"/>
          </a:xfrm>
          <a:prstGeom prst="rect">
            <a:avLst/>
          </a:prstGeom>
        </p:spPr>
      </p:pic>
      <p:pic>
        <p:nvPicPr>
          <p:cNvPr id="7" name="Grafik 6" descr="Ein Bild, das Text, Screenshot, Schwarzweiß, monochrome Fotografie enthält.&#10;&#10;Automatisch generierte Beschreibung">
            <a:extLst>
              <a:ext uri="{FF2B5EF4-FFF2-40B4-BE49-F238E27FC236}">
                <a16:creationId xmlns:a16="http://schemas.microsoft.com/office/drawing/2014/main" id="{62ADD4D7-0DE5-78A7-2CDB-54999EFDA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4166729"/>
            <a:ext cx="2520000" cy="2368727"/>
          </a:xfrm>
          <a:prstGeom prst="rect">
            <a:avLst/>
          </a:prstGeom>
        </p:spPr>
      </p:pic>
      <p:pic>
        <p:nvPicPr>
          <p:cNvPr id="10" name="Grafik 9" descr="Ein Bild, das Text, Screenshot, medizinische Bildgebung enthält.&#10;&#10;Automatisch generierte Beschreibung">
            <a:extLst>
              <a:ext uri="{FF2B5EF4-FFF2-40B4-BE49-F238E27FC236}">
                <a16:creationId xmlns:a16="http://schemas.microsoft.com/office/drawing/2014/main" id="{B6BD68FE-D29C-DDCD-A516-6EEF348C6F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3429000"/>
            <a:ext cx="2520000" cy="2368727"/>
          </a:xfrm>
          <a:prstGeom prst="rect">
            <a:avLst/>
          </a:prstGeom>
        </p:spPr>
      </p:pic>
      <p:pic>
        <p:nvPicPr>
          <p:cNvPr id="13" name="Grafik 12" descr="Ein Bild, das Screenshot, medizinische Bildgebung, Text, Schwarzweiß enthält.&#10;&#10;Automatisch generierte Beschreibung">
            <a:extLst>
              <a:ext uri="{FF2B5EF4-FFF2-40B4-BE49-F238E27FC236}">
                <a16:creationId xmlns:a16="http://schemas.microsoft.com/office/drawing/2014/main" id="{343AB49A-553B-CD34-C548-64BF2AB64B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6" y="1119306"/>
            <a:ext cx="2520000" cy="2309694"/>
          </a:xfrm>
          <a:prstGeom prst="rect">
            <a:avLst/>
          </a:prstGeom>
        </p:spPr>
      </p:pic>
      <p:pic>
        <p:nvPicPr>
          <p:cNvPr id="15" name="Grafik 14" descr="Ein Bild, das Screenshot, medizinische Bildgebung, Schwarzweiß enthält.&#10;&#10;Automatisch generierte Beschreibung">
            <a:extLst>
              <a:ext uri="{FF2B5EF4-FFF2-40B4-BE49-F238E27FC236}">
                <a16:creationId xmlns:a16="http://schemas.microsoft.com/office/drawing/2014/main" id="{1C9CF40D-6C4D-E162-DED5-54A3160197E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4280" y="322544"/>
            <a:ext cx="2520000" cy="2309694"/>
          </a:xfrm>
          <a:prstGeom prst="rect">
            <a:avLst/>
          </a:prstGeom>
        </p:spPr>
      </p:pic>
      <p:pic>
        <p:nvPicPr>
          <p:cNvPr id="19" name="Grafik 18" descr="Ein Bild, das Text, Screenshot, Software enthält.&#10;&#10;Automatisch generierte Beschreibung">
            <a:extLst>
              <a:ext uri="{FF2B5EF4-FFF2-40B4-BE49-F238E27FC236}">
                <a16:creationId xmlns:a16="http://schemas.microsoft.com/office/drawing/2014/main" id="{12847CCC-2951-E7EE-5AF0-581CE2B3AC1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5"/>
          <a:stretch/>
        </p:blipFill>
        <p:spPr>
          <a:xfrm>
            <a:off x="5654911" y="322544"/>
            <a:ext cx="3892423" cy="353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13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4EECA-E4A2-E32A-96B7-BFE75E718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3AF3431-A42E-738C-892B-30DC8345222F}"/>
              </a:ext>
            </a:extLst>
          </p:cNvPr>
          <p:cNvSpPr txBox="1"/>
          <p:nvPr/>
        </p:nvSpPr>
        <p:spPr>
          <a:xfrm>
            <a:off x="51428" y="6298372"/>
            <a:ext cx="2485039" cy="600164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100" b="1" dirty="0"/>
              <a:t>Name</a:t>
            </a:r>
            <a:r>
              <a:rPr lang="en-GB" sz="1100" dirty="0"/>
              <a:t>: Josephina Imhoff</a:t>
            </a:r>
          </a:p>
          <a:p>
            <a:r>
              <a:rPr lang="en-GB" sz="1100" b="1" dirty="0"/>
              <a:t>Matriculation No.: </a:t>
            </a:r>
            <a:r>
              <a:rPr lang="en-GB" sz="1100" dirty="0"/>
              <a:t>23464631</a:t>
            </a:r>
          </a:p>
          <a:p>
            <a:r>
              <a:rPr lang="en-GB" sz="1100" b="1" dirty="0" err="1"/>
              <a:t>IdM</a:t>
            </a:r>
            <a:r>
              <a:rPr lang="en-GB" sz="1100" b="1" dirty="0"/>
              <a:t>:</a:t>
            </a:r>
            <a:r>
              <a:rPr lang="en-GB" sz="1100" dirty="0"/>
              <a:t> jo17wila</a:t>
            </a:r>
          </a:p>
        </p:txBody>
      </p:sp>
      <p:pic>
        <p:nvPicPr>
          <p:cNvPr id="19" name="Grafik 18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EDCE3E83-3F60-2C64-553D-9D00B9D205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1854" y="118845"/>
            <a:ext cx="3240000" cy="2430000"/>
          </a:xfrm>
          <a:prstGeom prst="rect">
            <a:avLst/>
          </a:prstGeom>
        </p:spPr>
      </p:pic>
      <p:pic>
        <p:nvPicPr>
          <p:cNvPr id="31" name="Grafik 30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1BA0CA20-17FF-C47A-49BE-7B16527CE9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46" y="118845"/>
            <a:ext cx="3240000" cy="2430000"/>
          </a:xfrm>
          <a:prstGeom prst="rect">
            <a:avLst/>
          </a:prstGeom>
        </p:spPr>
      </p:pic>
      <p:pic>
        <p:nvPicPr>
          <p:cNvPr id="33" name="Grafik 32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DEC57829-A3DD-31A4-8F4B-003ED483A3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000" y="689114"/>
            <a:ext cx="3240000" cy="2430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384347EA-ABD2-71C8-2BE7-96315E7AB050}"/>
              </a:ext>
            </a:extLst>
          </p:cNvPr>
          <p:cNvSpPr txBox="1"/>
          <p:nvPr/>
        </p:nvSpPr>
        <p:spPr>
          <a:xfrm>
            <a:off x="3967112" y="165230"/>
            <a:ext cx="1991244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7</a:t>
            </a:r>
          </a:p>
        </p:txBody>
      </p:sp>
      <p:pic>
        <p:nvPicPr>
          <p:cNvPr id="23" name="Grafik 22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B083A369-E8BE-45D9-481B-F1DD9C54BB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1854" y="2509067"/>
            <a:ext cx="3060000" cy="2515450"/>
          </a:xfrm>
          <a:prstGeom prst="rect">
            <a:avLst/>
          </a:prstGeom>
        </p:spPr>
      </p:pic>
      <p:pic>
        <p:nvPicPr>
          <p:cNvPr id="37" name="Grafik 3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06922735-6015-0C10-E7ED-D1BB3CEFE9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46" y="2562686"/>
            <a:ext cx="3060000" cy="2461831"/>
          </a:xfrm>
          <a:prstGeom prst="rect">
            <a:avLst/>
          </a:prstGeom>
        </p:spPr>
      </p:pic>
      <p:pic>
        <p:nvPicPr>
          <p:cNvPr id="39" name="Grafik 38" descr="Ein Bild, das Text, Screenshot, Software, Display enthält.&#10;&#10;Automatisch generierte Beschreibung">
            <a:extLst>
              <a:ext uri="{FF2B5EF4-FFF2-40B4-BE49-F238E27FC236}">
                <a16:creationId xmlns:a16="http://schemas.microsoft.com/office/drawing/2014/main" id="{670407AF-BC39-83BE-7FE8-F9EB9AAB2B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000" y="3069438"/>
            <a:ext cx="3060000" cy="1955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/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Ins="46800" rtlCol="0">
                <a:spAutoFit/>
              </a:bodyPr>
              <a:lstStyle/>
              <a:p>
                <a:r>
                  <a:rPr lang="en-GB" sz="1100" dirty="0"/>
                  <a:t>a) I used linear regression to fit a cubic polynomial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polynomial. The polynomial </a:t>
                </a:r>
                <a:r>
                  <a:rPr lang="de-DE" sz="1100" dirty="0" err="1"/>
                  <a:t>is</a:t>
                </a:r>
                <a:r>
                  <a:rPr lang="de-DE" sz="110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=−1,4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+3,71</m:t>
                    </m:r>
                    <m:sSup>
                      <m:sSupPr>
                        <m:ctrlPr>
                          <a:rPr lang="de-DE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−1,41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0" name="Textfeld 39">
                <a:extLst>
                  <a:ext uri="{FF2B5EF4-FFF2-40B4-BE49-F238E27FC236}">
                    <a16:creationId xmlns:a16="http://schemas.microsoft.com/office/drawing/2014/main" id="{323064AB-8852-FA2F-AC92-D7B3163E3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46" y="5038358"/>
                <a:ext cx="3240000" cy="1107996"/>
              </a:xfrm>
              <a:prstGeom prst="rect">
                <a:avLst/>
              </a:prstGeom>
              <a:blipFill>
                <a:blip r:embed="rId8"/>
                <a:stretch>
                  <a:fillRect t="-552" r="-1318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/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100" dirty="0"/>
                  <a:t>b) I used linear regression to fit a linear function to the data, thus minimising the </a:t>
                </a:r>
                <a:r>
                  <a:rPr lang="de-DE" sz="1100" dirty="0" err="1"/>
                  <a:t>sum</a:t>
                </a:r>
                <a:r>
                  <a:rPr lang="de-DE" sz="1100" dirty="0"/>
                  <a:t> </a:t>
                </a:r>
                <a:r>
                  <a:rPr lang="de-DE" sz="1100" dirty="0" err="1"/>
                  <a:t>of</a:t>
                </a:r>
                <a:r>
                  <a:rPr lang="de-DE" sz="1100" dirty="0"/>
                  <a:t> least </a:t>
                </a:r>
                <a:r>
                  <a:rPr lang="de-DE" sz="1100" dirty="0" err="1"/>
                  <a:t>squares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between</a:t>
                </a:r>
                <a:r>
                  <a:rPr lang="de-DE" sz="1100" dirty="0"/>
                  <a:t> original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and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predicted</a:t>
                </a:r>
                <a:r>
                  <a:rPr lang="de-DE" sz="1100" dirty="0"/>
                  <a:t> </a:t>
                </a:r>
                <a:r>
                  <a:rPr lang="de-DE" sz="1100" dirty="0" err="1"/>
                  <a:t>points</a:t>
                </a:r>
                <a:r>
                  <a:rPr lang="de-DE" sz="1100" dirty="0"/>
                  <a:t> on </a:t>
                </a:r>
                <a:r>
                  <a:rPr lang="de-DE" sz="1100" dirty="0" err="1"/>
                  <a:t>the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line</a:t>
                </a:r>
                <a:r>
                  <a:rPr lang="de-DE" sz="1100" dirty="0"/>
                  <a:t> </a:t>
                </a:r>
                <a:r>
                  <a:rPr lang="de-DE" sz="1100" dirty="0" err="1"/>
                  <a:t>given</a:t>
                </a:r>
                <a:r>
                  <a:rPr lang="de-DE" sz="1100" dirty="0"/>
                  <a:t> </a:t>
                </a:r>
                <a:r>
                  <a:rPr lang="de-DE" sz="1100" dirty="0" err="1"/>
                  <a:t>by</a:t>
                </a:r>
                <a:r>
                  <a:rPr lang="de-DE" sz="1100" dirty="0"/>
                  <a:t> </a:t>
                </a:r>
                <a14:m>
                  <m:oMath xmlns:m="http://schemas.openxmlformats.org/officeDocument/2006/math"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de-DE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1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de-DE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de-DE" sz="1100" b="0" i="1" smtClean="0">
                        <a:latin typeface="Cambria Math" panose="02040503050406030204" pitchFamily="18" charset="0"/>
                      </a:rPr>
                      <m:t>0,07</m:t>
                    </m:r>
                    <m:r>
                      <a:rPr lang="de-DE" sz="11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de-DE" sz="1100" b="0" i="0" smtClean="0">
                        <a:latin typeface="Cambria Math" panose="02040503050406030204" pitchFamily="18" charset="0"/>
                      </a:rPr>
                      <m:t>+0,45</m:t>
                    </m:r>
                  </m:oMath>
                </a14:m>
                <a:r>
                  <a:rPr lang="en-GB" sz="1100" dirty="0"/>
                  <a:t>, where coefficients are rounded to 2 places after the comma.</a:t>
                </a:r>
              </a:p>
            </p:txBody>
          </p:sp>
        </mc:Choice>
        <mc:Fallback xmlns="">
          <p:sp>
            <p:nvSpPr>
              <p:cNvPr id="41" name="Textfeld 40">
                <a:extLst>
                  <a:ext uri="{FF2B5EF4-FFF2-40B4-BE49-F238E27FC236}">
                    <a16:creationId xmlns:a16="http://schemas.microsoft.com/office/drawing/2014/main" id="{D26A5165-B0E7-DED1-6B53-6E7D529CD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3000" y="5038358"/>
                <a:ext cx="3240000" cy="1107996"/>
              </a:xfrm>
              <a:prstGeom prst="rect">
                <a:avLst/>
              </a:prstGeom>
              <a:blipFill>
                <a:blip r:embed="rId9"/>
                <a:stretch>
                  <a:fillRect t="-552" b="-331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feld 41">
            <a:extLst>
              <a:ext uri="{FF2B5EF4-FFF2-40B4-BE49-F238E27FC236}">
                <a16:creationId xmlns:a16="http://schemas.microsoft.com/office/drawing/2014/main" id="{6C3E6925-2408-24C4-531B-BC75E0DCD12C}"/>
              </a:ext>
            </a:extLst>
          </p:cNvPr>
          <p:cNvSpPr txBox="1"/>
          <p:nvPr/>
        </p:nvSpPr>
        <p:spPr>
          <a:xfrm>
            <a:off x="6631854" y="5038358"/>
            <a:ext cx="3240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c) I used the </a:t>
            </a:r>
            <a:r>
              <a:rPr lang="de-DE" sz="1100" dirty="0" err="1"/>
              <a:t>kNN</a:t>
            </a:r>
            <a:r>
              <a:rPr lang="de-DE" sz="1100" dirty="0"/>
              <a:t> </a:t>
            </a:r>
            <a:r>
              <a:rPr lang="de-DE" sz="1100" dirty="0" err="1"/>
              <a:t>classifier</a:t>
            </a:r>
            <a:r>
              <a:rPr lang="de-DE" sz="1100" dirty="0"/>
              <a:t> </a:t>
            </a:r>
            <a:r>
              <a:rPr lang="de-DE" sz="1100" dirty="0" err="1"/>
              <a:t>with</a:t>
            </a:r>
            <a:r>
              <a:rPr lang="de-DE" sz="1100" dirty="0"/>
              <a:t> k=3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classify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data</a:t>
            </a:r>
            <a:r>
              <a:rPr lang="de-DE" sz="1100" dirty="0"/>
              <a:t> </a:t>
            </a:r>
            <a:r>
              <a:rPr lang="de-DE" sz="1100" dirty="0" err="1"/>
              <a:t>points</a:t>
            </a:r>
            <a:r>
              <a:rPr lang="de-DE" sz="1100" dirty="0"/>
              <a:t> </a:t>
            </a:r>
            <a:r>
              <a:rPr lang="de-DE" sz="1100" dirty="0" err="1"/>
              <a:t>into</a:t>
            </a:r>
            <a:r>
              <a:rPr lang="de-DE" sz="1100" dirty="0"/>
              <a:t> </a:t>
            </a:r>
            <a:r>
              <a:rPr lang="de-DE" sz="1100" dirty="0" err="1"/>
              <a:t>two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. </a:t>
            </a:r>
            <a:r>
              <a:rPr lang="de-DE" sz="1100" dirty="0" err="1"/>
              <a:t>Since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clusters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very</a:t>
            </a:r>
            <a:r>
              <a:rPr lang="de-DE" sz="1100" dirty="0"/>
              <a:t> </a:t>
            </a:r>
            <a:r>
              <a:rPr lang="de-DE" sz="1100" dirty="0" err="1"/>
              <a:t>clearly</a:t>
            </a:r>
            <a:r>
              <a:rPr lang="de-DE" sz="1100" dirty="0"/>
              <a:t> </a:t>
            </a:r>
            <a:r>
              <a:rPr lang="de-DE" sz="1100" dirty="0" err="1"/>
              <a:t>separated</a:t>
            </a:r>
            <a:r>
              <a:rPr lang="de-DE" sz="1100" dirty="0"/>
              <a:t>, </a:t>
            </a:r>
            <a:r>
              <a:rPr lang="de-DE" sz="1100" dirty="0" err="1"/>
              <a:t>we</a:t>
            </a:r>
            <a:r>
              <a:rPr lang="de-DE" sz="1100" dirty="0"/>
              <a:t> </a:t>
            </a:r>
            <a:r>
              <a:rPr lang="de-DE" sz="1100" dirty="0" err="1"/>
              <a:t>get</a:t>
            </a:r>
            <a:r>
              <a:rPr lang="de-DE" sz="1100" dirty="0"/>
              <a:t> an </a:t>
            </a:r>
            <a:r>
              <a:rPr lang="de-DE" sz="1100" dirty="0" err="1"/>
              <a:t>almost</a:t>
            </a:r>
            <a:r>
              <a:rPr lang="de-DE" sz="1100" dirty="0"/>
              <a:t> linear </a:t>
            </a:r>
            <a:r>
              <a:rPr lang="de-DE" sz="1100" dirty="0" err="1"/>
              <a:t>decision</a:t>
            </a:r>
            <a:r>
              <a:rPr lang="de-DE" sz="1100" dirty="0"/>
              <a:t> </a:t>
            </a:r>
            <a:r>
              <a:rPr lang="de-DE" sz="1100" dirty="0" err="1"/>
              <a:t>boundary</a:t>
            </a:r>
            <a:r>
              <a:rPr lang="de-DE" sz="1100" dirty="0"/>
              <a:t>.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3510827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C3640-C27E-E0D1-A59B-249BC7E63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1753DF21-6648-0AFD-1A15-17785833323B}"/>
              </a:ext>
            </a:extLst>
          </p:cNvPr>
          <p:cNvSpPr txBox="1"/>
          <p:nvPr/>
        </p:nvSpPr>
        <p:spPr>
          <a:xfrm>
            <a:off x="358665" y="6581001"/>
            <a:ext cx="4937539" cy="276999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: Josephina Imhoff |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Matriculation No.: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23464631 |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IdM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2B943A2-B336-1826-456E-F03145B92609}"/>
              </a:ext>
            </a:extLst>
          </p:cNvPr>
          <p:cNvSpPr txBox="1"/>
          <p:nvPr/>
        </p:nvSpPr>
        <p:spPr>
          <a:xfrm>
            <a:off x="358664" y="4585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>
                <a:latin typeface="Arial" panose="020B0604020202020204" pitchFamily="34" charset="0"/>
                <a:cs typeface="Arial" panose="020B0604020202020204" pitchFamily="34" charset="0"/>
              </a:rPr>
              <a:t>Homework 8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20C90885-5A6C-8504-D61C-29B7084E47A8}"/>
              </a:ext>
            </a:extLst>
          </p:cNvPr>
          <p:cNvSpPr txBox="1"/>
          <p:nvPr/>
        </p:nvSpPr>
        <p:spPr>
          <a:xfrm>
            <a:off x="5580993" y="322544"/>
            <a:ext cx="3966341" cy="37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/>
            <a:r>
              <a:rPr lang="en-GB" sz="1400" dirty="0">
                <a:latin typeface="Arial" panose="020B0604020202020204" pitchFamily="34" charset="0"/>
                <a:cs typeface="Arial" panose="020B0604020202020204" pitchFamily="34" charset="0"/>
              </a:rPr>
              <a:t>Answers to Questions:</a:t>
            </a:r>
          </a:p>
          <a:p>
            <a:pPr marL="180975" indent="-180975"/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Five Activation Functions: 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(Leaky) </a:t>
            </a:r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Sigmoid function (or hyperbolic tangent)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Step function (signum or unit step)</a:t>
            </a:r>
          </a:p>
          <a:p>
            <a:pPr marL="357188" indent="-180975" defTabSz="446088">
              <a:buFont typeface="+mj-lt"/>
              <a:buAutoNum type="arabicPeriod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Piecewise </a:t>
            </a:r>
            <a:r>
              <a:rPr lang="en-GB" sz="1050">
                <a:latin typeface="Arial" panose="020B0604020202020204" pitchFamily="34" charset="0"/>
                <a:cs typeface="Arial" panose="020B0604020202020204" pitchFamily="34" charset="0"/>
              </a:rPr>
              <a:t>linear function</a:t>
            </a:r>
            <a:endParaRPr lang="en-GB" sz="10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0975" indent="-180975"/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Adam: </a:t>
            </a:r>
            <a:b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1050" i="1" dirty="0">
                <a:latin typeface="Arial" panose="020B0604020202020204" pitchFamily="34" charset="0"/>
                <a:cs typeface="Arial" panose="020B0604020202020204" pitchFamily="34" charset="0"/>
              </a:rPr>
              <a:t>Adam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 is an optimizer based on stochastic gradient descent using adaptive moment estimation, helping the algorithm converge a local minimum faster.</a:t>
            </a:r>
          </a:p>
          <a:p>
            <a:pPr marL="180975" indent="-180975"/>
            <a:r>
              <a:rPr lang="en-GB" sz="1050" dirty="0" err="1">
                <a:latin typeface="Arial" panose="020B0604020202020204" pitchFamily="34" charset="0"/>
                <a:cs typeface="Arial" panose="020B0604020202020204" pitchFamily="34" charset="0"/>
              </a:rPr>
              <a:t>sparse_categorical_crossentropy</a:t>
            </a: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Loss-function for 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classification tasks with mutually exclusive classes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expects integer labels (not one-hot encoded)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computes the cross-entropy loss</a:t>
            </a:r>
          </a:p>
          <a:p>
            <a:pPr marL="357188" indent="-180975">
              <a:buFont typeface="Arial" panose="020B0604020202020204" pitchFamily="34" charset="0"/>
              <a:buChar char="•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particularly useful for multi-class problems where the target is a single class index</a:t>
            </a:r>
          </a:p>
          <a:p>
            <a:pPr marL="176213" indent="-176213"/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Epoch:</a:t>
            </a:r>
            <a:b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1050" i="1" dirty="0">
                <a:latin typeface="Arial" panose="020B0604020202020204" pitchFamily="34" charset="0"/>
                <a:cs typeface="Arial" panose="020B0604020202020204" pitchFamily="34" charset="0"/>
              </a:rPr>
              <a:t>epoch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is one complete pass through the whole training set during the training of a ML model.</a:t>
            </a:r>
          </a:p>
        </p:txBody>
      </p:sp>
      <p:pic>
        <p:nvPicPr>
          <p:cNvPr id="7" name="Grafik 6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DEFA907E-F358-35CE-FCEB-A15B53495E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664" y="784209"/>
            <a:ext cx="5101249" cy="366980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300A5B52-D123-D925-479D-1182361C3E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0993" y="4293567"/>
            <a:ext cx="2739476" cy="320892"/>
          </a:xfrm>
          <a:prstGeom prst="rect">
            <a:avLst/>
          </a:prstGeom>
        </p:spPr>
      </p:pic>
      <p:pic>
        <p:nvPicPr>
          <p:cNvPr id="3" name="Grafik 2" descr="Ein Bild, das Diagramm enthält.&#10;&#10;Automatisch generierte Beschreibung">
            <a:extLst>
              <a:ext uri="{FF2B5EF4-FFF2-40B4-BE49-F238E27FC236}">
                <a16:creationId xmlns:a16="http://schemas.microsoft.com/office/drawing/2014/main" id="{C5D343C7-161C-03A7-CBA0-215348CAE6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448" t="5476" r="17532" b="4469"/>
          <a:stretch/>
        </p:blipFill>
        <p:spPr>
          <a:xfrm>
            <a:off x="358664" y="4454013"/>
            <a:ext cx="2003777" cy="20814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Grafik 10" descr="Ein Bild, das Text, Screenshot, Reihe, Diagramm enthält.&#10;&#10;Automatisch generierte Beschreibung">
            <a:extLst>
              <a:ext uri="{FF2B5EF4-FFF2-40B4-BE49-F238E27FC236}">
                <a16:creationId xmlns:a16="http://schemas.microsoft.com/office/drawing/2014/main" id="{528B3114-425C-BB72-1338-E3C321568E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40" r="7661"/>
          <a:stretch/>
        </p:blipFill>
        <p:spPr>
          <a:xfrm>
            <a:off x="2365827" y="3979985"/>
            <a:ext cx="3096029" cy="2555471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9494C0F5-F3D4-6ED4-E816-B2826D2F1D8B}"/>
              </a:ext>
            </a:extLst>
          </p:cNvPr>
          <p:cNvGrpSpPr/>
          <p:nvPr/>
        </p:nvGrpSpPr>
        <p:grpSpPr>
          <a:xfrm>
            <a:off x="5542345" y="5319055"/>
            <a:ext cx="4257320" cy="1216401"/>
            <a:chOff x="5580993" y="4962216"/>
            <a:chExt cx="4257320" cy="1216401"/>
          </a:xfrm>
        </p:grpSpPr>
        <p:pic>
          <p:nvPicPr>
            <p:cNvPr id="14" name="Grafik 13" descr="Ein Bild, das Text, Screenshot, Schrift enthält.&#10;&#10;Automatisch generierte Beschreibung">
              <a:extLst>
                <a:ext uri="{FF2B5EF4-FFF2-40B4-BE49-F238E27FC236}">
                  <a16:creationId xmlns:a16="http://schemas.microsoft.com/office/drawing/2014/main" id="{9D06C475-BC9A-C099-98C9-F2201F9F81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80993" y="5216132"/>
              <a:ext cx="4257320" cy="962485"/>
            </a:xfrm>
            <a:prstGeom prst="rect">
              <a:avLst/>
            </a:prstGeom>
          </p:spPr>
        </p:pic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9652D2C-7E88-3074-736D-C43A114C1AE5}"/>
                </a:ext>
              </a:extLst>
            </p:cNvPr>
            <p:cNvSpPr txBox="1"/>
            <p:nvPr/>
          </p:nvSpPr>
          <p:spPr>
            <a:xfrm>
              <a:off x="6177558" y="4962216"/>
              <a:ext cx="1822935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50" dirty="0">
                  <a:latin typeface="Arial" panose="020B0604020202020204" pitchFamily="34" charset="0"/>
                  <a:cs typeface="Arial" panose="020B0604020202020204" pitchFamily="34" charset="0"/>
                </a:rPr>
                <a:t>Compile and evaluate CNN</a:t>
              </a:r>
            </a:p>
          </p:txBody>
        </p:sp>
      </p:grpSp>
      <p:sp>
        <p:nvSpPr>
          <p:cNvPr id="19" name="Textfeld 18">
            <a:extLst>
              <a:ext uri="{FF2B5EF4-FFF2-40B4-BE49-F238E27FC236}">
                <a16:creationId xmlns:a16="http://schemas.microsoft.com/office/drawing/2014/main" id="{411605DF-9C50-63AC-9E88-B32ACDE4A8DE}"/>
              </a:ext>
            </a:extLst>
          </p:cNvPr>
          <p:cNvSpPr txBox="1"/>
          <p:nvPr/>
        </p:nvSpPr>
        <p:spPr>
          <a:xfrm>
            <a:off x="2917288" y="507521"/>
            <a:ext cx="81624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dirty="0">
                <a:latin typeface="Arial" panose="020B0604020202020204" pitchFamily="34" charset="0"/>
                <a:cs typeface="Arial" panose="020B0604020202020204" pitchFamily="34" charset="0"/>
              </a:rPr>
              <a:t>Build CNN</a:t>
            </a:r>
          </a:p>
        </p:txBody>
      </p:sp>
    </p:spTree>
    <p:extLst>
      <p:ext uri="{BB962C8B-B14F-4D97-AF65-F5344CB8AC3E}">
        <p14:creationId xmlns:p14="http://schemas.microsoft.com/office/powerpoint/2010/main" val="327763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434D-3489-ACEC-72A5-E1D9A7402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7D3F9378-870F-4B3F-5DBA-C18F5193BCFD}"/>
              </a:ext>
            </a:extLst>
          </p:cNvPr>
          <p:cNvSpPr txBox="1"/>
          <p:nvPr/>
        </p:nvSpPr>
        <p:spPr>
          <a:xfrm>
            <a:off x="358666" y="5889125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5F255EE-C4B7-38C7-DAF9-6358743A3856}"/>
              </a:ext>
            </a:extLst>
          </p:cNvPr>
          <p:cNvSpPr txBox="1"/>
          <p:nvPr/>
        </p:nvSpPr>
        <p:spPr>
          <a:xfrm>
            <a:off x="358666" y="117506"/>
            <a:ext cx="4722428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9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1BC52A5-3BDB-EF21-149B-4A0F97997829}"/>
              </a:ext>
            </a:extLst>
          </p:cNvPr>
          <p:cNvSpPr txBox="1"/>
          <p:nvPr/>
        </p:nvSpPr>
        <p:spPr>
          <a:xfrm>
            <a:off x="255116" y="4580894"/>
            <a:ext cx="2895344" cy="10156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sz="1200" dirty="0"/>
              <a:t>Telegram Bot “</a:t>
            </a:r>
            <a:r>
              <a:rPr lang="en-GB" sz="1200" dirty="0" err="1"/>
              <a:t>JoBot</a:t>
            </a:r>
            <a:r>
              <a:rPr lang="en-GB" sz="1200" dirty="0"/>
              <a:t>”:</a:t>
            </a:r>
            <a:br>
              <a:rPr lang="en-GB" sz="1200" dirty="0"/>
            </a:br>
            <a:r>
              <a:rPr lang="en-GB" sz="1200" dirty="0"/>
              <a:t>	</a:t>
            </a:r>
            <a:r>
              <a:rPr lang="en-GB" sz="1200" dirty="0">
                <a:hlinkClick r:id="rId2"/>
              </a:rPr>
              <a:t>https://t.me/josephinas_bot</a:t>
            </a:r>
            <a:endParaRPr lang="en-GB" sz="1200" dirty="0"/>
          </a:p>
          <a:p>
            <a:endParaRPr lang="en-GB" sz="1200" dirty="0"/>
          </a:p>
          <a:p>
            <a:r>
              <a:rPr lang="en-GB" sz="1200" dirty="0"/>
              <a:t>GitHub repo:</a:t>
            </a:r>
          </a:p>
          <a:p>
            <a:r>
              <a:rPr lang="en-GB" sz="1200" dirty="0"/>
              <a:t>	</a:t>
            </a:r>
            <a:r>
              <a:rPr lang="en-GB" sz="1200" dirty="0">
                <a:hlinkClick r:id="rId3"/>
              </a:rPr>
              <a:t>https://github.com/jo-phina/JoBot</a:t>
            </a:r>
            <a:endParaRPr lang="en-GB" sz="1200" dirty="0"/>
          </a:p>
        </p:txBody>
      </p:sp>
      <p:pic>
        <p:nvPicPr>
          <p:cNvPr id="16" name="Grafik 15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F7A49B4C-7CE5-414C-8FA0-57917A110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16" y="579171"/>
            <a:ext cx="5074459" cy="3709155"/>
          </a:xfrm>
          <a:prstGeom prst="rect">
            <a:avLst/>
          </a:prstGeom>
        </p:spPr>
      </p:pic>
      <p:pic>
        <p:nvPicPr>
          <p:cNvPr id="18" name="Grafik 17" descr="Ein Bild, das Text, Screenshot enthält.&#10;&#10;Automatisch generierte Beschreibung">
            <a:extLst>
              <a:ext uri="{FF2B5EF4-FFF2-40B4-BE49-F238E27FC236}">
                <a16:creationId xmlns:a16="http://schemas.microsoft.com/office/drawing/2014/main" id="{9A942212-614F-0D97-241C-6B6BADE153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018" y="3781834"/>
            <a:ext cx="4528800" cy="2753622"/>
          </a:xfrm>
          <a:prstGeom prst="rect">
            <a:avLst/>
          </a:prstGeom>
        </p:spPr>
      </p:pic>
      <p:pic>
        <p:nvPicPr>
          <p:cNvPr id="12" name="Grafik 11" descr="Ein Bild, das Text, Screenshot, Schrift, Zahl enthält.&#10;&#10;Automatisch generierte Beschreibung">
            <a:extLst>
              <a:ext uri="{FF2B5EF4-FFF2-40B4-BE49-F238E27FC236}">
                <a16:creationId xmlns:a16="http://schemas.microsoft.com/office/drawing/2014/main" id="{4B379107-A946-5BAC-8244-90EDF760414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9582" y="579171"/>
            <a:ext cx="2761302" cy="40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48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C5844506-ECFB-8EAD-B28F-A560201A6017}"/>
              </a:ext>
            </a:extLst>
          </p:cNvPr>
          <p:cNvSpPr txBox="1"/>
          <p:nvPr/>
        </p:nvSpPr>
        <p:spPr>
          <a:xfrm>
            <a:off x="3643415" y="5972381"/>
            <a:ext cx="2485039" cy="646331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1200" b="1" dirty="0"/>
              <a:t>Name</a:t>
            </a:r>
            <a:r>
              <a:rPr lang="en-GB" sz="1200" dirty="0"/>
              <a:t>: Josephina Imhoff</a:t>
            </a:r>
          </a:p>
          <a:p>
            <a:r>
              <a:rPr lang="en-GB" sz="1200" b="1" dirty="0"/>
              <a:t>Matriculation No.: </a:t>
            </a:r>
            <a:r>
              <a:rPr lang="en-GB" sz="1200" dirty="0"/>
              <a:t>23464631</a:t>
            </a:r>
          </a:p>
          <a:p>
            <a:r>
              <a:rPr lang="en-GB" sz="1200" b="1" dirty="0" err="1"/>
              <a:t>IdM</a:t>
            </a:r>
            <a:r>
              <a:rPr lang="en-GB" sz="1200" b="1" dirty="0"/>
              <a:t>:</a:t>
            </a:r>
            <a:r>
              <a:rPr lang="en-GB" sz="1200" dirty="0"/>
              <a:t> jo17wila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015D9F6B-3CA4-1853-807B-9CE45FA0C181}"/>
              </a:ext>
            </a:extLst>
          </p:cNvPr>
          <p:cNvSpPr txBox="1"/>
          <p:nvPr/>
        </p:nvSpPr>
        <p:spPr>
          <a:xfrm>
            <a:off x="7478868" y="243884"/>
            <a:ext cx="2048861" cy="461665"/>
          </a:xfrm>
          <a:prstGeom prst="rect">
            <a:avLst/>
          </a:prstGeom>
          <a:noFill/>
        </p:spPr>
        <p:txBody>
          <a:bodyPr wrap="square" lIns="29250" rtlCol="0">
            <a:spAutoFit/>
          </a:bodyPr>
          <a:lstStyle/>
          <a:p>
            <a:r>
              <a:rPr lang="en-GB" sz="2400" b="1" dirty="0"/>
              <a:t>Homework 11</a:t>
            </a:r>
          </a:p>
        </p:txBody>
      </p:sp>
      <p:pic>
        <p:nvPicPr>
          <p:cNvPr id="7" name="Grafik 6" descr="Ein Bild, das Text, Screenshot, Software enthält.&#10;&#10;KI-generierte Inhalte können fehlerhaft sein.">
            <a:extLst>
              <a:ext uri="{FF2B5EF4-FFF2-40B4-BE49-F238E27FC236}">
                <a16:creationId xmlns:a16="http://schemas.microsoft.com/office/drawing/2014/main" id="{AA8DCA9E-9A75-3FE8-104C-3349B0DF62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1" y="67429"/>
            <a:ext cx="2534346" cy="2889007"/>
          </a:xfrm>
          <a:prstGeom prst="rect">
            <a:avLst/>
          </a:prstGeom>
        </p:spPr>
      </p:pic>
      <p:pic>
        <p:nvPicPr>
          <p:cNvPr id="9" name="Grafik 8" descr="Ein Bild, das Text, Screenshot enthält.&#10;&#10;KI-generierte Inhalte können fehlerhaft sein.">
            <a:extLst>
              <a:ext uri="{FF2B5EF4-FFF2-40B4-BE49-F238E27FC236}">
                <a16:creationId xmlns:a16="http://schemas.microsoft.com/office/drawing/2014/main" id="{42731611-5B83-A07B-2850-EA4AB144C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1" y="2966462"/>
            <a:ext cx="3047864" cy="2933338"/>
          </a:xfrm>
          <a:prstGeom prst="rect">
            <a:avLst/>
          </a:prstGeom>
        </p:spPr>
      </p:pic>
      <p:pic>
        <p:nvPicPr>
          <p:cNvPr id="11" name="Grafik 10" descr="Ein Bild, das Text, Screenshot, Software, Schrift enthält.&#10;&#10;KI-generierte Inhalte können fehlerhaft sein.">
            <a:extLst>
              <a:ext uri="{FF2B5EF4-FFF2-40B4-BE49-F238E27FC236}">
                <a16:creationId xmlns:a16="http://schemas.microsoft.com/office/drawing/2014/main" id="{4AAB4762-4612-3031-E8DB-AC664FD2D6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6"/>
          <a:stretch/>
        </p:blipFill>
        <p:spPr>
          <a:xfrm>
            <a:off x="378270" y="5912607"/>
            <a:ext cx="1765915" cy="872886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EBDAE2FC-44E9-9843-BA66-2697F2880212}"/>
              </a:ext>
            </a:extLst>
          </p:cNvPr>
          <p:cNvSpPr txBox="1"/>
          <p:nvPr/>
        </p:nvSpPr>
        <p:spPr>
          <a:xfrm>
            <a:off x="2335215" y="54622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GUI</a:t>
            </a:r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AD24CE4-0C58-2253-A394-71B78D80F388}"/>
              </a:ext>
            </a:extLst>
          </p:cNvPr>
          <p:cNvGrpSpPr/>
          <p:nvPr/>
        </p:nvGrpSpPr>
        <p:grpSpPr>
          <a:xfrm>
            <a:off x="3639351" y="239288"/>
            <a:ext cx="2402722" cy="3984031"/>
            <a:chOff x="7125007" y="367866"/>
            <a:chExt cx="2402722" cy="3984031"/>
          </a:xfrm>
        </p:grpSpPr>
        <p:pic>
          <p:nvPicPr>
            <p:cNvPr id="16" name="Grafik 15">
              <a:extLst>
                <a:ext uri="{FF2B5EF4-FFF2-40B4-BE49-F238E27FC236}">
                  <a16:creationId xmlns:a16="http://schemas.microsoft.com/office/drawing/2014/main" id="{E8E8053A-F218-0E59-CCE6-9EFD0119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7" y="367866"/>
              <a:ext cx="1181794" cy="1972096"/>
            </a:xfrm>
            <a:prstGeom prst="rect">
              <a:avLst/>
            </a:prstGeom>
          </p:spPr>
        </p:pic>
        <p:pic>
          <p:nvPicPr>
            <p:cNvPr id="18" name="Grafik 17">
              <a:extLst>
                <a:ext uri="{FF2B5EF4-FFF2-40B4-BE49-F238E27FC236}">
                  <a16:creationId xmlns:a16="http://schemas.microsoft.com/office/drawing/2014/main" id="{B8877ACB-38D3-BCAB-27CE-F868A8577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25007" y="2379801"/>
              <a:ext cx="1181794" cy="1972096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3AC36778-6F7E-00B0-C347-F070A908A69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935" y="367866"/>
              <a:ext cx="1181794" cy="1972096"/>
            </a:xfrm>
            <a:prstGeom prst="rect">
              <a:avLst/>
            </a:prstGeom>
          </p:spPr>
        </p:pic>
        <p:pic>
          <p:nvPicPr>
            <p:cNvPr id="22" name="Grafik 21">
              <a:extLst>
                <a:ext uri="{FF2B5EF4-FFF2-40B4-BE49-F238E27FC236}">
                  <a16:creationId xmlns:a16="http://schemas.microsoft.com/office/drawing/2014/main" id="{77BB1E43-BA36-4B2B-9A6C-DC0A3B4BF93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5935" y="2379800"/>
              <a:ext cx="1181794" cy="1972096"/>
            </a:xfrm>
            <a:prstGeom prst="rect">
              <a:avLst/>
            </a:prstGeom>
          </p:spPr>
        </p:pic>
      </p:grp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35C8A438-4214-8D3D-8898-90F1FA2A444C}"/>
              </a:ext>
            </a:extLst>
          </p:cNvPr>
          <p:cNvGrpSpPr/>
          <p:nvPr/>
        </p:nvGrpSpPr>
        <p:grpSpPr>
          <a:xfrm>
            <a:off x="7123837" y="1794884"/>
            <a:ext cx="2403892" cy="2343156"/>
            <a:chOff x="3282910" y="54622"/>
            <a:chExt cx="2403892" cy="2343156"/>
          </a:xfrm>
        </p:grpSpPr>
        <p:pic>
          <p:nvPicPr>
            <p:cNvPr id="24" name="Grafik 23" descr="Ein Bild, das Text, Screenshot, Software enthält.&#10;&#10;KI-generierte Inhalte können fehlerhaft sein.">
              <a:extLst>
                <a:ext uri="{FF2B5EF4-FFF2-40B4-BE49-F238E27FC236}">
                  <a16:creationId xmlns:a16="http://schemas.microsoft.com/office/drawing/2014/main" id="{430AC054-725B-4AEB-AF58-FEE7BF9E04D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3060" y="423954"/>
              <a:ext cx="2353742" cy="1973824"/>
            </a:xfrm>
            <a:prstGeom prst="rect">
              <a:avLst/>
            </a:prstGeom>
          </p:spPr>
        </p:pic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411EB901-86AD-33E1-79C3-43DC3F874929}"/>
                </a:ext>
              </a:extLst>
            </p:cNvPr>
            <p:cNvSpPr txBox="1"/>
            <p:nvPr/>
          </p:nvSpPr>
          <p:spPr>
            <a:xfrm>
              <a:off x="3282910" y="54622"/>
              <a:ext cx="226841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b="1" dirty="0"/>
                <a:t>Model Architecture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2B93F765-D57D-9F2E-B33A-752486C4502E}"/>
              </a:ext>
            </a:extLst>
          </p:cNvPr>
          <p:cNvGrpSpPr/>
          <p:nvPr/>
        </p:nvGrpSpPr>
        <p:grpSpPr>
          <a:xfrm>
            <a:off x="5933155" y="4390054"/>
            <a:ext cx="3594574" cy="2224614"/>
            <a:chOff x="3711160" y="4381291"/>
            <a:chExt cx="3594574" cy="2224614"/>
          </a:xfrm>
        </p:grpSpPr>
        <p:pic>
          <p:nvPicPr>
            <p:cNvPr id="28" name="Grafik 27" descr="Ein Bild, das Text, Screenshot, Schrift, Zahl enthält.&#10;&#10;KI-generierte Inhalte können fehlerhaft sein.">
              <a:extLst>
                <a:ext uri="{FF2B5EF4-FFF2-40B4-BE49-F238E27FC236}">
                  <a16:creationId xmlns:a16="http://schemas.microsoft.com/office/drawing/2014/main" id="{8A47207A-B062-096D-4E01-081381540D8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11160" y="4769572"/>
              <a:ext cx="3496791" cy="1836333"/>
            </a:xfrm>
            <a:prstGeom prst="rect">
              <a:avLst/>
            </a:prstGeom>
          </p:spPr>
        </p:pic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D8C80FAB-BFEC-5506-96DB-384FE26E62F2}"/>
                </a:ext>
              </a:extLst>
            </p:cNvPr>
            <p:cNvSpPr txBox="1"/>
            <p:nvPr/>
          </p:nvSpPr>
          <p:spPr>
            <a:xfrm>
              <a:off x="3711160" y="4381291"/>
              <a:ext cx="3594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ProximaNova-Regular"/>
                </a:rPr>
                <a:t>T</a:t>
              </a:r>
              <a:r>
                <a:rPr lang="en-US" sz="1800" b="1" i="0" dirty="0">
                  <a:effectLst/>
                  <a:latin typeface="ProximaNova-Regular"/>
                </a:rPr>
                <a:t>raining/Validation </a:t>
              </a:r>
              <a:r>
                <a:rPr lang="en-US" b="1" dirty="0">
                  <a:latin typeface="ProximaNova-Regular"/>
                </a:rPr>
                <a:t>L</a:t>
              </a:r>
              <a:r>
                <a:rPr lang="en-US" sz="1800" b="1" i="0" dirty="0">
                  <a:effectLst/>
                  <a:latin typeface="ProximaNova-Regular"/>
                </a:rPr>
                <a:t>oss &amp; Accuracy</a:t>
              </a:r>
              <a:endParaRPr lang="en-GB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6536323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540</Words>
  <Application>Microsoft Office PowerPoint</Application>
  <PresentationFormat>A4-Papier (210 x 297 mm)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ProximaNova-Regular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Josephina Imhoff</dc:creator>
  <cp:lastModifiedBy>Josephina Imhoff</cp:lastModifiedBy>
  <cp:revision>14</cp:revision>
  <cp:lastPrinted>2024-12-14T19:55:11Z</cp:lastPrinted>
  <dcterms:created xsi:type="dcterms:W3CDTF">2024-12-01T16:37:21Z</dcterms:created>
  <dcterms:modified xsi:type="dcterms:W3CDTF">2025-02-09T22:00:54Z</dcterms:modified>
</cp:coreProperties>
</file>