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456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94265-D558-479C-B273-1E0799ACBC9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59092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5 – Wine Quality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3E59FC2-7C9F-2436-9EBE-7C423DA2F29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83341"/>
            <a:ext cx="9837482" cy="2720250"/>
            <a:chOff x="0" y="947323"/>
            <a:chExt cx="12107670" cy="3348000"/>
          </a:xfrm>
        </p:grpSpPr>
        <p:pic>
          <p:nvPicPr>
            <p:cNvPr id="19" name="Grafik 18" descr="Ein Bild, das Screenshot, Farbigkeit, Text, Diagramm enthält.&#10;&#10;Automatisch generierte Beschreibung">
              <a:extLst>
                <a:ext uri="{FF2B5EF4-FFF2-40B4-BE49-F238E27FC236}">
                  <a16:creationId xmlns:a16="http://schemas.microsoft.com/office/drawing/2014/main" id="{C503DAC0-9ACC-3B49-A59B-C47473BF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35"/>
            <a:stretch/>
          </p:blipFill>
          <p:spPr>
            <a:xfrm>
              <a:off x="0" y="947323"/>
              <a:ext cx="3980329" cy="3348000"/>
            </a:xfrm>
            <a:prstGeom prst="rect">
              <a:avLst/>
            </a:prstGeom>
          </p:spPr>
        </p:pic>
        <p:pic>
          <p:nvPicPr>
            <p:cNvPr id="23" name="Grafik 22" descr="Ein Bild, das Text, Diagramm, Screenshot, Karte enthält.&#10;&#10;Automatisch generierte Beschreibung">
              <a:extLst>
                <a:ext uri="{FF2B5EF4-FFF2-40B4-BE49-F238E27FC236}">
                  <a16:creationId xmlns:a16="http://schemas.microsoft.com/office/drawing/2014/main" id="{37F75B7D-E992-A949-60B4-5D0B8F28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919"/>
            <a:stretch/>
          </p:blipFill>
          <p:spPr>
            <a:xfrm>
              <a:off x="8043999" y="947323"/>
              <a:ext cx="4063671" cy="3346230"/>
            </a:xfrm>
            <a:prstGeom prst="rect">
              <a:avLst/>
            </a:prstGeom>
          </p:spPr>
        </p:pic>
        <p:pic>
          <p:nvPicPr>
            <p:cNvPr id="21" name="Grafik 20" descr="Ein Bild, das Text, Screenshot, Diagramm, Karte enthält.&#10;&#10;Automatisch generierte Beschreibung">
              <a:extLst>
                <a:ext uri="{FF2B5EF4-FFF2-40B4-BE49-F238E27FC236}">
                  <a16:creationId xmlns:a16="http://schemas.microsoft.com/office/drawing/2014/main" id="{D30532EC-63A4-95AD-3BC1-96FABCF05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67"/>
            <a:stretch/>
          </p:blipFill>
          <p:spPr>
            <a:xfrm>
              <a:off x="3980329" y="947323"/>
              <a:ext cx="4063670" cy="3348000"/>
            </a:xfrm>
            <a:prstGeom prst="rect">
              <a:avLst/>
            </a:prstGeom>
          </p:spPr>
        </p:pic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E2DAF756-6968-622E-1593-3387865566B5}"/>
              </a:ext>
            </a:extLst>
          </p:cNvPr>
          <p:cNvSpPr txBox="1"/>
          <p:nvPr/>
        </p:nvSpPr>
        <p:spPr>
          <a:xfrm>
            <a:off x="3069021" y="3673134"/>
            <a:ext cx="6478313" cy="2862322"/>
          </a:xfrm>
          <a:prstGeom prst="rect">
            <a:avLst/>
          </a:prstGeom>
          <a:noFill/>
        </p:spPr>
        <p:txBody>
          <a:bodyPr wrap="square" lIns="0" rIns="29250" rtlCol="0">
            <a:spAutoFit/>
          </a:bodyPr>
          <a:lstStyle/>
          <a:p>
            <a:r>
              <a:rPr lang="en-GB" sz="1200" b="1" dirty="0"/>
              <a:t>H0:</a:t>
            </a:r>
            <a:r>
              <a:rPr lang="en-GB" sz="1200" dirty="0"/>
              <a:t> The pH-value of the wine does not affect wine quality.</a:t>
            </a:r>
          </a:p>
          <a:p>
            <a:r>
              <a:rPr lang="en-GB" sz="1200" b="1" dirty="0"/>
              <a:t>H1: </a:t>
            </a:r>
            <a:r>
              <a:rPr lang="en-GB" sz="1200" dirty="0"/>
              <a:t>The pH-value of the wine does affect the wine quality.</a:t>
            </a:r>
            <a:endParaRPr lang="en-GB" sz="1200" b="1" dirty="0"/>
          </a:p>
          <a:p>
            <a:endParaRPr lang="en-GB" sz="1200" dirty="0"/>
          </a:p>
          <a:p>
            <a:r>
              <a:rPr lang="en-GB" sz="1200" b="1" dirty="0"/>
              <a:t>High quality:</a:t>
            </a:r>
            <a:r>
              <a:rPr lang="en-GB" sz="1200" dirty="0"/>
              <a:t> quality &gt; median of quality </a:t>
            </a:r>
          </a:p>
          <a:p>
            <a:r>
              <a:rPr lang="en-GB" sz="1200" b="1" dirty="0"/>
              <a:t>Low quality: </a:t>
            </a:r>
            <a:r>
              <a:rPr lang="en-GB" sz="1200" dirty="0"/>
              <a:t>‘quality’ ≤ median of quality</a:t>
            </a:r>
          </a:p>
          <a:p>
            <a:endParaRPr lang="en-GB" sz="1200" dirty="0"/>
          </a:p>
          <a:p>
            <a:r>
              <a:rPr lang="en-GB" sz="1200" b="1" dirty="0"/>
              <a:t>Why? </a:t>
            </a:r>
            <a:r>
              <a:rPr lang="en-GB" sz="1200" dirty="0"/>
              <a:t>A </a:t>
            </a:r>
            <a:r>
              <a:rPr lang="en-GB" sz="1200" b="1" dirty="0"/>
              <a:t>t-test</a:t>
            </a:r>
            <a:r>
              <a:rPr lang="en-GB" sz="1200" dirty="0"/>
              <a:t> was used to check the hypothesis because I wanted to examine the influence of the pH-value on high and low wine quality. It was possible to use the t-test because a QQ-plot showed that the distribution of the pH-values in both groups (high and low wine quality) are normally distributed. Also, by definition, the groups are independent.</a:t>
            </a:r>
          </a:p>
          <a:p>
            <a:endParaRPr lang="en-GB" sz="1200" dirty="0"/>
          </a:p>
          <a:p>
            <a:r>
              <a:rPr lang="en-GB" sz="1200" b="1" dirty="0"/>
              <a:t>p-Value: </a:t>
            </a:r>
            <a:r>
              <a:rPr lang="en-GB" sz="1200" dirty="0"/>
              <a:t>0.02198034398691512</a:t>
            </a:r>
          </a:p>
          <a:p>
            <a:endParaRPr lang="en-GB" sz="1200" dirty="0"/>
          </a:p>
          <a:p>
            <a:r>
              <a:rPr lang="en-GB" sz="1200" b="1" dirty="0"/>
              <a:t>Conclusion: </a:t>
            </a:r>
            <a:r>
              <a:rPr lang="en-GB" sz="1200" dirty="0"/>
              <a:t>Since the p-value is less than 0.05, we reject the null-hypothesis H0 and conclude that H1 is true and the pH-value in fact does affect wine quality.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65363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</Words>
  <Application>Microsoft Office PowerPoint</Application>
  <PresentationFormat>A4-Papier (210 x 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Josephina Imhoff</dc:creator>
  <cp:lastModifiedBy>Josephina Imhoff</cp:lastModifiedBy>
  <cp:revision>3</cp:revision>
  <dcterms:created xsi:type="dcterms:W3CDTF">2024-12-01T16:37:21Z</dcterms:created>
  <dcterms:modified xsi:type="dcterms:W3CDTF">2024-12-01T19:35:47Z</dcterms:modified>
</cp:coreProperties>
</file>