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04" y="-41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14/12/2024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x</a:t>
            </a:r>
          </a:p>
        </p:txBody>
      </p:sp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5 – Wine Quality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3E59FC2-7C9F-2436-9EBE-7C423DA2F29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83341"/>
            <a:ext cx="9837482" cy="2720250"/>
            <a:chOff x="0" y="947323"/>
            <a:chExt cx="12107670" cy="3348000"/>
          </a:xfrm>
        </p:grpSpPr>
        <p:pic>
          <p:nvPicPr>
            <p:cNvPr id="19" name="Grafik 18" descr="Ein Bild, das Screenshot, Farbigkeit, Text, Diagramm enthält.&#10;&#10;Automatisch generierte Beschreibung">
              <a:extLst>
                <a:ext uri="{FF2B5EF4-FFF2-40B4-BE49-F238E27FC236}">
                  <a16:creationId xmlns:a16="http://schemas.microsoft.com/office/drawing/2014/main" id="{C503DAC0-9ACC-3B49-A59B-C47473BF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35"/>
            <a:stretch/>
          </p:blipFill>
          <p:spPr>
            <a:xfrm>
              <a:off x="0" y="947323"/>
              <a:ext cx="3980329" cy="3348000"/>
            </a:xfrm>
            <a:prstGeom prst="rect">
              <a:avLst/>
            </a:prstGeom>
          </p:spPr>
        </p:pic>
        <p:pic>
          <p:nvPicPr>
            <p:cNvPr id="23" name="Grafik 22" descr="Ein Bild, das Text, Diagramm, Screenshot, Karte enthält.&#10;&#10;Automatisch generierte Beschreibung">
              <a:extLst>
                <a:ext uri="{FF2B5EF4-FFF2-40B4-BE49-F238E27FC236}">
                  <a16:creationId xmlns:a16="http://schemas.microsoft.com/office/drawing/2014/main" id="{37F75B7D-E992-A949-60B4-5D0B8F28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19"/>
            <a:stretch/>
          </p:blipFill>
          <p:spPr>
            <a:xfrm>
              <a:off x="8043999" y="947323"/>
              <a:ext cx="4063671" cy="3346230"/>
            </a:xfrm>
            <a:prstGeom prst="rect">
              <a:avLst/>
            </a:prstGeom>
          </p:spPr>
        </p:pic>
        <p:pic>
          <p:nvPicPr>
            <p:cNvPr id="21" name="Grafik 20" descr="Ein Bild, das Text, Screenshot, Diagramm, Karte enthält.&#10;&#10;Automatisch generierte Beschreibung">
              <a:extLst>
                <a:ext uri="{FF2B5EF4-FFF2-40B4-BE49-F238E27FC236}">
                  <a16:creationId xmlns:a16="http://schemas.microsoft.com/office/drawing/2014/main" id="{D30532EC-63A4-95AD-3BC1-96FABCF0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67"/>
            <a:stretch/>
          </p:blipFill>
          <p:spPr>
            <a:xfrm>
              <a:off x="3980329" y="947323"/>
              <a:ext cx="4063670" cy="3348000"/>
            </a:xfrm>
            <a:prstGeom prst="rect">
              <a:avLst/>
            </a:prstGeom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E2DAF756-6968-622E-1593-3387865566B5}"/>
              </a:ext>
            </a:extLst>
          </p:cNvPr>
          <p:cNvSpPr txBox="1"/>
          <p:nvPr/>
        </p:nvSpPr>
        <p:spPr>
          <a:xfrm>
            <a:off x="3069021" y="3673134"/>
            <a:ext cx="6478313" cy="2862322"/>
          </a:xfrm>
          <a:prstGeom prst="rect">
            <a:avLst/>
          </a:prstGeom>
          <a:noFill/>
        </p:spPr>
        <p:txBody>
          <a:bodyPr wrap="square" lIns="0" rIns="29250" rtlCol="0">
            <a:spAutoFit/>
          </a:bodyPr>
          <a:lstStyle/>
          <a:p>
            <a:r>
              <a:rPr lang="en-GB" sz="1200" b="1" dirty="0"/>
              <a:t>H0:</a:t>
            </a:r>
            <a:r>
              <a:rPr lang="en-GB" sz="1200" dirty="0"/>
              <a:t> The pH-value of the wine does not affect wine quality.</a:t>
            </a:r>
          </a:p>
          <a:p>
            <a:r>
              <a:rPr lang="en-GB" sz="1200" b="1" dirty="0"/>
              <a:t>H1: </a:t>
            </a:r>
            <a:r>
              <a:rPr lang="en-GB" sz="1200" dirty="0"/>
              <a:t>The pH-value of the wine does affect the wine quality.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b="1" dirty="0"/>
              <a:t>High quality:</a:t>
            </a:r>
            <a:r>
              <a:rPr lang="en-GB" sz="1200" dirty="0"/>
              <a:t> quality &gt; median of quality </a:t>
            </a:r>
          </a:p>
          <a:p>
            <a:r>
              <a:rPr lang="en-GB" sz="1200" b="1" dirty="0"/>
              <a:t>Low quality: </a:t>
            </a:r>
            <a:r>
              <a:rPr lang="en-GB" sz="1200" dirty="0"/>
              <a:t>‘quality’ ≤ median of quality</a:t>
            </a:r>
          </a:p>
          <a:p>
            <a:endParaRPr lang="en-GB" sz="1200" dirty="0"/>
          </a:p>
          <a:p>
            <a:r>
              <a:rPr lang="en-GB" sz="1200" b="1" dirty="0"/>
              <a:t>Why? </a:t>
            </a:r>
            <a:r>
              <a:rPr lang="en-GB" sz="1200" dirty="0"/>
              <a:t>A </a:t>
            </a:r>
            <a:r>
              <a:rPr lang="en-GB" sz="1200" b="1" dirty="0"/>
              <a:t>t-test</a:t>
            </a:r>
            <a:r>
              <a:rPr lang="en-GB" sz="1200" dirty="0"/>
              <a:t> was used to check the hypothesis because I wanted to examine the influence of the pH-value on high and low wine quality. It was possible to use the t-test because a QQ-plot showed that the distribution of the pH-values in both groups (high and low wine quality) are normally distributed. Also, by definition, the groups are independent.</a:t>
            </a:r>
          </a:p>
          <a:p>
            <a:endParaRPr lang="en-GB" sz="1200" dirty="0"/>
          </a:p>
          <a:p>
            <a:r>
              <a:rPr lang="en-GB" sz="1200" b="1" dirty="0"/>
              <a:t>p-Value: </a:t>
            </a:r>
            <a:r>
              <a:rPr lang="en-GB" sz="1200" dirty="0"/>
              <a:t>0.02198034398691512</a:t>
            </a:r>
          </a:p>
          <a:p>
            <a:endParaRPr lang="en-GB" sz="1200" dirty="0"/>
          </a:p>
          <a:p>
            <a:r>
              <a:rPr lang="en-GB" sz="1200" b="1" dirty="0"/>
              <a:t>Conclusion: </a:t>
            </a:r>
            <a:r>
              <a:rPr lang="en-GB" sz="1200" dirty="0"/>
              <a:t>Since the p-value is less than 0.05, we reject the null-hypothesis H0 and conclude that H1 is true and the pH-value in fact does affect wine quality.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620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2121187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6</a:t>
            </a:r>
          </a:p>
        </p:txBody>
      </p:sp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1B306AB-DFF1-86C5-DAB0-2C1BCFF4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6375" r="7259" b="1291"/>
          <a:stretch/>
        </p:blipFill>
        <p:spPr>
          <a:xfrm>
            <a:off x="5940150" y="3939755"/>
            <a:ext cx="3321943" cy="2595701"/>
          </a:xfrm>
          <a:prstGeom prst="rect">
            <a:avLst/>
          </a:prstGeom>
        </p:spPr>
      </p:pic>
      <p:pic>
        <p:nvPicPr>
          <p:cNvPr id="3" name="Grafik 2" descr="Ein Bild, das Text, Screenshot, Schwarz, Schwarzweiß enthält.&#10;&#10;Automatisch generierte Beschreibung">
            <a:extLst>
              <a:ext uri="{FF2B5EF4-FFF2-40B4-BE49-F238E27FC236}">
                <a16:creationId xmlns:a16="http://schemas.microsoft.com/office/drawing/2014/main" id="{DA429660-E323-5A2E-5B77-EEDAFE0D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2733509"/>
            <a:ext cx="2520000" cy="1331948"/>
          </a:xfrm>
          <a:prstGeom prst="rect">
            <a:avLst/>
          </a:prstGeom>
        </p:spPr>
      </p:pic>
      <p:pic>
        <p:nvPicPr>
          <p:cNvPr id="7" name="Grafik 6" descr="Ein Bild, das Text, Screenshot, Schwarzweiß, monochrome Fotografie enthält.&#10;&#10;Automatisch generierte Beschreibung">
            <a:extLst>
              <a:ext uri="{FF2B5EF4-FFF2-40B4-BE49-F238E27FC236}">
                <a16:creationId xmlns:a16="http://schemas.microsoft.com/office/drawing/2014/main" id="{62ADD4D7-0DE5-78A7-2CDB-54999EFDA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4166729"/>
            <a:ext cx="2520000" cy="2368727"/>
          </a:xfrm>
          <a:prstGeom prst="rect">
            <a:avLst/>
          </a:prstGeom>
        </p:spPr>
      </p:pic>
      <p:pic>
        <p:nvPicPr>
          <p:cNvPr id="10" name="Grafik 9" descr="Ein Bild, das Text, Screenshot, medizinische Bildgebung enthält.&#10;&#10;Automatisch generierte Beschreibung">
            <a:extLst>
              <a:ext uri="{FF2B5EF4-FFF2-40B4-BE49-F238E27FC236}">
                <a16:creationId xmlns:a16="http://schemas.microsoft.com/office/drawing/2014/main" id="{B6BD68FE-D29C-DDCD-A516-6EEF348C6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3429000"/>
            <a:ext cx="2520000" cy="2368727"/>
          </a:xfrm>
          <a:prstGeom prst="rect">
            <a:avLst/>
          </a:prstGeom>
        </p:spPr>
      </p:pic>
      <p:pic>
        <p:nvPicPr>
          <p:cNvPr id="13" name="Grafik 12" descr="Ein Bild, das Screenshot, medizinische Bildgebung, Text, Schwarzweiß enthält.&#10;&#10;Automatisch generierte Beschreibung">
            <a:extLst>
              <a:ext uri="{FF2B5EF4-FFF2-40B4-BE49-F238E27FC236}">
                <a16:creationId xmlns:a16="http://schemas.microsoft.com/office/drawing/2014/main" id="{343AB49A-553B-CD34-C548-64BF2AB64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1119306"/>
            <a:ext cx="2520000" cy="2309694"/>
          </a:xfrm>
          <a:prstGeom prst="rect">
            <a:avLst/>
          </a:prstGeom>
        </p:spPr>
      </p:pic>
      <p:pic>
        <p:nvPicPr>
          <p:cNvPr id="15" name="Grafik 14" descr="Ein Bild, das Screenshot, medizinische Bildgebung, Schwarzweiß enthält.&#10;&#10;Automatisch generierte Beschreibung">
            <a:extLst>
              <a:ext uri="{FF2B5EF4-FFF2-40B4-BE49-F238E27FC236}">
                <a16:creationId xmlns:a16="http://schemas.microsoft.com/office/drawing/2014/main" id="{1C9CF40D-6C4D-E162-DED5-54A316019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322544"/>
            <a:ext cx="2520000" cy="2309694"/>
          </a:xfrm>
          <a:prstGeom prst="rect">
            <a:avLst/>
          </a:prstGeom>
        </p:spPr>
      </p:pic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12847CCC-2951-E7EE-5AF0-581CE2B3A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>
          <a:xfrm>
            <a:off x="5654911" y="322544"/>
            <a:ext cx="3892423" cy="3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EECA-E4A2-E32A-96B7-BFE75E71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AF3431-A42E-738C-892B-30DC8345222F}"/>
              </a:ext>
            </a:extLst>
          </p:cNvPr>
          <p:cNvSpPr txBox="1"/>
          <p:nvPr/>
        </p:nvSpPr>
        <p:spPr>
          <a:xfrm>
            <a:off x="51428" y="6298372"/>
            <a:ext cx="2485039" cy="600164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100" b="1" dirty="0"/>
              <a:t>Name</a:t>
            </a:r>
            <a:r>
              <a:rPr lang="en-GB" sz="1100" dirty="0"/>
              <a:t>: Josephina Imhoff</a:t>
            </a:r>
          </a:p>
          <a:p>
            <a:r>
              <a:rPr lang="en-GB" sz="1100" b="1" dirty="0"/>
              <a:t>Matriculation No.: </a:t>
            </a:r>
            <a:r>
              <a:rPr lang="en-GB" sz="1100" dirty="0"/>
              <a:t>23464631</a:t>
            </a:r>
          </a:p>
          <a:p>
            <a:r>
              <a:rPr lang="en-GB" sz="1100" b="1" dirty="0" err="1"/>
              <a:t>IdM</a:t>
            </a:r>
            <a:r>
              <a:rPr lang="en-GB" sz="1100" b="1" dirty="0"/>
              <a:t>:</a:t>
            </a:r>
            <a:r>
              <a:rPr lang="en-GB" sz="1100" dirty="0"/>
              <a:t> jo17wila</a:t>
            </a:r>
          </a:p>
        </p:txBody>
      </p:sp>
      <p:pic>
        <p:nvPicPr>
          <p:cNvPr id="19" name="Grafik 1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DCE3E83-3F60-2C64-553D-9D00B9D2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54" y="118845"/>
            <a:ext cx="3240000" cy="2430000"/>
          </a:xfrm>
          <a:prstGeom prst="rect">
            <a:avLst/>
          </a:prstGeom>
        </p:spPr>
      </p:pic>
      <p:pic>
        <p:nvPicPr>
          <p:cNvPr id="31" name="Grafik 3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BA0CA20-17FF-C47A-49BE-7B16527CE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" y="118845"/>
            <a:ext cx="3240000" cy="2430000"/>
          </a:xfrm>
          <a:prstGeom prst="rect">
            <a:avLst/>
          </a:prstGeom>
        </p:spPr>
      </p:pic>
      <p:pic>
        <p:nvPicPr>
          <p:cNvPr id="33" name="Grafik 3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EC57829-A3DD-31A4-8F4B-003ED483A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0" y="689114"/>
            <a:ext cx="3240000" cy="243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84347EA-ABD2-71C8-2BE7-96315E7AB050}"/>
              </a:ext>
            </a:extLst>
          </p:cNvPr>
          <p:cNvSpPr txBox="1"/>
          <p:nvPr/>
        </p:nvSpPr>
        <p:spPr>
          <a:xfrm>
            <a:off x="3967112" y="165230"/>
            <a:ext cx="1991244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7</a:t>
            </a:r>
          </a:p>
        </p:txBody>
      </p:sp>
      <p:pic>
        <p:nvPicPr>
          <p:cNvPr id="23" name="Grafik 2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083A369-E8BE-45D9-481B-F1DD9C54B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54" y="2509067"/>
            <a:ext cx="3060000" cy="2515450"/>
          </a:xfrm>
          <a:prstGeom prst="rect">
            <a:avLst/>
          </a:prstGeom>
        </p:spPr>
      </p:pic>
      <p:pic>
        <p:nvPicPr>
          <p:cNvPr id="37" name="Grafik 3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6922735-6015-0C10-E7ED-D1BB3CEFE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" y="2562686"/>
            <a:ext cx="3060000" cy="2461831"/>
          </a:xfrm>
          <a:prstGeom prst="rect">
            <a:avLst/>
          </a:prstGeom>
        </p:spPr>
      </p:pic>
      <p:pic>
        <p:nvPicPr>
          <p:cNvPr id="39" name="Grafik 3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670407AF-BC39-83BE-7FE8-F9EB9AAB2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0" y="3069438"/>
            <a:ext cx="3060000" cy="1955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/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Ins="46800" rtlCol="0">
                <a:spAutoFit/>
              </a:bodyPr>
              <a:lstStyle/>
              <a:p>
                <a:r>
                  <a:rPr lang="en-GB" sz="1100" dirty="0"/>
                  <a:t>a) I used linear regression to fit a cubic polynomial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polynomial. The polynomial </a:t>
                </a:r>
                <a:r>
                  <a:rPr lang="de-DE" sz="1100" dirty="0" err="1"/>
                  <a:t>is</a:t>
                </a:r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=−1,4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+3,71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−1,41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blipFill>
                <a:blip r:embed="rId8"/>
                <a:stretch>
                  <a:fillRect t="-552" r="-1318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/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b) I used linear regression to fit a linear function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line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given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by</a:t>
                </a:r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0,07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+0,45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blipFill>
                <a:blip r:embed="rId9"/>
                <a:stretch>
                  <a:fillRect t="-552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6C3E6925-2408-24C4-531B-BC75E0DCD12C}"/>
              </a:ext>
            </a:extLst>
          </p:cNvPr>
          <p:cNvSpPr txBox="1"/>
          <p:nvPr/>
        </p:nvSpPr>
        <p:spPr>
          <a:xfrm>
            <a:off x="6631854" y="5038358"/>
            <a:ext cx="3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c) I used the </a:t>
            </a:r>
            <a:r>
              <a:rPr lang="de-DE" sz="1100" dirty="0" err="1"/>
              <a:t>kNN</a:t>
            </a:r>
            <a:r>
              <a:rPr lang="de-DE" sz="1100" dirty="0"/>
              <a:t> </a:t>
            </a:r>
            <a:r>
              <a:rPr lang="de-DE" sz="1100" dirty="0" err="1"/>
              <a:t>classifier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k=3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classify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points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two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. </a:t>
            </a:r>
            <a:r>
              <a:rPr lang="de-DE" sz="1100" dirty="0" err="1"/>
              <a:t>Since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clearly</a:t>
            </a:r>
            <a:r>
              <a:rPr lang="de-DE" sz="1100" dirty="0"/>
              <a:t> </a:t>
            </a:r>
            <a:r>
              <a:rPr lang="de-DE" sz="1100" dirty="0" err="1"/>
              <a:t>separated</a:t>
            </a:r>
            <a:r>
              <a:rPr lang="de-DE" sz="1100" dirty="0"/>
              <a:t>, </a:t>
            </a:r>
            <a:r>
              <a:rPr lang="de-DE" sz="1100" dirty="0" err="1"/>
              <a:t>we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an </a:t>
            </a:r>
            <a:r>
              <a:rPr lang="de-DE" sz="1100" dirty="0" err="1"/>
              <a:t>almost</a:t>
            </a:r>
            <a:r>
              <a:rPr lang="de-DE" sz="1100" dirty="0"/>
              <a:t> linear </a:t>
            </a:r>
            <a:r>
              <a:rPr lang="de-DE" sz="1100" dirty="0" err="1"/>
              <a:t>decision</a:t>
            </a:r>
            <a:r>
              <a:rPr lang="de-DE" sz="1100" dirty="0"/>
              <a:t> </a:t>
            </a:r>
            <a:r>
              <a:rPr lang="de-DE" sz="1100" dirty="0" err="1"/>
              <a:t>boundary</a:t>
            </a:r>
            <a:r>
              <a:rPr lang="de-DE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1082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349</Words>
  <Application>Microsoft Office PowerPoint</Application>
  <PresentationFormat>A4-Papier (210 x 297 mm)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7</cp:revision>
  <cp:lastPrinted>2024-12-14T19:55:11Z</cp:lastPrinted>
  <dcterms:created xsi:type="dcterms:W3CDTF">2024-12-01T16:37:21Z</dcterms:created>
  <dcterms:modified xsi:type="dcterms:W3CDTF">2024-12-14T19:55:14Z</dcterms:modified>
</cp:coreProperties>
</file>