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662" r:id="rId2"/>
    <p:sldId id="676" r:id="rId3"/>
    <p:sldId id="684" r:id="rId4"/>
    <p:sldId id="686" r:id="rId5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Roboto" pitchFamily="2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Roboto" pitchFamily="2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Roboto" pitchFamily="2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Roboto" pitchFamily="2" charset="0"/>
        <a:ea typeface="맑은 고딕" panose="020B0503020000020004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A4E387-AD50-42E7-B2C1-E33FF6D46941}" type="datetimeFigureOut">
              <a:rPr lang="ko-KR" altLang="en-US"/>
              <a:pPr>
                <a:defRPr/>
              </a:pPr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21F1E1-996C-40BE-9652-0A16C27E44E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41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only" type="title" preserve="1">
  <p:cSld name="Logo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5;p1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207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oogle Shape;66;p16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3813" r="17255" b="33772"/>
          <a:stretch>
            <a:fillRect/>
          </a:stretch>
        </p:blipFill>
        <p:spPr bwMode="auto">
          <a:xfrm>
            <a:off x="3279775" y="2828925"/>
            <a:ext cx="485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43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75734" y="548218"/>
            <a:ext cx="11049991" cy="144144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52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575734" y="2268539"/>
            <a:ext cx="11030481" cy="1447800"/>
          </a:xfrm>
          <a:prstGeom prst="rect">
            <a:avLst/>
          </a:prstGeom>
        </p:spPr>
        <p:txBody>
          <a:bodyPr tIns="90000" bIns="90000" anchor="ctr" anchorCtr="0"/>
          <a:lstStyle>
            <a:lvl1pPr algn="ctr">
              <a:defRPr sz="10666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734" y="548218"/>
            <a:ext cx="11049991" cy="144144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75734" y="3735898"/>
            <a:ext cx="11040533" cy="683101"/>
          </a:xfrm>
          <a:prstGeom prst="rect">
            <a:avLst/>
          </a:prstGeom>
        </p:spPr>
        <p:txBody>
          <a:bodyPr tIns="90000" bIns="90000"/>
          <a:lstStyle>
            <a:lvl1pPr algn="ctr">
              <a:lnSpc>
                <a:spcPct val="100000"/>
              </a:lnSpc>
              <a:spcBef>
                <a:spcPts val="0"/>
              </a:spcBef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3059642" y="4441369"/>
            <a:ext cx="6072717" cy="838200"/>
          </a:xfrm>
          <a:prstGeom prst="rect">
            <a:avLst/>
          </a:prstGeom>
        </p:spPr>
        <p:txBody>
          <a:bodyPr tIns="90000" bIns="90000"/>
          <a:lstStyle>
            <a:lvl1pPr algn="ctr">
              <a:lnSpc>
                <a:spcPct val="115000"/>
              </a:lnSpc>
              <a:spcBef>
                <a:spcPts val="0"/>
              </a:spcBef>
              <a:defRPr sz="2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49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35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2;p27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167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6;p29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/>
          <a:lstStyle>
            <a:lvl1pPr latinLnBrk="1">
              <a:defRPr>
                <a:solidFill>
                  <a:schemeClr val="tx1"/>
                </a:solidFill>
                <a:latin typeface="Roboto" panose="02000000000000000000" pitchFamily="2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Roboto" panose="02000000000000000000" pitchFamily="2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Roboto" panose="02000000000000000000" pitchFamily="2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Roboto" panose="02000000000000000000" pitchFamily="2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Roboto" panose="02000000000000000000" pitchFamily="2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anose="02000000000000000000" pitchFamily="2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anose="02000000000000000000" pitchFamily="2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anose="02000000000000000000" pitchFamily="2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anose="02000000000000000000" pitchFamily="2" charset="0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ko-KR" altLang="ko-KR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36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8;p30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Google Shape;130;p30"/>
          <p:cNvSpPr txBox="1">
            <a:spLocks noGrp="1"/>
          </p:cNvSpPr>
          <p:nvPr>
            <p:ph type="title"/>
          </p:nvPr>
        </p:nvSpPr>
        <p:spPr>
          <a:xfrm>
            <a:off x="3136551" y="3113600"/>
            <a:ext cx="2887600" cy="1784800"/>
          </a:xfrm>
          <a:prstGeom prst="rect">
            <a:avLst/>
          </a:prstGeom>
        </p:spPr>
        <p:txBody>
          <a:bodyPr spcFirstLastPara="1" lIns="91425" tIns="91425" rIns="91425" bIns="91425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aseline="0">
                <a:solidFill>
                  <a:srgbClr val="00C9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8" name="텍스트 개체 틀 12"/>
          <p:cNvSpPr>
            <a:spLocks noGrp="1"/>
          </p:cNvSpPr>
          <p:nvPr>
            <p:ph type="body" sz="quarter" idx="12"/>
          </p:nvPr>
        </p:nvSpPr>
        <p:spPr>
          <a:xfrm>
            <a:off x="6375635" y="4084957"/>
            <a:ext cx="4001548" cy="755495"/>
          </a:xfrm>
          <a:prstGeom prst="rect">
            <a:avLst/>
          </a:prstGeom>
        </p:spPr>
        <p:txBody>
          <a:bodyPr tIns="90000" bIns="90000"/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defRPr sz="675"/>
            </a:lvl2pPr>
            <a:lvl3pPr>
              <a:defRPr sz="675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6377499" y="3232558"/>
            <a:ext cx="4001548" cy="849156"/>
          </a:xfrm>
          <a:prstGeom prst="rect">
            <a:avLst/>
          </a:prstGeom>
        </p:spPr>
        <p:txBody>
          <a:bodyPr tIns="90000" bIns="90000"/>
          <a:lstStyle>
            <a:lvl1pPr algn="l">
              <a:lnSpc>
                <a:spcPct val="115000"/>
              </a:lnSpc>
              <a:spcBef>
                <a:spcPts val="0"/>
              </a:spcBef>
              <a:defRPr sz="2000">
                <a:solidFill>
                  <a:schemeClr val="tx1"/>
                </a:solidFill>
              </a:defRPr>
            </a:lvl1pPr>
            <a:lvl2pPr>
              <a:defRPr sz="675"/>
            </a:lvl2pPr>
            <a:lvl3pPr>
              <a:defRPr sz="675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582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28;p30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38;p31"/>
          <p:cNvSpPr txBox="1">
            <a:spLocks noGrp="1"/>
          </p:cNvSpPr>
          <p:nvPr>
            <p:ph type="title"/>
          </p:nvPr>
        </p:nvSpPr>
        <p:spPr>
          <a:xfrm>
            <a:off x="6096000" y="3112200"/>
            <a:ext cx="3616000" cy="1190400"/>
          </a:xfrm>
          <a:prstGeom prst="rect">
            <a:avLst/>
          </a:prstGeom>
        </p:spPr>
        <p:txBody>
          <a:bodyPr spcFirstLastPara="1" lIns="91425" tIns="91425" rIns="91425" b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0C9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6" name="텍스트 개체 틀 12"/>
          <p:cNvSpPr>
            <a:spLocks noGrp="1"/>
          </p:cNvSpPr>
          <p:nvPr>
            <p:ph type="body" sz="quarter" idx="12"/>
          </p:nvPr>
        </p:nvSpPr>
        <p:spPr>
          <a:xfrm>
            <a:off x="6096000" y="5245326"/>
            <a:ext cx="4239237" cy="755495"/>
          </a:xfrm>
          <a:prstGeom prst="rect">
            <a:avLst/>
          </a:prstGeom>
        </p:spPr>
        <p:txBody>
          <a:bodyPr tIns="90000" bIns="90000"/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defRPr sz="675"/>
            </a:lvl2pPr>
            <a:lvl3pPr>
              <a:defRPr sz="675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6096000" y="4418202"/>
            <a:ext cx="4239237" cy="849156"/>
          </a:xfrm>
          <a:prstGeom prst="rect">
            <a:avLst/>
          </a:prstGeom>
        </p:spPr>
        <p:txBody>
          <a:bodyPr tIns="90000" bIns="90000"/>
          <a:lstStyle>
            <a:lvl1pPr algn="l">
              <a:lnSpc>
                <a:spcPct val="115000"/>
              </a:lnSpc>
              <a:spcBef>
                <a:spcPts val="0"/>
              </a:spcBef>
              <a:defRPr sz="2000">
                <a:solidFill>
                  <a:schemeClr val="tx1"/>
                </a:solidFill>
              </a:defRPr>
            </a:lvl1pPr>
            <a:lvl2pPr>
              <a:defRPr sz="675"/>
            </a:lvl2pPr>
            <a:lvl3pPr>
              <a:defRPr sz="675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021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4;p86"/>
          <p:cNvSpPr/>
          <p:nvPr userDrawn="1"/>
        </p:nvSpPr>
        <p:spPr>
          <a:xfrm>
            <a:off x="0" y="590550"/>
            <a:ext cx="12192000" cy="6267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121900" tIns="121900" rIns="121900" bIns="121900" anchor="ctr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67" kern="0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002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0;p17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92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>
          <a:xfrm>
            <a:off x="2624001" y="5074857"/>
            <a:ext cx="6877811" cy="87457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defRPr sz="675"/>
            </a:lvl2pPr>
            <a:lvl3pPr>
              <a:defRPr sz="675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596347" y="1989667"/>
            <a:ext cx="11019919" cy="1948071"/>
          </a:xfrm>
        </p:spPr>
        <p:txBody>
          <a:bodyPr/>
          <a:lstStyle>
            <a:lvl1pPr algn="ctr">
              <a:lnSpc>
                <a:spcPct val="115000"/>
              </a:lnSpc>
              <a:defRPr sz="4267" baseline="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18512" y="4200213"/>
            <a:ext cx="6898025" cy="834887"/>
          </a:xfrm>
          <a:prstGeom prst="rect">
            <a:avLst/>
          </a:prstGeom>
        </p:spPr>
        <p:txBody>
          <a:bodyPr tIns="90000" bIns="90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aseline="0"/>
            </a:lvl1pPr>
            <a:lvl2pPr marL="342883" indent="0" algn="ctr">
              <a:buNone/>
              <a:defRPr sz="1500"/>
            </a:lvl2pPr>
            <a:lvl3pPr marL="685766" indent="0" algn="ctr">
              <a:buNone/>
              <a:defRPr sz="1351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4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3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535054" y="5502567"/>
            <a:ext cx="2081213" cy="1000051"/>
          </a:xfrm>
          <a:prstGeom prst="rect">
            <a:avLst/>
          </a:prstGeom>
        </p:spPr>
        <p:txBody>
          <a:bodyPr tIns="90000" bIns="90000" anchor="b" anchorCtr="0"/>
          <a:lstStyle>
            <a:lvl1pPr algn="r">
              <a:lnSpc>
                <a:spcPct val="114000"/>
              </a:lnSpc>
              <a:spcBef>
                <a:spcPts val="0"/>
              </a:spcBef>
              <a:defRPr sz="1600" baseline="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91102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83;p19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738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547688"/>
            <a:ext cx="11461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>
          <a:xfrm>
            <a:off x="2624001" y="5074857"/>
            <a:ext cx="6877811" cy="87457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defRPr sz="675"/>
            </a:lvl2pPr>
            <a:lvl3pPr>
              <a:defRPr sz="675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596347" y="1989667"/>
            <a:ext cx="11019919" cy="1948071"/>
          </a:xfrm>
        </p:spPr>
        <p:txBody>
          <a:bodyPr/>
          <a:lstStyle>
            <a:lvl1pPr algn="ctr">
              <a:lnSpc>
                <a:spcPct val="115000"/>
              </a:lnSpc>
              <a:defRPr sz="4267" baseline="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18512" y="4200213"/>
            <a:ext cx="6898025" cy="834887"/>
          </a:xfrm>
          <a:prstGeom prst="rect">
            <a:avLst/>
          </a:prstGeom>
        </p:spPr>
        <p:txBody>
          <a:bodyPr tIns="90000" bIns="90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aseline="0"/>
            </a:lvl1pPr>
            <a:lvl2pPr marL="342883" indent="0" algn="ctr">
              <a:buNone/>
              <a:defRPr sz="1500"/>
            </a:lvl2pPr>
            <a:lvl3pPr marL="685766" indent="0" algn="ctr">
              <a:buNone/>
              <a:defRPr sz="1351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4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3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535054" y="5502567"/>
            <a:ext cx="2081213" cy="1000051"/>
          </a:xfrm>
          <a:prstGeom prst="rect">
            <a:avLst/>
          </a:prstGeom>
        </p:spPr>
        <p:txBody>
          <a:bodyPr tIns="90000" bIns="90000" anchor="b" anchorCtr="0"/>
          <a:lstStyle>
            <a:lvl1pPr algn="r">
              <a:lnSpc>
                <a:spcPct val="114000"/>
              </a:lnSpc>
              <a:spcBef>
                <a:spcPts val="0"/>
              </a:spcBef>
              <a:defRPr sz="1600" baseline="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50456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83;p19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738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3043" y="1749502"/>
            <a:ext cx="7938053" cy="1749079"/>
          </a:xfrm>
        </p:spPr>
        <p:txBody>
          <a:bodyPr/>
          <a:lstStyle>
            <a:lvl1pPr>
              <a:lnSpc>
                <a:spcPct val="115000"/>
              </a:lnSpc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88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aption" preserve="1" userDrawn="1">
  <p:cSld name="Image and caption">
    <p:bg>
      <p:bgPr>
        <a:solidFill>
          <a:srgbClr val="000000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/>
          <p:cNvSpPr>
            <a:spLocks noGrp="1"/>
          </p:cNvSpPr>
          <p:nvPr>
            <p:ph type="pic" sz="quarter" idx="11"/>
          </p:nvPr>
        </p:nvSpPr>
        <p:spPr>
          <a:xfrm>
            <a:off x="6096000" y="1"/>
            <a:ext cx="6096000" cy="5874708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 lvl="0"/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6096000" cy="5884863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0" y="5905501"/>
            <a:ext cx="12192000" cy="952500"/>
          </a:xfrm>
          <a:prstGeom prst="rect">
            <a:avLst/>
          </a:prstGeom>
        </p:spPr>
        <p:txBody>
          <a:bodyPr tIns="90000" bIns="9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 algn="ctr">
              <a:defRPr sz="2000"/>
            </a:lvl2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359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75734" y="548218"/>
            <a:ext cx="11049991" cy="144144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75734" y="1989669"/>
            <a:ext cx="11049991" cy="3972108"/>
          </a:xfrm>
          <a:prstGeom prst="rect">
            <a:avLst/>
          </a:prstGeom>
        </p:spPr>
        <p:txBody>
          <a:bodyPr tIns="90000" bIns="90000"/>
          <a:lstStyle>
            <a:lvl1pPr>
              <a:lnSpc>
                <a:spcPct val="150000"/>
              </a:lnSpc>
              <a:defRPr sz="2000"/>
            </a:lvl1pPr>
            <a:lvl2pPr marL="723873" indent="-38099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2pPr>
            <a:lvl3pPr marL="1066755" indent="-38099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3pPr>
            <a:lvl4pPr marL="1409638" indent="-38099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4pPr>
            <a:lvl5pPr marL="1752522" indent="-38099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6011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+ Logo" preserve="1" userDrawn="1">
  <p:cSld name="Title and body + Log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75734" y="548218"/>
            <a:ext cx="11049991" cy="144144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75734" y="1989669"/>
            <a:ext cx="11049991" cy="3972108"/>
          </a:xfrm>
          <a:prstGeom prst="rect">
            <a:avLst/>
          </a:prstGeom>
        </p:spPr>
        <p:txBody>
          <a:bodyPr tIns="90000" bIns="90000"/>
          <a:lstStyle>
            <a:lvl1pPr>
              <a:lnSpc>
                <a:spcPct val="150000"/>
              </a:lnSpc>
              <a:defRPr sz="2000"/>
            </a:lvl1pPr>
            <a:lvl2pPr marL="723873" indent="-38099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2pPr>
            <a:lvl3pPr marL="1066755" indent="-38099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3pPr>
            <a:lvl4pPr marL="1409638" indent="-38099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4pPr>
            <a:lvl5pPr marL="1752522" indent="-38099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04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75734" y="548218"/>
            <a:ext cx="11049991" cy="144144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87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547688"/>
            <a:ext cx="1102995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684213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37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4213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Roboto" panose="02000000000000000000" pitchFamily="2" charset="0"/>
          <a:ea typeface="맑은 고딕" panose="020B0503020000020004" pitchFamily="50" charset="-127"/>
        </a:defRPr>
      </a:lvl2pPr>
      <a:lvl3pPr algn="l" defTabSz="684213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Roboto" panose="02000000000000000000" pitchFamily="2" charset="0"/>
          <a:ea typeface="맑은 고딕" panose="020B0503020000020004" pitchFamily="50" charset="-127"/>
        </a:defRPr>
      </a:lvl3pPr>
      <a:lvl4pPr algn="l" defTabSz="684213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Roboto" panose="02000000000000000000" pitchFamily="2" charset="0"/>
          <a:ea typeface="맑은 고딕" panose="020B0503020000020004" pitchFamily="50" charset="-127"/>
        </a:defRPr>
      </a:lvl4pPr>
      <a:lvl5pPr algn="l" defTabSz="684213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Roboto" panose="02000000000000000000" pitchFamily="2" charset="0"/>
          <a:ea typeface="맑은 고딕" panose="020B0503020000020004" pitchFamily="50" charset="-127"/>
        </a:defRPr>
      </a:lvl5pPr>
      <a:lvl6pPr marL="457200" algn="l" defTabSz="684213" rtl="0" fontAlgn="base" latinLnBrk="1">
        <a:lnSpc>
          <a:spcPct val="110000"/>
        </a:lnSpc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Roboto" panose="02000000000000000000" pitchFamily="2" charset="0"/>
          <a:ea typeface="맑은 고딕" panose="020B0503020000020004" pitchFamily="50" charset="-127"/>
        </a:defRPr>
      </a:lvl6pPr>
      <a:lvl7pPr marL="914400" algn="l" defTabSz="684213" rtl="0" fontAlgn="base" latinLnBrk="1">
        <a:lnSpc>
          <a:spcPct val="110000"/>
        </a:lnSpc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Roboto" panose="02000000000000000000" pitchFamily="2" charset="0"/>
          <a:ea typeface="맑은 고딕" panose="020B0503020000020004" pitchFamily="50" charset="-127"/>
        </a:defRPr>
      </a:lvl7pPr>
      <a:lvl8pPr marL="1371600" algn="l" defTabSz="684213" rtl="0" fontAlgn="base" latinLnBrk="1">
        <a:lnSpc>
          <a:spcPct val="110000"/>
        </a:lnSpc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Roboto" panose="02000000000000000000" pitchFamily="2" charset="0"/>
          <a:ea typeface="맑은 고딕" panose="020B0503020000020004" pitchFamily="50" charset="-127"/>
        </a:defRPr>
      </a:lvl8pPr>
      <a:lvl9pPr marL="1828800" algn="l" defTabSz="684213" rtl="0" fontAlgn="base" latinLnBrk="1">
        <a:lnSpc>
          <a:spcPct val="110000"/>
        </a:lnSpc>
        <a:spcBef>
          <a:spcPct val="0"/>
        </a:spcBef>
        <a:spcAft>
          <a:spcPct val="0"/>
        </a:spcAft>
        <a:defRPr sz="3700">
          <a:solidFill>
            <a:schemeClr val="accent1"/>
          </a:solidFill>
          <a:latin typeface="Roboto" panose="02000000000000000000" pitchFamily="2" charset="0"/>
          <a:ea typeface="맑은 고딕" panose="020B0503020000020004" pitchFamily="50" charset="-127"/>
        </a:defRPr>
      </a:lvl9pPr>
    </p:titleStyle>
    <p:bodyStyle>
      <a:lvl1pPr algn="l" defTabSz="684213" rtl="0" eaLnBrk="0" fontAlgn="base" latinLnBrk="1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512763" indent="-169863" algn="l" defTabSz="684213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defTabSz="684213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l" defTabSz="684213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l" defTabSz="684213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/>
          </p:cNvSpPr>
          <p:nvPr/>
        </p:nvSpPr>
        <p:spPr>
          <a:xfrm>
            <a:off x="576263" y="3419475"/>
            <a:ext cx="11039475" cy="595313"/>
          </a:xfrm>
          <a:prstGeom prst="rect">
            <a:avLst/>
          </a:prstGeom>
        </p:spPr>
        <p:txBody>
          <a:bodyPr tIns="120000" bIns="120000"/>
          <a:lstStyle>
            <a:lvl1pPr marL="0" indent="0" algn="ctr" defTabSz="514337" rtl="0" eaLnBrk="1" latinLnBrk="1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accent5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5753" indent="-128585" algn="l" defTabSz="514337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1" indent="-128585" algn="l" defTabSz="514337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0" indent="-128585" algn="l" defTabSz="514337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7" indent="-128585" algn="l" defTabSz="514337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3" indent="-128585" algn="l" defTabSz="514337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1333" dirty="0"/>
              <a:t>Shooting</a:t>
            </a:r>
            <a:r>
              <a:rPr lang="ko-KR" altLang="en-US" sz="1333" dirty="0"/>
              <a:t> </a:t>
            </a:r>
            <a:r>
              <a:rPr lang="en-US" altLang="ko-KR" sz="1333" dirty="0"/>
              <a:t>skill and ability analysis</a:t>
            </a:r>
            <a:endParaRPr lang="ko-KR" altLang="en-US" sz="1333" dirty="0"/>
          </a:p>
        </p:txBody>
      </p:sp>
      <p:sp>
        <p:nvSpPr>
          <p:cNvPr id="14339" name="텍스트 개체 틀 6"/>
          <p:cNvSpPr txBox="1">
            <a:spLocks noChangeArrowheads="1"/>
          </p:cNvSpPr>
          <p:nvPr/>
        </p:nvSpPr>
        <p:spPr bwMode="auto">
          <a:xfrm>
            <a:off x="-142875" y="1881188"/>
            <a:ext cx="1247775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20000" bIns="120000" anchor="ctr"/>
          <a:lstStyle>
            <a:lvl1pPr defTabSz="512763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1pPr>
            <a:lvl2pPr marL="384175" indent="-127000" defTabSz="512763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2pPr>
            <a:lvl3pPr marL="641350" indent="-127000" defTabSz="512763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3pPr>
            <a:lvl4pPr marL="898525" indent="-127000" defTabSz="512763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4pPr>
            <a:lvl5pPr marL="1155700" indent="-127000" defTabSz="512763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5pPr>
            <a:lvl6pPr marL="1612900" indent="-127000" defTabSz="512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6pPr>
            <a:lvl7pPr marL="2070100" indent="-127000" defTabSz="512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7pPr>
            <a:lvl8pPr marL="2527300" indent="-127000" defTabSz="512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8pPr>
            <a:lvl9pPr marL="2984500" indent="-127000" defTabSz="512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en-US" altLang="ko-KR" sz="4800">
                <a:solidFill>
                  <a:schemeClr val="accent1"/>
                </a:solidFill>
              </a:rPr>
              <a:t>–  BATTLE GROUND  –</a:t>
            </a:r>
          </a:p>
          <a:p>
            <a:pPr algn="ctr" eaLnBrk="1" latinLnBrk="1" hangingPunct="1">
              <a:lnSpc>
                <a:spcPct val="120000"/>
              </a:lnSpc>
            </a:pPr>
            <a:r>
              <a:rPr lang="en-US" altLang="ko-KR" sz="4800">
                <a:solidFill>
                  <a:schemeClr val="accent1"/>
                </a:solidFill>
              </a:rPr>
              <a:t>as-pcs3kr Meta data analysis</a:t>
            </a: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576263" y="5205413"/>
            <a:ext cx="11039475" cy="595312"/>
          </a:xfrm>
          <a:prstGeom prst="rect">
            <a:avLst/>
          </a:prstGeom>
        </p:spPr>
        <p:txBody>
          <a:bodyPr tIns="120000" bIns="120000"/>
          <a:lstStyle>
            <a:lvl1pPr marL="0" indent="0" algn="ctr" defTabSz="514337" rtl="0" eaLnBrk="1" latinLnBrk="1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accent5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5753" indent="-128585" algn="l" defTabSz="514337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1" indent="-128585" algn="l" defTabSz="514337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0" indent="-128585" algn="l" defTabSz="514337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7" indent="-128585" algn="l" defTabSz="514337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3" indent="-128585" algn="l" defTabSz="514337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1333" dirty="0"/>
              <a:t>Name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sz="1333" dirty="0"/>
              <a:t>2022. 04. 05</a:t>
            </a:r>
            <a:endParaRPr lang="ko-KR" altLang="en-US" sz="1333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7;p86"/>
          <p:cNvSpPr txBox="1"/>
          <p:nvPr/>
        </p:nvSpPr>
        <p:spPr>
          <a:xfrm>
            <a:off x="0" y="0"/>
            <a:ext cx="6332538" cy="590550"/>
          </a:xfrm>
          <a:prstGeom prst="rect">
            <a:avLst/>
          </a:prstGeom>
          <a:noFill/>
          <a:ln>
            <a:noFill/>
          </a:ln>
        </p:spPr>
        <p:txBody>
          <a:bodyPr spcFirstLastPara="1" lIns="121900" tIns="121900" rIns="121900" bIns="121900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altLang="ko-KR" sz="2400" b="1" kern="0" dirty="0">
                <a:solidFill>
                  <a:srgbClr val="00C9EA"/>
                </a:solidFill>
                <a:latin typeface="HelveticaNeue light"/>
                <a:ea typeface="Proxima Nova"/>
                <a:cs typeface="Proxima Nova"/>
                <a:sym typeface="Proxima Nova"/>
              </a:rPr>
              <a:t>METHOD – Shoot accuracy</a:t>
            </a:r>
            <a:endParaRPr lang="en-US" altLang="ko-KR" sz="1600" b="1" kern="0" dirty="0">
              <a:solidFill>
                <a:srgbClr val="00C9EA"/>
              </a:solidFill>
              <a:latin typeface="HelveticaNeue light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388" y="949325"/>
            <a:ext cx="11071225" cy="2462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</a:rPr>
              <a:t>사격과 관련된 모든 로그를 수집하기 위한 필터링</a:t>
            </a:r>
            <a:r>
              <a:rPr lang="en-US" altLang="ko-KR" sz="1400" b="1" dirty="0">
                <a:solidFill>
                  <a:schemeClr val="bg1"/>
                </a:solidFill>
              </a:rPr>
              <a:t> (_T, type column)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400" dirty="0" err="1">
                <a:solidFill>
                  <a:schemeClr val="bg1"/>
                </a:solidFill>
              </a:rPr>
              <a:t>LogArmorDestroy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400" dirty="0" err="1">
                <a:solidFill>
                  <a:schemeClr val="bg1"/>
                </a:solidFill>
              </a:rPr>
              <a:t>LogPlayerAttack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400" dirty="0" err="1">
                <a:solidFill>
                  <a:schemeClr val="bg1"/>
                </a:solidFill>
              </a:rPr>
              <a:t>LogPlayerKill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400" dirty="0" err="1">
                <a:solidFill>
                  <a:schemeClr val="bg1"/>
                </a:solidFill>
              </a:rPr>
              <a:t>LogPlayerMakeGroggy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400" dirty="0" err="1">
                <a:solidFill>
                  <a:schemeClr val="bg1"/>
                </a:solidFill>
              </a:rPr>
              <a:t>LogPlayerTakeDamage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400" dirty="0" err="1">
                <a:solidFill>
                  <a:schemeClr val="bg1"/>
                </a:solidFill>
              </a:rPr>
              <a:t>LogVehicleDestroy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400" dirty="0" err="1">
                <a:solidFill>
                  <a:schemeClr val="bg1"/>
                </a:solidFill>
              </a:rPr>
              <a:t>LogWheelDestroy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1400" dirty="0" err="1">
                <a:solidFill>
                  <a:schemeClr val="bg1"/>
                </a:solidFill>
              </a:rPr>
              <a:t>damageTypeCategory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damageReason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에 </a:t>
            </a:r>
            <a:r>
              <a:rPr lang="ko-KR" altLang="en-US" sz="1400" dirty="0" err="1">
                <a:solidFill>
                  <a:schemeClr val="bg1"/>
                </a:solidFill>
              </a:rPr>
              <a:t>결측치가</a:t>
            </a:r>
            <a:r>
              <a:rPr lang="ko-KR" altLang="en-US" sz="1400" dirty="0">
                <a:solidFill>
                  <a:schemeClr val="bg1"/>
                </a:solidFill>
              </a:rPr>
              <a:t> 존재한다면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사격 불발로 간주하여 계산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graphicFrame>
        <p:nvGraphicFramePr>
          <p:cNvPr id="17412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687164"/>
              </p:ext>
            </p:extLst>
          </p:nvPr>
        </p:nvGraphicFramePr>
        <p:xfrm>
          <a:off x="3337913" y="1398954"/>
          <a:ext cx="4372704" cy="1570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비트맵 이미지" r:id="rId3" imgW="0" imgH="0" progId="Paint.Picture">
                  <p:embed/>
                </p:oleObj>
              </mc:Choice>
              <mc:Fallback>
                <p:oleObj name="비트맵 이미지" r:id="rId3" imgW="0" imgH="0" progId="Paint.Picture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913" y="1398954"/>
                        <a:ext cx="4372704" cy="1570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3" name="그림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96" y="3516988"/>
            <a:ext cx="6525354" cy="3004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화살표: 오른쪽 7"/>
          <p:cNvSpPr/>
          <p:nvPr/>
        </p:nvSpPr>
        <p:spPr>
          <a:xfrm>
            <a:off x="5945187" y="5083905"/>
            <a:ext cx="57467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5" name="TextBox 11"/>
          <p:cNvSpPr txBox="1">
            <a:spLocks noChangeArrowheads="1"/>
          </p:cNvSpPr>
          <p:nvPr/>
        </p:nvSpPr>
        <p:spPr bwMode="auto">
          <a:xfrm>
            <a:off x="6851650" y="4807680"/>
            <a:ext cx="3803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사격 횟수가 적은 선수들은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Accuracy</a:t>
            </a:r>
            <a:r>
              <a:rPr lang="ko-KR" altLang="en-US">
                <a:solidFill>
                  <a:schemeClr val="bg1"/>
                </a:solidFill>
              </a:rPr>
              <a:t>가 과장될 수 있음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대표 예</a:t>
            </a:r>
            <a:r>
              <a:rPr lang="en-US" altLang="ko-KR">
                <a:solidFill>
                  <a:schemeClr val="bg1"/>
                </a:solidFill>
              </a:rPr>
              <a:t>: VLG_PLIKHE </a:t>
            </a:r>
            <a:r>
              <a:rPr lang="ko-KR" altLang="en-US">
                <a:solidFill>
                  <a:schemeClr val="bg1"/>
                </a:solidFill>
              </a:rPr>
              <a:t>선수</a:t>
            </a:r>
            <a:r>
              <a:rPr lang="en-US" altLang="ko-KR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7;p86"/>
          <p:cNvSpPr txBox="1"/>
          <p:nvPr/>
        </p:nvSpPr>
        <p:spPr>
          <a:xfrm>
            <a:off x="0" y="0"/>
            <a:ext cx="6332538" cy="590550"/>
          </a:xfrm>
          <a:prstGeom prst="rect">
            <a:avLst/>
          </a:prstGeom>
          <a:noFill/>
          <a:ln>
            <a:noFill/>
          </a:ln>
        </p:spPr>
        <p:txBody>
          <a:bodyPr spcFirstLastPara="1" lIns="121900" tIns="121900" rIns="121900" bIns="121900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altLang="ko-KR" sz="2400" b="1" kern="0" dirty="0">
                <a:solidFill>
                  <a:srgbClr val="00C9EA"/>
                </a:solidFill>
                <a:latin typeface="HelveticaNeue light"/>
                <a:ea typeface="Proxima Nova"/>
                <a:cs typeface="Proxima Nova"/>
                <a:sym typeface="Proxima Nova"/>
              </a:rPr>
              <a:t>METHOD – Shoot Ability Score</a:t>
            </a:r>
            <a:endParaRPr lang="en-US" altLang="ko-KR" sz="1600" b="1" kern="0" dirty="0">
              <a:solidFill>
                <a:srgbClr val="00C9EA"/>
              </a:solidFill>
              <a:latin typeface="HelveticaNeue light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455613" y="1076325"/>
            <a:ext cx="11071225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</a:rPr>
              <a:t>사격 횟수가 적은 선수들의 사격 정확도는 과장된 수치가 될 수 있습니다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따라서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사격 능력을 평가하기 위해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정확도 뿐 만 아니라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Kill, Death, and Assist </a:t>
            </a:r>
            <a:r>
              <a:rPr lang="ko-KR" altLang="en-US" sz="1600">
                <a:solidFill>
                  <a:schemeClr val="bg1"/>
                </a:solidFill>
              </a:rPr>
              <a:t>세가지를 활용한 </a:t>
            </a:r>
            <a:r>
              <a:rPr lang="en-US" altLang="ko-KR" sz="1600">
                <a:solidFill>
                  <a:schemeClr val="bg1"/>
                </a:solidFill>
              </a:rPr>
              <a:t>KDA score</a:t>
            </a:r>
            <a:r>
              <a:rPr lang="ko-KR" altLang="en-US" sz="1600">
                <a:solidFill>
                  <a:schemeClr val="bg1"/>
                </a:solidFill>
              </a:rPr>
              <a:t>를 추가하여</a:t>
            </a:r>
            <a:r>
              <a:rPr lang="en-US" altLang="ko-KR" sz="1600">
                <a:solidFill>
                  <a:schemeClr val="bg1"/>
                </a:solidFill>
              </a:rPr>
              <a:t>, Shoot Ability Score</a:t>
            </a:r>
            <a:r>
              <a:rPr lang="ko-KR" altLang="en-US" sz="1600">
                <a:solidFill>
                  <a:schemeClr val="bg1"/>
                </a:solidFill>
              </a:rPr>
              <a:t>를 만들었습니다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2400" b="1">
                <a:solidFill>
                  <a:schemeClr val="bg1"/>
                </a:solidFill>
              </a:rPr>
              <a:t>KDA formula</a:t>
            </a:r>
            <a:r>
              <a:rPr lang="en-US" altLang="ko-KR" sz="240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	(Kill + 0.5 * Assist + 1)  /  Death + 1</a:t>
            </a:r>
          </a:p>
          <a:p>
            <a:endParaRPr lang="en-US" altLang="ko-KR" sz="1200">
              <a:solidFill>
                <a:schemeClr val="bg1"/>
              </a:solidFill>
            </a:endParaRPr>
          </a:p>
          <a:p>
            <a:r>
              <a:rPr lang="en-US" altLang="ko-KR" sz="2400" b="1">
                <a:solidFill>
                  <a:schemeClr val="bg1"/>
                </a:solidFill>
              </a:rPr>
              <a:t>Final Shoot ability Score</a:t>
            </a:r>
            <a:r>
              <a:rPr lang="en-US" altLang="ko-KR" sz="240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2400">
                <a:solidFill>
                  <a:schemeClr val="bg1"/>
                </a:solidFill>
              </a:rPr>
              <a:t>	Hit-Accuracy + KDA * 10</a:t>
            </a:r>
          </a:p>
          <a:p>
            <a:endParaRPr lang="en-US" altLang="ko-KR" sz="1600">
              <a:solidFill>
                <a:schemeClr val="bg1"/>
              </a:solidFill>
            </a:endParaRPr>
          </a:p>
          <a:p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18436" name="TextBox 7"/>
          <p:cNvSpPr txBox="1">
            <a:spLocks noChangeArrowheads="1"/>
          </p:cNvSpPr>
          <p:nvPr/>
        </p:nvSpPr>
        <p:spPr bwMode="auto">
          <a:xfrm>
            <a:off x="455613" y="4092575"/>
            <a:ext cx="6126162" cy="2124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FinalRankingFinal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&lt;-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mutate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FinalRanking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grade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case_when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569CD6"/>
                </a:solidFill>
                <a:latin typeface="Consolas" panose="020B0609020204030204" pitchFamily="49" charset="0"/>
              </a:rPr>
              <a:t>~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'S'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569CD6"/>
                </a:solidFill>
                <a:latin typeface="Consolas" panose="020B0609020204030204" pitchFamily="49" charset="0"/>
              </a:rPr>
              <a:t>~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'A+'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569CD6"/>
                </a:solidFill>
                <a:latin typeface="Consolas" panose="020B0609020204030204" pitchFamily="49" charset="0"/>
              </a:rPr>
              <a:t>~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569CD6"/>
                </a:solidFill>
                <a:latin typeface="Consolas" panose="020B0609020204030204" pitchFamily="49" charset="0"/>
              </a:rPr>
              <a:t>~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'B+'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569CD6"/>
                </a:solidFill>
                <a:latin typeface="Consolas" panose="020B0609020204030204" pitchFamily="49" charset="0"/>
              </a:rPr>
              <a:t>~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569CD6"/>
                </a:solidFill>
                <a:latin typeface="Consolas" panose="020B0609020204030204" pitchFamily="49" charset="0"/>
              </a:rPr>
              <a:t>~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'C+'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569CD6"/>
                </a:solidFill>
                <a:latin typeface="Consolas" panose="020B0609020204030204" pitchFamily="49" charset="0"/>
              </a:rPr>
              <a:t>~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569CD6"/>
                </a:solidFill>
                <a:latin typeface="Consolas" panose="020B0609020204030204" pitchFamily="49" charset="0"/>
              </a:rPr>
              <a:t>~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'D+'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569CD6"/>
                </a:solidFill>
                <a:latin typeface="Consolas" panose="020B0609020204030204" pitchFamily="49" charset="0"/>
              </a:rPr>
              <a:t>~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                  </a:t>
            </a:r>
            <a:r>
              <a:rPr lang="en-US" altLang="ko-KR" sz="1200">
                <a:solidFill>
                  <a:srgbClr val="569CD6"/>
                </a:solidFill>
                <a:latin typeface="Consolas" panose="020B0609020204030204" pitchFamily="49" charset="0"/>
              </a:rPr>
              <a:t>~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E9178"/>
                </a:solidFill>
                <a:latin typeface="Consolas" panose="020B0609020204030204" pitchFamily="49" charset="0"/>
              </a:rPr>
              <a:t>'F'</a:t>
            </a:r>
            <a:r>
              <a:rPr lang="en-US" altLang="ko-KR" sz="120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077913"/>
            <a:ext cx="11083925" cy="462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59" name="그룹 35"/>
          <p:cNvGrpSpPr>
            <a:grpSpLocks/>
          </p:cNvGrpSpPr>
          <p:nvPr/>
        </p:nvGrpSpPr>
        <p:grpSpPr bwMode="auto">
          <a:xfrm>
            <a:off x="6413500" y="1222375"/>
            <a:ext cx="2341563" cy="3990975"/>
            <a:chOff x="5060950" y="1006476"/>
            <a:chExt cx="1923460" cy="2917190"/>
          </a:xfrm>
        </p:grpSpPr>
        <p:sp>
          <p:nvSpPr>
            <p:cNvPr id="19462" name="Rectangle 47"/>
            <p:cNvSpPr>
              <a:spLocks noChangeArrowheads="1"/>
            </p:cNvSpPr>
            <p:nvPr/>
          </p:nvSpPr>
          <p:spPr bwMode="auto">
            <a:xfrm>
              <a:off x="6550025" y="1006476"/>
              <a:ext cx="434385" cy="7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9pPr>
            </a:lstStyle>
            <a:p>
              <a:r>
                <a:rPr lang="ko-KR" altLang="ko-KR" sz="700" b="1">
                  <a:solidFill>
                    <a:srgbClr val="000000"/>
                  </a:solidFill>
                  <a:latin typeface="Arial" panose="020B0604020202020204" pitchFamily="34" charset="0"/>
                </a:rPr>
                <a:t>Score: 61.28</a:t>
              </a:r>
              <a:endParaRPr lang="ko-KR" altLang="ko-KR" b="1"/>
            </a:p>
          </p:txBody>
        </p:sp>
        <p:sp>
          <p:nvSpPr>
            <p:cNvPr id="19463" name="Rectangle 48"/>
            <p:cNvSpPr>
              <a:spLocks noChangeArrowheads="1"/>
            </p:cNvSpPr>
            <p:nvPr/>
          </p:nvSpPr>
          <p:spPr bwMode="auto">
            <a:xfrm>
              <a:off x="6532563" y="1214438"/>
              <a:ext cx="434385" cy="7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9pPr>
            </a:lstStyle>
            <a:p>
              <a:r>
                <a:rPr lang="ko-KR" altLang="ko-KR" sz="700" b="1">
                  <a:solidFill>
                    <a:srgbClr val="000000"/>
                  </a:solidFill>
                  <a:latin typeface="Arial" panose="020B0604020202020204" pitchFamily="34" charset="0"/>
                </a:rPr>
                <a:t>Score: 61.05</a:t>
              </a:r>
              <a:endParaRPr lang="ko-KR" altLang="ko-KR" b="1"/>
            </a:p>
          </p:txBody>
        </p:sp>
        <p:sp>
          <p:nvSpPr>
            <p:cNvPr id="19464" name="Rectangle 49"/>
            <p:cNvSpPr>
              <a:spLocks noChangeArrowheads="1"/>
            </p:cNvSpPr>
            <p:nvPr/>
          </p:nvSpPr>
          <p:spPr bwMode="auto">
            <a:xfrm>
              <a:off x="6218238" y="1414463"/>
              <a:ext cx="434385" cy="7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9pPr>
            </a:lstStyle>
            <a:p>
              <a:r>
                <a:rPr lang="ko-KR" altLang="ko-KR" sz="700" b="1">
                  <a:solidFill>
                    <a:srgbClr val="000000"/>
                  </a:solidFill>
                  <a:latin typeface="Arial" panose="020B0604020202020204" pitchFamily="34" charset="0"/>
                </a:rPr>
                <a:t>Score: 57.34</a:t>
              </a:r>
              <a:endParaRPr lang="ko-KR" altLang="ko-KR" b="1"/>
            </a:p>
          </p:txBody>
        </p:sp>
        <p:sp>
          <p:nvSpPr>
            <p:cNvPr id="19465" name="Rectangle 50"/>
            <p:cNvSpPr>
              <a:spLocks noChangeArrowheads="1"/>
            </p:cNvSpPr>
            <p:nvPr/>
          </p:nvSpPr>
          <p:spPr bwMode="auto">
            <a:xfrm>
              <a:off x="5992813" y="1614488"/>
              <a:ext cx="434385" cy="7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9pPr>
            </a:lstStyle>
            <a:p>
              <a:r>
                <a:rPr lang="ko-KR" altLang="ko-KR" sz="700" b="1">
                  <a:solidFill>
                    <a:srgbClr val="000000"/>
                  </a:solidFill>
                  <a:latin typeface="Arial" panose="020B0604020202020204" pitchFamily="34" charset="0"/>
                </a:rPr>
                <a:t>Score: 54.61</a:t>
              </a:r>
              <a:endParaRPr lang="ko-KR" altLang="ko-KR" b="1"/>
            </a:p>
          </p:txBody>
        </p:sp>
        <p:sp>
          <p:nvSpPr>
            <p:cNvPr id="19466" name="Rectangle 51"/>
            <p:cNvSpPr>
              <a:spLocks noChangeArrowheads="1"/>
            </p:cNvSpPr>
            <p:nvPr/>
          </p:nvSpPr>
          <p:spPr bwMode="auto">
            <a:xfrm>
              <a:off x="5962650" y="1814513"/>
              <a:ext cx="434385" cy="7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9pPr>
            </a:lstStyle>
            <a:p>
              <a:r>
                <a:rPr lang="ko-KR" altLang="ko-KR" sz="700" b="1">
                  <a:solidFill>
                    <a:srgbClr val="000000"/>
                  </a:solidFill>
                  <a:latin typeface="Arial" panose="020B0604020202020204" pitchFamily="34" charset="0"/>
                </a:rPr>
                <a:t>Score: 54.25</a:t>
              </a:r>
              <a:endParaRPr lang="ko-KR" altLang="ko-KR" b="1"/>
            </a:p>
          </p:txBody>
        </p:sp>
        <p:sp>
          <p:nvSpPr>
            <p:cNvPr id="19467" name="Rectangle 52"/>
            <p:cNvSpPr>
              <a:spLocks noChangeArrowheads="1"/>
            </p:cNvSpPr>
            <p:nvPr/>
          </p:nvSpPr>
          <p:spPr bwMode="auto">
            <a:xfrm>
              <a:off x="5448300" y="2022476"/>
              <a:ext cx="434385" cy="7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9pPr>
            </a:lstStyle>
            <a:p>
              <a:r>
                <a:rPr lang="ko-KR" altLang="ko-KR" sz="700" b="1">
                  <a:solidFill>
                    <a:srgbClr val="000000"/>
                  </a:solidFill>
                  <a:latin typeface="Arial" panose="020B0604020202020204" pitchFamily="34" charset="0"/>
                </a:rPr>
                <a:t>Score: 48.12</a:t>
              </a:r>
              <a:endParaRPr lang="ko-KR" altLang="ko-KR" b="1"/>
            </a:p>
          </p:txBody>
        </p:sp>
        <p:sp>
          <p:nvSpPr>
            <p:cNvPr id="19468" name="Rectangle 53"/>
            <p:cNvSpPr>
              <a:spLocks noChangeArrowheads="1"/>
            </p:cNvSpPr>
            <p:nvPr/>
          </p:nvSpPr>
          <p:spPr bwMode="auto">
            <a:xfrm>
              <a:off x="5373688" y="2222501"/>
              <a:ext cx="434385" cy="7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9pPr>
            </a:lstStyle>
            <a:p>
              <a:r>
                <a:rPr lang="ko-KR" altLang="ko-KR" sz="700" b="1">
                  <a:solidFill>
                    <a:srgbClr val="000000"/>
                  </a:solidFill>
                  <a:latin typeface="Arial" panose="020B0604020202020204" pitchFamily="34" charset="0"/>
                </a:rPr>
                <a:t>Score: 47.19</a:t>
              </a:r>
              <a:endParaRPr lang="ko-KR" altLang="ko-KR" b="1"/>
            </a:p>
          </p:txBody>
        </p:sp>
        <p:sp>
          <p:nvSpPr>
            <p:cNvPr id="19469" name="Rectangle 54"/>
            <p:cNvSpPr>
              <a:spLocks noChangeArrowheads="1"/>
            </p:cNvSpPr>
            <p:nvPr/>
          </p:nvSpPr>
          <p:spPr bwMode="auto">
            <a:xfrm>
              <a:off x="5280025" y="2422526"/>
              <a:ext cx="434385" cy="7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9pPr>
            </a:lstStyle>
            <a:p>
              <a:r>
                <a:rPr lang="ko-KR" altLang="ko-KR" sz="700" b="1">
                  <a:solidFill>
                    <a:srgbClr val="000000"/>
                  </a:solidFill>
                  <a:latin typeface="Arial" panose="020B0604020202020204" pitchFamily="34" charset="0"/>
                </a:rPr>
                <a:t>Score: 46.11</a:t>
              </a:r>
              <a:endParaRPr lang="ko-KR" altLang="ko-KR" b="1"/>
            </a:p>
          </p:txBody>
        </p:sp>
        <p:sp>
          <p:nvSpPr>
            <p:cNvPr id="19470" name="Rectangle 55"/>
            <p:cNvSpPr>
              <a:spLocks noChangeArrowheads="1"/>
            </p:cNvSpPr>
            <p:nvPr/>
          </p:nvSpPr>
          <p:spPr bwMode="auto">
            <a:xfrm>
              <a:off x="5235575" y="2630488"/>
              <a:ext cx="434385" cy="7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9pPr>
            </a:lstStyle>
            <a:p>
              <a:r>
                <a:rPr lang="ko-KR" altLang="ko-KR" sz="700" b="1">
                  <a:solidFill>
                    <a:srgbClr val="000000"/>
                  </a:solidFill>
                  <a:latin typeface="Arial" panose="020B0604020202020204" pitchFamily="34" charset="0"/>
                </a:rPr>
                <a:t>Score: 45.52</a:t>
              </a:r>
              <a:endParaRPr lang="ko-KR" altLang="ko-KR" b="1"/>
            </a:p>
          </p:txBody>
        </p:sp>
        <p:sp>
          <p:nvSpPr>
            <p:cNvPr id="19471" name="Rectangle 56"/>
            <p:cNvSpPr>
              <a:spLocks noChangeArrowheads="1"/>
            </p:cNvSpPr>
            <p:nvPr/>
          </p:nvSpPr>
          <p:spPr bwMode="auto">
            <a:xfrm>
              <a:off x="5222875" y="2830513"/>
              <a:ext cx="434385" cy="7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9pPr>
            </a:lstStyle>
            <a:p>
              <a:r>
                <a:rPr lang="ko-KR" altLang="ko-KR" sz="700" b="1">
                  <a:solidFill>
                    <a:srgbClr val="000000"/>
                  </a:solidFill>
                  <a:latin typeface="Arial" panose="020B0604020202020204" pitchFamily="34" charset="0"/>
                </a:rPr>
                <a:t>Score: 45.37</a:t>
              </a:r>
              <a:endParaRPr lang="ko-KR" altLang="ko-KR" b="1"/>
            </a:p>
          </p:txBody>
        </p:sp>
        <p:sp>
          <p:nvSpPr>
            <p:cNvPr id="19472" name="Rectangle 57"/>
            <p:cNvSpPr>
              <a:spLocks noChangeArrowheads="1"/>
            </p:cNvSpPr>
            <p:nvPr/>
          </p:nvSpPr>
          <p:spPr bwMode="auto">
            <a:xfrm>
              <a:off x="5122863" y="3030538"/>
              <a:ext cx="434385" cy="7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9pPr>
            </a:lstStyle>
            <a:p>
              <a:r>
                <a:rPr lang="ko-KR" altLang="ko-KR" sz="700" b="1">
                  <a:solidFill>
                    <a:srgbClr val="000000"/>
                  </a:solidFill>
                  <a:latin typeface="Arial" panose="020B0604020202020204" pitchFamily="34" charset="0"/>
                </a:rPr>
                <a:t>Score: 44.19</a:t>
              </a:r>
              <a:endParaRPr lang="ko-KR" altLang="ko-KR" b="1"/>
            </a:p>
          </p:txBody>
        </p:sp>
        <p:sp>
          <p:nvSpPr>
            <p:cNvPr id="19473" name="Rectangle 58"/>
            <p:cNvSpPr>
              <a:spLocks noChangeArrowheads="1"/>
            </p:cNvSpPr>
            <p:nvPr/>
          </p:nvSpPr>
          <p:spPr bwMode="auto">
            <a:xfrm>
              <a:off x="5116513" y="3236913"/>
              <a:ext cx="434385" cy="7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9pPr>
            </a:lstStyle>
            <a:p>
              <a:r>
                <a:rPr lang="ko-KR" altLang="ko-KR" sz="700" b="1">
                  <a:solidFill>
                    <a:srgbClr val="000000"/>
                  </a:solidFill>
                  <a:latin typeface="Arial" panose="020B0604020202020204" pitchFamily="34" charset="0"/>
                </a:rPr>
                <a:t>Score: 44.11</a:t>
              </a:r>
              <a:endParaRPr lang="ko-KR" altLang="ko-KR" b="1"/>
            </a:p>
          </p:txBody>
        </p:sp>
        <p:sp>
          <p:nvSpPr>
            <p:cNvPr id="19474" name="Rectangle 59"/>
            <p:cNvSpPr>
              <a:spLocks noChangeArrowheads="1"/>
            </p:cNvSpPr>
            <p:nvPr/>
          </p:nvSpPr>
          <p:spPr bwMode="auto">
            <a:xfrm>
              <a:off x="5110163" y="3438526"/>
              <a:ext cx="434385" cy="7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9pPr>
            </a:lstStyle>
            <a:p>
              <a:r>
                <a:rPr lang="ko-KR" altLang="ko-KR" sz="700" b="1">
                  <a:solidFill>
                    <a:srgbClr val="000000"/>
                  </a:solidFill>
                  <a:latin typeface="Arial" panose="020B0604020202020204" pitchFamily="34" charset="0"/>
                </a:rPr>
                <a:t>Score: 44.03</a:t>
              </a:r>
              <a:endParaRPr lang="ko-KR" altLang="ko-KR" b="1"/>
            </a:p>
          </p:txBody>
        </p:sp>
        <p:sp>
          <p:nvSpPr>
            <p:cNvPr id="19475" name="Rectangle 60"/>
            <p:cNvSpPr>
              <a:spLocks noChangeArrowheads="1"/>
            </p:cNvSpPr>
            <p:nvPr/>
          </p:nvSpPr>
          <p:spPr bwMode="auto">
            <a:xfrm>
              <a:off x="5072063" y="3638551"/>
              <a:ext cx="434385" cy="7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9pPr>
            </a:lstStyle>
            <a:p>
              <a:r>
                <a:rPr lang="ko-KR" altLang="ko-KR" sz="700" b="1">
                  <a:solidFill>
                    <a:srgbClr val="000000"/>
                  </a:solidFill>
                  <a:latin typeface="Arial" panose="020B0604020202020204" pitchFamily="34" charset="0"/>
                </a:rPr>
                <a:t>Score: 43.61</a:t>
              </a:r>
              <a:endParaRPr lang="ko-KR" altLang="ko-KR" b="1"/>
            </a:p>
          </p:txBody>
        </p:sp>
        <p:sp>
          <p:nvSpPr>
            <p:cNvPr id="19476" name="Rectangle 61"/>
            <p:cNvSpPr>
              <a:spLocks noChangeArrowheads="1"/>
            </p:cNvSpPr>
            <p:nvPr/>
          </p:nvSpPr>
          <p:spPr bwMode="auto">
            <a:xfrm>
              <a:off x="5060950" y="3844926"/>
              <a:ext cx="434385" cy="7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boto" pitchFamily="2" charset="0"/>
                  <a:ea typeface="맑은 고딕" panose="020B0503020000020004" pitchFamily="50" charset="-127"/>
                </a:defRPr>
              </a:lvl9pPr>
            </a:lstStyle>
            <a:p>
              <a:r>
                <a:rPr lang="ko-KR" altLang="ko-KR" sz="700" b="1">
                  <a:solidFill>
                    <a:srgbClr val="000000"/>
                  </a:solidFill>
                  <a:latin typeface="Arial" panose="020B0604020202020204" pitchFamily="34" charset="0"/>
                </a:rPr>
                <a:t>Score: 43.44</a:t>
              </a:r>
              <a:endParaRPr lang="ko-KR" altLang="ko-KR" b="1"/>
            </a:p>
          </p:txBody>
        </p:sp>
      </p:grpSp>
      <p:sp>
        <p:nvSpPr>
          <p:cNvPr id="37" name="Google Shape;707;p86"/>
          <p:cNvSpPr txBox="1"/>
          <p:nvPr/>
        </p:nvSpPr>
        <p:spPr>
          <a:xfrm>
            <a:off x="0" y="0"/>
            <a:ext cx="6332538" cy="590550"/>
          </a:xfrm>
          <a:prstGeom prst="rect">
            <a:avLst/>
          </a:prstGeom>
          <a:noFill/>
          <a:ln>
            <a:noFill/>
          </a:ln>
        </p:spPr>
        <p:txBody>
          <a:bodyPr spcFirstLastPara="1" lIns="121900" tIns="121900" rIns="121900" bIns="121900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altLang="ko-KR" sz="2400" b="1" kern="0" dirty="0">
                <a:solidFill>
                  <a:srgbClr val="00C9EA"/>
                </a:solidFill>
                <a:latin typeface="HelveticaNeue light"/>
                <a:ea typeface="Proxima Nova"/>
                <a:cs typeface="Proxima Nova"/>
                <a:sym typeface="Proxima Nova"/>
              </a:rPr>
              <a:t>RESULT – Shoot Ability Score</a:t>
            </a:r>
            <a:endParaRPr lang="en-US" altLang="ko-KR" sz="1600" b="1" kern="0" dirty="0">
              <a:solidFill>
                <a:srgbClr val="00C9EA"/>
              </a:solidFill>
              <a:latin typeface="HelveticaNeue light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61" name="TextBox 38"/>
          <p:cNvSpPr txBox="1">
            <a:spLocks noChangeArrowheads="1"/>
          </p:cNvSpPr>
          <p:nvPr/>
        </p:nvSpPr>
        <p:spPr bwMode="auto">
          <a:xfrm>
            <a:off x="560388" y="5797550"/>
            <a:ext cx="1107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맑은 고딕" panose="020B0503020000020004" pitchFamily="50" charset="-127"/>
              </a:defRPr>
            </a:lvl9pPr>
          </a:lstStyle>
          <a:p>
            <a:r>
              <a:rPr lang="ko-KR" altLang="en-US" sz="1000" dirty="0">
                <a:solidFill>
                  <a:schemeClr val="bg1"/>
                </a:solidFill>
              </a:rPr>
              <a:t>최종 스코어를 시각화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정확도와 </a:t>
            </a:r>
            <a:r>
              <a:rPr lang="en-US" altLang="ko-KR" sz="1000" dirty="0">
                <a:solidFill>
                  <a:schemeClr val="bg1"/>
                </a:solidFill>
              </a:rPr>
              <a:t>KDA </a:t>
            </a:r>
            <a:r>
              <a:rPr lang="ko-KR" altLang="en-US" sz="1000" dirty="0">
                <a:solidFill>
                  <a:schemeClr val="bg1"/>
                </a:solidFill>
              </a:rPr>
              <a:t>모두 사용하여 만들어진 점수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Lunit template dark v.01">
  <a:themeElements>
    <a:clrScheme name="Lunit DarkBG">
      <a:dk1>
        <a:srgbClr val="242E3E"/>
      </a:dk1>
      <a:lt1>
        <a:srgbClr val="FFFFFF"/>
      </a:lt1>
      <a:dk2>
        <a:srgbClr val="242E3E"/>
      </a:dk2>
      <a:lt2>
        <a:srgbClr val="FFFFFF"/>
      </a:lt2>
      <a:accent1>
        <a:srgbClr val="00C9EA"/>
      </a:accent1>
      <a:accent2>
        <a:srgbClr val="7292FD"/>
      </a:accent2>
      <a:accent3>
        <a:srgbClr val="FF5A6B"/>
      </a:accent3>
      <a:accent4>
        <a:srgbClr val="5C7CFA"/>
      </a:accent4>
      <a:accent5>
        <a:srgbClr val="FFFFFF"/>
      </a:accent5>
      <a:accent6>
        <a:srgbClr val="FFFFFF"/>
      </a:accent6>
      <a:hlink>
        <a:srgbClr val="00C9EA"/>
      </a:hlink>
      <a:folHlink>
        <a:srgbClr val="00C9EA"/>
      </a:folHlink>
    </a:clrScheme>
    <a:fontScheme name="루닛 대체 폰트">
      <a:majorFont>
        <a:latin typeface="Roboto"/>
        <a:ea typeface="맑은 고딕"/>
        <a:cs typeface=""/>
      </a:majorFont>
      <a:minorFont>
        <a:latin typeface="Roboto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spcFirstLastPara="1" vert="horz" wrap="square" lIns="91425" tIns="91425" rIns="91425" bIns="91425" rtlCol="0" anchor="ctr" anchorCtr="0">
        <a:normAutofit fontScale="77500" lnSpcReduction="20000"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9219</TotalTime>
  <Words>189</Words>
  <Application>Microsoft Office PowerPoint</Application>
  <PresentationFormat>와이드스크린</PresentationFormat>
  <Paragraphs>59</Paragraphs>
  <Slides>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Roboto</vt:lpstr>
      <vt:lpstr>맑은 고딕</vt:lpstr>
      <vt:lpstr>Arial</vt:lpstr>
      <vt:lpstr>HelveticaNeue light</vt:lpstr>
      <vt:lpstr>Proxima Nova</vt:lpstr>
      <vt:lpstr>Consolas</vt:lpstr>
      <vt:lpstr>2_Lunit template dark v.01</vt:lpstr>
      <vt:lpstr>그림판 그림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 Eun Ju</dc:creator>
  <cp:lastModifiedBy>student</cp:lastModifiedBy>
  <cp:revision>70</cp:revision>
  <dcterms:created xsi:type="dcterms:W3CDTF">2022-01-30T07:15:45Z</dcterms:created>
  <dcterms:modified xsi:type="dcterms:W3CDTF">2022-04-18T07:35:26Z</dcterms:modified>
</cp:coreProperties>
</file>