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09" r:id="rId2"/>
    <p:sldId id="310" r:id="rId3"/>
    <p:sldId id="311" r:id="rId4"/>
    <p:sldId id="312" r:id="rId5"/>
    <p:sldId id="313" r:id="rId6"/>
    <p:sldId id="314" r:id="rId7"/>
    <p:sldId id="318" r:id="rId8"/>
    <p:sldId id="316" r:id="rId9"/>
    <p:sldId id="315" r:id="rId10"/>
    <p:sldId id="31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96400" autoAdjust="0"/>
  </p:normalViewPr>
  <p:slideViewPr>
    <p:cSldViewPr snapToGrid="0">
      <p:cViewPr varScale="1">
        <p:scale>
          <a:sx n="59" d="100"/>
          <a:sy n="59" d="100"/>
        </p:scale>
        <p:origin x="1016" y="48"/>
      </p:cViewPr>
      <p:guideLst/>
    </p:cSldViewPr>
  </p:slideViewPr>
  <p:outlineViewPr>
    <p:cViewPr>
      <p:scale>
        <a:sx n="50" d="100"/>
        <a:sy n="50" d="100"/>
      </p:scale>
      <p:origin x="0" y="-2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27774"/>
    </p:cViewPr>
  </p:sorter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F494B-8C6C-46E8-B1F0-C2E35DD6430A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ED0FE-CE0B-407C-8801-F0414BB4A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331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ED0FE-CE0B-407C-8801-F0414BB4A49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170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ED0FE-CE0B-407C-8801-F0414BB4A49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27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ED0FE-CE0B-407C-8801-F0414BB4A49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507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ED0FE-CE0B-407C-8801-F0414BB4A49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484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ED0FE-CE0B-407C-8801-F0414BB4A49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108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ED0FE-CE0B-407C-8801-F0414BB4A49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574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ED0FE-CE0B-407C-8801-F0414BB4A49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966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ED0FE-CE0B-407C-8801-F0414BB4A49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794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887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533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25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91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3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52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21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179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80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806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341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44B7B-8D89-4851-A3B4-184ADF7F59BC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302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51124" y="3133898"/>
            <a:ext cx="5202258" cy="646331"/>
          </a:xfrm>
          <a:prstGeom prst="rect">
            <a:avLst/>
          </a:prstGeom>
          <a:noFill/>
          <a:effectLst>
            <a:outerShdw blurRad="50800" dist="38100" dir="2700000" sx="85000" sy="85000" algn="tl" rotWithShape="0">
              <a:prstClr val="black">
                <a:alpha val="28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latin typeface="+mj-lt"/>
                <a:cs typeface="Arial" panose="020B0604020202020204" pitchFamily="34" charset="0"/>
              </a:rPr>
              <a:t>정규화 </a:t>
            </a:r>
            <a:r>
              <a:rPr lang="en-US" altLang="ko-KR" sz="3600" b="1" dirty="0">
                <a:latin typeface="+mj-lt"/>
                <a:cs typeface="Arial" panose="020B0604020202020204" pitchFamily="34" charset="0"/>
              </a:rPr>
              <a:t>[Regularization]</a:t>
            </a:r>
            <a:endParaRPr lang="ko-KR" altLang="en-US" sz="3600" b="1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329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2836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정규화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(Regularization)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6762" y="910166"/>
            <a:ext cx="1196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Ridge 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회귀 모형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474" y="2986085"/>
            <a:ext cx="2324100" cy="16478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450" y="2833686"/>
            <a:ext cx="4038600" cy="19526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190750" y="2986085"/>
            <a:ext cx="742950" cy="16478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410450" y="2905125"/>
            <a:ext cx="914400" cy="17287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815998" y="5488263"/>
            <a:ext cx="4587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Lasso L1 regularization</a:t>
            </a:r>
            <a:r>
              <a:rPr lang="ko-KR" altLang="en-US" sz="1200" dirty="0"/>
              <a:t>에 의해 </a:t>
            </a:r>
            <a:r>
              <a:rPr lang="en-US" altLang="ko-KR" sz="1200" dirty="0"/>
              <a:t>coefficient</a:t>
            </a:r>
            <a:r>
              <a:rPr lang="ko-KR" altLang="en-US" sz="1200" dirty="0"/>
              <a:t>가 </a:t>
            </a:r>
            <a:r>
              <a:rPr lang="en-US" altLang="ko-KR" sz="1200" dirty="0"/>
              <a:t>0</a:t>
            </a:r>
            <a:r>
              <a:rPr lang="ko-KR" altLang="en-US" sz="1200" dirty="0"/>
              <a:t>이 되어버린 변수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이를 변수의 선택 </a:t>
            </a:r>
            <a:r>
              <a:rPr lang="en-US" altLang="ko-KR" sz="1200" dirty="0"/>
              <a:t>‘Feature selection’ </a:t>
            </a:r>
            <a:r>
              <a:rPr lang="ko-KR" altLang="en-US" sz="1200" dirty="0"/>
              <a:t>이라고도 함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43054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6293" y="2686029"/>
            <a:ext cx="85903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cs typeface="Arial" panose="020B0604020202020204" pitchFamily="34" charset="0"/>
              </a:rPr>
              <a:t>로지스틱</a:t>
            </a:r>
            <a:r>
              <a:rPr lang="ko-KR" altLang="en-US" sz="1600" dirty="0">
                <a:cs typeface="Arial" panose="020B0604020202020204" pitchFamily="34" charset="0"/>
              </a:rPr>
              <a:t> 분석에서 최고의 성능을 낼 수 있도록</a:t>
            </a:r>
            <a:endParaRPr lang="en-US" altLang="ko-KR" sz="1600" dirty="0">
              <a:cs typeface="Arial" panose="020B0604020202020204" pitchFamily="34" charset="0"/>
            </a:endParaRPr>
          </a:p>
          <a:p>
            <a:pPr algn="ctr"/>
            <a:r>
              <a:rPr lang="ko-KR" altLang="en-US" sz="1600" dirty="0">
                <a:cs typeface="Arial" panose="020B0604020202020204" pitchFamily="34" charset="0"/>
              </a:rPr>
              <a:t>회귀 방정식을 정규화 하는 방법</a:t>
            </a:r>
            <a:endParaRPr lang="en-US" altLang="ko-KR" sz="1600" dirty="0">
              <a:cs typeface="Arial" panose="020B0604020202020204" pitchFamily="34" charset="0"/>
            </a:endParaRPr>
          </a:p>
          <a:p>
            <a:pPr algn="ctr"/>
            <a:endParaRPr lang="en-US" altLang="ko-KR" sz="1600" dirty="0">
              <a:cs typeface="Arial" panose="020B0604020202020204" pitchFamily="34" charset="0"/>
            </a:endParaRPr>
          </a:p>
          <a:p>
            <a:pPr algn="ctr"/>
            <a:endParaRPr lang="en-US" altLang="ko-KR" sz="1600" dirty="0">
              <a:cs typeface="Arial" panose="020B0604020202020204" pitchFamily="34" charset="0"/>
            </a:endParaRPr>
          </a:p>
          <a:p>
            <a:pPr algn="ctr"/>
            <a:r>
              <a:rPr lang="ko-KR" altLang="en-US" sz="1600" dirty="0">
                <a:cs typeface="Arial" panose="020B0604020202020204" pitchFamily="34" charset="0"/>
              </a:rPr>
              <a:t>정규화 </a:t>
            </a:r>
            <a:r>
              <a:rPr lang="en-US" altLang="ko-KR" sz="1600" dirty="0">
                <a:cs typeface="Arial" panose="020B0604020202020204" pitchFamily="34" charset="0"/>
              </a:rPr>
              <a:t>(Regularization): </a:t>
            </a:r>
            <a:r>
              <a:rPr lang="ko-KR" altLang="en-US" sz="1600" dirty="0">
                <a:cs typeface="Arial" panose="020B0604020202020204" pitchFamily="34" charset="0"/>
              </a:rPr>
              <a:t>일정 규칙에 따라 데이터를 변형하여 이용하기 쉽게 하는 것</a:t>
            </a:r>
            <a:endParaRPr lang="en-US" altLang="ko-KR" sz="1600" dirty="0">
              <a:cs typeface="Arial" panose="020B0604020202020204" pitchFamily="34" charset="0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62248"/>
            <a:ext cx="2836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정규화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(Regularization)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44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2836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정규화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(Regularization)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6762" y="910166"/>
            <a:ext cx="15311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최상의 부분집합 선택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168622" y="3270332"/>
                <a:ext cx="5543633" cy="16368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1. </a:t>
                </a:r>
                <a:r>
                  <a:rPr lang="el-GR" altLang="ko-KR" sz="1200" dirty="0"/>
                  <a:t>Μ</a:t>
                </a:r>
                <a:r>
                  <a:rPr lang="en-US" altLang="ko-KR" sz="1200" dirty="0"/>
                  <a:t>0</a:t>
                </a:r>
                <a:r>
                  <a:rPr lang="ko-KR" altLang="en-US" sz="1200" dirty="0"/>
                  <a:t>은 </a:t>
                </a:r>
                <a:r>
                  <a:rPr lang="ko-KR" altLang="en-US" sz="1200" dirty="0" err="1"/>
                  <a:t>설명변수를</a:t>
                </a:r>
                <a:r>
                  <a:rPr lang="ko-KR" altLang="en-US" sz="1200" dirty="0"/>
                  <a:t> 하나도 포함하지 않는 </a:t>
                </a:r>
                <a:r>
                  <a:rPr lang="ko-KR" altLang="en-US" sz="1200" dirty="0" err="1"/>
                  <a:t>영모델</a:t>
                </a:r>
                <a:r>
                  <a:rPr lang="ko-KR" altLang="en-US" sz="1200" dirty="0"/>
                  <a:t> </a:t>
                </a:r>
                <a:r>
                  <a:rPr lang="en-US" altLang="ko-KR" sz="1200" dirty="0"/>
                  <a:t>(Null model).</a:t>
                </a:r>
              </a:p>
              <a:p>
                <a:endParaRPr lang="en-US" altLang="ko-KR" sz="1200" dirty="0"/>
              </a:p>
              <a:p>
                <a:r>
                  <a:rPr lang="en-US" altLang="ko-KR" sz="1200" dirty="0"/>
                  <a:t>2. k = 1, 2, ... p</a:t>
                </a:r>
                <a:r>
                  <a:rPr lang="ko-KR" altLang="en-US" sz="1200" dirty="0"/>
                  <a:t>에 대하여</a:t>
                </a:r>
                <a:r>
                  <a:rPr lang="en-US" altLang="ko-KR" sz="1200" dirty="0"/>
                  <a:t>,</a:t>
                </a:r>
              </a:p>
              <a:p>
                <a:r>
                  <a:rPr lang="en-US" altLang="ko-KR" sz="1200" dirty="0"/>
                  <a:t>    (a) </a:t>
                </a:r>
                <a:r>
                  <a:rPr lang="ko-KR" altLang="en-US" sz="1200" dirty="0"/>
                  <a:t>정확히 </a:t>
                </a:r>
                <a:r>
                  <a:rPr lang="en-US" altLang="ko-KR" sz="1200" dirty="0"/>
                  <a:t>k</a:t>
                </a:r>
                <a:r>
                  <a:rPr lang="ko-KR" altLang="en-US" sz="1200" dirty="0"/>
                  <a:t>개의 </a:t>
                </a:r>
                <a:r>
                  <a:rPr lang="ko-KR" altLang="en-US" sz="1200" dirty="0" err="1"/>
                  <a:t>설명변수를</a:t>
                </a:r>
                <a:r>
                  <a:rPr lang="ko-KR" altLang="en-US" sz="1200" dirty="0"/>
                  <a:t> 포함하는 모든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ko-KR" sz="1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ko-KR" altLang="en-US" sz="1200" dirty="0"/>
                  <a:t>개의 모델 방정식을 구한다</a:t>
                </a:r>
                <a:r>
                  <a:rPr lang="en-US" altLang="ko-KR" sz="1200" dirty="0"/>
                  <a:t>.</a:t>
                </a:r>
              </a:p>
              <a:p>
                <a:r>
                  <a:rPr lang="en-US" altLang="ko-KR" sz="1200" dirty="0"/>
                  <a:t>    (b)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ko-KR" sz="1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ko-KR" altLang="en-US" sz="1200" dirty="0"/>
                  <a:t>개의 모델 중 최고의 모델을 골라 </a:t>
                </a:r>
                <a:r>
                  <a:rPr lang="en-US" altLang="ko-KR" sz="1200" dirty="0"/>
                  <a:t>M</a:t>
                </a:r>
                <a:r>
                  <a:rPr lang="en-US" altLang="ko-KR" sz="1200" baseline="-25000" dirty="0"/>
                  <a:t>k</a:t>
                </a:r>
                <a:r>
                  <a:rPr lang="ko-KR" altLang="en-US" sz="1200" dirty="0"/>
                  <a:t>라 한다</a:t>
                </a:r>
                <a:r>
                  <a:rPr lang="en-US" altLang="ko-KR" sz="1200" dirty="0"/>
                  <a:t>.</a:t>
                </a:r>
              </a:p>
              <a:p>
                <a:r>
                  <a:rPr lang="en-US" altLang="ko-KR" sz="1200" dirty="0"/>
                  <a:t>        </a:t>
                </a:r>
                <a:r>
                  <a:rPr lang="ko-KR" altLang="en-US" sz="1200" dirty="0"/>
                  <a:t>가장 적은 에러 제곱의 평균을 갖는 모델이 최고의 모델이다</a:t>
                </a:r>
                <a:r>
                  <a:rPr lang="en-US" altLang="ko-KR" sz="1200" dirty="0"/>
                  <a:t>.</a:t>
                </a:r>
              </a:p>
              <a:p>
                <a:endParaRPr lang="en-US" altLang="ko-KR" sz="1200" dirty="0"/>
              </a:p>
              <a:p>
                <a:r>
                  <a:rPr lang="en-US" altLang="ko-KR" sz="1200" dirty="0"/>
                  <a:t>3. M</a:t>
                </a:r>
                <a:r>
                  <a:rPr lang="en-US" altLang="ko-KR" sz="1200" baseline="-25000" dirty="0"/>
                  <a:t>0</a:t>
                </a:r>
                <a:r>
                  <a:rPr lang="en-US" altLang="ko-KR" sz="1200" dirty="0"/>
                  <a:t>, ... , </a:t>
                </a:r>
                <a:r>
                  <a:rPr lang="en-US" altLang="ko-KR" sz="1200" dirty="0" err="1"/>
                  <a:t>M</a:t>
                </a:r>
                <a:r>
                  <a:rPr lang="en-US" altLang="ko-KR" sz="1200" baseline="-25000" dirty="0" err="1"/>
                  <a:t>p</a:t>
                </a:r>
                <a:r>
                  <a:rPr lang="en-US" altLang="ko-KR" sz="1200" dirty="0"/>
                  <a:t> </a:t>
                </a:r>
                <a:r>
                  <a:rPr lang="ko-KR" altLang="en-US" sz="1200" dirty="0"/>
                  <a:t>중에서 최고의 모델을 선택한다</a:t>
                </a:r>
                <a:r>
                  <a:rPr lang="en-US" altLang="ko-KR" sz="1200" dirty="0"/>
                  <a:t>.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622" y="3270332"/>
                <a:ext cx="5543633" cy="1636858"/>
              </a:xfrm>
              <a:prstGeom prst="rect">
                <a:avLst/>
              </a:prstGeom>
              <a:blipFill>
                <a:blip r:embed="rId3"/>
                <a:stretch>
                  <a:fillRect l="-110" b="-14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168622" y="2490796"/>
            <a:ext cx="7027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최상의 부분집합 선택법은</a:t>
            </a:r>
            <a:r>
              <a:rPr lang="en-US" altLang="ko-KR" sz="1200" dirty="0"/>
              <a:t>, </a:t>
            </a:r>
            <a:r>
              <a:rPr lang="ko-KR" altLang="en-US" sz="1200" dirty="0"/>
              <a:t>가진 변수에서 가능한 모든 조합의 </a:t>
            </a:r>
            <a:r>
              <a:rPr lang="ko-KR" altLang="en-US" sz="1200" dirty="0" err="1"/>
              <a:t>로지스틱</a:t>
            </a:r>
            <a:r>
              <a:rPr lang="ko-KR" altLang="en-US" sz="1200" dirty="0"/>
              <a:t> 회귀 방정식을 구성하는 법</a:t>
            </a:r>
          </a:p>
        </p:txBody>
      </p:sp>
    </p:spTree>
    <p:extLst>
      <p:ext uri="{BB962C8B-B14F-4D97-AF65-F5344CB8AC3E}">
        <p14:creationId xmlns:p14="http://schemas.microsoft.com/office/powerpoint/2010/main" val="3299037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2836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정규화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(Regularization)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6762" y="910166"/>
            <a:ext cx="12490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점진 단계적 선택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68622" y="3270332"/>
            <a:ext cx="53735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el-GR" altLang="ko-KR" sz="1200" dirty="0"/>
              <a:t>Μ</a:t>
            </a:r>
            <a:r>
              <a:rPr lang="en-US" altLang="ko-KR" sz="1200" dirty="0"/>
              <a:t>0</a:t>
            </a:r>
            <a:r>
              <a:rPr lang="ko-KR" altLang="en-US" sz="1200" dirty="0"/>
              <a:t>은 </a:t>
            </a:r>
            <a:r>
              <a:rPr lang="ko-KR" altLang="en-US" sz="1200" dirty="0" err="1"/>
              <a:t>설명변수를</a:t>
            </a:r>
            <a:r>
              <a:rPr lang="ko-KR" altLang="en-US" sz="1200" dirty="0"/>
              <a:t> 하나도 포함하지 않는 </a:t>
            </a:r>
            <a:r>
              <a:rPr lang="ko-KR" altLang="en-US" sz="1200" dirty="0" err="1"/>
              <a:t>영모델</a:t>
            </a:r>
            <a:r>
              <a:rPr lang="ko-KR" altLang="en-US" sz="1200" dirty="0"/>
              <a:t> </a:t>
            </a:r>
            <a:r>
              <a:rPr lang="en-US" altLang="ko-KR" sz="1200" dirty="0"/>
              <a:t>(Null model).</a:t>
            </a:r>
          </a:p>
          <a:p>
            <a:endParaRPr lang="en-US" altLang="ko-KR" sz="1200" dirty="0"/>
          </a:p>
          <a:p>
            <a:r>
              <a:rPr lang="en-US" altLang="ko-KR" sz="1200" dirty="0"/>
              <a:t>2. k = 0, 1, 2, ... p-1</a:t>
            </a:r>
            <a:r>
              <a:rPr lang="ko-KR" altLang="en-US" sz="1200" dirty="0"/>
              <a:t>에 대하여</a:t>
            </a:r>
            <a:r>
              <a:rPr lang="en-US" altLang="ko-KR" sz="1200" dirty="0"/>
              <a:t>,</a:t>
            </a:r>
          </a:p>
          <a:p>
            <a:r>
              <a:rPr lang="en-US" altLang="ko-KR" sz="1200" dirty="0"/>
              <a:t>    (a) M</a:t>
            </a:r>
            <a:r>
              <a:rPr lang="en-US" altLang="ko-KR" sz="1200" baseline="-25000" dirty="0"/>
              <a:t>k</a:t>
            </a:r>
            <a:r>
              <a:rPr lang="ko-KR" altLang="en-US" sz="1200" dirty="0"/>
              <a:t>에 하나의 </a:t>
            </a:r>
            <a:r>
              <a:rPr lang="ko-KR" altLang="en-US" sz="1200" dirty="0" err="1"/>
              <a:t>설명변수를</a:t>
            </a:r>
            <a:r>
              <a:rPr lang="ko-KR" altLang="en-US" sz="1200" dirty="0"/>
              <a:t> 추가한 모든 </a:t>
            </a:r>
            <a:r>
              <a:rPr lang="en-US" altLang="ko-KR" sz="1200" dirty="0"/>
              <a:t>p-k</a:t>
            </a:r>
            <a:r>
              <a:rPr lang="ko-KR" altLang="en-US" sz="1200" dirty="0"/>
              <a:t>개의 모델 방정식을 구한다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(b) p-k</a:t>
            </a:r>
            <a:r>
              <a:rPr lang="ko-KR" altLang="en-US" sz="1200" dirty="0"/>
              <a:t>개의 모델 중 최고의 모델을 골라 </a:t>
            </a:r>
            <a:r>
              <a:rPr lang="en-US" altLang="ko-KR" sz="1200" dirty="0"/>
              <a:t>M</a:t>
            </a:r>
            <a:r>
              <a:rPr lang="en-US" altLang="ko-KR" sz="1200" baseline="-25000" dirty="0"/>
              <a:t>k</a:t>
            </a:r>
            <a:r>
              <a:rPr lang="ko-KR" altLang="en-US" sz="1200" dirty="0"/>
              <a:t>라 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   </a:t>
            </a:r>
            <a:r>
              <a:rPr lang="ko-KR" altLang="en-US" sz="1200" dirty="0"/>
              <a:t>가장 적은 에러 제곱의 평균을 갖는 모델이 최고의 모델이다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3. M0, ... , </a:t>
            </a:r>
            <a:r>
              <a:rPr lang="en-US" altLang="ko-KR" sz="1200" dirty="0" err="1"/>
              <a:t>Mp</a:t>
            </a:r>
            <a:r>
              <a:rPr lang="en-US" altLang="ko-KR" sz="1200" dirty="0"/>
              <a:t> </a:t>
            </a:r>
            <a:r>
              <a:rPr lang="ko-KR" altLang="en-US" sz="1200" dirty="0"/>
              <a:t>중에서 최고의 모델을 선택한다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1168622" y="2490796"/>
            <a:ext cx="54457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점진 단계적 선택은 최상의 부분집합 선택에 대한 계산적으로 효율적인 대안</a:t>
            </a:r>
          </a:p>
        </p:txBody>
      </p:sp>
    </p:spTree>
    <p:extLst>
      <p:ext uri="{BB962C8B-B14F-4D97-AF65-F5344CB8AC3E}">
        <p14:creationId xmlns:p14="http://schemas.microsoft.com/office/powerpoint/2010/main" val="1920644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2836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정규화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(Regularization)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6762" y="910166"/>
            <a:ext cx="12490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후진 단계적 선택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68622" y="3270332"/>
            <a:ext cx="69749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l-GR" altLang="ko-KR" sz="1200" dirty="0"/>
              <a:t>Μ</a:t>
            </a:r>
            <a:r>
              <a:rPr lang="en-US" altLang="ko-KR" sz="1200" dirty="0"/>
              <a:t>0</a:t>
            </a:r>
            <a:r>
              <a:rPr lang="ko-KR" altLang="en-US" sz="1200" dirty="0"/>
              <a:t>은 </a:t>
            </a:r>
            <a:r>
              <a:rPr lang="ko-KR" altLang="en-US" sz="1200" dirty="0" err="1"/>
              <a:t>설명변수를</a:t>
            </a:r>
            <a:r>
              <a:rPr lang="ko-KR" altLang="en-US" sz="1200" dirty="0"/>
              <a:t> 하나도 포함하지 않는 </a:t>
            </a:r>
            <a:r>
              <a:rPr lang="ko-KR" altLang="en-US" sz="1200" dirty="0" err="1"/>
              <a:t>영모델</a:t>
            </a:r>
            <a:r>
              <a:rPr lang="ko-KR" altLang="en-US" sz="1200" dirty="0"/>
              <a:t> </a:t>
            </a:r>
            <a:r>
              <a:rPr lang="en-US" altLang="ko-KR" sz="1200" dirty="0"/>
              <a:t>(Null model).</a:t>
            </a:r>
          </a:p>
          <a:p>
            <a:pPr marL="228600" indent="-228600">
              <a:buAutoNum type="arabicPeriod"/>
            </a:pPr>
            <a:endParaRPr lang="en-US" altLang="ko-KR" sz="1200" dirty="0"/>
          </a:p>
          <a:p>
            <a:r>
              <a:rPr lang="en-US" altLang="ko-KR" sz="1200" dirty="0"/>
              <a:t>2. k = p, p-1, p-2.... 1</a:t>
            </a:r>
            <a:r>
              <a:rPr lang="ko-KR" altLang="en-US" sz="1200" dirty="0"/>
              <a:t>에 대하여</a:t>
            </a:r>
            <a:r>
              <a:rPr lang="en-US" altLang="ko-KR" sz="1200" dirty="0"/>
              <a:t>,</a:t>
            </a:r>
          </a:p>
          <a:p>
            <a:r>
              <a:rPr lang="en-US" altLang="ko-KR" sz="1200" dirty="0"/>
              <a:t>    (a) k-1</a:t>
            </a:r>
            <a:r>
              <a:rPr lang="ko-KR" altLang="en-US" sz="1200" dirty="0"/>
              <a:t>개의 설명 변수에 대하여 </a:t>
            </a:r>
            <a:r>
              <a:rPr lang="en-US" altLang="ko-KR" sz="1200" dirty="0"/>
              <a:t>M</a:t>
            </a:r>
            <a:r>
              <a:rPr lang="en-US" altLang="ko-KR" sz="1200" baseline="-25000" dirty="0"/>
              <a:t>k</a:t>
            </a:r>
            <a:r>
              <a:rPr lang="ko-KR" altLang="en-US" sz="1200" dirty="0"/>
              <a:t>에서 하나의 </a:t>
            </a:r>
            <a:r>
              <a:rPr lang="ko-KR" altLang="en-US" sz="1200" dirty="0" err="1"/>
              <a:t>설명변수를</a:t>
            </a:r>
            <a:r>
              <a:rPr lang="ko-KR" altLang="en-US" sz="1200" dirty="0"/>
              <a:t> 제외한 모든 </a:t>
            </a:r>
            <a:r>
              <a:rPr lang="en-US" altLang="ko-KR" sz="1200" dirty="0"/>
              <a:t>k</a:t>
            </a:r>
            <a:r>
              <a:rPr lang="ko-KR" altLang="en-US" sz="1200" dirty="0"/>
              <a:t>개의 모델을 고려한다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(b) k</a:t>
            </a:r>
            <a:r>
              <a:rPr lang="ko-KR" altLang="en-US" sz="1200" dirty="0"/>
              <a:t>개의 모델 중 최고의 모델을 골라 </a:t>
            </a:r>
            <a:r>
              <a:rPr lang="en-US" altLang="ko-KR" sz="1200" dirty="0"/>
              <a:t>M</a:t>
            </a:r>
            <a:r>
              <a:rPr lang="en-US" altLang="ko-KR" sz="1200" baseline="-25000" dirty="0"/>
              <a:t>k-1</a:t>
            </a:r>
            <a:r>
              <a:rPr lang="ko-KR" altLang="en-US" sz="1200" dirty="0"/>
              <a:t>라 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   </a:t>
            </a:r>
            <a:r>
              <a:rPr lang="ko-KR" altLang="en-US" sz="1200" dirty="0"/>
              <a:t>가장 적은 에러 제곱의 평균을 갖는 모델이 최고의 모델이다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3. M</a:t>
            </a:r>
            <a:r>
              <a:rPr lang="en-US" altLang="ko-KR" sz="1200" baseline="-25000" dirty="0"/>
              <a:t>0</a:t>
            </a:r>
            <a:r>
              <a:rPr lang="en-US" altLang="ko-KR" sz="1200" dirty="0"/>
              <a:t>, ... , </a:t>
            </a:r>
            <a:r>
              <a:rPr lang="en-US" altLang="ko-KR" sz="1200" dirty="0" err="1"/>
              <a:t>M</a:t>
            </a:r>
            <a:r>
              <a:rPr lang="en-US" altLang="ko-KR" sz="1200" baseline="-25000" dirty="0" err="1"/>
              <a:t>p</a:t>
            </a:r>
            <a:r>
              <a:rPr lang="en-US" altLang="ko-KR" sz="1200" dirty="0"/>
              <a:t> </a:t>
            </a:r>
            <a:r>
              <a:rPr lang="ko-KR" altLang="en-US" sz="1200" dirty="0"/>
              <a:t>중에서 최고의 모델을 선택한다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1168622" y="2490796"/>
            <a:ext cx="54457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후진 단계적 선택은 최상의 부분집합 선택에 대한 계산적으로 효율적인 대안</a:t>
            </a:r>
          </a:p>
        </p:txBody>
      </p:sp>
    </p:spTree>
    <p:extLst>
      <p:ext uri="{BB962C8B-B14F-4D97-AF65-F5344CB8AC3E}">
        <p14:creationId xmlns:p14="http://schemas.microsoft.com/office/powerpoint/2010/main" val="1488840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2836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정규화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(Regularization)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6762" y="910166"/>
            <a:ext cx="1196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Ridge 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회귀 모형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51803" y="2580882"/>
            <a:ext cx="2095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기존의 최소 제곱 적합 공식</a:t>
            </a:r>
            <a:endParaRPr lang="ko-KR" alt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901922" y="1857906"/>
            <a:ext cx="83299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Ridge </a:t>
            </a:r>
            <a:r>
              <a:rPr lang="ko-KR" altLang="en-US" sz="1200" dirty="0"/>
              <a:t>회귀 모형에서는 가중치들의 </a:t>
            </a:r>
            <a:r>
              <a:rPr lang="ko-KR" altLang="en-US" sz="1200" dirty="0" err="1"/>
              <a:t>제곱합</a:t>
            </a:r>
            <a:r>
              <a:rPr lang="en-US" altLang="ko-KR" sz="1200" dirty="0"/>
              <a:t>(squared sum of weights)</a:t>
            </a:r>
            <a:r>
              <a:rPr lang="ko-KR" altLang="en-US" sz="1200" dirty="0"/>
              <a:t>을 최소화하는 것을 추가적인 제약 조건으로 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386" y="4391722"/>
            <a:ext cx="2486025" cy="495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1387" y="2429128"/>
            <a:ext cx="2195513" cy="58050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1861" y="3572350"/>
            <a:ext cx="2195513" cy="58050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6475" y="2518962"/>
            <a:ext cx="1266825" cy="3619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04258" y="3692193"/>
            <a:ext cx="276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ko-KR" sz="1200" dirty="0"/>
              <a:t>β</a:t>
            </a:r>
            <a:r>
              <a:rPr lang="en-US" altLang="ko-KR" sz="1200" baseline="30000" dirty="0"/>
              <a:t>2</a:t>
            </a:r>
            <a:r>
              <a:rPr lang="en-US" altLang="ko-KR" sz="1200" dirty="0"/>
              <a:t> </a:t>
            </a:r>
            <a:r>
              <a:rPr lang="ko-KR" altLang="en-US" sz="1200" dirty="0" err="1"/>
              <a:t>패널티를</a:t>
            </a:r>
            <a:r>
              <a:rPr lang="ko-KR" altLang="en-US" sz="1200" dirty="0"/>
              <a:t> 부여한 </a:t>
            </a:r>
            <a:r>
              <a:rPr lang="en-US" altLang="ko-KR" sz="1200" dirty="0"/>
              <a:t>Ridge regression</a:t>
            </a:r>
            <a:endParaRPr lang="ko-KR" altLang="en-US" sz="12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2650" y="3530892"/>
            <a:ext cx="1104900" cy="647700"/>
          </a:xfrm>
          <a:prstGeom prst="rect">
            <a:avLst/>
          </a:prstGeom>
        </p:spPr>
      </p:pic>
      <p:cxnSp>
        <p:nvCxnSpPr>
          <p:cNvPr id="16" name="직선 연결선 15"/>
          <p:cNvCxnSpPr/>
          <p:nvPr/>
        </p:nvCxnSpPr>
        <p:spPr>
          <a:xfrm>
            <a:off x="5867400" y="2429128"/>
            <a:ext cx="0" cy="5805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76899" y="3659283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20184" y="2254772"/>
            <a:ext cx="2946003" cy="342884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784057" y="4481822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err="1"/>
              <a:t>를</a:t>
            </a:r>
            <a:r>
              <a:rPr lang="ko-KR" altLang="en-US" sz="1200" dirty="0"/>
              <a:t> 최소화 하는 방식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01922" y="6184732"/>
            <a:ext cx="72539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선정한 </a:t>
            </a:r>
            <a:r>
              <a:rPr lang="el-GR" altLang="ko-KR" sz="1200" dirty="0"/>
              <a:t>λ</a:t>
            </a:r>
            <a:r>
              <a:rPr lang="ko-KR" altLang="en-US" sz="1200" dirty="0"/>
              <a:t>값을 기반으로</a:t>
            </a:r>
            <a:r>
              <a:rPr lang="en-US" altLang="ko-KR" sz="1200" dirty="0"/>
              <a:t> </a:t>
            </a:r>
            <a:r>
              <a:rPr lang="ko-KR" altLang="en-US" sz="1200" dirty="0"/>
              <a:t>변수의 </a:t>
            </a:r>
            <a:r>
              <a:rPr lang="en-US" altLang="ko-KR" sz="1200" dirty="0"/>
              <a:t>coefficient</a:t>
            </a:r>
            <a:r>
              <a:rPr lang="ko-KR" altLang="en-US" sz="1200" dirty="0"/>
              <a:t>에 </a:t>
            </a:r>
            <a:r>
              <a:rPr lang="ko-KR" altLang="en-US" sz="1200" dirty="0" err="1"/>
              <a:t>패널티를</a:t>
            </a:r>
            <a:r>
              <a:rPr lang="ko-KR" altLang="en-US" sz="1200" dirty="0"/>
              <a:t> 부여하여</a:t>
            </a:r>
            <a:r>
              <a:rPr lang="en-US" altLang="ko-KR" sz="1200" dirty="0"/>
              <a:t>, </a:t>
            </a:r>
            <a:r>
              <a:rPr lang="ko-KR" altLang="en-US" sz="1200" dirty="0"/>
              <a:t>각 변수의 </a:t>
            </a:r>
            <a:r>
              <a:rPr lang="en-US" altLang="ko-KR" sz="1200" dirty="0"/>
              <a:t>coefficient</a:t>
            </a:r>
            <a:r>
              <a:rPr lang="ko-KR" altLang="en-US" sz="1200" dirty="0"/>
              <a:t>에 대해서 정규화</a:t>
            </a:r>
          </a:p>
        </p:txBody>
      </p:sp>
    </p:spTree>
    <p:extLst>
      <p:ext uri="{BB962C8B-B14F-4D97-AF65-F5344CB8AC3E}">
        <p14:creationId xmlns:p14="http://schemas.microsoft.com/office/powerpoint/2010/main" val="4113911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2836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정규화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(Regularization)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6762" y="910166"/>
            <a:ext cx="1202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latin typeface="Arial" panose="020B0604020202020204" pitchFamily="34" charset="0"/>
                <a:cs typeface="Arial" panose="020B0604020202020204" pitchFamily="34" charset="0"/>
              </a:rPr>
              <a:t>Lasso 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회귀 모형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11907" y="6391476"/>
            <a:ext cx="72539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선정한 </a:t>
            </a:r>
            <a:r>
              <a:rPr lang="el-GR" altLang="ko-KR" sz="1200" dirty="0"/>
              <a:t>λ</a:t>
            </a:r>
            <a:r>
              <a:rPr lang="ko-KR" altLang="en-US" sz="1200" dirty="0"/>
              <a:t>값을 기반으로</a:t>
            </a:r>
            <a:r>
              <a:rPr lang="en-US" altLang="ko-KR" sz="1200" dirty="0"/>
              <a:t> </a:t>
            </a:r>
            <a:r>
              <a:rPr lang="ko-KR" altLang="en-US" sz="1200" dirty="0"/>
              <a:t>변수의 </a:t>
            </a:r>
            <a:r>
              <a:rPr lang="en-US" altLang="ko-KR" sz="1200" dirty="0"/>
              <a:t>coefficient</a:t>
            </a:r>
            <a:r>
              <a:rPr lang="ko-KR" altLang="en-US" sz="1200" dirty="0"/>
              <a:t>에 </a:t>
            </a:r>
            <a:r>
              <a:rPr lang="ko-KR" altLang="en-US" sz="1200" dirty="0" err="1"/>
              <a:t>패널티를</a:t>
            </a:r>
            <a:r>
              <a:rPr lang="ko-KR" altLang="en-US" sz="1200" dirty="0"/>
              <a:t> 부여하여</a:t>
            </a:r>
            <a:r>
              <a:rPr lang="en-US" altLang="ko-KR" sz="1200" dirty="0"/>
              <a:t>, </a:t>
            </a:r>
            <a:r>
              <a:rPr lang="ko-KR" altLang="en-US" sz="1200" dirty="0"/>
              <a:t>각 변수의 </a:t>
            </a:r>
            <a:r>
              <a:rPr lang="en-US" altLang="ko-KR" sz="1200" dirty="0"/>
              <a:t>coefficient</a:t>
            </a:r>
            <a:r>
              <a:rPr lang="ko-KR" altLang="en-US" sz="1200" dirty="0"/>
              <a:t>가 변하는 그래프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661" y="1652587"/>
            <a:ext cx="7667625" cy="40481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147531" y="5700712"/>
            <a:ext cx="198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L2 Regularization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8127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2836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정규화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(Regularization)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6762" y="910166"/>
            <a:ext cx="1202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Lasso 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회귀 모형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51803" y="2580882"/>
            <a:ext cx="2095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기존의 최소 제곱 적합 공식</a:t>
            </a:r>
            <a:endParaRPr lang="ko-KR" alt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901922" y="1857906"/>
            <a:ext cx="83299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Ridge </a:t>
            </a:r>
            <a:r>
              <a:rPr lang="ko-KR" altLang="en-US" sz="1200" dirty="0"/>
              <a:t>회귀 모형에서는 가중치들의 </a:t>
            </a:r>
            <a:r>
              <a:rPr lang="ko-KR" altLang="en-US" sz="1200" dirty="0" err="1"/>
              <a:t>제곱합</a:t>
            </a:r>
            <a:r>
              <a:rPr lang="en-US" altLang="ko-KR" sz="1200" dirty="0"/>
              <a:t>(squared sum of weights)</a:t>
            </a:r>
            <a:r>
              <a:rPr lang="ko-KR" altLang="en-US" sz="1200" dirty="0"/>
              <a:t>을 최소화하는 것을 추가적인 제약 조건으로 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387" y="2429128"/>
            <a:ext cx="2195513" cy="58050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6475" y="2518962"/>
            <a:ext cx="1266825" cy="3619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04258" y="3692193"/>
            <a:ext cx="276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|</a:t>
            </a:r>
            <a:r>
              <a:rPr lang="el-GR" altLang="ko-KR" sz="1200" dirty="0"/>
              <a:t>β</a:t>
            </a:r>
            <a:r>
              <a:rPr lang="en-US" altLang="ko-KR" sz="1200" dirty="0"/>
              <a:t>| </a:t>
            </a:r>
            <a:r>
              <a:rPr lang="ko-KR" altLang="en-US" sz="1200" dirty="0" err="1"/>
              <a:t>패널티를</a:t>
            </a:r>
            <a:r>
              <a:rPr lang="ko-KR" altLang="en-US" sz="1200" dirty="0"/>
              <a:t> 부여한 </a:t>
            </a:r>
            <a:r>
              <a:rPr lang="en-US" altLang="ko-KR" sz="1200" dirty="0"/>
              <a:t>Ridge regression</a:t>
            </a:r>
            <a:endParaRPr lang="ko-KR" altLang="en-US" sz="12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5867400" y="2429128"/>
            <a:ext cx="0" cy="5805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76899" y="3659283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5094" y="3536159"/>
            <a:ext cx="1047750" cy="6477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271" y="3571384"/>
            <a:ext cx="2195513" cy="58050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9431" y="2429128"/>
            <a:ext cx="3060073" cy="370231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01922" y="6184732"/>
            <a:ext cx="7253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선정한 </a:t>
            </a:r>
            <a:r>
              <a:rPr lang="el-GR" altLang="ko-KR" sz="1200" dirty="0"/>
              <a:t>λ</a:t>
            </a:r>
            <a:r>
              <a:rPr lang="ko-KR" altLang="en-US" sz="1200" dirty="0"/>
              <a:t>값을 기반으로</a:t>
            </a:r>
            <a:r>
              <a:rPr lang="en-US" altLang="ko-KR" sz="1200" dirty="0"/>
              <a:t> </a:t>
            </a:r>
            <a:r>
              <a:rPr lang="ko-KR" altLang="en-US" sz="1200" dirty="0"/>
              <a:t>변수의 </a:t>
            </a:r>
            <a:r>
              <a:rPr lang="en-US" altLang="ko-KR" sz="1200" dirty="0"/>
              <a:t>coefficient</a:t>
            </a:r>
            <a:r>
              <a:rPr lang="ko-KR" altLang="en-US" sz="1200" dirty="0"/>
              <a:t>에 </a:t>
            </a:r>
            <a:r>
              <a:rPr lang="ko-KR" altLang="en-US" sz="1200" dirty="0" err="1"/>
              <a:t>패널티를</a:t>
            </a:r>
            <a:r>
              <a:rPr lang="ko-KR" altLang="en-US" sz="1200" dirty="0"/>
              <a:t> 부여하여</a:t>
            </a:r>
            <a:r>
              <a:rPr lang="en-US" altLang="ko-KR" sz="1200" dirty="0"/>
              <a:t>, </a:t>
            </a:r>
            <a:r>
              <a:rPr lang="ko-KR" altLang="en-US" sz="1200" dirty="0"/>
              <a:t>각 변수의 </a:t>
            </a:r>
            <a:r>
              <a:rPr lang="en-US" altLang="ko-KR" sz="1200" dirty="0"/>
              <a:t>coefficient</a:t>
            </a:r>
            <a:r>
              <a:rPr lang="ko-KR" altLang="en-US" sz="1200" dirty="0"/>
              <a:t>에 대해서 정규화</a:t>
            </a:r>
            <a:endParaRPr lang="en-US" altLang="ko-KR" sz="1200" dirty="0"/>
          </a:p>
          <a:p>
            <a:r>
              <a:rPr lang="en-US" altLang="ko-KR" sz="1200" dirty="0"/>
              <a:t># Lasso</a:t>
            </a:r>
            <a:r>
              <a:rPr lang="ko-KR" altLang="en-US" sz="1200" dirty="0"/>
              <a:t>의 </a:t>
            </a:r>
            <a:r>
              <a:rPr lang="ko-KR" altLang="en-US" sz="1200" dirty="0" err="1"/>
              <a:t>패널티는</a:t>
            </a:r>
            <a:r>
              <a:rPr lang="ko-KR" altLang="en-US" sz="1200" dirty="0"/>
              <a:t> </a:t>
            </a:r>
            <a:r>
              <a:rPr lang="en-US" altLang="ko-KR" sz="1200" dirty="0"/>
              <a:t>|</a:t>
            </a:r>
            <a:r>
              <a:rPr lang="el-GR" altLang="ko-KR" sz="1200" dirty="0"/>
              <a:t>β</a:t>
            </a:r>
            <a:r>
              <a:rPr lang="en-US" altLang="ko-KR" sz="1200" dirty="0"/>
              <a:t>| </a:t>
            </a:r>
            <a:r>
              <a:rPr lang="ko-KR" altLang="en-US" sz="1200" dirty="0"/>
              <a:t>를 부여하기 때문에</a:t>
            </a:r>
            <a:r>
              <a:rPr lang="en-US" altLang="ko-KR" sz="1200" dirty="0"/>
              <a:t>, </a:t>
            </a:r>
            <a:r>
              <a:rPr lang="ko-KR" altLang="en-US" sz="1200" dirty="0"/>
              <a:t>변수의 </a:t>
            </a:r>
            <a:r>
              <a:rPr lang="en-US" altLang="ko-KR" sz="1200" dirty="0"/>
              <a:t>coefficient</a:t>
            </a:r>
            <a:r>
              <a:rPr lang="ko-KR" altLang="en-US" sz="1200" dirty="0"/>
              <a:t>를 </a:t>
            </a:r>
            <a:r>
              <a:rPr lang="en-US" altLang="ko-KR" sz="1200" dirty="0"/>
              <a:t>0</a:t>
            </a:r>
            <a:r>
              <a:rPr lang="ko-KR" altLang="en-US" sz="1200" dirty="0"/>
              <a:t>까지 감소시킨다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98080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2836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정규화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(Regularization)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6762" y="910166"/>
            <a:ext cx="1196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Ridge 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회귀 모형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15998" y="6450288"/>
            <a:ext cx="72539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선정한 </a:t>
            </a:r>
            <a:r>
              <a:rPr lang="el-GR" altLang="ko-KR" sz="1200" dirty="0"/>
              <a:t>λ</a:t>
            </a:r>
            <a:r>
              <a:rPr lang="ko-KR" altLang="en-US" sz="1200" dirty="0"/>
              <a:t>값을 기반으로</a:t>
            </a:r>
            <a:r>
              <a:rPr lang="en-US" altLang="ko-KR" sz="1200" dirty="0"/>
              <a:t> </a:t>
            </a:r>
            <a:r>
              <a:rPr lang="ko-KR" altLang="en-US" sz="1200" dirty="0"/>
              <a:t>변수의 </a:t>
            </a:r>
            <a:r>
              <a:rPr lang="en-US" altLang="ko-KR" sz="1200" dirty="0"/>
              <a:t>coefficient</a:t>
            </a:r>
            <a:r>
              <a:rPr lang="ko-KR" altLang="en-US" sz="1200" dirty="0"/>
              <a:t>에 </a:t>
            </a:r>
            <a:r>
              <a:rPr lang="ko-KR" altLang="en-US" sz="1200" dirty="0" err="1"/>
              <a:t>패널티를</a:t>
            </a:r>
            <a:r>
              <a:rPr lang="ko-KR" altLang="en-US" sz="1200" dirty="0"/>
              <a:t> 부여하여</a:t>
            </a:r>
            <a:r>
              <a:rPr lang="en-US" altLang="ko-KR" sz="1200" dirty="0"/>
              <a:t>, </a:t>
            </a:r>
            <a:r>
              <a:rPr lang="ko-KR" altLang="en-US" sz="1200" dirty="0"/>
              <a:t>각 변수의 </a:t>
            </a:r>
            <a:r>
              <a:rPr lang="en-US" altLang="ko-KR" sz="1200" dirty="0"/>
              <a:t>coefficient</a:t>
            </a:r>
            <a:r>
              <a:rPr lang="ko-KR" altLang="en-US" sz="1200" dirty="0"/>
              <a:t>가 변하는 그래프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777" y="1171776"/>
            <a:ext cx="8896350" cy="46863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99931" y="5858076"/>
            <a:ext cx="198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L1 Regularization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0203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1581</TotalTime>
  <Words>554</Words>
  <Application>Microsoft Office PowerPoint</Application>
  <PresentationFormat>와이드스크린</PresentationFormat>
  <Paragraphs>76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Jeonghoon Lee</dc:creator>
  <cp:lastModifiedBy>hiinhere743@gmail.com</cp:lastModifiedBy>
  <cp:revision>72</cp:revision>
  <dcterms:created xsi:type="dcterms:W3CDTF">2017-12-11T20:12:50Z</dcterms:created>
  <dcterms:modified xsi:type="dcterms:W3CDTF">2022-09-01T04:51:43Z</dcterms:modified>
</cp:coreProperties>
</file>