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4" r:id="rId2"/>
    <p:sldId id="257" r:id="rId3"/>
    <p:sldId id="260" r:id="rId4"/>
    <p:sldId id="295" r:id="rId5"/>
    <p:sldId id="296" r:id="rId6"/>
    <p:sldId id="297" r:id="rId7"/>
    <p:sldId id="261" r:id="rId8"/>
    <p:sldId id="262" r:id="rId9"/>
    <p:sldId id="298" r:id="rId10"/>
    <p:sldId id="299" r:id="rId11"/>
    <p:sldId id="300" r:id="rId12"/>
    <p:sldId id="301" r:id="rId13"/>
    <p:sldId id="302" r:id="rId14"/>
    <p:sldId id="304" r:id="rId15"/>
    <p:sldId id="326" r:id="rId16"/>
    <p:sldId id="325" r:id="rId17"/>
    <p:sldId id="323" r:id="rId18"/>
    <p:sldId id="32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47A2B7-5F8A-4F88-819D-873546BDA506}">
          <p14:sldIdLst>
            <p14:sldId id="324"/>
            <p14:sldId id="257"/>
            <p14:sldId id="260"/>
            <p14:sldId id="295"/>
            <p14:sldId id="296"/>
            <p14:sldId id="297"/>
            <p14:sldId id="261"/>
            <p14:sldId id="262"/>
            <p14:sldId id="298"/>
            <p14:sldId id="299"/>
            <p14:sldId id="300"/>
            <p14:sldId id="301"/>
            <p14:sldId id="302"/>
            <p14:sldId id="304"/>
            <p14:sldId id="326"/>
            <p14:sldId id="325"/>
            <p14:sldId id="323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1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5457" y="1944598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Censored (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중도절단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analysis -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생존분석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81008" y="1871248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54323" y="3341386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6235" y="4748064"/>
            <a:ext cx="2579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Lee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Jeong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Hoon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Log-rank Test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057" y="1314341"/>
            <a:ext cx="38895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Log-rank Test (</a:t>
            </a:r>
            <a:r>
              <a:rPr lang="ko-KR" altLang="en-US" sz="1400" dirty="0"/>
              <a:t>로그 순위 </a:t>
            </a:r>
            <a:r>
              <a:rPr lang="ko-KR" altLang="en-US" sz="1400" dirty="0" err="1"/>
              <a:t>검정법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Case / control </a:t>
            </a:r>
            <a:r>
              <a:rPr lang="ko-KR" altLang="en-US" sz="1400" dirty="0"/>
              <a:t>분석에 대한 검정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56" y="2126583"/>
            <a:ext cx="5322481" cy="38719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56" y="5998517"/>
            <a:ext cx="6098527" cy="7605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67582" y="1762138"/>
            <a:ext cx="459860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변수</a:t>
            </a:r>
            <a:r>
              <a:rPr lang="en-US" altLang="ko-KR" sz="1400" dirty="0"/>
              <a:t>: </a:t>
            </a:r>
            <a:r>
              <a:rPr lang="ko-KR" altLang="en-US" sz="1400" dirty="0"/>
              <a:t>치료법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표준치료법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새 치료법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Case: </a:t>
            </a:r>
            <a:r>
              <a:rPr lang="ko-KR" altLang="en-US" sz="1400" dirty="0"/>
              <a:t>새 치료법을 받은 환자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Control: </a:t>
            </a:r>
            <a:r>
              <a:rPr lang="ko-KR" altLang="en-US" sz="1400" dirty="0"/>
              <a:t>표준치료법을 받은 환자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검정</a:t>
            </a:r>
            <a:r>
              <a:rPr lang="en-US" altLang="ko-KR" sz="1400" dirty="0"/>
              <a:t>: </a:t>
            </a:r>
            <a:r>
              <a:rPr lang="ko-KR" altLang="en-US" sz="1400" dirty="0"/>
              <a:t>치료법에 따라 생존이 차이가 나는가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i="1" dirty="0"/>
              <a:t>H</a:t>
            </a:r>
            <a:r>
              <a:rPr lang="en-US" altLang="ko-KR" sz="1400" baseline="-25000" dirty="0"/>
              <a:t>0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귀무가설</a:t>
            </a:r>
            <a:r>
              <a:rPr lang="en-US" altLang="ko-KR" sz="1400" dirty="0"/>
              <a:t>): </a:t>
            </a:r>
            <a:r>
              <a:rPr lang="ko-KR" altLang="en-US" sz="1400" dirty="0"/>
              <a:t>두 군의 생존 곡선은 같다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i="1" dirty="0"/>
              <a:t>H</a:t>
            </a:r>
            <a:r>
              <a:rPr lang="en-US" altLang="ko-KR" sz="1400" baseline="-25000" dirty="0"/>
              <a:t>A</a:t>
            </a:r>
            <a:r>
              <a:rPr lang="en-US" altLang="ko-KR" sz="1400" dirty="0"/>
              <a:t>: (</a:t>
            </a:r>
            <a:r>
              <a:rPr lang="ko-KR" altLang="en-US" sz="1400" dirty="0" err="1"/>
              <a:t>대립가설</a:t>
            </a:r>
            <a:r>
              <a:rPr lang="en-US" altLang="ko-KR" sz="1400" dirty="0"/>
              <a:t>): </a:t>
            </a:r>
            <a:r>
              <a:rPr lang="ko-KR" altLang="en-US" sz="1400" dirty="0"/>
              <a:t>두 군의 생존 곡선은 같지 않다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p.value</a:t>
            </a:r>
            <a:r>
              <a:rPr lang="en-US" altLang="ko-KR" sz="1400" dirty="0"/>
              <a:t> 0.05</a:t>
            </a:r>
            <a:r>
              <a:rPr lang="ko-KR" altLang="en-US" sz="1400" dirty="0"/>
              <a:t>의 유의수준에서 </a:t>
            </a:r>
            <a:r>
              <a:rPr lang="en-US" altLang="ko-KR" sz="1400" dirty="0"/>
              <a:t>'</a:t>
            </a:r>
            <a:r>
              <a:rPr lang="ko-KR" altLang="en-US" sz="1400" dirty="0"/>
              <a:t>새 치료법은 표준치료법과 같다</a:t>
            </a:r>
            <a:r>
              <a:rPr lang="en-US" altLang="ko-KR" sz="1400" dirty="0"/>
              <a:t>‘ </a:t>
            </a:r>
            <a:r>
              <a:rPr lang="ko-KR" altLang="en-US" sz="1400" dirty="0"/>
              <a:t>인 </a:t>
            </a:r>
            <a:r>
              <a:rPr lang="ko-KR" altLang="en-US" sz="1400" dirty="0" err="1"/>
              <a:t>귀무가설</a:t>
            </a:r>
            <a:r>
              <a:rPr lang="ko-KR" altLang="en-US" sz="1400" dirty="0"/>
              <a:t> 채택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44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Cox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비례위험모형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3010" y="1566267"/>
            <a:ext cx="10616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사건 발생에 관계되는 인자가 하나일 때</a:t>
            </a:r>
            <a:r>
              <a:rPr lang="en-US" altLang="ko-KR" sz="1400" dirty="0"/>
              <a:t> (Case / Control) Log-rank test</a:t>
            </a:r>
            <a:r>
              <a:rPr lang="ko-KR" altLang="en-US" sz="1400" dirty="0"/>
              <a:t>로 충분하다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하지만 변수가 둘 이상인 경우가 많다</a:t>
            </a:r>
            <a:r>
              <a:rPr lang="en-US" altLang="ko-KR" sz="1400" dirty="0"/>
              <a:t>. (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나이</a:t>
            </a:r>
            <a:r>
              <a:rPr lang="en-US" altLang="ko-KR" sz="1400" dirty="0"/>
              <a:t>, </a:t>
            </a:r>
            <a:r>
              <a:rPr lang="ko-KR" altLang="en-US" sz="1400" dirty="0"/>
              <a:t>치료법</a:t>
            </a:r>
            <a:r>
              <a:rPr lang="en-US" altLang="ko-KR" sz="1400" dirty="0"/>
              <a:t>, </a:t>
            </a:r>
            <a:r>
              <a:rPr lang="ko-KR" altLang="en-US" sz="1400" dirty="0"/>
              <a:t>인종 등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치료 방법에 따른 생존의 차이를 보고자 할 때 치료방법 뿐 아니라 나이나 성별</a:t>
            </a:r>
            <a:r>
              <a:rPr lang="en-US" altLang="ko-KR" sz="1400" dirty="0"/>
              <a:t>, </a:t>
            </a:r>
            <a:r>
              <a:rPr lang="ko-KR" altLang="en-US" sz="1400" dirty="0"/>
              <a:t>환자가 가지고 있는 질환이나 다른 위험 인자 들도 직간접적으로 생존에 영향을 미치므로 이러한 변수 </a:t>
            </a:r>
            <a:r>
              <a:rPr lang="en-US" altLang="ko-KR" sz="1400" dirty="0"/>
              <a:t>(Potential confounders)</a:t>
            </a:r>
            <a:r>
              <a:rPr lang="ko-KR" altLang="en-US" sz="1400" dirty="0"/>
              <a:t>들을 보정해야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시간보다는 사건발생 여부에 초점을 두는 </a:t>
            </a:r>
            <a:r>
              <a:rPr lang="ko-KR" altLang="en-US" sz="1400" dirty="0" err="1"/>
              <a:t>통계기법인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로지스틱</a:t>
            </a:r>
            <a:r>
              <a:rPr lang="ko-KR" altLang="en-US" sz="1400" dirty="0"/>
              <a:t> 회귀 분석</a:t>
            </a:r>
            <a:r>
              <a:rPr lang="en-US" altLang="ko-KR" sz="1400" dirty="0"/>
              <a:t>(Logistic regression)</a:t>
            </a:r>
            <a:r>
              <a:rPr lang="ko-KR" altLang="en-US" sz="1400" dirty="0"/>
              <a:t>은 </a:t>
            </a:r>
            <a:r>
              <a:rPr lang="en-US" altLang="ko-KR" sz="1400" dirty="0"/>
              <a:t>Odds ratio</a:t>
            </a:r>
            <a:r>
              <a:rPr lang="ko-KR" altLang="en-US" sz="1400" dirty="0"/>
              <a:t>를 종속변수로 하면서 여러 개의 독립변수들을 동시에 보정하는 통계 기법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생존분석은</a:t>
            </a:r>
            <a:r>
              <a:rPr lang="ko-KR" altLang="en-US" sz="1400" dirty="0"/>
              <a:t> </a:t>
            </a:r>
            <a:r>
              <a:rPr lang="en-US" altLang="ko-KR" sz="1400" dirty="0"/>
              <a:t>odds ratio</a:t>
            </a:r>
            <a:r>
              <a:rPr lang="ko-KR" altLang="en-US" sz="1400" dirty="0"/>
              <a:t>와</a:t>
            </a:r>
            <a:r>
              <a:rPr lang="en-US" altLang="ko-KR" sz="1400" dirty="0"/>
              <a:t> </a:t>
            </a:r>
            <a:r>
              <a:rPr lang="ko-KR" altLang="en-US" sz="1400" dirty="0"/>
              <a:t>유사한 </a:t>
            </a:r>
            <a:r>
              <a:rPr lang="en-US" altLang="ko-KR" sz="1400" dirty="0"/>
              <a:t>hazard ratio</a:t>
            </a:r>
            <a:r>
              <a:rPr lang="ko-KR" altLang="en-US" sz="1400" dirty="0"/>
              <a:t>를 다루므로 </a:t>
            </a:r>
            <a:r>
              <a:rPr lang="ko-KR" altLang="en-US" sz="1400" dirty="0" err="1"/>
              <a:t>로지스틱</a:t>
            </a:r>
            <a:r>
              <a:rPr lang="ko-KR" altLang="en-US" sz="1400" dirty="0"/>
              <a:t> 회귀분석의 알고리즘을 차용할 수 있으며 이러한 분석 방법을 </a:t>
            </a:r>
            <a:r>
              <a:rPr lang="en-US" altLang="ko-KR" sz="1400" dirty="0"/>
              <a:t>cox regression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99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Logistic vs Cox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비례위험모형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5843" y="2378031"/>
            <a:ext cx="49846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Logistic regression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Odds ratio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연속형</a:t>
            </a:r>
            <a:r>
              <a:rPr lang="ko-KR" altLang="en-US" sz="1200" dirty="0"/>
              <a:t> 변수</a:t>
            </a:r>
            <a:r>
              <a:rPr lang="en-US" altLang="ko-KR" sz="1200" dirty="0"/>
              <a:t> (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혈압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값이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 마다 종속변수 </a:t>
            </a:r>
            <a:r>
              <a:rPr lang="en-US" altLang="ko-KR" sz="1200" dirty="0"/>
              <a:t>(</a:t>
            </a:r>
            <a:r>
              <a:rPr lang="ko-KR" altLang="en-US" sz="1200" dirty="0"/>
              <a:t>생존</a:t>
            </a:r>
            <a:r>
              <a:rPr lang="en-US" altLang="ko-KR" sz="1200" dirty="0"/>
              <a:t>, </a:t>
            </a:r>
            <a:r>
              <a:rPr lang="ko-KR" altLang="en-US" sz="1200" dirty="0"/>
              <a:t>질병의 발병 등</a:t>
            </a:r>
            <a:r>
              <a:rPr lang="en-US" altLang="ko-KR" sz="1200" dirty="0"/>
              <a:t>)</a:t>
            </a:r>
            <a:r>
              <a:rPr lang="ko-KR" altLang="en-US" sz="1200" dirty="0"/>
              <a:t>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발생할 확률이 </a:t>
            </a:r>
            <a:r>
              <a:rPr lang="en-US" altLang="ko-KR" sz="1200" dirty="0"/>
              <a:t>Odds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범주형 변수</a:t>
            </a:r>
            <a:r>
              <a:rPr lang="en-US" altLang="ko-KR" sz="1200" dirty="0"/>
              <a:t> (</a:t>
            </a:r>
            <a:r>
              <a:rPr lang="ko-KR" altLang="en-US" sz="1200" dirty="0"/>
              <a:t>치료법</a:t>
            </a:r>
            <a:r>
              <a:rPr lang="en-US" altLang="ko-KR" sz="1200" dirty="0"/>
              <a:t>, </a:t>
            </a:r>
            <a:r>
              <a:rPr lang="ko-KR" altLang="en-US" sz="1200" dirty="0"/>
              <a:t>성별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남자일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여성에 비해 종속변수가 발생할 확률이 </a:t>
            </a:r>
            <a:r>
              <a:rPr lang="en-US" altLang="ko-KR" sz="1200" dirty="0"/>
              <a:t>Odds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4137" y="2378031"/>
            <a:ext cx="483535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Cox regression</a:t>
            </a:r>
            <a:r>
              <a:rPr lang="ko-KR" altLang="en-US" sz="1400" dirty="0"/>
              <a:t> 분석에서의 </a:t>
            </a:r>
            <a:r>
              <a:rPr lang="en-US" altLang="ko-KR" sz="1400" dirty="0"/>
              <a:t>Hazard ratio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연속형</a:t>
            </a:r>
            <a:r>
              <a:rPr lang="ko-KR" altLang="en-US" sz="1200" dirty="0"/>
              <a:t> 변수</a:t>
            </a:r>
            <a:r>
              <a:rPr lang="en-US" altLang="ko-KR" sz="1200" dirty="0"/>
              <a:t> (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혈압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값이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 마다 </a:t>
            </a:r>
            <a:r>
              <a:rPr lang="ko-KR" altLang="en-US" sz="1200" dirty="0" err="1"/>
              <a:t>생존률이</a:t>
            </a:r>
            <a:r>
              <a:rPr lang="ko-KR" altLang="en-US" sz="1200" dirty="0"/>
              <a:t> </a:t>
            </a:r>
            <a:r>
              <a:rPr lang="en-US" altLang="ko-KR" sz="1200" dirty="0"/>
              <a:t>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범주형 변수</a:t>
            </a:r>
            <a:r>
              <a:rPr lang="en-US" altLang="ko-KR" sz="1200" dirty="0"/>
              <a:t> (</a:t>
            </a:r>
            <a:r>
              <a:rPr lang="ko-KR" altLang="en-US" sz="1200" dirty="0"/>
              <a:t>치료법</a:t>
            </a:r>
            <a:r>
              <a:rPr lang="en-US" altLang="ko-KR" sz="1200" dirty="0"/>
              <a:t>, </a:t>
            </a:r>
            <a:r>
              <a:rPr lang="ko-KR" altLang="en-US" sz="1200" dirty="0"/>
              <a:t>성별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남자일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여성에 비해</a:t>
            </a:r>
            <a:r>
              <a:rPr lang="en-US" altLang="ko-KR" sz="1200" dirty="0"/>
              <a:t> </a:t>
            </a:r>
            <a:r>
              <a:rPr lang="ko-KR" altLang="en-US" sz="1200" dirty="0"/>
              <a:t>생존율이</a:t>
            </a:r>
            <a:r>
              <a:rPr lang="en-US" altLang="ko-KR" sz="1200" dirty="0"/>
              <a:t> 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348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Cox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비례위험모형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4" y="2359325"/>
            <a:ext cx="5925522" cy="4005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7874" y="3234616"/>
            <a:ext cx="892997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Cox regression</a:t>
            </a:r>
            <a:r>
              <a:rPr lang="ko-KR" altLang="en-US" sz="1400" dirty="0"/>
              <a:t> 분석에서의 </a:t>
            </a:r>
            <a:r>
              <a:rPr lang="en-US" altLang="ko-KR" sz="1400" dirty="0"/>
              <a:t>Hazard ratio </a:t>
            </a:r>
            <a:r>
              <a:rPr lang="ko-KR" altLang="en-US" sz="1400" dirty="0"/>
              <a:t>역시</a:t>
            </a:r>
            <a:r>
              <a:rPr lang="en-US" altLang="ko-KR" sz="1400" dirty="0"/>
              <a:t>, Logistic regression</a:t>
            </a:r>
            <a:r>
              <a:rPr lang="ko-KR" altLang="en-US" sz="1400" dirty="0"/>
              <a:t>의 </a:t>
            </a:r>
            <a:r>
              <a:rPr lang="en-US" altLang="ko-KR" sz="1400" dirty="0"/>
              <a:t>odds ratio</a:t>
            </a:r>
            <a:r>
              <a:rPr lang="ko-KR" altLang="en-US" sz="1400" dirty="0"/>
              <a:t>처럼 </a:t>
            </a:r>
            <a:r>
              <a:rPr lang="ko-KR" altLang="en-US" sz="1400" dirty="0" err="1"/>
              <a:t>지수형태로</a:t>
            </a:r>
            <a:r>
              <a:rPr lang="ko-KR" altLang="en-US" sz="1400" dirty="0"/>
              <a:t> 계산하여야함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연속형</a:t>
            </a:r>
            <a:r>
              <a:rPr lang="ko-KR" altLang="en-US" sz="1200" dirty="0"/>
              <a:t> 변수</a:t>
            </a:r>
            <a:r>
              <a:rPr lang="en-US" altLang="ko-KR" sz="1200" dirty="0"/>
              <a:t> (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혈압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값이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 마다 </a:t>
            </a:r>
            <a:r>
              <a:rPr lang="ko-KR" altLang="en-US" sz="1200" dirty="0" err="1"/>
              <a:t>생존률이</a:t>
            </a:r>
            <a:r>
              <a:rPr lang="ko-KR" altLang="en-US" sz="1200" dirty="0"/>
              <a:t> </a:t>
            </a:r>
            <a:r>
              <a:rPr lang="en-US" altLang="ko-KR" sz="1200" dirty="0"/>
              <a:t>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범주형 변수</a:t>
            </a:r>
            <a:r>
              <a:rPr lang="en-US" altLang="ko-KR" sz="1200" dirty="0"/>
              <a:t> (</a:t>
            </a:r>
            <a:r>
              <a:rPr lang="ko-KR" altLang="en-US" sz="1200" dirty="0"/>
              <a:t>치료법</a:t>
            </a:r>
            <a:r>
              <a:rPr lang="en-US" altLang="ko-KR" sz="1200" dirty="0"/>
              <a:t>, </a:t>
            </a:r>
            <a:r>
              <a:rPr lang="ko-KR" altLang="en-US" sz="1200" dirty="0"/>
              <a:t>성별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남자일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여성에 비해</a:t>
            </a:r>
            <a:r>
              <a:rPr lang="en-US" altLang="ko-KR" sz="1200" dirty="0"/>
              <a:t> </a:t>
            </a:r>
            <a:r>
              <a:rPr lang="ko-KR" altLang="en-US" sz="1200" dirty="0"/>
              <a:t>생존율이</a:t>
            </a:r>
            <a:r>
              <a:rPr lang="en-US" altLang="ko-KR" sz="1200" dirty="0"/>
              <a:t> 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771729" y="1405218"/>
            <a:ext cx="91467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222222"/>
                </a:solidFill>
                <a:latin typeface="+mn-ea"/>
              </a:rPr>
              <a:t>X</a:t>
            </a:r>
            <a:r>
              <a:rPr lang="en-US" altLang="ko-KR" sz="1400" i="1" baseline="-25000" dirty="0">
                <a:solidFill>
                  <a:srgbClr val="222222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 = {</a:t>
            </a:r>
            <a:r>
              <a:rPr lang="en-US" altLang="ko-KR" sz="1400" i="1" dirty="0">
                <a:solidFill>
                  <a:srgbClr val="222222"/>
                </a:solidFill>
                <a:latin typeface="+mn-ea"/>
              </a:rPr>
              <a:t>X</a:t>
            </a:r>
            <a:r>
              <a:rPr lang="en-US" altLang="ko-KR" sz="1400" i="1" baseline="-25000" dirty="0">
                <a:solidFill>
                  <a:srgbClr val="222222"/>
                </a:solidFill>
                <a:latin typeface="+mn-ea"/>
              </a:rPr>
              <a:t>i</a:t>
            </a:r>
            <a:r>
              <a:rPr lang="en-US" altLang="ko-KR" sz="1400" baseline="-25000" dirty="0">
                <a:solidFill>
                  <a:srgbClr val="222222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, … </a:t>
            </a:r>
            <a:r>
              <a:rPr lang="en-US" altLang="ko-KR" sz="1400" i="1" dirty="0" err="1">
                <a:solidFill>
                  <a:srgbClr val="222222"/>
                </a:solidFill>
                <a:latin typeface="+mn-ea"/>
              </a:rPr>
              <a:t>X</a:t>
            </a:r>
            <a:r>
              <a:rPr lang="en-US" altLang="ko-KR" sz="1400" i="1" baseline="-25000" dirty="0" err="1">
                <a:solidFill>
                  <a:srgbClr val="222222"/>
                </a:solidFill>
                <a:latin typeface="+mn-ea"/>
              </a:rPr>
              <a:t>ip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} </a:t>
            </a:r>
          </a:p>
          <a:p>
            <a:r>
              <a:rPr lang="el-GR" altLang="ko-KR" sz="1400" dirty="0">
                <a:latin typeface="+mn-ea"/>
              </a:rPr>
              <a:t>λ</a:t>
            </a:r>
            <a:r>
              <a:rPr lang="en-US" altLang="ko-KR" sz="1400" baseline="-25000" dirty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i="1" dirty="0">
                <a:latin typeface="+mn-ea"/>
              </a:rPr>
              <a:t>t</a:t>
            </a:r>
            <a:r>
              <a:rPr lang="en-US" altLang="ko-KR" sz="1400" dirty="0">
                <a:latin typeface="+mn-ea"/>
              </a:rPr>
              <a:t>): Hazard function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다중 변수 </a:t>
            </a:r>
            <a:r>
              <a:rPr lang="en-US" altLang="ko-KR" sz="1400" i="1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에 대한 </a:t>
            </a:r>
            <a:r>
              <a:rPr lang="en-US" altLang="ko-KR" sz="1400" dirty="0">
                <a:latin typeface="+mn-ea"/>
              </a:rPr>
              <a:t>Cox Proportional Hazard Ratio Model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70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Log rank vs Cox HR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2" y="1999374"/>
            <a:ext cx="4429647" cy="34776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6200000">
            <a:off x="-61393" y="3363509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/>
              <a:t>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</a:t>
            </a:r>
            <a:r>
              <a:rPr lang="ko-KR" altLang="en-US" sz="1100" dirty="0"/>
              <a:t>) = </a:t>
            </a:r>
            <a:r>
              <a:rPr lang="en-US" altLang="ko-KR" sz="1100" dirty="0"/>
              <a:t>Probability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402077" y="5477069"/>
            <a:ext cx="13644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t = Time (Months)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1004" y="1937728"/>
            <a:ext cx="499187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생존 데이터 분석의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Red: Case (</a:t>
            </a:r>
            <a:r>
              <a:rPr lang="ko-KR" altLang="en-US" dirty="0"/>
              <a:t>흡연 환자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Blue: Control (</a:t>
            </a:r>
            <a:r>
              <a:rPr lang="ko-KR" altLang="en-US" dirty="0"/>
              <a:t>금연 환자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Log-Rank Test.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생존 </a:t>
            </a:r>
            <a:r>
              <a:rPr lang="en-US" altLang="ko-KR" sz="1400" dirty="0"/>
              <a:t>~ </a:t>
            </a:r>
            <a:r>
              <a:rPr lang="ko-KR" altLang="en-US" sz="1400" dirty="0" err="1"/>
              <a:t>흡연여부</a:t>
            </a:r>
            <a:endParaRPr lang="en-US" altLang="ko-KR" sz="1400" dirty="0"/>
          </a:p>
          <a:p>
            <a:r>
              <a:rPr lang="en-US" altLang="ko-KR" sz="1400" dirty="0"/>
              <a:t>	P-value 0.0002</a:t>
            </a:r>
          </a:p>
          <a:p>
            <a:endParaRPr lang="en-US" altLang="ko-KR" dirty="0"/>
          </a:p>
          <a:p>
            <a:r>
              <a:rPr lang="en-US" altLang="ko-KR" dirty="0"/>
              <a:t>2. Cox Proportional Hazard Ratio Model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생존 </a:t>
            </a:r>
            <a:r>
              <a:rPr lang="en-US" altLang="ko-KR" sz="1400" dirty="0"/>
              <a:t>~ </a:t>
            </a:r>
            <a:r>
              <a:rPr lang="ko-KR" altLang="en-US" sz="1400" dirty="0" err="1"/>
              <a:t>흡연여부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성별 </a:t>
            </a:r>
            <a:r>
              <a:rPr lang="en-US" altLang="ko-KR" sz="1400" dirty="0"/>
              <a:t>+ </a:t>
            </a:r>
            <a:r>
              <a:rPr lang="ko-KR" altLang="en-US" sz="1400" dirty="0"/>
              <a:t>나이 </a:t>
            </a:r>
            <a:r>
              <a:rPr lang="en-US" altLang="ko-KR" sz="1400" dirty="0"/>
              <a:t>....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각 독립 변수들의 </a:t>
            </a:r>
            <a:r>
              <a:rPr lang="en-US" altLang="ko-KR" sz="1400" dirty="0"/>
              <a:t>P-value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각 독립 변수들의 </a:t>
            </a:r>
            <a:r>
              <a:rPr lang="en-US" altLang="ko-KR" sz="1400" dirty="0"/>
              <a:t>Hazard ratio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0086" y="432617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흡연 환자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0086" y="30585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금연 환자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880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 - Kaplan-Meier curves seem to say otherwise than the Cox regression - 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10" y="749643"/>
            <a:ext cx="9229725" cy="637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Penalized cox regression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9597" y="910166"/>
            <a:ext cx="953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https://scikit-survival.readthedocs.io/en/stable/user_guide/coxnet.html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6762" y="2478884"/>
            <a:ext cx="10739192" cy="3159658"/>
            <a:chOff x="686689" y="2181996"/>
            <a:chExt cx="12140256" cy="3571876"/>
          </a:xfrm>
        </p:grpSpPr>
        <p:pic>
          <p:nvPicPr>
            <p:cNvPr id="1026" name="Picture 2" descr="../_images/user_guide_coxnet_8_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89" y="2181997"/>
              <a:ext cx="60960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../_images/user_guide_coxnet_12_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970" y="2181996"/>
              <a:ext cx="5895975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113903" y="563854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Ridge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90230" y="563854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Lasso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8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179" y="2352584"/>
            <a:ext cx="8534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생존분석에서 종속변수의 특징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중도절단</a:t>
            </a:r>
            <a:r>
              <a:rPr lang="ko-KR" altLang="en-US" sz="1600" dirty="0"/>
              <a:t> </a:t>
            </a:r>
            <a:r>
              <a:rPr lang="en-US" altLang="ko-KR" sz="1600" dirty="0"/>
              <a:t>(Censored) </a:t>
            </a:r>
            <a:r>
              <a:rPr lang="ko-KR" altLang="en-US" sz="1600" dirty="0"/>
              <a:t>데이터의 의미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Kaplan </a:t>
            </a:r>
            <a:r>
              <a:rPr lang="en-US" altLang="ko-KR" sz="1600" dirty="0" err="1"/>
              <a:t>meier</a:t>
            </a:r>
            <a:r>
              <a:rPr lang="en-US" altLang="ko-KR" sz="1600" dirty="0"/>
              <a:t> graph</a:t>
            </a:r>
            <a:r>
              <a:rPr lang="ko-KR" altLang="en-US" sz="1600" dirty="0"/>
              <a:t>의 특징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Log-rank test</a:t>
            </a:r>
            <a:r>
              <a:rPr lang="ko-KR" altLang="en-US" sz="1600" dirty="0"/>
              <a:t>의 결과 해석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Cox </a:t>
            </a:r>
            <a:r>
              <a:rPr lang="ko-KR" altLang="en-US" sz="1600" dirty="0"/>
              <a:t>비례위험모형 결과 해석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Hazard ratio</a:t>
            </a:r>
            <a:r>
              <a:rPr lang="ko-KR" altLang="en-US" sz="1600" dirty="0"/>
              <a:t>의 뜻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Cox </a:t>
            </a:r>
            <a:r>
              <a:rPr lang="ko-KR" altLang="en-US" sz="1600" dirty="0"/>
              <a:t>모델 결과에서 변수의 유의성과 </a:t>
            </a:r>
            <a:r>
              <a:rPr lang="en-US" altLang="ko-KR" sz="1600" dirty="0"/>
              <a:t>Hazard ratio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9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72" y="749930"/>
            <a:ext cx="7894055" cy="53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04017" y="3615581"/>
            <a:ext cx="4885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400" b="1" dirty="0"/>
              <a:t>생존 변수는 </a:t>
            </a:r>
            <a:r>
              <a:rPr lang="ko-KR" altLang="en-US" sz="1400" b="1" dirty="0" err="1"/>
              <a:t>연속형</a:t>
            </a:r>
            <a:r>
              <a:rPr lang="ko-KR" altLang="en-US" sz="1400" b="1" dirty="0"/>
              <a:t> 변수</a:t>
            </a:r>
            <a:r>
              <a:rPr lang="en-US" altLang="ko-KR" sz="1400" b="1" dirty="0"/>
              <a:t>? </a:t>
            </a:r>
            <a:r>
              <a:rPr lang="ko-KR" altLang="en-US" sz="1400" b="1" dirty="0"/>
              <a:t>범주형 변수</a:t>
            </a:r>
            <a:r>
              <a:rPr lang="en-US" altLang="ko-KR" sz="1400" b="1" dirty="0"/>
              <a:t>?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1491162" y="2471656"/>
            <a:ext cx="412944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자료의 특성에 의한 데이터의 구분</a:t>
            </a:r>
          </a:p>
          <a:p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범주형 변수 (</a:t>
            </a:r>
            <a:r>
              <a:rPr lang="ko-KR" altLang="en-US" sz="1400" dirty="0" err="1"/>
              <a:t>Categorical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variable</a:t>
            </a:r>
            <a:r>
              <a:rPr lang="ko-KR" alt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성별 (남, 여)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혈액형 (AB,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</a:t>
            </a:r>
            <a:r>
              <a:rPr lang="ko-KR" altLang="en-US" sz="1200" dirty="0"/>
              <a:t>)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성적 (</a:t>
            </a:r>
            <a:r>
              <a:rPr lang="ko-KR" altLang="en-US" sz="1200" dirty="0" err="1"/>
              <a:t>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, C, </a:t>
            </a:r>
            <a:r>
              <a:rPr lang="ko-KR" altLang="en-US" sz="1200" dirty="0" err="1"/>
              <a:t>D</a:t>
            </a:r>
            <a:r>
              <a:rPr lang="ko-KR" alt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연속형</a:t>
            </a:r>
            <a:r>
              <a:rPr lang="ko-KR" altLang="en-US" sz="1400" dirty="0"/>
              <a:t> 변수 (</a:t>
            </a:r>
            <a:r>
              <a:rPr lang="ko-KR" altLang="en-US" sz="1400" dirty="0" err="1"/>
              <a:t>Continuous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variable</a:t>
            </a:r>
            <a:r>
              <a:rPr lang="ko-KR" alt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온도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키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몸무게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나이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38217" y="1572606"/>
            <a:ext cx="9666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생존 변수는 두 변수의 묶음으로 구성된다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1. Event</a:t>
            </a:r>
            <a:r>
              <a:rPr lang="ko-KR" altLang="en-US" sz="1400" dirty="0"/>
              <a:t>의 유무</a:t>
            </a:r>
            <a:r>
              <a:rPr lang="en-US" altLang="ko-KR" sz="1400" dirty="0"/>
              <a:t>		(</a:t>
            </a:r>
            <a:r>
              <a:rPr lang="ko-KR" altLang="en-US" sz="1400" dirty="0"/>
              <a:t>사망</a:t>
            </a:r>
            <a:r>
              <a:rPr lang="en-US" altLang="ko-KR" sz="1400" dirty="0"/>
              <a:t>,       </a:t>
            </a:r>
            <a:r>
              <a:rPr lang="ko-KR" altLang="en-US" sz="1400" dirty="0"/>
              <a:t>재발</a:t>
            </a:r>
            <a:r>
              <a:rPr lang="en-US" altLang="ko-KR" sz="1400" dirty="0"/>
              <a:t>,                       </a:t>
            </a:r>
            <a:r>
              <a:rPr lang="ko-KR" altLang="en-US" sz="1400" dirty="0" err="1"/>
              <a:t>게임머니</a:t>
            </a:r>
            <a:r>
              <a:rPr lang="ko-KR" altLang="en-US" sz="1400" dirty="0"/>
              <a:t> 결제         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2. Event</a:t>
            </a:r>
            <a:r>
              <a:rPr lang="ko-KR" altLang="en-US" sz="1400" dirty="0"/>
              <a:t>발생 까지의 시간 </a:t>
            </a:r>
            <a:r>
              <a:rPr lang="en-US" altLang="ko-KR" sz="1400" dirty="0"/>
              <a:t>	(</a:t>
            </a:r>
            <a:r>
              <a:rPr lang="ko-KR" altLang="en-US" sz="1400" dirty="0"/>
              <a:t>생존시간</a:t>
            </a:r>
            <a:r>
              <a:rPr lang="en-US" altLang="ko-KR" sz="1400" dirty="0"/>
              <a:t>, </a:t>
            </a:r>
            <a:r>
              <a:rPr lang="ko-KR" altLang="en-US" sz="1400" dirty="0"/>
              <a:t>수술 후부터 재발까지</a:t>
            </a:r>
            <a:r>
              <a:rPr lang="en-US" altLang="ko-KR" sz="1400" dirty="0"/>
              <a:t>, </a:t>
            </a:r>
            <a:r>
              <a:rPr lang="ko-KR" altLang="en-US" sz="1400" dirty="0"/>
              <a:t>게임 </a:t>
            </a:r>
            <a:r>
              <a:rPr lang="ko-KR" altLang="en-US" sz="1400" dirty="0" err="1"/>
              <a:t>가입후</a:t>
            </a:r>
            <a:r>
              <a:rPr lang="ko-KR" altLang="en-US" sz="1400" dirty="0"/>
              <a:t> 결제까지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36" y="3095801"/>
            <a:ext cx="4228393" cy="3379813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087391" y="2815017"/>
            <a:ext cx="141317" cy="208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605551" y="2815016"/>
            <a:ext cx="141317" cy="208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5638" y="1602462"/>
            <a:ext cx="1085167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생존분석은</a:t>
            </a:r>
            <a:r>
              <a:rPr lang="ko-KR" altLang="en-US" sz="1600" dirty="0"/>
              <a:t> 시간에 따른 </a:t>
            </a:r>
            <a:r>
              <a:rPr lang="en-US" altLang="ko-KR" sz="1600" dirty="0"/>
              <a:t>'</a:t>
            </a:r>
            <a:r>
              <a:rPr lang="ko-KR" altLang="en-US" sz="1600" dirty="0"/>
              <a:t>사망</a:t>
            </a:r>
            <a:r>
              <a:rPr lang="en-US" altLang="ko-KR" sz="1600" dirty="0"/>
              <a:t>' </a:t>
            </a:r>
            <a:r>
              <a:rPr lang="ko-KR" altLang="en-US" sz="1600" dirty="0"/>
              <a:t>이나 </a:t>
            </a:r>
            <a:r>
              <a:rPr lang="en-US" altLang="ko-KR" sz="1600" dirty="0"/>
              <a:t>＇</a:t>
            </a:r>
            <a:r>
              <a:rPr lang="ko-KR" altLang="en-US" sz="1600" dirty="0"/>
              <a:t>재발</a:t>
            </a:r>
            <a:r>
              <a:rPr lang="en-US" altLang="ko-KR" sz="1600" dirty="0"/>
              <a:t>‘ </a:t>
            </a:r>
            <a:r>
              <a:rPr lang="ko-KR" altLang="en-US" sz="1600" dirty="0"/>
              <a:t>등의 변화를 관찰하는 분석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/>
              <a:t>사건 </a:t>
            </a:r>
            <a:r>
              <a:rPr lang="en-US" altLang="ko-KR" sz="1600" dirty="0"/>
              <a:t>(Event): </a:t>
            </a:r>
            <a:r>
              <a:rPr lang="ko-KR" altLang="en-US" sz="1600" dirty="0"/>
              <a:t>생존분석이나 사망이나 재발과 같이 연구자가 관심을 가지고 있는 변화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중도절단</a:t>
            </a:r>
            <a:r>
              <a:rPr lang="ko-KR" altLang="en-US" sz="1600" dirty="0"/>
              <a:t> </a:t>
            </a:r>
            <a:r>
              <a:rPr lang="en-US" altLang="ko-KR" sz="1600" dirty="0"/>
              <a:t>(Censored) </a:t>
            </a:r>
            <a:r>
              <a:rPr lang="ko-KR" altLang="en-US" sz="1600" dirty="0"/>
              <a:t>된 자료가 있는 것이 특징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/>
              <a:t>Kaplan-Meier </a:t>
            </a:r>
            <a:r>
              <a:rPr lang="ko-KR" altLang="en-US" sz="1600" dirty="0"/>
              <a:t>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특정 집단의 </a:t>
            </a:r>
            <a:r>
              <a:rPr lang="ko-KR" altLang="en-US" sz="1600" dirty="0" err="1"/>
              <a:t>생존률을</a:t>
            </a:r>
            <a:r>
              <a:rPr lang="ko-KR" altLang="en-US" sz="1600" dirty="0"/>
              <a:t> 추정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/>
              <a:t>Log-rank test: </a:t>
            </a:r>
            <a:r>
              <a:rPr lang="ko-KR" altLang="en-US" sz="1600" dirty="0"/>
              <a:t>두 집단의 생존율이 같은지 아닌지를 검정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/>
              <a:t>Cox proportional hazard ratio model (Cox </a:t>
            </a:r>
            <a:r>
              <a:rPr lang="ko-KR" altLang="en-US" sz="1600" dirty="0"/>
              <a:t>비례위험모형</a:t>
            </a:r>
            <a:r>
              <a:rPr lang="en-US" altLang="ko-KR" sz="1600" dirty="0"/>
              <a:t>): </a:t>
            </a:r>
            <a:r>
              <a:rPr lang="ko-KR" altLang="en-US" sz="1600" dirty="0" err="1"/>
              <a:t>생존률에</a:t>
            </a:r>
            <a:r>
              <a:rPr lang="ko-KR" altLang="en-US" sz="1600" dirty="0"/>
              <a:t> 영향을 미치는 위험인자를 분석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528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38217" y="4473748"/>
            <a:ext cx="96665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Uncensored (complete)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연구 종료시점 전에 </a:t>
            </a:r>
            <a:r>
              <a:rPr lang="en-US" altLang="ko-KR" sz="1400" dirty="0"/>
              <a:t>event</a:t>
            </a:r>
            <a:r>
              <a:rPr lang="ko-KR" altLang="en-US" sz="1400" dirty="0"/>
              <a:t>가 발생하는 환자들의 생존 기간 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Censored (</a:t>
            </a:r>
            <a:r>
              <a:rPr lang="ko-KR" altLang="en-US" sz="1400" dirty="0" err="1"/>
              <a:t>중도절단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관찰 기간 동안 </a:t>
            </a:r>
            <a:r>
              <a:rPr lang="en-US" altLang="ko-KR" sz="1400" dirty="0"/>
              <a:t>event</a:t>
            </a:r>
            <a:r>
              <a:rPr lang="ko-KR" altLang="en-US" sz="1400" dirty="0"/>
              <a:t>가 발생하지 않아 정확한 생존기간을 알 수 없는 중도 절단된 자료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연구 도중 추적이 안되거나 </a:t>
            </a:r>
            <a:r>
              <a:rPr lang="en-US" altLang="ko-KR" sz="1400" dirty="0"/>
              <a:t>(follow up loss)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탈락한 자료</a:t>
            </a:r>
            <a:r>
              <a:rPr lang="en-US" altLang="ko-KR" sz="1400" dirty="0"/>
              <a:t>( drop out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다른 이유로 사망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Event </a:t>
            </a:r>
            <a:r>
              <a:rPr lang="ko-KR" altLang="en-US" sz="1400" dirty="0"/>
              <a:t>없이 연구 종료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38" y="1314341"/>
            <a:ext cx="7991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6" y="2106585"/>
            <a:ext cx="4228393" cy="33798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07973" y="2611696"/>
            <a:ext cx="58691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생존분석</a:t>
            </a:r>
            <a:r>
              <a:rPr lang="ko-KR" altLang="en-US" sz="1400" dirty="0"/>
              <a:t> 자료의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Barcode: </a:t>
            </a:r>
            <a:r>
              <a:rPr lang="ko-KR" altLang="en-US" sz="1400" dirty="0"/>
              <a:t>환자를 식별하는 </a:t>
            </a:r>
            <a:r>
              <a:rPr lang="en-US" altLang="ko-KR" sz="1400" dirty="0"/>
              <a:t>id</a:t>
            </a:r>
          </a:p>
          <a:p>
            <a:endParaRPr lang="en-US" altLang="ko-KR" sz="1400" dirty="0"/>
          </a:p>
          <a:p>
            <a:r>
              <a:rPr lang="en-US" altLang="ko-KR" sz="1400" i="1" u="sng" dirty="0"/>
              <a:t>Status: Event</a:t>
            </a:r>
            <a:r>
              <a:rPr lang="ko-KR" altLang="en-US" sz="1400" i="1" u="sng" dirty="0"/>
              <a:t>의 발생 유무 </a:t>
            </a:r>
            <a:r>
              <a:rPr lang="en-US" altLang="ko-KR" sz="1400" i="1" u="sng" dirty="0"/>
              <a:t>(Dead or Alive)</a:t>
            </a:r>
          </a:p>
          <a:p>
            <a:r>
              <a:rPr lang="en-US" altLang="ko-KR" sz="1400" i="1" u="sng" dirty="0"/>
              <a:t>Time: </a:t>
            </a:r>
            <a:r>
              <a:rPr lang="ko-KR" altLang="en-US" sz="1400" i="1" u="sng" dirty="0"/>
              <a:t>연구기간동안 관찰된 시간</a:t>
            </a:r>
            <a:endParaRPr lang="en-US" altLang="ko-KR" sz="1400" i="1" u="sng" dirty="0"/>
          </a:p>
          <a:p>
            <a:endParaRPr lang="en-US" altLang="ko-KR" sz="1400" dirty="0"/>
          </a:p>
          <a:p>
            <a:r>
              <a:rPr lang="en-US" altLang="ko-KR" sz="1400" dirty="0"/>
              <a:t>Age: </a:t>
            </a:r>
            <a:r>
              <a:rPr lang="ko-KR" altLang="en-US" sz="1400" dirty="0"/>
              <a:t>나이</a:t>
            </a:r>
            <a:endParaRPr lang="en-US" altLang="ko-KR" sz="1400" dirty="0"/>
          </a:p>
          <a:p>
            <a:r>
              <a:rPr lang="en-US" altLang="ko-KR" sz="1400" dirty="0"/>
              <a:t>Gender: </a:t>
            </a:r>
            <a:r>
              <a:rPr lang="ko-KR" altLang="en-US" sz="1400" dirty="0"/>
              <a:t>성별</a:t>
            </a:r>
            <a:endParaRPr lang="en-US" altLang="ko-KR" sz="1400" dirty="0"/>
          </a:p>
          <a:p>
            <a:r>
              <a:rPr lang="en-US" altLang="ko-KR" sz="1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0800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260" y="1813676"/>
            <a:ext cx="600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Event &amp; Status</a:t>
            </a:r>
            <a:r>
              <a:rPr lang="ko-KR" altLang="en-US" sz="1400" dirty="0"/>
              <a:t>를 하나의 변수로 구성하는</a:t>
            </a:r>
            <a:r>
              <a:rPr lang="en-US" altLang="ko-KR" sz="1400" dirty="0"/>
              <a:t> </a:t>
            </a:r>
            <a:r>
              <a:rPr lang="ko-KR" altLang="en-US" sz="1400" dirty="0"/>
              <a:t>방법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51287"/>
              </p:ext>
            </p:extLst>
          </p:nvPr>
        </p:nvGraphicFramePr>
        <p:xfrm>
          <a:off x="1219519" y="2680226"/>
          <a:ext cx="1867180" cy="241547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3590">
                  <a:extLst>
                    <a:ext uri="{9D8B030D-6E8A-4147-A177-3AD203B41FA5}">
                      <a16:colId xmlns="" xmlns:a16="http://schemas.microsoft.com/office/drawing/2014/main" val="2602588274"/>
                    </a:ext>
                  </a:extLst>
                </a:gridCol>
                <a:gridCol w="933590">
                  <a:extLst>
                    <a:ext uri="{9D8B030D-6E8A-4147-A177-3AD203B41FA5}">
                      <a16:colId xmlns="" xmlns:a16="http://schemas.microsoft.com/office/drawing/2014/main" val="106187706"/>
                    </a:ext>
                  </a:extLst>
                </a:gridCol>
              </a:tblGrid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76768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Dead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55913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38051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3586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9361060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Dead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2039828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337311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249"/>
              </p:ext>
            </p:extLst>
          </p:nvPr>
        </p:nvGraphicFramePr>
        <p:xfrm>
          <a:off x="4201109" y="2680226"/>
          <a:ext cx="933590" cy="241547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3590">
                  <a:extLst>
                    <a:ext uri="{9D8B030D-6E8A-4147-A177-3AD203B41FA5}">
                      <a16:colId xmlns="" xmlns:a16="http://schemas.microsoft.com/office/drawing/2014/main" val="2602588274"/>
                    </a:ext>
                  </a:extLst>
                </a:gridCol>
              </a:tblGrid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Survival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76768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792 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55913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386+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38051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287+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3586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620+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9361060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310 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2039828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498+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337311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336333" y="3865417"/>
            <a:ext cx="615142" cy="296035"/>
          </a:xfrm>
          <a:prstGeom prst="rightArrow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65" y="2999128"/>
            <a:ext cx="1971675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65" y="4519926"/>
            <a:ext cx="2771775" cy="323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16925" y="5448597"/>
            <a:ext cx="600214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'+' </a:t>
            </a:r>
            <a:r>
              <a:rPr lang="ko-KR" altLang="en-US" sz="1400" dirty="0"/>
              <a:t>는 </a:t>
            </a:r>
            <a:r>
              <a:rPr lang="en-US" altLang="ko-KR" sz="1400" dirty="0"/>
              <a:t>censored (</a:t>
            </a:r>
            <a:r>
              <a:rPr lang="ko-KR" altLang="en-US" sz="1400" dirty="0" err="1"/>
              <a:t>중도절단</a:t>
            </a:r>
            <a:r>
              <a:rPr lang="en-US" altLang="ko-KR" sz="1400" dirty="0"/>
              <a:t>)</a:t>
            </a:r>
            <a:r>
              <a:rPr lang="ko-KR" altLang="en-US" sz="1400" dirty="0"/>
              <a:t> 대상이라는 뜻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792: </a:t>
            </a:r>
            <a:r>
              <a:rPr lang="ko-KR" altLang="en-US" sz="1400" dirty="0"/>
              <a:t>질병에 걸린 환자가 진단을 기준으로 </a:t>
            </a:r>
            <a:r>
              <a:rPr lang="en-US" altLang="ko-KR" sz="1400" dirty="0"/>
              <a:t>792</a:t>
            </a:r>
            <a:r>
              <a:rPr lang="ko-KR" altLang="en-US" sz="1400" dirty="0"/>
              <a:t>일을 살고 사망함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386+: </a:t>
            </a:r>
            <a:r>
              <a:rPr lang="ko-KR" altLang="en-US" sz="1400" dirty="0"/>
              <a:t>질병에 걸린 환자가 </a:t>
            </a:r>
            <a:r>
              <a:rPr lang="en-US" altLang="ko-KR" sz="1400" dirty="0"/>
              <a:t>386</a:t>
            </a:r>
            <a:r>
              <a:rPr lang="ko-KR" altLang="en-US" sz="1400" dirty="0"/>
              <a:t>일 살았으며 사망하지 않음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142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5" y="2708439"/>
            <a:ext cx="4885804" cy="3928188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생존데이터의 시각화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1064" y="1646610"/>
            <a:ext cx="104303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생존데이터의 시각화는 </a:t>
            </a:r>
            <a:r>
              <a:rPr lang="en-US" altLang="ko-KR" sz="1400" dirty="0"/>
              <a:t>Kaplan-Meier estimator </a:t>
            </a:r>
            <a:r>
              <a:rPr lang="ko-KR" altLang="en-US" sz="1400" dirty="0"/>
              <a:t>그래프가 대표적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Event</a:t>
            </a:r>
            <a:r>
              <a:rPr lang="ko-KR" altLang="en-US" sz="1400" dirty="0"/>
              <a:t>가 발생한 시점마다 생존율을 계산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관찰 기간 순서대로 자료 정리 후 각 구간별로 관찰대상 수 중 생존자 수의 </a:t>
            </a:r>
            <a:r>
              <a:rPr lang="ko-KR" altLang="en-US" sz="1400" dirty="0" err="1"/>
              <a:t>분율로</a:t>
            </a:r>
            <a:r>
              <a:rPr lang="ko-KR" altLang="en-US" sz="1400" dirty="0"/>
              <a:t> 구간 생존율 및 누적 생존율을 계산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2669" y="3850652"/>
            <a:ext cx="63476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축</a:t>
            </a:r>
            <a:r>
              <a:rPr lang="en-US" altLang="ko-KR" sz="1200" dirty="0"/>
              <a:t>: 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Y</a:t>
            </a:r>
            <a:r>
              <a:rPr lang="ko-KR" altLang="en-US" sz="1200" dirty="0"/>
              <a:t>축</a:t>
            </a:r>
            <a:r>
              <a:rPr lang="en-US" altLang="ko-KR" sz="1200" dirty="0"/>
              <a:t>: </a:t>
            </a:r>
            <a:r>
              <a:rPr lang="ko-KR" altLang="en-US" sz="1200" dirty="0"/>
              <a:t>전체 환자 중 생존자의 비율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그래프에서 </a:t>
            </a:r>
            <a:r>
              <a:rPr lang="en-US" altLang="ko-KR" sz="1200" dirty="0"/>
              <a:t>' | ' </a:t>
            </a:r>
            <a:r>
              <a:rPr lang="ko-KR" altLang="en-US" sz="1200" dirty="0"/>
              <a:t>는 </a:t>
            </a:r>
            <a:r>
              <a:rPr lang="en-US" altLang="ko-KR" sz="1200" dirty="0"/>
              <a:t>mark time</a:t>
            </a:r>
            <a:r>
              <a:rPr lang="ko-KR" altLang="en-US" sz="1200" dirty="0"/>
              <a:t>이라고 하며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위치에</a:t>
            </a:r>
            <a:r>
              <a:rPr lang="en-US" altLang="ko-KR" sz="1200" dirty="0"/>
              <a:t> Censored </a:t>
            </a:r>
            <a:r>
              <a:rPr lang="ko-KR" altLang="en-US" sz="1200" dirty="0"/>
              <a:t>환자가 존재한다는 의미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해당 시점에서 </a:t>
            </a:r>
            <a:r>
              <a:rPr lang="en-US" altLang="ko-KR" sz="1200" dirty="0"/>
              <a:t>Event</a:t>
            </a:r>
            <a:r>
              <a:rPr lang="ko-KR" altLang="en-US" sz="1200" dirty="0"/>
              <a:t>가 발생하진 않았으나</a:t>
            </a:r>
            <a:r>
              <a:rPr lang="en-US" altLang="ko-KR" sz="1200" dirty="0"/>
              <a:t>, </a:t>
            </a:r>
            <a:r>
              <a:rPr lang="ko-KR" altLang="en-US" sz="1200" dirty="0"/>
              <a:t>생존 </a:t>
            </a:r>
            <a:r>
              <a:rPr lang="en-US" altLang="ko-KR" sz="1200" dirty="0"/>
              <a:t>follow-up</a:t>
            </a:r>
            <a:r>
              <a:rPr lang="ko-KR" altLang="en-US" sz="1200" dirty="0"/>
              <a:t>이 종료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그래프에서 점선은 </a:t>
            </a:r>
            <a:r>
              <a:rPr lang="en-US" altLang="ko-KR" sz="1200" dirty="0"/>
              <a:t>95% Confidence interval</a:t>
            </a:r>
            <a:r>
              <a:rPr lang="ko-KR" altLang="en-US" sz="1200" dirty="0"/>
              <a:t>을 의미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140</a:t>
            </a:r>
            <a:r>
              <a:rPr lang="ko-KR" altLang="en-US" sz="1200" dirty="0"/>
              <a:t>일 간의 연구 끝에</a:t>
            </a:r>
            <a:r>
              <a:rPr lang="en-US" altLang="ko-KR" sz="1200" dirty="0"/>
              <a:t>, </a:t>
            </a:r>
            <a:r>
              <a:rPr lang="ko-KR" altLang="en-US" sz="1200" dirty="0"/>
              <a:t>약 </a:t>
            </a:r>
            <a:r>
              <a:rPr lang="en-US" altLang="ko-KR" sz="1200" dirty="0"/>
              <a:t>50%</a:t>
            </a:r>
            <a:r>
              <a:rPr lang="ko-KR" altLang="en-US" sz="1200" dirty="0"/>
              <a:t>의 환자만이 생존하였다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40</a:t>
            </a:r>
            <a:r>
              <a:rPr lang="ko-KR" altLang="en-US" sz="1200" dirty="0"/>
              <a:t>일까지의 생존율은 약 </a:t>
            </a:r>
            <a:r>
              <a:rPr lang="en-US" altLang="ko-KR" sz="1200" dirty="0"/>
              <a:t>80%</a:t>
            </a:r>
            <a:r>
              <a:rPr lang="ko-KR" altLang="en-US" sz="1200" dirty="0"/>
              <a:t>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8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생존데이터의 시각화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33787" y="1718795"/>
            <a:ext cx="4372309" cy="4241505"/>
            <a:chOff x="445958" y="1718795"/>
            <a:chExt cx="4372309" cy="42415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762" y="1718795"/>
              <a:ext cx="4241505" cy="424150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 rot="16200000">
              <a:off x="-61393" y="3708741"/>
              <a:ext cx="12763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/>
                <a:t>S</a:t>
              </a:r>
              <a:r>
                <a:rPr lang="ko-KR" altLang="en-US" sz="1100" dirty="0"/>
                <a:t>(</a:t>
              </a:r>
              <a:r>
                <a:rPr lang="ko-KR" altLang="en-US" sz="1100" dirty="0" err="1"/>
                <a:t>t</a:t>
              </a:r>
              <a:r>
                <a:rPr lang="ko-KR" altLang="en-US" sz="1100" dirty="0"/>
                <a:t>) = </a:t>
              </a:r>
              <a:r>
                <a:rPr lang="en-US" altLang="ko-KR" sz="1100" dirty="0"/>
                <a:t>Probability</a:t>
              </a:r>
              <a:endParaRPr lang="ko-KR" altLang="en-US" sz="11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618338" y="2122471"/>
            <a:ext cx="578367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생존분석은</a:t>
            </a:r>
            <a:r>
              <a:rPr lang="ko-KR" altLang="en-US" sz="1400" dirty="0"/>
              <a:t> </a:t>
            </a:r>
            <a:r>
              <a:rPr lang="en-US" altLang="ko-KR" sz="1400" dirty="0"/>
              <a:t>Case / Control </a:t>
            </a:r>
            <a:r>
              <a:rPr lang="ko-KR" altLang="en-US" sz="1400" dirty="0"/>
              <a:t>실험이 대표적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생존분석의</a:t>
            </a:r>
            <a:r>
              <a:rPr lang="ko-KR" altLang="en-US" sz="1400" dirty="0"/>
              <a:t> 목적은 </a:t>
            </a:r>
            <a:r>
              <a:rPr lang="en-US" altLang="ko-KR" sz="1400" dirty="0"/>
              <a:t>Case</a:t>
            </a:r>
            <a:r>
              <a:rPr lang="ko-KR" altLang="en-US" sz="1400" dirty="0"/>
              <a:t>와 </a:t>
            </a:r>
            <a:r>
              <a:rPr lang="en-US" altLang="ko-KR" sz="1400" dirty="0"/>
              <a:t>Control </a:t>
            </a:r>
            <a:r>
              <a:rPr lang="ko-KR" altLang="en-US" sz="1400" dirty="0"/>
              <a:t>환자 사이에서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유의하게 차이를 보이는 </a:t>
            </a:r>
            <a:r>
              <a:rPr lang="en-US" altLang="ko-KR" sz="1400" dirty="0"/>
              <a:t>＇</a:t>
            </a:r>
            <a:r>
              <a:rPr lang="ko-KR" altLang="en-US" sz="1400" dirty="0"/>
              <a:t>변수</a:t>
            </a:r>
            <a:r>
              <a:rPr lang="en-US" altLang="ko-KR" sz="1400" dirty="0"/>
              <a:t>＇</a:t>
            </a:r>
            <a:r>
              <a:rPr lang="ko-KR" altLang="en-US" sz="1400" dirty="0"/>
              <a:t>를 보기 위함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환자가 얼마나 오래 생존하며</a:t>
            </a:r>
            <a:r>
              <a:rPr lang="en-US" altLang="ko-KR" sz="1400" dirty="0"/>
              <a:t>, Event</a:t>
            </a:r>
            <a:r>
              <a:rPr lang="ko-KR" altLang="en-US" sz="1400" dirty="0"/>
              <a:t>의 발생 유무를 예측하기 위함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Ex)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흡연환자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비흡연</a:t>
            </a:r>
            <a:r>
              <a:rPr lang="ko-KR" altLang="en-US" sz="1400" dirty="0"/>
              <a:t> 환자의 비교분석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</a:t>
            </a:r>
            <a:r>
              <a:rPr lang="ko-KR" altLang="en-US" sz="1400" dirty="0"/>
              <a:t>기 암환자 </a:t>
            </a:r>
            <a:r>
              <a:rPr lang="en-US" altLang="ko-KR" sz="1400" dirty="0"/>
              <a:t>/ 4</a:t>
            </a:r>
            <a:r>
              <a:rPr lang="ko-KR" altLang="en-US" sz="1400" dirty="0"/>
              <a:t>기 암환자의 비교분석 등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암의 재발이 일어날 것 같은 환자 예측 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36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1824</TotalTime>
  <Words>951</Words>
  <Application>Microsoft Office PowerPoint</Application>
  <PresentationFormat>와이드스크린</PresentationFormat>
  <Paragraphs>208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student</cp:lastModifiedBy>
  <cp:revision>75</cp:revision>
  <dcterms:created xsi:type="dcterms:W3CDTF">2017-12-11T20:12:50Z</dcterms:created>
  <dcterms:modified xsi:type="dcterms:W3CDTF">2022-04-27T21:46:47Z</dcterms:modified>
</cp:coreProperties>
</file>