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4" r:id="rId2"/>
    <p:sldId id="257" r:id="rId3"/>
    <p:sldId id="260" r:id="rId4"/>
    <p:sldId id="295" r:id="rId5"/>
    <p:sldId id="331" r:id="rId6"/>
    <p:sldId id="333" r:id="rId7"/>
    <p:sldId id="334" r:id="rId8"/>
    <p:sldId id="335" r:id="rId9"/>
    <p:sldId id="336" r:id="rId10"/>
    <p:sldId id="343" r:id="rId11"/>
    <p:sldId id="337" r:id="rId12"/>
    <p:sldId id="338" r:id="rId13"/>
    <p:sldId id="339" r:id="rId14"/>
    <p:sldId id="345" r:id="rId15"/>
    <p:sldId id="344" r:id="rId16"/>
    <p:sldId id="342" r:id="rId17"/>
    <p:sldId id="347" r:id="rId18"/>
    <p:sldId id="349" r:id="rId19"/>
    <p:sldId id="34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C47A2B7-5F8A-4F88-819D-873546BDA506}">
          <p14:sldIdLst>
            <p14:sldId id="324"/>
            <p14:sldId id="257"/>
            <p14:sldId id="260"/>
            <p14:sldId id="295"/>
            <p14:sldId id="331"/>
            <p14:sldId id="333"/>
            <p14:sldId id="334"/>
            <p14:sldId id="335"/>
            <p14:sldId id="336"/>
            <p14:sldId id="343"/>
            <p14:sldId id="337"/>
            <p14:sldId id="338"/>
            <p14:sldId id="339"/>
            <p14:sldId id="345"/>
            <p14:sldId id="344"/>
            <p14:sldId id="342"/>
            <p14:sldId id="347"/>
            <p14:sldId id="349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7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F494B-8C6C-46E8-B1F0-C2E35DD6430A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ED0FE-CE0B-407C-8801-F0414BB4A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8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3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18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1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7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0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0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0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6776" y="1944598"/>
            <a:ext cx="54537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 Reduction</a:t>
            </a: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차원 축소 전략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181008" y="1871248"/>
            <a:ext cx="2499872" cy="0"/>
          </a:xfrm>
          <a:prstGeom prst="line">
            <a:avLst/>
          </a:prstGeom>
          <a:ln w="12700">
            <a:solidFill>
              <a:schemeClr val="bg1">
                <a:lumMod val="50000"/>
                <a:alpha val="30000"/>
              </a:schemeClr>
            </a:solidFill>
          </a:ln>
          <a:effectLst>
            <a:innerShdw blurRad="76200">
              <a:schemeClr val="tx1">
                <a:lumMod val="75000"/>
                <a:lumOff val="2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754323" y="3341386"/>
            <a:ext cx="2499872" cy="0"/>
          </a:xfrm>
          <a:prstGeom prst="line">
            <a:avLst/>
          </a:prstGeom>
          <a:ln w="12700">
            <a:solidFill>
              <a:schemeClr val="bg1">
                <a:lumMod val="50000"/>
                <a:alpha val="30000"/>
              </a:schemeClr>
            </a:solidFill>
          </a:ln>
          <a:effectLst>
            <a:innerShdw blurRad="76200">
              <a:schemeClr val="tx1">
                <a:lumMod val="75000"/>
                <a:lumOff val="2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6235" y="4748064"/>
            <a:ext cx="2579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Lee </a:t>
            </a:r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Jeong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Hoon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30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Linear scaling </a:t>
            </a:r>
            <a:r>
              <a:rPr lang="ko-KR" altLang="en-US" dirty="0" smtClean="0"/>
              <a:t>이기 때문에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개의 차원에 최선의 </a:t>
            </a:r>
            <a:r>
              <a:rPr lang="en-US" altLang="ko-KR" dirty="0" smtClean="0"/>
              <a:t>projection</a:t>
            </a:r>
            <a:r>
              <a:rPr lang="ko-KR" altLang="en-US" dirty="0" smtClean="0"/>
              <a:t>이 불가능</a:t>
            </a:r>
            <a:endParaRPr lang="en-US" altLang="ko-KR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=&gt; Non-linear scaling</a:t>
            </a:r>
            <a:r>
              <a:rPr lang="ko-KR" altLang="en-US" dirty="0" smtClean="0"/>
              <a:t>이 필요함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tSNE</a:t>
            </a:r>
            <a:r>
              <a:rPr lang="en-GB" dirty="0" smtClean="0"/>
              <a:t>: (T-Distributed Stochastic Neighbour Embedding)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6762" y="224925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의 단점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Perplexity</a:t>
            </a:r>
            <a:r>
              <a:rPr lang="ko-KR" altLang="en-US" dirty="0" smtClean="0"/>
              <a:t>에 따른 </a:t>
            </a:r>
            <a:r>
              <a:rPr lang="en-US" altLang="ko-KR" dirty="0" smtClean="0"/>
              <a:t>Distance scaling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Perplexity = </a:t>
            </a:r>
            <a:r>
              <a:rPr lang="ko-KR" altLang="en-US" dirty="0" smtClean="0"/>
              <a:t>이웃의 수</a:t>
            </a:r>
            <a:endParaRPr lang="en-GB" dirty="0" smtClean="0"/>
          </a:p>
          <a:p>
            <a:r>
              <a:rPr lang="ko-KR" altLang="en-US" dirty="0" smtClean="0"/>
              <a:t>거리는</a:t>
            </a:r>
            <a:r>
              <a:rPr lang="en-GB" dirty="0" smtClean="0"/>
              <a:t> </a:t>
            </a:r>
            <a:r>
              <a:rPr lang="en-GB" altLang="ko-KR" dirty="0"/>
              <a:t>Perplexity </a:t>
            </a:r>
            <a:r>
              <a:rPr lang="ko-KR" altLang="en-US" dirty="0" smtClean="0"/>
              <a:t>에 따라 다르게 구해짐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69" y="2996940"/>
            <a:ext cx="5119939" cy="30244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330" y="2996940"/>
            <a:ext cx="3744520" cy="363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Perplexity Robustness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0" y="2064608"/>
            <a:ext cx="3795272" cy="3680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30" y="2074894"/>
            <a:ext cx="3888540" cy="36804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80" y="1988800"/>
            <a:ext cx="3888540" cy="376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6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tSNE</a:t>
            </a:r>
            <a:r>
              <a:rPr lang="en-GB" dirty="0" smtClean="0"/>
              <a:t> Projection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740"/>
            <a:ext cx="10972800" cy="4891761"/>
          </a:xfrm>
        </p:spPr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공간 </a:t>
            </a:r>
            <a:r>
              <a:rPr lang="ko-KR" altLang="en-US" b="1" dirty="0"/>
              <a:t>내의 모든 점을 무작위로 분산</a:t>
            </a:r>
          </a:p>
          <a:p>
            <a:endParaRPr lang="ko-KR" altLang="en-US" dirty="0"/>
          </a:p>
          <a:p>
            <a:r>
              <a:rPr lang="ko-KR" altLang="en-US" dirty="0" smtClean="0"/>
              <a:t>시뮬레이션 </a:t>
            </a:r>
            <a:r>
              <a:rPr lang="ko-KR" altLang="en-US" dirty="0"/>
              <a:t>시작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목표는 점들간의 </a:t>
            </a:r>
            <a:r>
              <a:rPr lang="ko-KR" altLang="en-US" dirty="0"/>
              <a:t>거리가 거리 행렬과 일치하도록 하는 </a:t>
            </a:r>
            <a:r>
              <a:rPr lang="ko-KR" altLang="en-US" dirty="0" smtClean="0"/>
              <a:t>것</a:t>
            </a:r>
            <a:endParaRPr lang="en-US" altLang="ko-KR" dirty="0"/>
          </a:p>
          <a:p>
            <a:pPr lvl="1"/>
            <a:r>
              <a:rPr lang="ko-KR" altLang="en-US" dirty="0"/>
              <a:t>얼마나 잘 일치하는지에 따라 </a:t>
            </a:r>
            <a:r>
              <a:rPr lang="ko-KR" altLang="en-US" dirty="0" err="1"/>
              <a:t>셔플</a:t>
            </a:r>
            <a:r>
              <a:rPr lang="ko-KR" altLang="en-US" dirty="0"/>
              <a:t> 포인트</a:t>
            </a:r>
          </a:p>
          <a:p>
            <a:pPr lvl="1"/>
            <a:r>
              <a:rPr lang="ko-KR" altLang="en-US" dirty="0"/>
              <a:t>고정된 반복 횟수 후에 중지하거나</a:t>
            </a:r>
          </a:p>
          <a:p>
            <a:pPr lvl="1"/>
            <a:r>
              <a:rPr lang="ko-KR" altLang="en-US" dirty="0"/>
              <a:t>거리가 수렴한 후 정지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8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tSNE</a:t>
            </a:r>
            <a:r>
              <a:rPr lang="en-GB" dirty="0" smtClean="0"/>
              <a:t> Projection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6937" y="4116148"/>
            <a:ext cx="10108680" cy="2741852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X</a:t>
            </a:r>
            <a:r>
              <a:rPr lang="ko-KR" altLang="en-US" sz="2400" dirty="0"/>
              <a:t>와 </a:t>
            </a:r>
            <a:r>
              <a:rPr lang="en-US" altLang="ko-KR" sz="2400" dirty="0"/>
              <a:t>Y</a:t>
            </a:r>
            <a:r>
              <a:rPr lang="ko-KR" altLang="en-US" sz="2400" dirty="0"/>
              <a:t>는 아무 의미가 </a:t>
            </a:r>
            <a:r>
              <a:rPr lang="ko-KR" altLang="en-US" sz="2400" dirty="0" smtClean="0"/>
              <a:t>없</a:t>
            </a:r>
            <a:r>
              <a:rPr lang="ko-KR" altLang="en-US" sz="2400" dirty="0"/>
              <a:t>음 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PCA</a:t>
            </a:r>
            <a:r>
              <a:rPr lang="ko-KR" altLang="en-US" sz="2400" dirty="0"/>
              <a:t>와 달리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거리는 아무 의미가 </a:t>
            </a:r>
            <a:r>
              <a:rPr lang="ko-KR" altLang="en-US" sz="2400" dirty="0" smtClean="0"/>
              <a:t>없음 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PCA</a:t>
            </a:r>
            <a:r>
              <a:rPr lang="ko-KR" altLang="en-US" sz="2400" dirty="0"/>
              <a:t>와 달리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근접성은 매우 </a:t>
            </a:r>
            <a:r>
              <a:rPr lang="ko-KR" altLang="en-US" sz="2400" dirty="0" smtClean="0"/>
              <a:t>유익</a:t>
            </a:r>
            <a:r>
              <a:rPr lang="en-US" altLang="ko-KR" sz="2400" dirty="0" smtClean="0"/>
              <a:t>!</a:t>
            </a:r>
            <a:endParaRPr lang="ko-KR" altLang="en-US" sz="2400" dirty="0"/>
          </a:p>
          <a:p>
            <a:r>
              <a:rPr lang="ko-KR" altLang="en-US" sz="2400" dirty="0"/>
              <a:t>원거리 근접은 그다지 </a:t>
            </a:r>
            <a:r>
              <a:rPr lang="ko-KR" altLang="en-US" sz="2400" dirty="0" smtClean="0"/>
              <a:t>의미 없음</a:t>
            </a:r>
            <a:endParaRPr lang="en-US" altLang="ko-KR" sz="2400" dirty="0" smtClean="0"/>
          </a:p>
          <a:p>
            <a:r>
              <a:rPr lang="ko-KR" altLang="en-US" sz="2400" dirty="0" smtClean="0"/>
              <a:t>거리를 통해 의미를 부여할 수 없음</a:t>
            </a:r>
            <a:endParaRPr lang="en-US" altLang="ko-KR" sz="2400" dirty="0" smtClean="0"/>
          </a:p>
          <a:p>
            <a:r>
              <a:rPr lang="ko-KR" altLang="en-US" sz="2400" dirty="0" smtClean="0"/>
              <a:t>데이터를 추가할 수 없음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0" y="1579604"/>
            <a:ext cx="2160300" cy="2164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461" y="1568171"/>
            <a:ext cx="2160300" cy="2164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752" y="1579604"/>
            <a:ext cx="2160299" cy="2164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439" y="1560174"/>
            <a:ext cx="2179692" cy="2183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0519" y="1556740"/>
            <a:ext cx="2183119" cy="21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tSNE</a:t>
            </a:r>
            <a:r>
              <a:rPr lang="en-GB" dirty="0" smtClean="0"/>
              <a:t> Practical Examples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28310" y="6381410"/>
            <a:ext cx="3792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https://distill.pub/2016/misread-tsne/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906" y="1513619"/>
            <a:ext cx="6202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Perplexity </a:t>
            </a:r>
            <a:r>
              <a:rPr lang="ko-KR" altLang="en-US" sz="2800" dirty="0" err="1" smtClean="0"/>
              <a:t>셋팅에</a:t>
            </a:r>
            <a:r>
              <a:rPr lang="ko-KR" altLang="en-US" sz="2800" dirty="0" smtClean="0"/>
              <a:t> 따라</a:t>
            </a:r>
            <a:r>
              <a:rPr lang="en-GB" sz="2800" dirty="0" smtClean="0"/>
              <a:t> </a:t>
            </a:r>
            <a:r>
              <a:rPr lang="ko-KR" altLang="en-US" sz="2800" dirty="0" smtClean="0"/>
              <a:t>달라지는 문제</a:t>
            </a:r>
            <a:endParaRPr lang="en-GB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26800" y="2416284"/>
            <a:ext cx="2857500" cy="3768246"/>
            <a:chOff x="426800" y="2416284"/>
            <a:chExt cx="2857500" cy="37682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00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194952" y="5661310"/>
              <a:ext cx="1321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Original</a:t>
              </a:r>
              <a:endParaRPr lang="en-GB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84300" y="2416284"/>
            <a:ext cx="2857500" cy="3768246"/>
            <a:chOff x="3284300" y="2416284"/>
            <a:chExt cx="2857500" cy="376824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300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3635575" y="5661310"/>
              <a:ext cx="2154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Perplexity = 2</a:t>
              </a:r>
              <a:endParaRPr lang="en-GB" sz="2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27671" y="2416284"/>
            <a:ext cx="2857500" cy="3768246"/>
            <a:chOff x="6127671" y="2416284"/>
            <a:chExt cx="2857500" cy="376824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671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6387575" y="5661310"/>
              <a:ext cx="2337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Perplexity = 30</a:t>
              </a:r>
              <a:endParaRPr lang="en-GB" sz="28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99300" y="2416284"/>
            <a:ext cx="2857500" cy="3768246"/>
            <a:chOff x="8999300" y="2416284"/>
            <a:chExt cx="2857500" cy="37682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300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9167833" y="5661310"/>
              <a:ext cx="25204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Perplexity = 100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668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6" y="2416284"/>
            <a:ext cx="2857500" cy="28575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tSNE</a:t>
            </a:r>
            <a:r>
              <a:rPr lang="en-GB" dirty="0" smtClean="0"/>
              <a:t> Practical Examples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28310" y="6381410"/>
            <a:ext cx="3792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https://distill.pub/2016/misread-tsne/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6272" y="1625958"/>
            <a:ext cx="5727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각 </a:t>
            </a:r>
            <a:r>
              <a:rPr lang="ko-KR" altLang="en-US" sz="2800" smtClean="0"/>
              <a:t>클러스터의 </a:t>
            </a:r>
            <a:r>
              <a:rPr lang="en-US" altLang="ko-KR" sz="2800" dirty="0" smtClean="0"/>
              <a:t>size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또한 의미 없음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194952" y="5661310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Original</a:t>
            </a:r>
            <a:endParaRPr lang="en-GB" sz="28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304987" y="2416284"/>
            <a:ext cx="2857500" cy="3768246"/>
            <a:chOff x="3304987" y="2416284"/>
            <a:chExt cx="2857500" cy="3768246"/>
          </a:xfrm>
        </p:grpSpPr>
        <p:sp>
          <p:nvSpPr>
            <p:cNvPr id="12" name="TextBox 11"/>
            <p:cNvSpPr txBox="1"/>
            <p:nvPr/>
          </p:nvSpPr>
          <p:spPr>
            <a:xfrm>
              <a:off x="3635575" y="5661310"/>
              <a:ext cx="2154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Perplexity = 2</a:t>
              </a:r>
              <a:endParaRPr lang="en-GB" sz="2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4987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grpSp>
        <p:nvGrpSpPr>
          <p:cNvPr id="24" name="Group 23"/>
          <p:cNvGrpSpPr/>
          <p:nvPr/>
        </p:nvGrpSpPr>
        <p:grpSpPr>
          <a:xfrm>
            <a:off x="6199554" y="2416284"/>
            <a:ext cx="2857500" cy="3768246"/>
            <a:chOff x="6186867" y="2416284"/>
            <a:chExt cx="2857500" cy="3768246"/>
          </a:xfrm>
        </p:grpSpPr>
        <p:sp>
          <p:nvSpPr>
            <p:cNvPr id="13" name="TextBox 12"/>
            <p:cNvSpPr txBox="1"/>
            <p:nvPr/>
          </p:nvSpPr>
          <p:spPr>
            <a:xfrm>
              <a:off x="6538142" y="5661310"/>
              <a:ext cx="2154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Perplexity = 5</a:t>
              </a:r>
              <a:endParaRPr lang="en-GB" sz="2800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6867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9094122" y="2416284"/>
            <a:ext cx="2857500" cy="3768246"/>
            <a:chOff x="9094122" y="2416284"/>
            <a:chExt cx="2857500" cy="3768246"/>
          </a:xfrm>
        </p:grpSpPr>
        <p:sp>
          <p:nvSpPr>
            <p:cNvPr id="14" name="TextBox 13"/>
            <p:cNvSpPr txBox="1"/>
            <p:nvPr/>
          </p:nvSpPr>
          <p:spPr>
            <a:xfrm>
              <a:off x="9354026" y="5661310"/>
              <a:ext cx="2337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Perplexity = 50</a:t>
              </a:r>
              <a:endParaRPr lang="en-GB" sz="2800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4122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19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6762" y="224925"/>
            <a:ext cx="9291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UMAP: Uniform Manifold Approximation and Projection for Dimension Reduction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6761" y="1378223"/>
            <a:ext cx="85260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UMAP</a:t>
            </a:r>
            <a:r>
              <a:rPr lang="ko-KR" altLang="en-US" sz="2800" dirty="0" smtClean="0"/>
              <a:t>의 장점</a:t>
            </a:r>
            <a:endParaRPr lang="en-US" altLang="ko-KR" sz="28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빠르다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전역 구조에 대해 의미를 더 많이 보존함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en-US" altLang="ko-KR" sz="2000" dirty="0" err="1" smtClean="0"/>
              <a:t>tSNE</a:t>
            </a:r>
            <a:r>
              <a:rPr lang="ko-KR" altLang="en-US" sz="2000" dirty="0" smtClean="0"/>
              <a:t>처럼 </a:t>
            </a:r>
            <a:r>
              <a:rPr lang="en-US" altLang="ko-KR" sz="2000" dirty="0" smtClean="0"/>
              <a:t>PCA </a:t>
            </a:r>
            <a:r>
              <a:rPr lang="ko-KR" altLang="en-US" sz="2000" dirty="0" smtClean="0"/>
              <a:t>전처리 등이 필요하지 않음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 err="1" smtClean="0"/>
              <a:t>프로젝션에</a:t>
            </a:r>
            <a:r>
              <a:rPr lang="ko-KR" altLang="en-US" sz="2000" dirty="0" smtClean="0"/>
              <a:t> 새 데이터를 추가할 수 있음</a:t>
            </a:r>
            <a:endParaRPr lang="en-US" altLang="ko-KR" sz="20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6761" y="3657600"/>
            <a:ext cx="11247200" cy="245208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Nearest </a:t>
            </a:r>
            <a:r>
              <a:rPr lang="en-US" altLang="ko-KR" dirty="0" err="1" smtClean="0"/>
              <a:t>Neighbours</a:t>
            </a:r>
            <a:r>
              <a:rPr lang="en-US" altLang="ko-KR" dirty="0" smtClean="0"/>
              <a:t>: global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local </a:t>
            </a:r>
            <a:r>
              <a:rPr lang="ko-KR" altLang="en-US" dirty="0" smtClean="0"/>
              <a:t>정보에 영향을 줌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Minimum distance: </a:t>
            </a:r>
            <a:r>
              <a:rPr lang="ko-KR" altLang="en-US" dirty="0" smtClean="0"/>
              <a:t>국소 영역의 시각화에 영향을 줌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48" y="2035389"/>
            <a:ext cx="4759963" cy="1276222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6762" y="224925"/>
            <a:ext cx="9291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UMAP: Uniform Manifold Approximation and Projection for Dimension Reduction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048" y="1930484"/>
            <a:ext cx="2522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Riemannian </a:t>
            </a:r>
            <a:r>
              <a:rPr lang="ko-KR" altLang="en-US" dirty="0" smtClean="0"/>
              <a:t>Geometry</a:t>
            </a:r>
            <a:endParaRPr lang="en-US" altLang="ko-KR" dirty="0" smtClean="0"/>
          </a:p>
          <a:p>
            <a:r>
              <a:rPr lang="en-US" altLang="ko-KR" dirty="0" smtClean="0"/>
              <a:t>Topological theory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55048" y="3705461"/>
            <a:ext cx="529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https://pair-code.github.io/understanding-umap/</a:t>
            </a:r>
          </a:p>
        </p:txBody>
      </p:sp>
    </p:spTree>
    <p:extLst>
      <p:ext uri="{BB962C8B-B14F-4D97-AF65-F5344CB8AC3E}">
        <p14:creationId xmlns:p14="http://schemas.microsoft.com/office/powerpoint/2010/main" val="1302770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90152" y="360408"/>
            <a:ext cx="10972800" cy="789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항상 </a:t>
            </a:r>
            <a:r>
              <a:rPr lang="en-US" altLang="ko-KR" dirty="0" smtClean="0"/>
              <a:t>UMAP</a:t>
            </a:r>
            <a:r>
              <a:rPr lang="ko-KR" altLang="en-US" dirty="0" smtClean="0"/>
              <a:t>이 좋은 것은 아니지만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대체로 좋음</a:t>
            </a:r>
            <a:endParaRPr lang="en-GB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0" y="1465550"/>
            <a:ext cx="11812733" cy="4495896"/>
            <a:chOff x="0" y="1992772"/>
            <a:chExt cx="11812733" cy="44958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92772"/>
              <a:ext cx="8466062" cy="449589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030094" y="5395486"/>
              <a:ext cx="37826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/>
                <a:t>3D mammoth skeleton projected into 2D</a:t>
              </a:r>
              <a:endParaRPr lang="en-GB" sz="600" b="1" dirty="0" smtClean="0"/>
            </a:p>
            <a:p>
              <a:pPr algn="ctr"/>
              <a:endParaRPr lang="en-GB" sz="600" dirty="0"/>
            </a:p>
            <a:p>
              <a:r>
                <a:rPr lang="en-GB" sz="1200" dirty="0" err="1" smtClean="0"/>
                <a:t>tSNE</a:t>
              </a:r>
              <a:r>
                <a:rPr lang="en-GB" sz="1200" dirty="0" smtClean="0"/>
                <a:t>:    Perplexity 2000		2h 5min</a:t>
              </a:r>
            </a:p>
            <a:p>
              <a:r>
                <a:rPr lang="en-GB" sz="1200" dirty="0" smtClean="0"/>
                <a:t>UMAP:  </a:t>
              </a:r>
              <a:r>
                <a:rPr lang="en-GB" sz="1200" dirty="0" err="1" smtClean="0"/>
                <a:t>Nneigh</a:t>
              </a:r>
              <a:r>
                <a:rPr lang="en-GB" sz="1200" dirty="0" smtClean="0"/>
                <a:t> 200, </a:t>
              </a:r>
              <a:r>
                <a:rPr lang="en-GB" sz="1200" dirty="0" err="1" smtClean="0"/>
                <a:t>mindist</a:t>
              </a:r>
              <a:r>
                <a:rPr lang="en-GB" sz="1200" dirty="0"/>
                <a:t> </a:t>
              </a:r>
              <a:r>
                <a:rPr lang="en-GB" sz="1200" dirty="0" smtClean="0"/>
                <a:t>0.25	3min</a:t>
              </a:r>
              <a:endParaRPr lang="en-GB" sz="120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5961446"/>
            <a:ext cx="4840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https://pair-code.github.io/understanding-umap/</a:t>
            </a:r>
          </a:p>
        </p:txBody>
      </p:sp>
    </p:spTree>
    <p:extLst>
      <p:ext uri="{BB962C8B-B14F-4D97-AF65-F5344CB8AC3E}">
        <p14:creationId xmlns:p14="http://schemas.microsoft.com/office/powerpoint/2010/main" val="101203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62248"/>
            <a:ext cx="26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 Reduction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37214"/>
              </p:ext>
            </p:extLst>
          </p:nvPr>
        </p:nvGraphicFramePr>
        <p:xfrm>
          <a:off x="394995" y="1934756"/>
          <a:ext cx="6400800" cy="266700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="" xmlns:a16="http://schemas.microsoft.com/office/drawing/2014/main" val="420283857"/>
                    </a:ext>
                  </a:extLst>
                </a:gridCol>
                <a:gridCol w="2832100">
                  <a:extLst>
                    <a:ext uri="{9D8B030D-6E8A-4147-A177-3AD203B41FA5}">
                      <a16:colId xmlns="" xmlns:a16="http://schemas.microsoft.com/office/drawing/2014/main" val="256480955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92041908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75721587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80635046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06989815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8535929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Sample1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Sample </a:t>
                      </a:r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altLang="ko-K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en-GB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altLang="ko-K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en-GB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altLang="ko-K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en-GB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2286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Inpp5d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inositol polyphosphate-5-phosphatase 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1249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Aim2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absent in melanoma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7004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Gldn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gliomedin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3605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Frem2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Fras1 related extracellular matrix protein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8623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Rps3a1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ribosomal protein S3A1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687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Slc38a3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solute carrier family 38, member 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0156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metallothionein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3846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complement component 1, s subcomponent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94018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CDP-diacylglycerol synthase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884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Ifi44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interferon-induced protein 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3610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Lefty2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left-right determination factor 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9369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Fmr1nb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fragile X mental retardation 1 neighbor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4721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Tagln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transgelin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0122183"/>
                  </a:ext>
                </a:extLst>
              </a:tr>
            </a:tbl>
          </a:graphicData>
        </a:graphic>
      </p:graphicFrame>
      <p:pic>
        <p:nvPicPr>
          <p:cNvPr id="1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210" y="2593286"/>
            <a:ext cx="3619672" cy="36274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7480" y="5013220"/>
            <a:ext cx="5325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점</a:t>
            </a:r>
            <a:r>
              <a:rPr lang="en-US" altLang="ko-KR" dirty="0" smtClean="0"/>
              <a:t>: Sample 1, Sample 2….</a:t>
            </a:r>
            <a:endParaRPr lang="en-GB" dirty="0" smtClean="0"/>
          </a:p>
          <a:p>
            <a:endParaRPr lang="en-GB" dirty="0" smtClean="0"/>
          </a:p>
          <a:p>
            <a:r>
              <a:rPr lang="ko-KR" altLang="en-US" dirty="0" smtClean="0"/>
              <a:t>비슷한 곳에 위치한 </a:t>
            </a:r>
            <a:r>
              <a:rPr lang="en-US" altLang="ko-KR" dirty="0" smtClean="0"/>
              <a:t>sample</a:t>
            </a:r>
            <a:r>
              <a:rPr lang="ko-KR" altLang="en-US" dirty="0" smtClean="0"/>
              <a:t>은 비슷한 </a:t>
            </a:r>
            <a:r>
              <a:rPr lang="en-US" altLang="ko-KR" dirty="0" smtClean="0"/>
              <a:t>sample</a:t>
            </a:r>
            <a:endParaRPr lang="en-GB" dirty="0" smtClean="0"/>
          </a:p>
          <a:p>
            <a:endParaRPr lang="en-GB" dirty="0" smtClean="0"/>
          </a:p>
          <a:p>
            <a:r>
              <a:rPr lang="ko-KR" altLang="en-US" dirty="0" smtClean="0"/>
              <a:t>비슷한 위치의 </a:t>
            </a:r>
            <a:r>
              <a:rPr lang="en-US" altLang="ko-KR" dirty="0" smtClean="0"/>
              <a:t>sample</a:t>
            </a:r>
            <a:r>
              <a:rPr lang="ko-KR" altLang="en-US" dirty="0" smtClean="0"/>
              <a:t>은 공통의 무언가가 </a:t>
            </a:r>
            <a:r>
              <a:rPr lang="ko-KR" altLang="en-US" dirty="0" err="1" smtClean="0"/>
              <a:t>있을것</a:t>
            </a:r>
            <a:r>
              <a:rPr lang="en-US" altLang="ko-KR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98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6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Dimension Reduction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68165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Too much data!</a:t>
            </a:r>
            <a:endParaRPr lang="en-GB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09600" y="1950598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만약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Sample, 2500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Features</a:t>
            </a:r>
            <a:endParaRPr lang="en-GB" dirty="0" smtClean="0"/>
          </a:p>
          <a:p>
            <a:r>
              <a:rPr lang="ko-KR" altLang="en-US" dirty="0" smtClean="0"/>
              <a:t>현실적으로 사람이 이해 가능한 </a:t>
            </a:r>
            <a:r>
              <a:rPr lang="en-US" altLang="ko-KR" dirty="0" smtClean="0"/>
              <a:t>Dimension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</a:t>
            </a:r>
            <a:endParaRPr lang="en-GB" dirty="0"/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00" y="3212970"/>
            <a:ext cx="3199982" cy="3206232"/>
          </a:xfrm>
          <a:prstGeom prst="rect">
            <a:avLst/>
          </a:prstGeom>
        </p:spPr>
      </p:pic>
      <p:pic>
        <p:nvPicPr>
          <p:cNvPr id="1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770" y="3206826"/>
            <a:ext cx="3162955" cy="3212376"/>
          </a:xfrm>
          <a:prstGeom prst="rect">
            <a:avLst/>
          </a:prstGeom>
        </p:spPr>
      </p:pic>
      <p:pic>
        <p:nvPicPr>
          <p:cNvPr id="14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320" y="3206826"/>
            <a:ext cx="3162955" cy="321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609600" y="91016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Principle Components Analysis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76762" y="224925"/>
            <a:ext cx="26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Dimension Reduction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3167" y="2195731"/>
            <a:ext cx="72657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13131"/>
                </a:solidFill>
                <a:latin typeface="PT Sans"/>
              </a:rPr>
              <a:t>PCA</a:t>
            </a:r>
            <a:r>
              <a:rPr lang="ko-KR" altLang="en-US" sz="1400" dirty="0">
                <a:solidFill>
                  <a:srgbClr val="313131"/>
                </a:solidFill>
                <a:latin typeface="PT Sans"/>
              </a:rPr>
              <a:t>는 데이터의 </a:t>
            </a:r>
            <a:r>
              <a:rPr lang="ko-KR" altLang="en-US" sz="1400" b="1" dirty="0">
                <a:solidFill>
                  <a:srgbClr val="303030"/>
                </a:solidFill>
                <a:latin typeface="PT Sans"/>
              </a:rPr>
              <a:t>분산</a:t>
            </a:r>
            <a:r>
              <a:rPr lang="en-US" altLang="ko-KR" sz="1400" b="1" dirty="0">
                <a:solidFill>
                  <a:srgbClr val="303030"/>
                </a:solidFill>
                <a:latin typeface="PT Sans"/>
              </a:rPr>
              <a:t>(variance)</a:t>
            </a:r>
            <a:r>
              <a:rPr lang="ko-KR" altLang="en-US" sz="1400" dirty="0">
                <a:solidFill>
                  <a:srgbClr val="313131"/>
                </a:solidFill>
                <a:latin typeface="PT Sans"/>
              </a:rPr>
              <a:t>을 최대한 보존하면서 서로 직교하는 새 기저</a:t>
            </a:r>
            <a:r>
              <a:rPr lang="en-US" altLang="ko-KR" sz="1400" dirty="0">
                <a:solidFill>
                  <a:srgbClr val="313131"/>
                </a:solidFill>
                <a:latin typeface="PT Sans"/>
              </a:rPr>
              <a:t>(</a:t>
            </a:r>
            <a:r>
              <a:rPr lang="ko-KR" altLang="en-US" sz="1400" dirty="0">
                <a:solidFill>
                  <a:srgbClr val="313131"/>
                </a:solidFill>
                <a:latin typeface="PT Sans"/>
              </a:rPr>
              <a:t>축</a:t>
            </a:r>
            <a:r>
              <a:rPr lang="en-US" altLang="ko-KR" sz="1400" dirty="0">
                <a:solidFill>
                  <a:srgbClr val="313131"/>
                </a:solidFill>
                <a:latin typeface="PT Sans"/>
              </a:rPr>
              <a:t>)</a:t>
            </a:r>
            <a:r>
              <a:rPr lang="ko-KR" altLang="en-US" sz="1400" dirty="0">
                <a:solidFill>
                  <a:srgbClr val="313131"/>
                </a:solidFill>
                <a:latin typeface="PT Sans"/>
              </a:rPr>
              <a:t>를 찾아</a:t>
            </a:r>
            <a:r>
              <a:rPr lang="en-US" altLang="ko-KR" sz="1400" dirty="0">
                <a:solidFill>
                  <a:srgbClr val="313131"/>
                </a:solidFill>
                <a:latin typeface="PT Sans"/>
              </a:rPr>
              <a:t>, </a:t>
            </a:r>
            <a:r>
              <a:rPr lang="ko-KR" altLang="en-US" sz="1400" dirty="0">
                <a:solidFill>
                  <a:srgbClr val="313131"/>
                </a:solidFill>
                <a:latin typeface="PT Sans"/>
              </a:rPr>
              <a:t>고차원 공간의 표본들을 선형 연관성이 없는 </a:t>
            </a:r>
            <a:r>
              <a:rPr lang="ko-KR" altLang="en-US" sz="1400" dirty="0" err="1">
                <a:solidFill>
                  <a:srgbClr val="313131"/>
                </a:solidFill>
                <a:latin typeface="PT Sans"/>
              </a:rPr>
              <a:t>저차원</a:t>
            </a:r>
            <a:r>
              <a:rPr lang="ko-KR" altLang="en-US" sz="1400" dirty="0">
                <a:solidFill>
                  <a:srgbClr val="313131"/>
                </a:solidFill>
                <a:latin typeface="PT Sans"/>
              </a:rPr>
              <a:t> 공간으로 변환하는 </a:t>
            </a:r>
            <a:r>
              <a:rPr lang="ko-KR" altLang="en-US" sz="1400" dirty="0" smtClean="0">
                <a:solidFill>
                  <a:srgbClr val="313131"/>
                </a:solidFill>
                <a:latin typeface="PT Sans"/>
              </a:rPr>
              <a:t>기</a:t>
            </a:r>
            <a:r>
              <a:rPr lang="ko-KR" altLang="en-US" sz="1400" dirty="0">
                <a:solidFill>
                  <a:srgbClr val="313131"/>
                </a:solidFill>
                <a:latin typeface="PT Sans"/>
              </a:rPr>
              <a:t>법</a:t>
            </a:r>
            <a:endParaRPr lang="ko-KR" altLang="en-US" sz="1400" dirty="0"/>
          </a:p>
        </p:txBody>
      </p:sp>
      <p:pic>
        <p:nvPicPr>
          <p:cNvPr id="1026" name="Picture 2" descr="https://i.imgur.com/jWJ2n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7" y="3337342"/>
            <a:ext cx="8493781" cy="336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83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2" y="224925"/>
            <a:ext cx="3580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Principle Component Analysis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4" name="Picture 2" descr="PCA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63" y="910166"/>
            <a:ext cx="8395223" cy="506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80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Dimension,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샘플의 예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50" y="2571210"/>
            <a:ext cx="4008047" cy="4015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69" y="2571210"/>
            <a:ext cx="4008047" cy="401587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6762" y="224925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PCA</a:t>
            </a:r>
            <a:r>
              <a:rPr lang="ko-KR" altLang="en-US" sz="2000" dirty="0"/>
              <a:t>의 작동 방법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6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740"/>
            <a:ext cx="10972800" cy="4525963"/>
          </a:xfrm>
        </p:spPr>
        <p:txBody>
          <a:bodyPr/>
          <a:lstStyle/>
          <a:p>
            <a:r>
              <a:rPr lang="ko-KR" altLang="en-US" dirty="0" smtClean="0"/>
              <a:t>분산이 제일 크게 하는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을 찾고</a:t>
            </a:r>
            <a:r>
              <a:rPr lang="en-GB" dirty="0" smtClean="0"/>
              <a:t>, </a:t>
            </a:r>
            <a:r>
              <a:rPr lang="ko-KR" altLang="en-US" dirty="0" smtClean="0"/>
              <a:t>직교하는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을 찾음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" y="2793287"/>
            <a:ext cx="3816530" cy="38761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488" y="2793287"/>
            <a:ext cx="3951722" cy="38761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720" y="2492306"/>
            <a:ext cx="3888540" cy="4177143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6762" y="224925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PCA</a:t>
            </a:r>
            <a:r>
              <a:rPr lang="ko-KR" altLang="en-US" sz="2000" dirty="0"/>
              <a:t>의 작동 방법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05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0" y="1766392"/>
            <a:ext cx="3799890" cy="3727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20" y="1766393"/>
            <a:ext cx="4686289" cy="3727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48410" y="2204830"/>
            <a:ext cx="2554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Single Vector or </a:t>
            </a:r>
          </a:p>
          <a:p>
            <a:r>
              <a:rPr lang="en-GB" sz="2800" dirty="0" smtClean="0"/>
              <a:t>‘</a:t>
            </a:r>
            <a:r>
              <a:rPr lang="en-GB" sz="2800" b="1" dirty="0" smtClean="0"/>
              <a:t>eigenvector</a:t>
            </a:r>
            <a:r>
              <a:rPr lang="en-GB" sz="2800" dirty="0" smtClean="0"/>
              <a:t>’</a:t>
            </a:r>
            <a:endParaRPr lang="en-GB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048410" y="3906914"/>
            <a:ext cx="2952410" cy="2530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Loadings:</a:t>
            </a:r>
          </a:p>
          <a:p>
            <a:r>
              <a:rPr lang="en-GB" sz="2000" dirty="0" smtClean="0"/>
              <a:t>Gene1 = 0.82</a:t>
            </a:r>
          </a:p>
          <a:p>
            <a:r>
              <a:rPr lang="en-GB" sz="2000" dirty="0" smtClean="0"/>
              <a:t>Gene2 = 0.57</a:t>
            </a:r>
          </a:p>
          <a:p>
            <a:pPr lvl="1"/>
            <a:endParaRPr lang="en-GB" sz="1800" dirty="0" smtClean="0"/>
          </a:p>
          <a:p>
            <a:pPr marL="0" indent="0">
              <a:buNone/>
            </a:pPr>
            <a:r>
              <a:rPr lang="ko-KR" altLang="en-US" sz="2000" dirty="0" smtClean="0"/>
              <a:t>높은 </a:t>
            </a:r>
            <a:r>
              <a:rPr lang="en-US" altLang="ko-KR" sz="2000" dirty="0" smtClean="0"/>
              <a:t>variance (</a:t>
            </a:r>
            <a:r>
              <a:rPr lang="en-US" altLang="ko-KR" sz="2000" dirty="0" err="1" smtClean="0"/>
              <a:t>lodings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=&gt; </a:t>
            </a:r>
            <a:r>
              <a:rPr lang="ko-KR" altLang="en-US" sz="2000" dirty="0" smtClean="0"/>
              <a:t>높은 설명력</a:t>
            </a:r>
            <a:endParaRPr lang="en-GB" sz="2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6762" y="224925"/>
            <a:ext cx="4916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찾은 </a:t>
            </a:r>
            <a:r>
              <a:rPr lang="en-US" altLang="ko-KR" sz="2000" dirty="0"/>
              <a:t>Vector</a:t>
            </a:r>
            <a:r>
              <a:rPr lang="ko-KR" altLang="en-US" sz="2000" dirty="0"/>
              <a:t>로 데이터를 </a:t>
            </a:r>
            <a:r>
              <a:rPr lang="en-US" altLang="ko-KR" sz="2000" dirty="0"/>
              <a:t>projection (</a:t>
            </a:r>
            <a:r>
              <a:rPr lang="ko-KR" altLang="en-US" sz="2000" dirty="0"/>
              <a:t>투영</a:t>
            </a:r>
            <a:r>
              <a:rPr lang="en-US" altLang="ko-KR" sz="2000" dirty="0"/>
              <a:t>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21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축에 따른 </a:t>
            </a:r>
            <a:r>
              <a:rPr lang="en-US" altLang="ko-KR" dirty="0" smtClean="0"/>
              <a:t>Variance</a:t>
            </a:r>
            <a:r>
              <a:rPr lang="ko-KR" altLang="en-US" dirty="0" smtClean="0"/>
              <a:t>가 클 수록</a:t>
            </a:r>
            <a:r>
              <a:rPr lang="en-US" altLang="ko-KR" dirty="0" smtClean="0"/>
              <a:t>, </a:t>
            </a:r>
            <a:r>
              <a:rPr lang="ko-KR" altLang="en-US" dirty="0"/>
              <a:t>설명력↑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0" y="1417638"/>
            <a:ext cx="5114925" cy="477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805" y="1417638"/>
            <a:ext cx="51149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2189</TotalTime>
  <Words>534</Words>
  <Application>Microsoft Office PowerPoint</Application>
  <PresentationFormat>와이드스크린</PresentationFormat>
  <Paragraphs>189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PT Sans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축에 따른 Variance가 클 수록, 설명력↑</vt:lpstr>
      <vt:lpstr>PowerPoint 프레젠테이션</vt:lpstr>
      <vt:lpstr>Perplexity에 따른 Distance scaling</vt:lpstr>
      <vt:lpstr>Perplexity Robustness</vt:lpstr>
      <vt:lpstr>tSNE Projection</vt:lpstr>
      <vt:lpstr>tSNE Projection</vt:lpstr>
      <vt:lpstr>tSNE Practical Examples</vt:lpstr>
      <vt:lpstr>tSNE Practical Examples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Jeonghoon Lee</dc:creator>
  <cp:lastModifiedBy>student</cp:lastModifiedBy>
  <cp:revision>83</cp:revision>
  <dcterms:created xsi:type="dcterms:W3CDTF">2017-12-11T20:12:50Z</dcterms:created>
  <dcterms:modified xsi:type="dcterms:W3CDTF">2022-04-28T07:21:32Z</dcterms:modified>
</cp:coreProperties>
</file>