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8" r:id="rId3"/>
    <p:sldId id="328" r:id="rId4"/>
    <p:sldId id="292" r:id="rId5"/>
    <p:sldId id="293" r:id="rId6"/>
    <p:sldId id="329" r:id="rId7"/>
    <p:sldId id="330" r:id="rId8"/>
    <p:sldId id="297" r:id="rId9"/>
    <p:sldId id="307" r:id="rId10"/>
    <p:sldId id="303" r:id="rId11"/>
    <p:sldId id="309" r:id="rId12"/>
    <p:sldId id="271" r:id="rId13"/>
    <p:sldId id="276" r:id="rId14"/>
    <p:sldId id="318" r:id="rId15"/>
    <p:sldId id="275" r:id="rId16"/>
    <p:sldId id="310" r:id="rId17"/>
    <p:sldId id="312" r:id="rId18"/>
    <p:sldId id="311" r:id="rId19"/>
    <p:sldId id="333" r:id="rId20"/>
    <p:sldId id="332" r:id="rId21"/>
    <p:sldId id="286" r:id="rId22"/>
    <p:sldId id="323" r:id="rId23"/>
    <p:sldId id="313" r:id="rId24"/>
    <p:sldId id="314" r:id="rId25"/>
    <p:sldId id="334" r:id="rId26"/>
  </p:sldIdLst>
  <p:sldSz cx="9904413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00"/>
    <a:srgbClr val="EA002C"/>
    <a:srgbClr val="D28700"/>
    <a:srgbClr val="CC0000"/>
    <a:srgbClr val="F29C00"/>
    <a:srgbClr val="E2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8" autoAdjust="0"/>
    <p:restoredTop sz="94660"/>
  </p:normalViewPr>
  <p:slideViewPr>
    <p:cSldViewPr showGuides="1">
      <p:cViewPr varScale="1">
        <p:scale>
          <a:sx n="87" d="100"/>
          <a:sy n="87" d="100"/>
        </p:scale>
        <p:origin x="1254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r>
              <a:rPr lang="en-US" altLang="ko-KR" dirty="0" smtClean="0"/>
              <a:t>PPM</a:t>
            </a:r>
            <a:r>
              <a:rPr lang="en-US" altLang="ko-KR" baseline="0" dirty="0" smtClean="0"/>
              <a:t> ARPU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가입자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201807</c:v>
                </c:pt>
                <c:pt idx="1">
                  <c:v>201808</c:v>
                </c:pt>
                <c:pt idx="2">
                  <c:v>201809</c:v>
                </c:pt>
                <c:pt idx="3">
                  <c:v>201810</c:v>
                </c:pt>
                <c:pt idx="4">
                  <c:v>201811</c:v>
                </c:pt>
                <c:pt idx="5">
                  <c:v>201812</c:v>
                </c:pt>
                <c:pt idx="6">
                  <c:v>201901</c:v>
                </c:pt>
                <c:pt idx="7">
                  <c:v>201902</c:v>
                </c:pt>
                <c:pt idx="8">
                  <c:v>201903</c:v>
                </c:pt>
                <c:pt idx="9">
                  <c:v>201904</c:v>
                </c:pt>
                <c:pt idx="10">
                  <c:v>201905</c:v>
                </c:pt>
                <c:pt idx="11">
                  <c:v>201906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887588</c:v>
                </c:pt>
                <c:pt idx="1">
                  <c:v>900037</c:v>
                </c:pt>
                <c:pt idx="2">
                  <c:v>901347</c:v>
                </c:pt>
                <c:pt idx="3">
                  <c:v>903841</c:v>
                </c:pt>
                <c:pt idx="4">
                  <c:v>902455</c:v>
                </c:pt>
                <c:pt idx="5">
                  <c:v>913218</c:v>
                </c:pt>
                <c:pt idx="6">
                  <c:v>913929</c:v>
                </c:pt>
                <c:pt idx="7">
                  <c:v>905483</c:v>
                </c:pt>
                <c:pt idx="8">
                  <c:v>898832</c:v>
                </c:pt>
                <c:pt idx="9">
                  <c:v>898164</c:v>
                </c:pt>
                <c:pt idx="10">
                  <c:v>902203</c:v>
                </c:pt>
                <c:pt idx="11">
                  <c:v>914346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7-4F68-9B79-8A0530352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5736975"/>
        <c:axId val="81573863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 ARPU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201807</c:v>
                </c:pt>
                <c:pt idx="1">
                  <c:v>201808</c:v>
                </c:pt>
                <c:pt idx="2">
                  <c:v>201809</c:v>
                </c:pt>
                <c:pt idx="3">
                  <c:v>201810</c:v>
                </c:pt>
                <c:pt idx="4">
                  <c:v>201811</c:v>
                </c:pt>
                <c:pt idx="5">
                  <c:v>201812</c:v>
                </c:pt>
                <c:pt idx="6">
                  <c:v>201901</c:v>
                </c:pt>
                <c:pt idx="7">
                  <c:v>201902</c:v>
                </c:pt>
                <c:pt idx="8">
                  <c:v>201903</c:v>
                </c:pt>
                <c:pt idx="9">
                  <c:v>201904</c:v>
                </c:pt>
                <c:pt idx="10">
                  <c:v>201905</c:v>
                </c:pt>
                <c:pt idx="11">
                  <c:v>201906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12275</c:v>
                </c:pt>
                <c:pt idx="1">
                  <c:v>12392</c:v>
                </c:pt>
                <c:pt idx="2">
                  <c:v>12477</c:v>
                </c:pt>
                <c:pt idx="3">
                  <c:v>12528</c:v>
                </c:pt>
                <c:pt idx="4">
                  <c:v>12500</c:v>
                </c:pt>
                <c:pt idx="5">
                  <c:v>12589</c:v>
                </c:pt>
                <c:pt idx="6">
                  <c:v>12596</c:v>
                </c:pt>
                <c:pt idx="7">
                  <c:v>12536</c:v>
                </c:pt>
                <c:pt idx="8">
                  <c:v>12437</c:v>
                </c:pt>
                <c:pt idx="9">
                  <c:v>12357</c:v>
                </c:pt>
                <c:pt idx="10">
                  <c:v>12366</c:v>
                </c:pt>
                <c:pt idx="11">
                  <c:v>12435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F7-4F68-9B79-8A0530352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5738223"/>
        <c:axId val="815751535"/>
      </c:lineChart>
      <c:catAx>
        <c:axId val="8157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endParaRPr lang="ko-KR"/>
          </a:p>
        </c:txPr>
        <c:crossAx val="815738639"/>
        <c:crosses val="autoZero"/>
        <c:auto val="1"/>
        <c:lblAlgn val="ctr"/>
        <c:lblOffset val="100"/>
        <c:noMultiLvlLbl val="0"/>
      </c:catAx>
      <c:valAx>
        <c:axId val="81573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endParaRPr lang="ko-KR"/>
          </a:p>
        </c:txPr>
        <c:crossAx val="815736975"/>
        <c:crosses val="autoZero"/>
        <c:crossBetween val="between"/>
      </c:valAx>
      <c:valAx>
        <c:axId val="815751535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endParaRPr lang="ko-KR"/>
          </a:p>
        </c:txPr>
        <c:crossAx val="815738223"/>
        <c:crosses val="max"/>
        <c:crossBetween val="between"/>
      </c:valAx>
      <c:catAx>
        <c:axId val="8157382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157515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K Btv OTF Medium" panose="00000600000000000000" pitchFamily="50" charset="-127"/>
          <a:ea typeface="SK Btv OTF Medium" panose="00000600000000000000" pitchFamily="50" charset="-127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baseline="0" dirty="0" smtClean="0"/>
              <a:t>성인</a:t>
            </a:r>
            <a:r>
              <a:rPr lang="en-US" altLang="ko-KR" sz="1400" b="1" baseline="0" dirty="0" smtClean="0"/>
              <a:t> </a:t>
            </a:r>
            <a:r>
              <a:rPr lang="ko-KR" altLang="en-US" sz="1400" b="1" baseline="0" dirty="0" err="1" smtClean="0"/>
              <a:t>월정액</a:t>
            </a:r>
            <a:r>
              <a:rPr lang="ko-KR" altLang="en-US" sz="1400" b="1" baseline="0" dirty="0" smtClean="0"/>
              <a:t> 가입자 수</a:t>
            </a:r>
            <a:endParaRPr lang="ko-KR" alt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성인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Sheet1!$A$2:$A$13</c:f>
              <c:numCache>
                <c:formatCode>General</c:formatCode>
                <c:ptCount val="12"/>
                <c:pt idx="0">
                  <c:v>201807</c:v>
                </c:pt>
                <c:pt idx="1">
                  <c:v>201808</c:v>
                </c:pt>
                <c:pt idx="2">
                  <c:v>201809</c:v>
                </c:pt>
                <c:pt idx="3">
                  <c:v>201810</c:v>
                </c:pt>
                <c:pt idx="4">
                  <c:v>201811</c:v>
                </c:pt>
                <c:pt idx="5">
                  <c:v>201812</c:v>
                </c:pt>
                <c:pt idx="6">
                  <c:v>201901</c:v>
                </c:pt>
                <c:pt idx="7">
                  <c:v>201902</c:v>
                </c:pt>
                <c:pt idx="8">
                  <c:v>201903</c:v>
                </c:pt>
                <c:pt idx="9">
                  <c:v>201904</c:v>
                </c:pt>
                <c:pt idx="10">
                  <c:v>201905</c:v>
                </c:pt>
                <c:pt idx="11">
                  <c:v>201906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53419</c:v>
                </c:pt>
                <c:pt idx="1">
                  <c:v>55484</c:v>
                </c:pt>
                <c:pt idx="2">
                  <c:v>57308</c:v>
                </c:pt>
                <c:pt idx="3">
                  <c:v>58703</c:v>
                </c:pt>
                <c:pt idx="4">
                  <c:v>60486</c:v>
                </c:pt>
                <c:pt idx="5">
                  <c:v>61714</c:v>
                </c:pt>
                <c:pt idx="6">
                  <c:v>62027</c:v>
                </c:pt>
                <c:pt idx="7">
                  <c:v>63747</c:v>
                </c:pt>
                <c:pt idx="8">
                  <c:v>66689</c:v>
                </c:pt>
                <c:pt idx="9">
                  <c:v>68790</c:v>
                </c:pt>
                <c:pt idx="10">
                  <c:v>71845</c:v>
                </c:pt>
                <c:pt idx="11">
                  <c:v>75107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D3-40FB-ADAA-2AFF1AE61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1593295"/>
        <c:axId val="681598703"/>
      </c:lineChart>
      <c:catAx>
        <c:axId val="68159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1598703"/>
        <c:crosses val="autoZero"/>
        <c:auto val="1"/>
        <c:lblAlgn val="ctr"/>
        <c:lblOffset val="100"/>
        <c:noMultiLvlLbl val="0"/>
      </c:catAx>
      <c:valAx>
        <c:axId val="68159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159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r>
              <a:rPr lang="ko-KR" dirty="0" smtClean="0"/>
              <a:t>열혈 시청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B5-482B-90F8-058055505AA9}"/>
              </c:ext>
            </c:extLst>
          </c:dPt>
          <c:dPt>
            <c:idx val="1"/>
            <c:bubble3D val="0"/>
            <c:spPr>
              <a:solidFill>
                <a:srgbClr val="FF7A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B5-482B-90F8-058055505AA9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B5-482B-90F8-058055505AA9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5B5-482B-90F8-058055505AA9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B5-482B-90F8-058055505AA9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5B5-482B-90F8-058055505A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K Btv OTF Medium" panose="00000600000000000000" pitchFamily="50" charset="-127"/>
                    <a:ea typeface="SK Btv OTF Medium" panose="000006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All</c:v>
                </c:pt>
                <c:pt idx="1">
                  <c:v>프라임</c:v>
                </c:pt>
                <c:pt idx="2">
                  <c:v>Lite</c:v>
                </c:pt>
                <c:pt idx="3">
                  <c:v>Newsmart</c:v>
                </c:pt>
                <c:pt idx="4">
                  <c:v>베이직</c:v>
                </c:pt>
                <c:pt idx="5">
                  <c:v>선택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24</c:v>
                </c:pt>
                <c:pt idx="2">
                  <c:v>39</c:v>
                </c:pt>
                <c:pt idx="3">
                  <c:v>25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5-482B-90F8-058055505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K Btv OTF Medium" panose="00000600000000000000" pitchFamily="50" charset="-127"/>
          <a:ea typeface="SK Btv OTF Medium" panose="000006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r>
              <a:rPr lang="ko-KR" dirty="0" smtClean="0"/>
              <a:t>중간 시청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7E6-47E5-949D-63379391C32C}"/>
              </c:ext>
            </c:extLst>
          </c:dPt>
          <c:dPt>
            <c:idx val="1"/>
            <c:bubble3D val="0"/>
            <c:spPr>
              <a:solidFill>
                <a:srgbClr val="FF7A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6-47E5-949D-63379391C32C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6-47E5-949D-63379391C32C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7E6-47E5-949D-63379391C32C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E6-47E5-949D-63379391C32C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7E6-47E5-949D-63379391C3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K Btv OTF Medium" panose="00000600000000000000" pitchFamily="50" charset="-127"/>
                    <a:ea typeface="SK Btv OTF Medium" panose="000006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All</c:v>
                </c:pt>
                <c:pt idx="1">
                  <c:v>프라임</c:v>
                </c:pt>
                <c:pt idx="2">
                  <c:v>Lite</c:v>
                </c:pt>
                <c:pt idx="3">
                  <c:v>Newsmart</c:v>
                </c:pt>
                <c:pt idx="4">
                  <c:v>베이직</c:v>
                </c:pt>
                <c:pt idx="5">
                  <c:v>선택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30</c:v>
                </c:pt>
                <c:pt idx="2">
                  <c:v>36</c:v>
                </c:pt>
                <c:pt idx="3">
                  <c:v>18</c:v>
                </c:pt>
                <c:pt idx="4">
                  <c:v>7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6-47E5-949D-63379391C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K Btv OTF Medium" panose="00000600000000000000" pitchFamily="50" charset="-127"/>
          <a:ea typeface="SK Btv OTF Medium" panose="00000600000000000000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r>
              <a:rPr lang="ko-KR" dirty="0" smtClean="0"/>
              <a:t>저 시청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615-48E4-B09A-A65EBB5CF3F1}"/>
              </c:ext>
            </c:extLst>
          </c:dPt>
          <c:dPt>
            <c:idx val="1"/>
            <c:bubble3D val="0"/>
            <c:spPr>
              <a:solidFill>
                <a:srgbClr val="FF7A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15-48E4-B09A-A65EBB5CF3F1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15-48E4-B09A-A65EBB5CF3F1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615-48E4-B09A-A65EBB5CF3F1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15-48E4-B09A-A65EBB5CF3F1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615-48E4-B09A-A65EBB5CF3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K Btv OTF Medium" panose="00000600000000000000" pitchFamily="50" charset="-127"/>
                    <a:ea typeface="SK Btv OTF Medium" panose="000006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All</c:v>
                </c:pt>
                <c:pt idx="1">
                  <c:v>프라임</c:v>
                </c:pt>
                <c:pt idx="2">
                  <c:v>Lite</c:v>
                </c:pt>
                <c:pt idx="3">
                  <c:v>Newsmart</c:v>
                </c:pt>
                <c:pt idx="4">
                  <c:v>베이직</c:v>
                </c:pt>
                <c:pt idx="5">
                  <c:v>선택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18</c:v>
                </c:pt>
                <c:pt idx="2">
                  <c:v>38</c:v>
                </c:pt>
                <c:pt idx="3">
                  <c:v>13</c:v>
                </c:pt>
                <c:pt idx="4">
                  <c:v>9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5-48E4-B09A-A65EBB5CF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K Btv OTF Medium" panose="00000600000000000000" pitchFamily="50" charset="-127"/>
          <a:ea typeface="SK Btv OTF Medium" panose="00000600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단일 월정액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K Btv OTF Medium" panose="00000600000000000000" pitchFamily="50" charset="-127"/>
                    <a:ea typeface="SK Btv OTF Medium" panose="00000600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프리미어</c:v>
                </c:pt>
                <c:pt idx="1">
                  <c:v>성인</c:v>
                </c:pt>
                <c:pt idx="2">
                  <c:v>지상파</c:v>
                </c:pt>
                <c:pt idx="3">
                  <c:v>CJ</c:v>
                </c:pt>
                <c:pt idx="4">
                  <c:v>캐치온</c:v>
                </c:pt>
                <c:pt idx="5">
                  <c:v>JTBC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5264</c:v>
                </c:pt>
                <c:pt idx="1">
                  <c:v>594</c:v>
                </c:pt>
                <c:pt idx="2">
                  <c:v>1027</c:v>
                </c:pt>
                <c:pt idx="3">
                  <c:v>563</c:v>
                </c:pt>
                <c:pt idx="4">
                  <c:v>114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4-4412-A039-1DCD6DCF62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4711951"/>
        <c:axId val="574717775"/>
      </c:barChart>
      <c:catAx>
        <c:axId val="57471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endParaRPr lang="ko-KR"/>
          </a:p>
        </c:txPr>
        <c:crossAx val="574717775"/>
        <c:crosses val="autoZero"/>
        <c:auto val="1"/>
        <c:lblAlgn val="ctr"/>
        <c:lblOffset val="100"/>
        <c:noMultiLvlLbl val="0"/>
      </c:catAx>
      <c:valAx>
        <c:axId val="57471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endParaRPr lang="ko-KR"/>
          </a:p>
        </c:txPr>
        <c:crossAx val="57471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K Btv OTF Medium" panose="00000600000000000000" pitchFamily="50" charset="-127"/>
          <a:ea typeface="SK Btv OTF Medium" panose="00000600000000000000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r>
              <a:rPr lang="en-US"/>
              <a:t>2</a:t>
            </a:r>
            <a:r>
              <a:rPr lang="ko-KR"/>
              <a:t>개 이상 월정액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단일 월정액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K Btv OTF Medium" panose="00000600000000000000" pitchFamily="50" charset="-127"/>
                    <a:ea typeface="SK Btv OTF Medium" panose="00000600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지상파,프리미어</c:v>
                </c:pt>
                <c:pt idx="1">
                  <c:v>지상파,CJ</c:v>
                </c:pt>
                <c:pt idx="2">
                  <c:v>프리미어,CJ</c:v>
                </c:pt>
                <c:pt idx="3">
                  <c:v>프리,성인</c:v>
                </c:pt>
                <c:pt idx="4">
                  <c:v>지상,CJ,JTBC</c:v>
                </c:pt>
                <c:pt idx="5">
                  <c:v>지상,프리,CJ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790</c:v>
                </c:pt>
                <c:pt idx="1">
                  <c:v>393</c:v>
                </c:pt>
                <c:pt idx="2">
                  <c:v>338</c:v>
                </c:pt>
                <c:pt idx="3">
                  <c:v>202</c:v>
                </c:pt>
                <c:pt idx="4">
                  <c:v>186</c:v>
                </c:pt>
                <c:pt idx="5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B-4F7B-887D-E80A29C3A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4711951"/>
        <c:axId val="574717775"/>
      </c:barChart>
      <c:catAx>
        <c:axId val="57471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endParaRPr lang="ko-KR"/>
          </a:p>
        </c:txPr>
        <c:crossAx val="574717775"/>
        <c:crosses val="autoZero"/>
        <c:auto val="1"/>
        <c:lblAlgn val="ctr"/>
        <c:lblOffset val="100"/>
        <c:noMultiLvlLbl val="0"/>
      </c:catAx>
      <c:valAx>
        <c:axId val="57471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  <a:cs typeface="+mn-cs"/>
              </a:defRPr>
            </a:pPr>
            <a:endParaRPr lang="ko-KR"/>
          </a:p>
        </c:txPr>
        <c:crossAx val="57471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K Btv OTF Medium" panose="00000600000000000000" pitchFamily="50" charset="-127"/>
              <a:ea typeface="SK Btv OTF Medium" panose="000006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K Btv OTF Medium" panose="00000600000000000000" pitchFamily="50" charset="-127"/>
          <a:ea typeface="SK Btv OTF Medium" panose="00000600000000000000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 smtClean="0"/>
              <a:t>프리미어 </a:t>
            </a:r>
            <a:r>
              <a:rPr lang="ko-KR" altLang="en-US" sz="1400" b="1" dirty="0" err="1" smtClean="0"/>
              <a:t>월정액</a:t>
            </a:r>
            <a:r>
              <a:rPr lang="ko-KR" altLang="en-US" sz="1400" b="1" dirty="0" smtClean="0"/>
              <a:t> 가입자 수</a:t>
            </a:r>
            <a:endParaRPr lang="ko-KR" alt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프리미어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Sheet1!$A$2:$A$13</c:f>
              <c:numCache>
                <c:formatCode>General</c:formatCode>
                <c:ptCount val="12"/>
                <c:pt idx="0">
                  <c:v>201807</c:v>
                </c:pt>
                <c:pt idx="1">
                  <c:v>201808</c:v>
                </c:pt>
                <c:pt idx="2">
                  <c:v>201809</c:v>
                </c:pt>
                <c:pt idx="3">
                  <c:v>201810</c:v>
                </c:pt>
                <c:pt idx="4">
                  <c:v>201811</c:v>
                </c:pt>
                <c:pt idx="5">
                  <c:v>201812</c:v>
                </c:pt>
                <c:pt idx="6">
                  <c:v>201901</c:v>
                </c:pt>
                <c:pt idx="7">
                  <c:v>201902</c:v>
                </c:pt>
                <c:pt idx="8">
                  <c:v>201903</c:v>
                </c:pt>
                <c:pt idx="9">
                  <c:v>201904</c:v>
                </c:pt>
                <c:pt idx="10">
                  <c:v>201905</c:v>
                </c:pt>
                <c:pt idx="11">
                  <c:v>201906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168462</c:v>
                </c:pt>
                <c:pt idx="1">
                  <c:v>173214</c:v>
                </c:pt>
                <c:pt idx="2">
                  <c:v>163544</c:v>
                </c:pt>
                <c:pt idx="3">
                  <c:v>165067</c:v>
                </c:pt>
                <c:pt idx="4">
                  <c:v>169625</c:v>
                </c:pt>
                <c:pt idx="5">
                  <c:v>163201</c:v>
                </c:pt>
                <c:pt idx="6">
                  <c:v>172932</c:v>
                </c:pt>
                <c:pt idx="7">
                  <c:v>158531</c:v>
                </c:pt>
                <c:pt idx="8">
                  <c:v>168891</c:v>
                </c:pt>
                <c:pt idx="9">
                  <c:v>162931</c:v>
                </c:pt>
                <c:pt idx="10">
                  <c:v>167978</c:v>
                </c:pt>
                <c:pt idx="11">
                  <c:v>156489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82-4AA2-9F7A-D3E898245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703551"/>
        <c:axId val="766701055"/>
      </c:lineChart>
      <c:catAx>
        <c:axId val="76670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6701055"/>
        <c:crosses val="autoZero"/>
        <c:auto val="1"/>
        <c:lblAlgn val="ctr"/>
        <c:lblOffset val="100"/>
        <c:noMultiLvlLbl val="0"/>
      </c:catAx>
      <c:valAx>
        <c:axId val="76670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670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 err="1" smtClean="0"/>
              <a:t>지상파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월정액</a:t>
            </a:r>
            <a:r>
              <a:rPr lang="ko-KR" altLang="en-US" sz="1400" b="1" dirty="0" smtClean="0"/>
              <a:t> 가입자 수</a:t>
            </a:r>
            <a:endParaRPr lang="en-US" altLang="ko-KR" sz="1400" b="1" dirty="0" smtClean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지상파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Sheet1!$A$2:$A$13</c:f>
              <c:numCache>
                <c:formatCode>General</c:formatCode>
                <c:ptCount val="12"/>
                <c:pt idx="0">
                  <c:v>201807</c:v>
                </c:pt>
                <c:pt idx="1">
                  <c:v>201808</c:v>
                </c:pt>
                <c:pt idx="2">
                  <c:v>201809</c:v>
                </c:pt>
                <c:pt idx="3">
                  <c:v>201810</c:v>
                </c:pt>
                <c:pt idx="4">
                  <c:v>201811</c:v>
                </c:pt>
                <c:pt idx="5">
                  <c:v>201812</c:v>
                </c:pt>
                <c:pt idx="6">
                  <c:v>201901</c:v>
                </c:pt>
                <c:pt idx="7">
                  <c:v>201902</c:v>
                </c:pt>
                <c:pt idx="8">
                  <c:v>201903</c:v>
                </c:pt>
                <c:pt idx="9">
                  <c:v>201904</c:v>
                </c:pt>
                <c:pt idx="10">
                  <c:v>201905</c:v>
                </c:pt>
                <c:pt idx="11">
                  <c:v>201906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135770</c:v>
                </c:pt>
                <c:pt idx="1">
                  <c:v>134392</c:v>
                </c:pt>
                <c:pt idx="2">
                  <c:v>135203</c:v>
                </c:pt>
                <c:pt idx="3">
                  <c:v>133784</c:v>
                </c:pt>
                <c:pt idx="4">
                  <c:v>134059</c:v>
                </c:pt>
                <c:pt idx="5">
                  <c:v>134119</c:v>
                </c:pt>
                <c:pt idx="6">
                  <c:v>135418</c:v>
                </c:pt>
                <c:pt idx="7">
                  <c:v>135005</c:v>
                </c:pt>
                <c:pt idx="8">
                  <c:v>137797</c:v>
                </c:pt>
                <c:pt idx="9">
                  <c:v>142889</c:v>
                </c:pt>
                <c:pt idx="10">
                  <c:v>137115</c:v>
                </c:pt>
                <c:pt idx="11">
                  <c:v>134833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B5-4B31-B562-5A6305F54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1589967"/>
        <c:axId val="681592047"/>
      </c:lineChart>
      <c:catAx>
        <c:axId val="68158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1592047"/>
        <c:crosses val="autoZero"/>
        <c:auto val="1"/>
        <c:lblAlgn val="ctr"/>
        <c:lblOffset val="100"/>
        <c:noMultiLvlLbl val="0"/>
      </c:catAx>
      <c:valAx>
        <c:axId val="68159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158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dirty="0" smtClean="0"/>
              <a:t>CJ</a:t>
            </a:r>
            <a:r>
              <a:rPr lang="en-US" altLang="ko-KR" sz="1400" b="1" baseline="0" dirty="0" smtClean="0"/>
              <a:t> </a:t>
            </a:r>
            <a:r>
              <a:rPr lang="ko-KR" altLang="en-US" sz="1400" b="1" baseline="0" dirty="0" err="1" smtClean="0"/>
              <a:t>월정액</a:t>
            </a:r>
            <a:r>
              <a:rPr lang="ko-KR" altLang="en-US" sz="1400" b="1" baseline="0" dirty="0" smtClean="0"/>
              <a:t> 가입자 수</a:t>
            </a:r>
            <a:endParaRPr lang="ko-KR" alt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CJ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Sheet1!$A$2:$A$13</c:f>
              <c:numCache>
                <c:formatCode>General</c:formatCode>
                <c:ptCount val="12"/>
                <c:pt idx="0">
                  <c:v>201807</c:v>
                </c:pt>
                <c:pt idx="1">
                  <c:v>201808</c:v>
                </c:pt>
                <c:pt idx="2">
                  <c:v>201809</c:v>
                </c:pt>
                <c:pt idx="3">
                  <c:v>201810</c:v>
                </c:pt>
                <c:pt idx="4">
                  <c:v>201811</c:v>
                </c:pt>
                <c:pt idx="5">
                  <c:v>201812</c:v>
                </c:pt>
                <c:pt idx="6">
                  <c:v>201901</c:v>
                </c:pt>
                <c:pt idx="7">
                  <c:v>201902</c:v>
                </c:pt>
                <c:pt idx="8">
                  <c:v>201903</c:v>
                </c:pt>
                <c:pt idx="9">
                  <c:v>201904</c:v>
                </c:pt>
                <c:pt idx="10">
                  <c:v>201905</c:v>
                </c:pt>
                <c:pt idx="11">
                  <c:v>201906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51262</c:v>
                </c:pt>
                <c:pt idx="1">
                  <c:v>53557</c:v>
                </c:pt>
                <c:pt idx="2">
                  <c:v>57208</c:v>
                </c:pt>
                <c:pt idx="3">
                  <c:v>58853</c:v>
                </c:pt>
                <c:pt idx="4">
                  <c:v>55052</c:v>
                </c:pt>
                <c:pt idx="5">
                  <c:v>54166</c:v>
                </c:pt>
                <c:pt idx="6">
                  <c:v>51387</c:v>
                </c:pt>
                <c:pt idx="7">
                  <c:v>49819</c:v>
                </c:pt>
                <c:pt idx="8">
                  <c:v>47050</c:v>
                </c:pt>
                <c:pt idx="9">
                  <c:v>49606</c:v>
                </c:pt>
                <c:pt idx="10">
                  <c:v>57649</c:v>
                </c:pt>
                <c:pt idx="11">
                  <c:v>58263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22-49AD-A856-321E18F30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1593295"/>
        <c:axId val="681598703"/>
      </c:lineChart>
      <c:catAx>
        <c:axId val="68159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1598703"/>
        <c:crosses val="autoZero"/>
        <c:auto val="1"/>
        <c:lblAlgn val="ctr"/>
        <c:lblOffset val="100"/>
        <c:noMultiLvlLbl val="0"/>
      </c:catAx>
      <c:valAx>
        <c:axId val="68159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159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A95CD-F648-4D31-B9CF-B63AAD27C3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3EACA3-A1B3-4A16-9AE3-E30A01E02EA4}">
      <dgm:prSet phldrT="[텍스트]"/>
      <dgm:spPr>
        <a:solidFill>
          <a:srgbClr val="FFFF00">
            <a:alpha val="70000"/>
          </a:srgb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dirty="0" err="1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입력변수</a:t>
          </a:r>
          <a:endParaRPr lang="ko-KR" altLang="en-US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gm:t>
    </dgm:pt>
    <dgm:pt modelId="{2D1FA982-2942-4A11-96AE-AC40882C454A}" type="parTrans" cxnId="{F56ED6CE-DFFF-4786-BAE6-ED147F6EA4A4}">
      <dgm:prSet/>
      <dgm:spPr/>
      <dgm:t>
        <a:bodyPr/>
        <a:lstStyle/>
        <a:p>
          <a:pPr latinLnBrk="1"/>
          <a:endParaRPr lang="ko-KR" altLang="en-US"/>
        </a:p>
      </dgm:t>
    </dgm:pt>
    <dgm:pt modelId="{9BD0C008-BD9E-4339-8E24-3103F9A195A7}" type="sibTrans" cxnId="{F56ED6CE-DFFF-4786-BAE6-ED147F6EA4A4}">
      <dgm:prSet/>
      <dgm:spPr/>
      <dgm:t>
        <a:bodyPr/>
        <a:lstStyle/>
        <a:p>
          <a:pPr latinLnBrk="1"/>
          <a:endParaRPr lang="ko-KR" altLang="en-US"/>
        </a:p>
      </dgm:t>
    </dgm:pt>
    <dgm:pt modelId="{FBA572E7-1AEB-41B2-AEDD-9EE238F7334E}">
      <dgm:prSet phldrT="[텍스트]"/>
      <dgm:spPr>
        <a:solidFill>
          <a:srgbClr val="FFFF00">
            <a:alpha val="70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고객 정보</a:t>
          </a:r>
          <a:endParaRPr lang="ko-KR" altLang="en-US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gm:t>
    </dgm:pt>
    <dgm:pt modelId="{3C19C282-9DAB-4360-BD4F-6983574139A1}" type="parTrans" cxnId="{B9DA10A2-B829-43F5-911B-E7C06ED3533C}">
      <dgm:prSet/>
      <dgm:spPr>
        <a:ln>
          <a:solidFill>
            <a:srgbClr val="FFC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6DB31E9-6A2A-4867-B79E-FE46AE9021EA}" type="sibTrans" cxnId="{B9DA10A2-B829-43F5-911B-E7C06ED3533C}">
      <dgm:prSet/>
      <dgm:spPr/>
      <dgm:t>
        <a:bodyPr/>
        <a:lstStyle/>
        <a:p>
          <a:pPr latinLnBrk="1"/>
          <a:endParaRPr lang="ko-KR" altLang="en-US"/>
        </a:p>
      </dgm:t>
    </dgm:pt>
    <dgm:pt modelId="{E8833216-845C-4AAC-92C8-D6A25A506A83}">
      <dgm:prSet phldrT="[텍스트]"/>
      <dgm:spPr>
        <a:solidFill>
          <a:srgbClr val="FFFF00">
            <a:alpha val="70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기본 상품</a:t>
          </a:r>
          <a:endParaRPr lang="ko-KR" altLang="en-US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gm:t>
    </dgm:pt>
    <dgm:pt modelId="{C45C5A92-F8C8-4B7B-AE01-145896454B7E}" type="parTrans" cxnId="{81634104-68F1-4F11-AAC4-184507FAD2B7}">
      <dgm:prSet/>
      <dgm:spPr>
        <a:ln>
          <a:solidFill>
            <a:srgbClr val="FFFF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D76DCD6-4CDE-4476-9E4C-1D505FC26D1C}" type="sibTrans" cxnId="{81634104-68F1-4F11-AAC4-184507FAD2B7}">
      <dgm:prSet/>
      <dgm:spPr/>
      <dgm:t>
        <a:bodyPr/>
        <a:lstStyle/>
        <a:p>
          <a:pPr latinLnBrk="1"/>
          <a:endParaRPr lang="ko-KR" altLang="en-US"/>
        </a:p>
      </dgm:t>
    </dgm:pt>
    <dgm:pt modelId="{7BE60CB3-C24E-4A07-AD7D-562D26568E07}">
      <dgm:prSet phldrT="[텍스트]"/>
      <dgm:spPr>
        <a:solidFill>
          <a:srgbClr val="FFFF00">
            <a:alpha val="70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거주 지역</a:t>
          </a:r>
          <a:endParaRPr lang="ko-KR" altLang="en-US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gm:t>
    </dgm:pt>
    <dgm:pt modelId="{BB006304-B03D-47A7-B7B3-584D2D4F8412}" type="parTrans" cxnId="{6C05CEF7-0FA3-4844-8A79-647D4AB26CB8}">
      <dgm:prSet/>
      <dgm:spPr>
        <a:ln>
          <a:solidFill>
            <a:srgbClr val="FFC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685BA7F-03D3-415B-ACAB-C059ADEF098D}" type="sibTrans" cxnId="{6C05CEF7-0FA3-4844-8A79-647D4AB26CB8}">
      <dgm:prSet/>
      <dgm:spPr/>
      <dgm:t>
        <a:bodyPr/>
        <a:lstStyle/>
        <a:p>
          <a:pPr latinLnBrk="1"/>
          <a:endParaRPr lang="ko-KR" altLang="en-US"/>
        </a:p>
      </dgm:t>
    </dgm:pt>
    <dgm:pt modelId="{4F3E3D1A-31D8-43AD-AA90-67DB4964DE7A}">
      <dgm:prSet/>
      <dgm:spPr>
        <a:solidFill>
          <a:srgbClr val="FFFF00">
            <a:alpha val="70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dirty="0" err="1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셋탑</a:t>
          </a:r>
          <a:endParaRPr lang="ko-KR" altLang="en-US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gm:t>
    </dgm:pt>
    <dgm:pt modelId="{2807471C-76DA-4C08-A276-2B4768674BDF}" type="parTrans" cxnId="{1C087BC8-C383-4393-8632-3B52421C021E}">
      <dgm:prSet/>
      <dgm:spPr>
        <a:ln>
          <a:solidFill>
            <a:srgbClr val="FFC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C382FAB-E13F-4A67-AA9F-CC2F5B843ED9}" type="sibTrans" cxnId="{1C087BC8-C383-4393-8632-3B52421C021E}">
      <dgm:prSet/>
      <dgm:spPr/>
      <dgm:t>
        <a:bodyPr/>
        <a:lstStyle/>
        <a:p>
          <a:pPr latinLnBrk="1"/>
          <a:endParaRPr lang="ko-KR" altLang="en-US"/>
        </a:p>
      </dgm:t>
    </dgm:pt>
    <dgm:pt modelId="{2544990D-D92E-48DB-AB92-2EC1EA486840}">
      <dgm:prSet/>
      <dgm:spPr>
        <a:solidFill>
          <a:srgbClr val="FFFF00">
            <a:alpha val="70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유치 채널</a:t>
          </a:r>
          <a:endParaRPr lang="ko-KR" altLang="en-US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gm:t>
    </dgm:pt>
    <dgm:pt modelId="{3DF3142F-C3F5-46DB-B193-88922227433E}" type="parTrans" cxnId="{324D7C45-106A-43B9-8E59-CAB8CCD39E2F}">
      <dgm:prSet/>
      <dgm:spPr>
        <a:ln>
          <a:solidFill>
            <a:srgbClr val="FFC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C651B27-BD1C-4353-8261-21F6BED75275}" type="sibTrans" cxnId="{324D7C45-106A-43B9-8E59-CAB8CCD39E2F}">
      <dgm:prSet/>
      <dgm:spPr/>
      <dgm:t>
        <a:bodyPr/>
        <a:lstStyle/>
        <a:p>
          <a:pPr latinLnBrk="1"/>
          <a:endParaRPr lang="ko-KR" altLang="en-US"/>
        </a:p>
      </dgm:t>
    </dgm:pt>
    <dgm:pt modelId="{F10858D5-DFE2-4EE0-8A92-78E7E9D4D906}" type="pres">
      <dgm:prSet presAssocID="{FF5A95CD-F648-4D31-B9CF-B63AAD27C3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741F6A-8961-447B-81F3-41739165F78D}" type="pres">
      <dgm:prSet presAssocID="{CE3EACA3-A1B3-4A16-9AE3-E30A01E02EA4}" presName="hierRoot1" presStyleCnt="0">
        <dgm:presLayoutVars>
          <dgm:hierBranch val="init"/>
        </dgm:presLayoutVars>
      </dgm:prSet>
      <dgm:spPr/>
    </dgm:pt>
    <dgm:pt modelId="{31F8D646-1B25-4B9E-ACE8-2961AEF1696E}" type="pres">
      <dgm:prSet presAssocID="{CE3EACA3-A1B3-4A16-9AE3-E30A01E02EA4}" presName="rootComposite1" presStyleCnt="0"/>
      <dgm:spPr/>
    </dgm:pt>
    <dgm:pt modelId="{F67F1441-4953-48AE-9636-D26EAA521CB7}" type="pres">
      <dgm:prSet presAssocID="{CE3EACA3-A1B3-4A16-9AE3-E30A01E02EA4}" presName="rootText1" presStyleLbl="node0" presStyleIdx="0" presStyleCnt="1" custScaleX="171186" custScaleY="224885" custLinFactNeighborY="-655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2FEB5-F7DD-47C1-BCD7-42FAFD7A2C1B}" type="pres">
      <dgm:prSet presAssocID="{CE3EACA3-A1B3-4A16-9AE3-E30A01E02EA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CFC574D-1AFF-4935-96BE-4185E688A0F4}" type="pres">
      <dgm:prSet presAssocID="{CE3EACA3-A1B3-4A16-9AE3-E30A01E02EA4}" presName="hierChild2" presStyleCnt="0"/>
      <dgm:spPr/>
    </dgm:pt>
    <dgm:pt modelId="{98FD8468-EAF1-4601-843B-2E64528EB245}" type="pres">
      <dgm:prSet presAssocID="{3C19C282-9DAB-4360-BD4F-6983574139A1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5EBFFDA-38F5-4396-A6F5-6055A1BCEED4}" type="pres">
      <dgm:prSet presAssocID="{FBA572E7-1AEB-41B2-AEDD-9EE238F7334E}" presName="hierRoot2" presStyleCnt="0">
        <dgm:presLayoutVars>
          <dgm:hierBranch val="init"/>
        </dgm:presLayoutVars>
      </dgm:prSet>
      <dgm:spPr/>
    </dgm:pt>
    <dgm:pt modelId="{F7DE3323-92C4-4105-9D03-D6DA2517157F}" type="pres">
      <dgm:prSet presAssocID="{FBA572E7-1AEB-41B2-AEDD-9EE238F7334E}" presName="rootComposite" presStyleCnt="0"/>
      <dgm:spPr/>
    </dgm:pt>
    <dgm:pt modelId="{33CED753-C01B-4116-871E-CEFA56FA9321}" type="pres">
      <dgm:prSet presAssocID="{FBA572E7-1AEB-41B2-AEDD-9EE238F7334E}" presName="rootText" presStyleLbl="node2" presStyleIdx="0" presStyleCnt="5" custScaleX="140082" custScaleY="1545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518F34-1E9C-4005-8560-63747BAA9862}" type="pres">
      <dgm:prSet presAssocID="{FBA572E7-1AEB-41B2-AEDD-9EE238F7334E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1B6F4C0-81B8-4A4E-8C93-5930B7C2229F}" type="pres">
      <dgm:prSet presAssocID="{FBA572E7-1AEB-41B2-AEDD-9EE238F7334E}" presName="hierChild4" presStyleCnt="0"/>
      <dgm:spPr/>
    </dgm:pt>
    <dgm:pt modelId="{D2D32FEA-970F-42D3-8562-D1C5F84E04FC}" type="pres">
      <dgm:prSet presAssocID="{FBA572E7-1AEB-41B2-AEDD-9EE238F7334E}" presName="hierChild5" presStyleCnt="0"/>
      <dgm:spPr/>
    </dgm:pt>
    <dgm:pt modelId="{D078DBA1-B641-4AAA-A441-89CA7602B9A4}" type="pres">
      <dgm:prSet presAssocID="{C45C5A92-F8C8-4B7B-AE01-145896454B7E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B6501A8-DCC0-404D-9069-4CDB0BD0F72C}" type="pres">
      <dgm:prSet presAssocID="{E8833216-845C-4AAC-92C8-D6A25A506A83}" presName="hierRoot2" presStyleCnt="0">
        <dgm:presLayoutVars>
          <dgm:hierBranch val="init"/>
        </dgm:presLayoutVars>
      </dgm:prSet>
      <dgm:spPr/>
    </dgm:pt>
    <dgm:pt modelId="{BD63126F-DFCE-4A99-966D-4C10BFE6FBD2}" type="pres">
      <dgm:prSet presAssocID="{E8833216-845C-4AAC-92C8-D6A25A506A83}" presName="rootComposite" presStyleCnt="0"/>
      <dgm:spPr/>
    </dgm:pt>
    <dgm:pt modelId="{86FD5B04-9F9F-491E-BF9F-A1235886D0CE}" type="pres">
      <dgm:prSet presAssocID="{E8833216-845C-4AAC-92C8-D6A25A506A83}" presName="rootText" presStyleLbl="node2" presStyleIdx="1" presStyleCnt="5" custScaleX="140082" custScaleY="1545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D37069-BB12-4A10-8ECC-EA7E7135E733}" type="pres">
      <dgm:prSet presAssocID="{E8833216-845C-4AAC-92C8-D6A25A506A83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1B36AFD-AAB0-4CC2-84A0-12BCD2BB4E81}" type="pres">
      <dgm:prSet presAssocID="{E8833216-845C-4AAC-92C8-D6A25A506A83}" presName="hierChild4" presStyleCnt="0"/>
      <dgm:spPr/>
    </dgm:pt>
    <dgm:pt modelId="{774E09F6-CC3E-490D-8C54-8C6D039967F5}" type="pres">
      <dgm:prSet presAssocID="{E8833216-845C-4AAC-92C8-D6A25A506A83}" presName="hierChild5" presStyleCnt="0"/>
      <dgm:spPr/>
    </dgm:pt>
    <dgm:pt modelId="{A51EBE97-88CE-4084-8F06-4F856AF7FE29}" type="pres">
      <dgm:prSet presAssocID="{BB006304-B03D-47A7-B7B3-584D2D4F8412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965441A-AD0C-4756-9550-5FAA288B8A98}" type="pres">
      <dgm:prSet presAssocID="{7BE60CB3-C24E-4A07-AD7D-562D26568E07}" presName="hierRoot2" presStyleCnt="0">
        <dgm:presLayoutVars>
          <dgm:hierBranch val="init"/>
        </dgm:presLayoutVars>
      </dgm:prSet>
      <dgm:spPr/>
    </dgm:pt>
    <dgm:pt modelId="{76A7E3CE-4227-4737-9135-39F98DBC1459}" type="pres">
      <dgm:prSet presAssocID="{7BE60CB3-C24E-4A07-AD7D-562D26568E07}" presName="rootComposite" presStyleCnt="0"/>
      <dgm:spPr/>
    </dgm:pt>
    <dgm:pt modelId="{452A194B-731B-4645-A068-A59AD430DBAE}" type="pres">
      <dgm:prSet presAssocID="{7BE60CB3-C24E-4A07-AD7D-562D26568E07}" presName="rootText" presStyleLbl="node2" presStyleIdx="2" presStyleCnt="5" custScaleX="140082" custScaleY="1545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D1D2F8-02A3-4D9B-A6A9-3BB8F2C4F9BF}" type="pres">
      <dgm:prSet presAssocID="{7BE60CB3-C24E-4A07-AD7D-562D26568E07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DB390EE-9292-4EE1-83B5-6267C6F2D554}" type="pres">
      <dgm:prSet presAssocID="{7BE60CB3-C24E-4A07-AD7D-562D26568E07}" presName="hierChild4" presStyleCnt="0"/>
      <dgm:spPr/>
    </dgm:pt>
    <dgm:pt modelId="{05D82007-EE78-4D62-832C-70C550DB344B}" type="pres">
      <dgm:prSet presAssocID="{7BE60CB3-C24E-4A07-AD7D-562D26568E07}" presName="hierChild5" presStyleCnt="0"/>
      <dgm:spPr/>
    </dgm:pt>
    <dgm:pt modelId="{56514386-7381-4CF4-BB58-877D3E9C4FE7}" type="pres">
      <dgm:prSet presAssocID="{2807471C-76DA-4C08-A276-2B4768674BDF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8213E6B-1832-4896-8298-D5248D55447D}" type="pres">
      <dgm:prSet presAssocID="{4F3E3D1A-31D8-43AD-AA90-67DB4964DE7A}" presName="hierRoot2" presStyleCnt="0">
        <dgm:presLayoutVars>
          <dgm:hierBranch val="init"/>
        </dgm:presLayoutVars>
      </dgm:prSet>
      <dgm:spPr/>
    </dgm:pt>
    <dgm:pt modelId="{1F572B0C-F7FE-4939-8666-3DF1DC1CF550}" type="pres">
      <dgm:prSet presAssocID="{4F3E3D1A-31D8-43AD-AA90-67DB4964DE7A}" presName="rootComposite" presStyleCnt="0"/>
      <dgm:spPr/>
    </dgm:pt>
    <dgm:pt modelId="{060CF009-4E06-427E-AA42-490217AB4112}" type="pres">
      <dgm:prSet presAssocID="{4F3E3D1A-31D8-43AD-AA90-67DB4964DE7A}" presName="rootText" presStyleLbl="node2" presStyleIdx="3" presStyleCnt="5" custScaleX="140082" custScaleY="1545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3571E5-FC08-4D73-901B-6B4D23741FCB}" type="pres">
      <dgm:prSet presAssocID="{4F3E3D1A-31D8-43AD-AA90-67DB4964DE7A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3B34540-E3F0-4D99-A761-4143B54CA204}" type="pres">
      <dgm:prSet presAssocID="{4F3E3D1A-31D8-43AD-AA90-67DB4964DE7A}" presName="hierChild4" presStyleCnt="0"/>
      <dgm:spPr/>
    </dgm:pt>
    <dgm:pt modelId="{682607B1-579D-4328-A241-DD79ADE8F6A0}" type="pres">
      <dgm:prSet presAssocID="{4F3E3D1A-31D8-43AD-AA90-67DB4964DE7A}" presName="hierChild5" presStyleCnt="0"/>
      <dgm:spPr/>
    </dgm:pt>
    <dgm:pt modelId="{BFD50BF0-14C5-41D4-9B89-F5B097819EE2}" type="pres">
      <dgm:prSet presAssocID="{3DF3142F-C3F5-46DB-B193-88922227433E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EED3C7-2E8A-4782-84CB-F04DE720B349}" type="pres">
      <dgm:prSet presAssocID="{2544990D-D92E-48DB-AB92-2EC1EA486840}" presName="hierRoot2" presStyleCnt="0">
        <dgm:presLayoutVars>
          <dgm:hierBranch val="init"/>
        </dgm:presLayoutVars>
      </dgm:prSet>
      <dgm:spPr/>
    </dgm:pt>
    <dgm:pt modelId="{705DAF24-B874-49D8-B1CA-DE14F05BCE90}" type="pres">
      <dgm:prSet presAssocID="{2544990D-D92E-48DB-AB92-2EC1EA486840}" presName="rootComposite" presStyleCnt="0"/>
      <dgm:spPr/>
    </dgm:pt>
    <dgm:pt modelId="{54707722-80AE-449E-9366-49865CED1FAC}" type="pres">
      <dgm:prSet presAssocID="{2544990D-D92E-48DB-AB92-2EC1EA486840}" presName="rootText" presStyleLbl="node2" presStyleIdx="4" presStyleCnt="5" custScaleX="140082" custScaleY="1545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9D6F7C-2D47-4E9C-AF54-4090508BBE62}" type="pres">
      <dgm:prSet presAssocID="{2544990D-D92E-48DB-AB92-2EC1EA486840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1CC3A49-1312-4CBE-9FF9-EB1CDD6C8B67}" type="pres">
      <dgm:prSet presAssocID="{2544990D-D92E-48DB-AB92-2EC1EA486840}" presName="hierChild4" presStyleCnt="0"/>
      <dgm:spPr/>
    </dgm:pt>
    <dgm:pt modelId="{FBBC39FF-BF4E-4402-A015-C706F18E39BC}" type="pres">
      <dgm:prSet presAssocID="{2544990D-D92E-48DB-AB92-2EC1EA486840}" presName="hierChild5" presStyleCnt="0"/>
      <dgm:spPr/>
    </dgm:pt>
    <dgm:pt modelId="{07D4EC8F-8749-4229-9893-73C3314A59C7}" type="pres">
      <dgm:prSet presAssocID="{CE3EACA3-A1B3-4A16-9AE3-E30A01E02EA4}" presName="hierChild3" presStyleCnt="0"/>
      <dgm:spPr/>
    </dgm:pt>
  </dgm:ptLst>
  <dgm:cxnLst>
    <dgm:cxn modelId="{3B400EC0-722C-4E33-A4AD-C8AE61A00A03}" type="presOf" srcId="{2807471C-76DA-4C08-A276-2B4768674BDF}" destId="{56514386-7381-4CF4-BB58-877D3E9C4FE7}" srcOrd="0" destOrd="0" presId="urn:microsoft.com/office/officeart/2005/8/layout/orgChart1"/>
    <dgm:cxn modelId="{4F1FC80D-4941-4C40-8340-CFBEC283B439}" type="presOf" srcId="{C45C5A92-F8C8-4B7B-AE01-145896454B7E}" destId="{D078DBA1-B641-4AAA-A441-89CA7602B9A4}" srcOrd="0" destOrd="0" presId="urn:microsoft.com/office/officeart/2005/8/layout/orgChart1"/>
    <dgm:cxn modelId="{324D7C45-106A-43B9-8E59-CAB8CCD39E2F}" srcId="{CE3EACA3-A1B3-4A16-9AE3-E30A01E02EA4}" destId="{2544990D-D92E-48DB-AB92-2EC1EA486840}" srcOrd="4" destOrd="0" parTransId="{3DF3142F-C3F5-46DB-B193-88922227433E}" sibTransId="{DC651B27-BD1C-4353-8261-21F6BED75275}"/>
    <dgm:cxn modelId="{9EBF13BA-C061-4D28-BF9E-EE4DB2A4967F}" type="presOf" srcId="{2544990D-D92E-48DB-AB92-2EC1EA486840}" destId="{54707722-80AE-449E-9366-49865CED1FAC}" srcOrd="0" destOrd="0" presId="urn:microsoft.com/office/officeart/2005/8/layout/orgChart1"/>
    <dgm:cxn modelId="{60370994-B969-4D77-B508-A0AF7EDDA33E}" type="presOf" srcId="{4F3E3D1A-31D8-43AD-AA90-67DB4964DE7A}" destId="{060CF009-4E06-427E-AA42-490217AB4112}" srcOrd="0" destOrd="0" presId="urn:microsoft.com/office/officeart/2005/8/layout/orgChart1"/>
    <dgm:cxn modelId="{F56ED6CE-DFFF-4786-BAE6-ED147F6EA4A4}" srcId="{FF5A95CD-F648-4D31-B9CF-B63AAD27C39B}" destId="{CE3EACA3-A1B3-4A16-9AE3-E30A01E02EA4}" srcOrd="0" destOrd="0" parTransId="{2D1FA982-2942-4A11-96AE-AC40882C454A}" sibTransId="{9BD0C008-BD9E-4339-8E24-3103F9A195A7}"/>
    <dgm:cxn modelId="{B9DA10A2-B829-43F5-911B-E7C06ED3533C}" srcId="{CE3EACA3-A1B3-4A16-9AE3-E30A01E02EA4}" destId="{FBA572E7-1AEB-41B2-AEDD-9EE238F7334E}" srcOrd="0" destOrd="0" parTransId="{3C19C282-9DAB-4360-BD4F-6983574139A1}" sibTransId="{56DB31E9-6A2A-4867-B79E-FE46AE9021EA}"/>
    <dgm:cxn modelId="{2E78D76D-0A47-49D3-ADC1-31C62A36C609}" type="presOf" srcId="{FBA572E7-1AEB-41B2-AEDD-9EE238F7334E}" destId="{33CED753-C01B-4116-871E-CEFA56FA9321}" srcOrd="0" destOrd="0" presId="urn:microsoft.com/office/officeart/2005/8/layout/orgChart1"/>
    <dgm:cxn modelId="{60B99427-A604-4CB9-92EE-57765D896421}" type="presOf" srcId="{7BE60CB3-C24E-4A07-AD7D-562D26568E07}" destId="{92D1D2F8-02A3-4D9B-A6A9-3BB8F2C4F9BF}" srcOrd="1" destOrd="0" presId="urn:microsoft.com/office/officeart/2005/8/layout/orgChart1"/>
    <dgm:cxn modelId="{F0AE3C34-D3F8-4BAA-BD33-F8A4BBCB38AB}" type="presOf" srcId="{BB006304-B03D-47A7-B7B3-584D2D4F8412}" destId="{A51EBE97-88CE-4084-8F06-4F856AF7FE29}" srcOrd="0" destOrd="0" presId="urn:microsoft.com/office/officeart/2005/8/layout/orgChart1"/>
    <dgm:cxn modelId="{04B4441F-3E58-42FA-9588-59D6AC02EF12}" type="presOf" srcId="{CE3EACA3-A1B3-4A16-9AE3-E30A01E02EA4}" destId="{F67F1441-4953-48AE-9636-D26EAA521CB7}" srcOrd="0" destOrd="0" presId="urn:microsoft.com/office/officeart/2005/8/layout/orgChart1"/>
    <dgm:cxn modelId="{1C087BC8-C383-4393-8632-3B52421C021E}" srcId="{CE3EACA3-A1B3-4A16-9AE3-E30A01E02EA4}" destId="{4F3E3D1A-31D8-43AD-AA90-67DB4964DE7A}" srcOrd="3" destOrd="0" parTransId="{2807471C-76DA-4C08-A276-2B4768674BDF}" sibTransId="{1C382FAB-E13F-4A67-AA9F-CC2F5B843ED9}"/>
    <dgm:cxn modelId="{0859C08D-E33E-4E5C-A8B7-60A6811025D7}" type="presOf" srcId="{FF5A95CD-F648-4D31-B9CF-B63AAD27C39B}" destId="{F10858D5-DFE2-4EE0-8A92-78E7E9D4D906}" srcOrd="0" destOrd="0" presId="urn:microsoft.com/office/officeart/2005/8/layout/orgChart1"/>
    <dgm:cxn modelId="{0B045ACE-69A3-4FAA-833D-8B84F21BD2C6}" type="presOf" srcId="{3DF3142F-C3F5-46DB-B193-88922227433E}" destId="{BFD50BF0-14C5-41D4-9B89-F5B097819EE2}" srcOrd="0" destOrd="0" presId="urn:microsoft.com/office/officeart/2005/8/layout/orgChart1"/>
    <dgm:cxn modelId="{4EE492C9-EEF7-4D05-9EC3-01EA9DA6AD58}" type="presOf" srcId="{CE3EACA3-A1B3-4A16-9AE3-E30A01E02EA4}" destId="{B582FEB5-F7DD-47C1-BCD7-42FAFD7A2C1B}" srcOrd="1" destOrd="0" presId="urn:microsoft.com/office/officeart/2005/8/layout/orgChart1"/>
    <dgm:cxn modelId="{ADD51E9A-3321-49F5-B6AC-7582F6371249}" type="presOf" srcId="{E8833216-845C-4AAC-92C8-D6A25A506A83}" destId="{EAD37069-BB12-4A10-8ECC-EA7E7135E733}" srcOrd="1" destOrd="0" presId="urn:microsoft.com/office/officeart/2005/8/layout/orgChart1"/>
    <dgm:cxn modelId="{6C05CEF7-0FA3-4844-8A79-647D4AB26CB8}" srcId="{CE3EACA3-A1B3-4A16-9AE3-E30A01E02EA4}" destId="{7BE60CB3-C24E-4A07-AD7D-562D26568E07}" srcOrd="2" destOrd="0" parTransId="{BB006304-B03D-47A7-B7B3-584D2D4F8412}" sibTransId="{E685BA7F-03D3-415B-ACAB-C059ADEF098D}"/>
    <dgm:cxn modelId="{FC2C02C4-E7CB-4DA5-9564-6F6BDF6C2B48}" type="presOf" srcId="{7BE60CB3-C24E-4A07-AD7D-562D26568E07}" destId="{452A194B-731B-4645-A068-A59AD430DBAE}" srcOrd="0" destOrd="0" presId="urn:microsoft.com/office/officeart/2005/8/layout/orgChart1"/>
    <dgm:cxn modelId="{F17CF3B1-CAE4-4D00-90BB-DEB7A6E626E6}" type="presOf" srcId="{FBA572E7-1AEB-41B2-AEDD-9EE238F7334E}" destId="{35518F34-1E9C-4005-8560-63747BAA9862}" srcOrd="1" destOrd="0" presId="urn:microsoft.com/office/officeart/2005/8/layout/orgChart1"/>
    <dgm:cxn modelId="{414C9C8F-D507-485D-9476-844391066EF4}" type="presOf" srcId="{4F3E3D1A-31D8-43AD-AA90-67DB4964DE7A}" destId="{253571E5-FC08-4D73-901B-6B4D23741FCB}" srcOrd="1" destOrd="0" presId="urn:microsoft.com/office/officeart/2005/8/layout/orgChart1"/>
    <dgm:cxn modelId="{92BDE8D9-1909-4F0F-8C92-B2C4A70FC2B3}" type="presOf" srcId="{E8833216-845C-4AAC-92C8-D6A25A506A83}" destId="{86FD5B04-9F9F-491E-BF9F-A1235886D0CE}" srcOrd="0" destOrd="0" presId="urn:microsoft.com/office/officeart/2005/8/layout/orgChart1"/>
    <dgm:cxn modelId="{C8FEBD14-AC6B-4ABA-8DE5-E3C5FE4367B8}" type="presOf" srcId="{3C19C282-9DAB-4360-BD4F-6983574139A1}" destId="{98FD8468-EAF1-4601-843B-2E64528EB245}" srcOrd="0" destOrd="0" presId="urn:microsoft.com/office/officeart/2005/8/layout/orgChart1"/>
    <dgm:cxn modelId="{2ABBD83C-AF84-4B84-B569-F30E5C23702D}" type="presOf" srcId="{2544990D-D92E-48DB-AB92-2EC1EA486840}" destId="{619D6F7C-2D47-4E9C-AF54-4090508BBE62}" srcOrd="1" destOrd="0" presId="urn:microsoft.com/office/officeart/2005/8/layout/orgChart1"/>
    <dgm:cxn modelId="{81634104-68F1-4F11-AAC4-184507FAD2B7}" srcId="{CE3EACA3-A1B3-4A16-9AE3-E30A01E02EA4}" destId="{E8833216-845C-4AAC-92C8-D6A25A506A83}" srcOrd="1" destOrd="0" parTransId="{C45C5A92-F8C8-4B7B-AE01-145896454B7E}" sibTransId="{5D76DCD6-4CDE-4476-9E4C-1D505FC26D1C}"/>
    <dgm:cxn modelId="{3A6F8FB9-6391-4260-9A17-C3FDC757E7D5}" type="presParOf" srcId="{F10858D5-DFE2-4EE0-8A92-78E7E9D4D906}" destId="{68741F6A-8961-447B-81F3-41739165F78D}" srcOrd="0" destOrd="0" presId="urn:microsoft.com/office/officeart/2005/8/layout/orgChart1"/>
    <dgm:cxn modelId="{0978CA04-B33D-4042-AADC-CE2F870101A5}" type="presParOf" srcId="{68741F6A-8961-447B-81F3-41739165F78D}" destId="{31F8D646-1B25-4B9E-ACE8-2961AEF1696E}" srcOrd="0" destOrd="0" presId="urn:microsoft.com/office/officeart/2005/8/layout/orgChart1"/>
    <dgm:cxn modelId="{D53784D0-B5AC-49E6-A72B-400440349D28}" type="presParOf" srcId="{31F8D646-1B25-4B9E-ACE8-2961AEF1696E}" destId="{F67F1441-4953-48AE-9636-D26EAA521CB7}" srcOrd="0" destOrd="0" presId="urn:microsoft.com/office/officeart/2005/8/layout/orgChart1"/>
    <dgm:cxn modelId="{AAE4DF9A-3F7D-4E8E-B158-8F786117E270}" type="presParOf" srcId="{31F8D646-1B25-4B9E-ACE8-2961AEF1696E}" destId="{B582FEB5-F7DD-47C1-BCD7-42FAFD7A2C1B}" srcOrd="1" destOrd="0" presId="urn:microsoft.com/office/officeart/2005/8/layout/orgChart1"/>
    <dgm:cxn modelId="{7ECA82DB-9DF5-4BA8-8965-D85BB7E52A64}" type="presParOf" srcId="{68741F6A-8961-447B-81F3-41739165F78D}" destId="{8CFC574D-1AFF-4935-96BE-4185E688A0F4}" srcOrd="1" destOrd="0" presId="urn:microsoft.com/office/officeart/2005/8/layout/orgChart1"/>
    <dgm:cxn modelId="{458B0F78-7A23-4853-B6DB-632C623266C0}" type="presParOf" srcId="{8CFC574D-1AFF-4935-96BE-4185E688A0F4}" destId="{98FD8468-EAF1-4601-843B-2E64528EB245}" srcOrd="0" destOrd="0" presId="urn:microsoft.com/office/officeart/2005/8/layout/orgChart1"/>
    <dgm:cxn modelId="{A2E21F36-155D-49EE-BD68-C504EC7C560E}" type="presParOf" srcId="{8CFC574D-1AFF-4935-96BE-4185E688A0F4}" destId="{A5EBFFDA-38F5-4396-A6F5-6055A1BCEED4}" srcOrd="1" destOrd="0" presId="urn:microsoft.com/office/officeart/2005/8/layout/orgChart1"/>
    <dgm:cxn modelId="{0D2FB4E9-3131-4D68-8B57-8CD96901D09C}" type="presParOf" srcId="{A5EBFFDA-38F5-4396-A6F5-6055A1BCEED4}" destId="{F7DE3323-92C4-4105-9D03-D6DA2517157F}" srcOrd="0" destOrd="0" presId="urn:microsoft.com/office/officeart/2005/8/layout/orgChart1"/>
    <dgm:cxn modelId="{E87217F0-E5B2-466C-A5A9-1858408E4A2A}" type="presParOf" srcId="{F7DE3323-92C4-4105-9D03-D6DA2517157F}" destId="{33CED753-C01B-4116-871E-CEFA56FA9321}" srcOrd="0" destOrd="0" presId="urn:microsoft.com/office/officeart/2005/8/layout/orgChart1"/>
    <dgm:cxn modelId="{D6F93640-0444-4179-ADD7-BA1AC0BE16C6}" type="presParOf" srcId="{F7DE3323-92C4-4105-9D03-D6DA2517157F}" destId="{35518F34-1E9C-4005-8560-63747BAA9862}" srcOrd="1" destOrd="0" presId="urn:microsoft.com/office/officeart/2005/8/layout/orgChart1"/>
    <dgm:cxn modelId="{885F546A-4165-473D-96CD-02A892F4D4F5}" type="presParOf" srcId="{A5EBFFDA-38F5-4396-A6F5-6055A1BCEED4}" destId="{61B6F4C0-81B8-4A4E-8C93-5930B7C2229F}" srcOrd="1" destOrd="0" presId="urn:microsoft.com/office/officeart/2005/8/layout/orgChart1"/>
    <dgm:cxn modelId="{F89D3CB7-79DF-4564-A27E-68C35D687974}" type="presParOf" srcId="{A5EBFFDA-38F5-4396-A6F5-6055A1BCEED4}" destId="{D2D32FEA-970F-42D3-8562-D1C5F84E04FC}" srcOrd="2" destOrd="0" presId="urn:microsoft.com/office/officeart/2005/8/layout/orgChart1"/>
    <dgm:cxn modelId="{F4C141AC-735B-46B3-BC16-0F8191D1D5F4}" type="presParOf" srcId="{8CFC574D-1AFF-4935-96BE-4185E688A0F4}" destId="{D078DBA1-B641-4AAA-A441-89CA7602B9A4}" srcOrd="2" destOrd="0" presId="urn:microsoft.com/office/officeart/2005/8/layout/orgChart1"/>
    <dgm:cxn modelId="{080F8330-BFD2-4486-9814-A88A32956270}" type="presParOf" srcId="{8CFC574D-1AFF-4935-96BE-4185E688A0F4}" destId="{CB6501A8-DCC0-404D-9069-4CDB0BD0F72C}" srcOrd="3" destOrd="0" presId="urn:microsoft.com/office/officeart/2005/8/layout/orgChart1"/>
    <dgm:cxn modelId="{67DE8A18-A9F6-4554-AF22-3A7805EA6E7B}" type="presParOf" srcId="{CB6501A8-DCC0-404D-9069-4CDB0BD0F72C}" destId="{BD63126F-DFCE-4A99-966D-4C10BFE6FBD2}" srcOrd="0" destOrd="0" presId="urn:microsoft.com/office/officeart/2005/8/layout/orgChart1"/>
    <dgm:cxn modelId="{5498D32F-DDF0-4460-AE66-BB6113AFA7F7}" type="presParOf" srcId="{BD63126F-DFCE-4A99-966D-4C10BFE6FBD2}" destId="{86FD5B04-9F9F-491E-BF9F-A1235886D0CE}" srcOrd="0" destOrd="0" presId="urn:microsoft.com/office/officeart/2005/8/layout/orgChart1"/>
    <dgm:cxn modelId="{5C9A2478-1FC5-481B-824E-5E41AF806B4E}" type="presParOf" srcId="{BD63126F-DFCE-4A99-966D-4C10BFE6FBD2}" destId="{EAD37069-BB12-4A10-8ECC-EA7E7135E733}" srcOrd="1" destOrd="0" presId="urn:microsoft.com/office/officeart/2005/8/layout/orgChart1"/>
    <dgm:cxn modelId="{84354F09-1B87-4FBA-8759-4241C74AE879}" type="presParOf" srcId="{CB6501A8-DCC0-404D-9069-4CDB0BD0F72C}" destId="{81B36AFD-AAB0-4CC2-84A0-12BCD2BB4E81}" srcOrd="1" destOrd="0" presId="urn:microsoft.com/office/officeart/2005/8/layout/orgChart1"/>
    <dgm:cxn modelId="{7E1CA06E-446F-4DEE-BE44-A2AB1DDB79DF}" type="presParOf" srcId="{CB6501A8-DCC0-404D-9069-4CDB0BD0F72C}" destId="{774E09F6-CC3E-490D-8C54-8C6D039967F5}" srcOrd="2" destOrd="0" presId="urn:microsoft.com/office/officeart/2005/8/layout/orgChart1"/>
    <dgm:cxn modelId="{067D9A61-B345-401A-B43C-4087C49315B1}" type="presParOf" srcId="{8CFC574D-1AFF-4935-96BE-4185E688A0F4}" destId="{A51EBE97-88CE-4084-8F06-4F856AF7FE29}" srcOrd="4" destOrd="0" presId="urn:microsoft.com/office/officeart/2005/8/layout/orgChart1"/>
    <dgm:cxn modelId="{EC994C61-FFF3-4038-A116-1DAFB0A340D0}" type="presParOf" srcId="{8CFC574D-1AFF-4935-96BE-4185E688A0F4}" destId="{2965441A-AD0C-4756-9550-5FAA288B8A98}" srcOrd="5" destOrd="0" presId="urn:microsoft.com/office/officeart/2005/8/layout/orgChart1"/>
    <dgm:cxn modelId="{154E3208-16F4-4354-8763-3D70755BC108}" type="presParOf" srcId="{2965441A-AD0C-4756-9550-5FAA288B8A98}" destId="{76A7E3CE-4227-4737-9135-39F98DBC1459}" srcOrd="0" destOrd="0" presId="urn:microsoft.com/office/officeart/2005/8/layout/orgChart1"/>
    <dgm:cxn modelId="{5D0225EB-02D4-42C6-A45E-CF3F3D8B53B9}" type="presParOf" srcId="{76A7E3CE-4227-4737-9135-39F98DBC1459}" destId="{452A194B-731B-4645-A068-A59AD430DBAE}" srcOrd="0" destOrd="0" presId="urn:microsoft.com/office/officeart/2005/8/layout/orgChart1"/>
    <dgm:cxn modelId="{5BC0183D-4D40-4939-A936-6A719908F966}" type="presParOf" srcId="{76A7E3CE-4227-4737-9135-39F98DBC1459}" destId="{92D1D2F8-02A3-4D9B-A6A9-3BB8F2C4F9BF}" srcOrd="1" destOrd="0" presId="urn:microsoft.com/office/officeart/2005/8/layout/orgChart1"/>
    <dgm:cxn modelId="{832F2B6D-4EDE-49BA-B407-78CA319FE20C}" type="presParOf" srcId="{2965441A-AD0C-4756-9550-5FAA288B8A98}" destId="{8DB390EE-9292-4EE1-83B5-6267C6F2D554}" srcOrd="1" destOrd="0" presId="urn:microsoft.com/office/officeart/2005/8/layout/orgChart1"/>
    <dgm:cxn modelId="{EB1E6640-6FB3-43BA-B93A-175CB178B1EC}" type="presParOf" srcId="{2965441A-AD0C-4756-9550-5FAA288B8A98}" destId="{05D82007-EE78-4D62-832C-70C550DB344B}" srcOrd="2" destOrd="0" presId="urn:microsoft.com/office/officeart/2005/8/layout/orgChart1"/>
    <dgm:cxn modelId="{27E5173A-D201-4FBA-A5A9-925FEA7A3541}" type="presParOf" srcId="{8CFC574D-1AFF-4935-96BE-4185E688A0F4}" destId="{56514386-7381-4CF4-BB58-877D3E9C4FE7}" srcOrd="6" destOrd="0" presId="urn:microsoft.com/office/officeart/2005/8/layout/orgChart1"/>
    <dgm:cxn modelId="{614EB2A3-62A5-43F5-B490-5C59A23F3AAD}" type="presParOf" srcId="{8CFC574D-1AFF-4935-96BE-4185E688A0F4}" destId="{C8213E6B-1832-4896-8298-D5248D55447D}" srcOrd="7" destOrd="0" presId="urn:microsoft.com/office/officeart/2005/8/layout/orgChart1"/>
    <dgm:cxn modelId="{D10FE213-8450-45A7-9309-F08EF90A01BB}" type="presParOf" srcId="{C8213E6B-1832-4896-8298-D5248D55447D}" destId="{1F572B0C-F7FE-4939-8666-3DF1DC1CF550}" srcOrd="0" destOrd="0" presId="urn:microsoft.com/office/officeart/2005/8/layout/orgChart1"/>
    <dgm:cxn modelId="{17F7651C-F0EB-4E24-A9D1-FDC10EAC1AC3}" type="presParOf" srcId="{1F572B0C-F7FE-4939-8666-3DF1DC1CF550}" destId="{060CF009-4E06-427E-AA42-490217AB4112}" srcOrd="0" destOrd="0" presId="urn:microsoft.com/office/officeart/2005/8/layout/orgChart1"/>
    <dgm:cxn modelId="{29B70DF4-E793-4422-95F3-93C305DB2E66}" type="presParOf" srcId="{1F572B0C-F7FE-4939-8666-3DF1DC1CF550}" destId="{253571E5-FC08-4D73-901B-6B4D23741FCB}" srcOrd="1" destOrd="0" presId="urn:microsoft.com/office/officeart/2005/8/layout/orgChart1"/>
    <dgm:cxn modelId="{7157A911-6A9A-4B45-A370-0EC1373B0AA3}" type="presParOf" srcId="{C8213E6B-1832-4896-8298-D5248D55447D}" destId="{73B34540-E3F0-4D99-A761-4143B54CA204}" srcOrd="1" destOrd="0" presId="urn:microsoft.com/office/officeart/2005/8/layout/orgChart1"/>
    <dgm:cxn modelId="{B928CA10-C189-4EE5-BE8A-3898E45B7BDF}" type="presParOf" srcId="{C8213E6B-1832-4896-8298-D5248D55447D}" destId="{682607B1-579D-4328-A241-DD79ADE8F6A0}" srcOrd="2" destOrd="0" presId="urn:microsoft.com/office/officeart/2005/8/layout/orgChart1"/>
    <dgm:cxn modelId="{F8DA71C6-E91C-449B-9210-5372C8A2E060}" type="presParOf" srcId="{8CFC574D-1AFF-4935-96BE-4185E688A0F4}" destId="{BFD50BF0-14C5-41D4-9B89-F5B097819EE2}" srcOrd="8" destOrd="0" presId="urn:microsoft.com/office/officeart/2005/8/layout/orgChart1"/>
    <dgm:cxn modelId="{6780E48F-8657-4293-86CE-5FA08B76D768}" type="presParOf" srcId="{8CFC574D-1AFF-4935-96BE-4185E688A0F4}" destId="{89EED3C7-2E8A-4782-84CB-F04DE720B349}" srcOrd="9" destOrd="0" presId="urn:microsoft.com/office/officeart/2005/8/layout/orgChart1"/>
    <dgm:cxn modelId="{3490E530-ED93-4470-98CE-5D96935F38B0}" type="presParOf" srcId="{89EED3C7-2E8A-4782-84CB-F04DE720B349}" destId="{705DAF24-B874-49D8-B1CA-DE14F05BCE90}" srcOrd="0" destOrd="0" presId="urn:microsoft.com/office/officeart/2005/8/layout/orgChart1"/>
    <dgm:cxn modelId="{0B4DAB02-0DCF-49BA-BA43-D8B5BC499F5A}" type="presParOf" srcId="{705DAF24-B874-49D8-B1CA-DE14F05BCE90}" destId="{54707722-80AE-449E-9366-49865CED1FAC}" srcOrd="0" destOrd="0" presId="urn:microsoft.com/office/officeart/2005/8/layout/orgChart1"/>
    <dgm:cxn modelId="{4019D5D5-CC4F-440D-8709-8C007DBDE6C3}" type="presParOf" srcId="{705DAF24-B874-49D8-B1CA-DE14F05BCE90}" destId="{619D6F7C-2D47-4E9C-AF54-4090508BBE62}" srcOrd="1" destOrd="0" presId="urn:microsoft.com/office/officeart/2005/8/layout/orgChart1"/>
    <dgm:cxn modelId="{2304E96C-AA93-4AB1-A6A2-BBD03F877D4C}" type="presParOf" srcId="{89EED3C7-2E8A-4782-84CB-F04DE720B349}" destId="{61CC3A49-1312-4CBE-9FF9-EB1CDD6C8B67}" srcOrd="1" destOrd="0" presId="urn:microsoft.com/office/officeart/2005/8/layout/orgChart1"/>
    <dgm:cxn modelId="{AA31074E-5428-46B9-B646-F1551AC04122}" type="presParOf" srcId="{89EED3C7-2E8A-4782-84CB-F04DE720B349}" destId="{FBBC39FF-BF4E-4402-A015-C706F18E39BC}" srcOrd="2" destOrd="0" presId="urn:microsoft.com/office/officeart/2005/8/layout/orgChart1"/>
    <dgm:cxn modelId="{08D3439E-8B05-4440-8ECB-DE68CD7E3DC9}" type="presParOf" srcId="{68741F6A-8961-447B-81F3-41739165F78D}" destId="{07D4EC8F-8749-4229-9893-73C3314A59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50BF0-14C5-41D4-9B89-F5B097819EE2}">
      <dsp:nvSpPr>
        <dsp:cNvPr id="0" name=""/>
        <dsp:cNvSpPr/>
      </dsp:nvSpPr>
      <dsp:spPr>
        <a:xfrm>
          <a:off x="3990996" y="2243508"/>
          <a:ext cx="3276384" cy="546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90"/>
              </a:lnTo>
              <a:lnTo>
                <a:pt x="3276384" y="439890"/>
              </a:lnTo>
              <a:lnTo>
                <a:pt x="3276384" y="546674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4386-7381-4CF4-BB58-877D3E9C4FE7}">
      <dsp:nvSpPr>
        <dsp:cNvPr id="0" name=""/>
        <dsp:cNvSpPr/>
      </dsp:nvSpPr>
      <dsp:spPr>
        <a:xfrm>
          <a:off x="3990996" y="2243508"/>
          <a:ext cx="1638192" cy="546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90"/>
              </a:lnTo>
              <a:lnTo>
                <a:pt x="1638192" y="439890"/>
              </a:lnTo>
              <a:lnTo>
                <a:pt x="1638192" y="546674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EBE97-88CE-4084-8F06-4F856AF7FE29}">
      <dsp:nvSpPr>
        <dsp:cNvPr id="0" name=""/>
        <dsp:cNvSpPr/>
      </dsp:nvSpPr>
      <dsp:spPr>
        <a:xfrm>
          <a:off x="3945276" y="2243508"/>
          <a:ext cx="91440" cy="5466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6674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8DBA1-B641-4AAA-A441-89CA7602B9A4}">
      <dsp:nvSpPr>
        <dsp:cNvPr id="0" name=""/>
        <dsp:cNvSpPr/>
      </dsp:nvSpPr>
      <dsp:spPr>
        <a:xfrm>
          <a:off x="2352803" y="2243508"/>
          <a:ext cx="1638192" cy="546674"/>
        </a:xfrm>
        <a:custGeom>
          <a:avLst/>
          <a:gdLst/>
          <a:ahLst/>
          <a:cxnLst/>
          <a:rect l="0" t="0" r="0" b="0"/>
          <a:pathLst>
            <a:path>
              <a:moveTo>
                <a:pt x="1638192" y="0"/>
              </a:moveTo>
              <a:lnTo>
                <a:pt x="1638192" y="439890"/>
              </a:lnTo>
              <a:lnTo>
                <a:pt x="0" y="439890"/>
              </a:lnTo>
              <a:lnTo>
                <a:pt x="0" y="546674"/>
              </a:lnTo>
            </a:path>
          </a:pathLst>
        </a:custGeom>
        <a:noFill/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D8468-EAF1-4601-843B-2E64528EB245}">
      <dsp:nvSpPr>
        <dsp:cNvPr id="0" name=""/>
        <dsp:cNvSpPr/>
      </dsp:nvSpPr>
      <dsp:spPr>
        <a:xfrm>
          <a:off x="714611" y="2243508"/>
          <a:ext cx="3276384" cy="546674"/>
        </a:xfrm>
        <a:custGeom>
          <a:avLst/>
          <a:gdLst/>
          <a:ahLst/>
          <a:cxnLst/>
          <a:rect l="0" t="0" r="0" b="0"/>
          <a:pathLst>
            <a:path>
              <a:moveTo>
                <a:pt x="3276384" y="0"/>
              </a:moveTo>
              <a:lnTo>
                <a:pt x="3276384" y="439890"/>
              </a:lnTo>
              <a:lnTo>
                <a:pt x="0" y="439890"/>
              </a:lnTo>
              <a:lnTo>
                <a:pt x="0" y="546674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F1441-4953-48AE-9636-D26EAA521CB7}">
      <dsp:nvSpPr>
        <dsp:cNvPr id="0" name=""/>
        <dsp:cNvSpPr/>
      </dsp:nvSpPr>
      <dsp:spPr>
        <a:xfrm>
          <a:off x="3120521" y="1099976"/>
          <a:ext cx="1740949" cy="1143532"/>
        </a:xfrm>
        <a:prstGeom prst="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err="1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입력변수</a:t>
          </a:r>
          <a:endParaRPr lang="ko-KR" altLang="en-US" sz="2700" kern="1200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sp:txBody>
      <dsp:txXfrm>
        <a:off x="3120521" y="1099976"/>
        <a:ext cx="1740949" cy="1143532"/>
      </dsp:txXfrm>
    </dsp:sp>
    <dsp:sp modelId="{33CED753-C01B-4116-871E-CEFA56FA9321}">
      <dsp:nvSpPr>
        <dsp:cNvPr id="0" name=""/>
        <dsp:cNvSpPr/>
      </dsp:nvSpPr>
      <dsp:spPr>
        <a:xfrm>
          <a:off x="2299" y="2790182"/>
          <a:ext cx="1424623" cy="786028"/>
        </a:xfrm>
        <a:prstGeom prst="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고객 정보</a:t>
          </a:r>
          <a:endParaRPr lang="ko-KR" altLang="en-US" sz="2700" kern="1200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sp:txBody>
      <dsp:txXfrm>
        <a:off x="2299" y="2790182"/>
        <a:ext cx="1424623" cy="786028"/>
      </dsp:txXfrm>
    </dsp:sp>
    <dsp:sp modelId="{86FD5B04-9F9F-491E-BF9F-A1235886D0CE}">
      <dsp:nvSpPr>
        <dsp:cNvPr id="0" name=""/>
        <dsp:cNvSpPr/>
      </dsp:nvSpPr>
      <dsp:spPr>
        <a:xfrm>
          <a:off x="1640491" y="2790182"/>
          <a:ext cx="1424623" cy="786028"/>
        </a:xfrm>
        <a:prstGeom prst="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기본 상품</a:t>
          </a:r>
          <a:endParaRPr lang="ko-KR" altLang="en-US" sz="2700" kern="1200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sp:txBody>
      <dsp:txXfrm>
        <a:off x="1640491" y="2790182"/>
        <a:ext cx="1424623" cy="786028"/>
      </dsp:txXfrm>
    </dsp:sp>
    <dsp:sp modelId="{452A194B-731B-4645-A068-A59AD430DBAE}">
      <dsp:nvSpPr>
        <dsp:cNvPr id="0" name=""/>
        <dsp:cNvSpPr/>
      </dsp:nvSpPr>
      <dsp:spPr>
        <a:xfrm>
          <a:off x="3278684" y="2790182"/>
          <a:ext cx="1424623" cy="786028"/>
        </a:xfrm>
        <a:prstGeom prst="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거주 지역</a:t>
          </a:r>
          <a:endParaRPr lang="ko-KR" altLang="en-US" sz="2700" kern="1200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sp:txBody>
      <dsp:txXfrm>
        <a:off x="3278684" y="2790182"/>
        <a:ext cx="1424623" cy="786028"/>
      </dsp:txXfrm>
    </dsp:sp>
    <dsp:sp modelId="{060CF009-4E06-427E-AA42-490217AB4112}">
      <dsp:nvSpPr>
        <dsp:cNvPr id="0" name=""/>
        <dsp:cNvSpPr/>
      </dsp:nvSpPr>
      <dsp:spPr>
        <a:xfrm>
          <a:off x="4916876" y="2790182"/>
          <a:ext cx="1424623" cy="786028"/>
        </a:xfrm>
        <a:prstGeom prst="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err="1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셋탑</a:t>
          </a:r>
          <a:endParaRPr lang="ko-KR" altLang="en-US" sz="2700" kern="1200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sp:txBody>
      <dsp:txXfrm>
        <a:off x="4916876" y="2790182"/>
        <a:ext cx="1424623" cy="786028"/>
      </dsp:txXfrm>
    </dsp:sp>
    <dsp:sp modelId="{54707722-80AE-449E-9366-49865CED1FAC}">
      <dsp:nvSpPr>
        <dsp:cNvPr id="0" name=""/>
        <dsp:cNvSpPr/>
      </dsp:nvSpPr>
      <dsp:spPr>
        <a:xfrm>
          <a:off x="6555068" y="2790182"/>
          <a:ext cx="1424623" cy="786028"/>
        </a:xfrm>
        <a:prstGeom prst="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  <a:latin typeface="SK Btv OTF Medium" panose="00000600000000000000" pitchFamily="50" charset="-127"/>
              <a:ea typeface="SK Btv OTF Medium" panose="00000600000000000000" pitchFamily="50" charset="-127"/>
            </a:rPr>
            <a:t>유치 채널</a:t>
          </a:r>
          <a:endParaRPr lang="ko-KR" altLang="en-US" sz="2700" kern="1200" dirty="0">
            <a:solidFill>
              <a:schemeClr val="tx1"/>
            </a:solidFill>
            <a:latin typeface="SK Btv OTF Medium" panose="00000600000000000000" pitchFamily="50" charset="-127"/>
            <a:ea typeface="SK Btv OTF Medium" panose="00000600000000000000" pitchFamily="50" charset="-127"/>
          </a:endParaRPr>
        </a:p>
      </dsp:txBody>
      <dsp:txXfrm>
        <a:off x="6555068" y="2790182"/>
        <a:ext cx="1424623" cy="786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9BC53-E0DF-48D9-8EE1-68F353438DA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D13BD-8A64-4160-B04A-C596CE823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0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1264D-E281-4103-84E5-868BCFBA55A8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3BB2-25CA-4AD5-B4A6-56181903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5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16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1" y="2744788"/>
            <a:ext cx="9904413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3" descr="C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0660" y="6073780"/>
            <a:ext cx="1466614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1662" y="2816225"/>
            <a:ext cx="7472752" cy="1189038"/>
          </a:xfrm>
        </p:spPr>
        <p:txBody>
          <a:bodyPr/>
          <a:lstStyle>
            <a:lvl1pPr>
              <a:defRPr sz="4000" smtClean="0"/>
            </a:lvl1pPr>
          </a:lstStyle>
          <a:p>
            <a:endParaRPr lang="ko-KR" alt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1662" y="4257680"/>
            <a:ext cx="7472752" cy="1116013"/>
          </a:xfrm>
        </p:spPr>
        <p:txBody>
          <a:bodyPr/>
          <a:lstStyle>
            <a:lvl1pPr marL="0" indent="0">
              <a:defRPr sz="2000" b="0" smtClean="0">
                <a:solidFill>
                  <a:schemeClr val="bg1"/>
                </a:solidFill>
              </a:defRPr>
            </a:lvl1pPr>
          </a:lstStyle>
          <a:p>
            <a:endParaRPr lang="ko-KR" altLang="en-US" smtClean="0"/>
          </a:p>
        </p:txBody>
      </p:sp>
      <p:sp>
        <p:nvSpPr>
          <p:cNvPr id="2" name="WordArt 3"/>
          <p:cNvSpPr>
            <a:spLocks noChangeArrowheads="1" noChangeShapeType="1"/>
          </p:cNvSpPr>
          <p:nvPr userDrawn="1"/>
        </p:nvSpPr>
        <p:spPr bwMode="auto">
          <a:xfrm>
            <a:off x="539750" y="6529388"/>
            <a:ext cx="2263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66" y="663896"/>
            <a:ext cx="3173092" cy="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555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4433" y="766160"/>
            <a:ext cx="9215548" cy="104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36" y="244480"/>
            <a:ext cx="64013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 16) </a:t>
            </a:r>
          </a:p>
        </p:txBody>
      </p:sp>
    </p:spTree>
    <p:extLst>
      <p:ext uri="{BB962C8B-B14F-4D97-AF65-F5344CB8AC3E}">
        <p14:creationId xmlns:p14="http://schemas.microsoft.com/office/powerpoint/2010/main" val="244376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34" y="244478"/>
            <a:ext cx="64013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 16)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33" y="766158"/>
            <a:ext cx="9215548" cy="104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4810944" y="6536080"/>
            <a:ext cx="28570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72" tIns="54072" rIns="54072" bIns="54072" anchor="ctr"/>
          <a:lstStyle/>
          <a:p>
            <a:pPr defTabSz="915988" eaLnBrk="0" latinLnBrk="0" hangingPunct="0">
              <a:defRPr/>
            </a:pPr>
            <a:endParaRPr kumimoji="0" lang="en-GB" altLang="ko-KR" sz="1200" b="1" dirty="0">
              <a:solidFill>
                <a:srgbClr val="3333CC"/>
              </a:solidFill>
              <a:latin typeface="Optima" pitchFamily="34" charset="0"/>
              <a:ea typeface="가는각진제목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8002" y="6563540"/>
            <a:ext cx="4319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fld id="{1A828491-AB99-4B70-BF84-6A57A9277F53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2" name="Picture 143" descr="C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34" y="6309320"/>
            <a:ext cx="107932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/>
        </p:nvCxnSpPr>
        <p:spPr bwMode="auto">
          <a:xfrm>
            <a:off x="344433" y="694147"/>
            <a:ext cx="9215548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8" y="6551397"/>
            <a:ext cx="21145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5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800" b="1" baseline="0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0" fontAlgn="base" latinLnBrk="0" hangingPunct="0">
        <a:lnSpc>
          <a:spcPct val="120000"/>
        </a:lnSpc>
        <a:spcBef>
          <a:spcPts val="600"/>
        </a:spcBef>
        <a:spcAft>
          <a:spcPct val="0"/>
        </a:spcAft>
        <a:buSzPct val="70000"/>
        <a:buFont typeface="Wingdings" pitchFamily="2" charset="2"/>
        <a:defRPr kumimoji="1" sz="1600" b="1" baseline="0">
          <a:solidFill>
            <a:schemeClr val="tx1"/>
          </a:solidFill>
          <a:latin typeface="Tahoma" pitchFamily="34" charset="0"/>
          <a:ea typeface="맑은 고딕" pitchFamily="50" charset="-127"/>
          <a:cs typeface="+mn-cs"/>
        </a:defRPr>
      </a:lvl1pPr>
      <a:lvl2pPr marL="442913" indent="-841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1213" indent="-952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4125" indent="-179388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2"/>
          <p:cNvSpPr>
            <a:spLocks/>
          </p:cNvSpPr>
          <p:nvPr/>
        </p:nvSpPr>
        <p:spPr bwMode="auto">
          <a:xfrm>
            <a:off x="1252337" y="5737225"/>
            <a:ext cx="739974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altLang="ko-KR" sz="1400" b="1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2019. 08. </a:t>
            </a:r>
            <a:r>
              <a:rPr lang="en-US" altLang="ko-KR" sz="1400" b="1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19</a:t>
            </a:r>
            <a:endParaRPr lang="en-US" altLang="ko-KR" sz="1400" b="1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algn="ctr">
              <a:spcBef>
                <a:spcPts val="1200"/>
              </a:spcBef>
            </a:pPr>
            <a:r>
              <a:rPr lang="ko-KR" altLang="en-US" sz="1400" b="1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경영기획팀 조영관</a:t>
            </a:r>
            <a:endParaRPr lang="en-US" altLang="ko-KR" sz="1400" b="1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983270" y="3140968"/>
            <a:ext cx="7921143" cy="792088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가입</a:t>
            </a:r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현황 분석 및 제안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176342" y="548680"/>
            <a:ext cx="3528392" cy="79208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2164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439917" y="1541686"/>
            <a:ext cx="446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결과 확인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(PPM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경향성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11184"/>
              </p:ext>
            </p:extLst>
          </p:nvPr>
        </p:nvGraphicFramePr>
        <p:xfrm>
          <a:off x="322787" y="2564904"/>
          <a:ext cx="454752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760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2273760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58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유치 채널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Exp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(Odds)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635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유치 유통망 유형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- DIRECT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0.76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635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유치 유통망 유형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– INDIRECT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1.41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58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유치유통망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유형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- SKT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1.09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5340672" y="2420888"/>
            <a:ext cx="4563741" cy="41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유치 유통망 유형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: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106/CRM/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홈페이지를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통해 유입되는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고객보다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HNS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혹은 유무선대리점이 유입하는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고객일수록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경향 상승</a:t>
            </a: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영업자와의 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직접적인 대면을 통해 가입한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고객이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비대면으로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가입한 고객보다 </a:t>
            </a:r>
            <a:r>
              <a:rPr lang="ko-KR" altLang="en-US" sz="1400" b="1" kern="0" dirty="0" err="1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월정액을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더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이용함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#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기본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영업실적을 봤을 때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직접 채널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HNS,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지역본부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의 상위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유치 비율이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73% / 95%,98%  (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상위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 : ALL,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프라임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LITE)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기본 상품 높은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이용하는 고객 비율이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높은것으로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보아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간접 채널이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확률을 증가시킴</a:t>
            </a:r>
            <a:endParaRPr lang="ko-KR" altLang="en-US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endParaRPr lang="ko-KR" altLang="en-US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86924" y="996871"/>
            <a:ext cx="4932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600" b="1" kern="0" dirty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직접 유치</a:t>
            </a:r>
            <a:r>
              <a:rPr lang="ko-KR" altLang="en-US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보다 </a:t>
            </a:r>
            <a:r>
              <a:rPr lang="ko-KR" altLang="en-US" sz="1600" b="1" kern="0" dirty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간접 유치</a:t>
            </a:r>
            <a:r>
              <a:rPr lang="ko-KR" altLang="en-US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 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경향을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높임</a:t>
            </a:r>
            <a:endParaRPr lang="en-US" altLang="ko-KR" sz="16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4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24905" y="2976568"/>
            <a:ext cx="885619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많이 보는 사람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실시간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/VOD)</a:t>
            </a: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일수록</a:t>
            </a:r>
            <a:endParaRPr lang="en-US" altLang="ko-KR" sz="2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기본 상품 상위 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TIER, PPM </a:t>
            </a: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 증가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?</a:t>
            </a:r>
            <a:endParaRPr lang="ko-KR" altLang="en-US" sz="2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561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2720752" y="1240884"/>
            <a:ext cx="446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2019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년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7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 기준 신규 가입 고객 추출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101104" y="2598252"/>
            <a:ext cx="5703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 시간대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 시간을 주요 입력 변수로 설정해 군집 분석을 수행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4953000" y="1857018"/>
            <a:ext cx="0" cy="50405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725" y="3272807"/>
            <a:ext cx="4252550" cy="306662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 bwMode="auto">
          <a:xfrm>
            <a:off x="3944094" y="4725144"/>
            <a:ext cx="0" cy="43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3764074" y="4380161"/>
            <a:ext cx="3600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ko-KR" altLang="en-US" sz="1200" b="1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256462" y="1240884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표본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138575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7713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159345" y="2700246"/>
            <a:ext cx="4658776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열혈 시청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군집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1) :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 시간이 전체적으로 높으며 새벽에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시청량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급증 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-  8273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중간 시청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군집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2) :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 시간이 중간 정도에 위치함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(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저녁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밤 상승 패턴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  -  38571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저 시청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군집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3) :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 시간이 적은 편에 속함 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-  69627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" y="1755495"/>
            <a:ext cx="5103683" cy="39057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3296022" y="1927865"/>
            <a:ext cx="22159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휴일도 동일한 경향성</a:t>
            </a: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731624" y="963688"/>
            <a:ext cx="4442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군집마다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시청 시간에서 명확한 차이를 보임</a:t>
            </a:r>
          </a:p>
        </p:txBody>
      </p:sp>
    </p:spTree>
    <p:extLst>
      <p:ext uri="{BB962C8B-B14F-4D97-AF65-F5344CB8AC3E}">
        <p14:creationId xmlns:p14="http://schemas.microsoft.com/office/powerpoint/2010/main" val="35190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4905" y="2976568"/>
            <a:ext cx="885619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많이 보는 사람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실시간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/VOD)</a:t>
            </a: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일수록</a:t>
            </a:r>
            <a:endParaRPr lang="en-US" altLang="ko-KR" sz="2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기본 상품 </a:t>
            </a:r>
            <a:r>
              <a:rPr lang="ko-KR" altLang="en-US" sz="2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상위 </a:t>
            </a:r>
            <a:r>
              <a:rPr lang="en-US" altLang="ko-KR" sz="2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en-US" altLang="ko-KR" sz="2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 증가</a:t>
            </a:r>
            <a:r>
              <a:rPr lang="en-US" altLang="ko-KR" sz="2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?</a:t>
            </a:r>
            <a:endParaRPr lang="ko-KR" altLang="en-US" sz="2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특징 파악 및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312246" y="2564904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>
                <a:solidFill>
                  <a:srgbClr val="0070C0"/>
                </a:solidFill>
                <a:latin typeface="+mn-ea"/>
              </a:rPr>
              <a:t>1</a:t>
            </a:r>
            <a:endParaRPr lang="ko-KR" altLang="en-US" sz="2000" b="1" kern="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248350" y="2564904"/>
            <a:ext cx="6414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0070C0"/>
                </a:solidFill>
                <a:latin typeface="+mn-ea"/>
              </a:rPr>
              <a:t>2</a:t>
            </a:r>
            <a:endParaRPr lang="ko-KR" altLang="en-US" sz="2000" b="1" kern="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7570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특징 파악 및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311993152"/>
              </p:ext>
            </p:extLst>
          </p:nvPr>
        </p:nvGraphicFramePr>
        <p:xfrm>
          <a:off x="963126" y="4647121"/>
          <a:ext cx="3389168" cy="209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026780158"/>
              </p:ext>
            </p:extLst>
          </p:nvPr>
        </p:nvGraphicFramePr>
        <p:xfrm>
          <a:off x="963126" y="3063659"/>
          <a:ext cx="3389168" cy="180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682650947"/>
              </p:ext>
            </p:extLst>
          </p:nvPr>
        </p:nvGraphicFramePr>
        <p:xfrm>
          <a:off x="966561" y="1206713"/>
          <a:ext cx="3385733" cy="196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59718" y="916016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실시간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19418" y="807942"/>
            <a:ext cx="816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>
                <a:solidFill>
                  <a:srgbClr val="0070C0"/>
                </a:solidFill>
                <a:latin typeface="+mn-ea"/>
              </a:rPr>
              <a:t>1</a:t>
            </a:r>
            <a:endParaRPr lang="ko-KR" altLang="en-US" sz="2000" b="1" kern="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08130" y="844017"/>
            <a:ext cx="7848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실시간 적게 시청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-&gt;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상위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tier/</a:t>
            </a:r>
            <a:r>
              <a:rPr lang="ko-KR" altLang="en-US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선택형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이용 비율 높음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-&gt; </a:t>
            </a:r>
            <a:r>
              <a:rPr lang="ko-KR" altLang="en-US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비율 높음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824414" y="1820652"/>
            <a:ext cx="1263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3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특징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41352" y="3007040"/>
            <a:ext cx="43182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1. 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열혈 시청 군이라고 해서 기본 상품을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b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</a:b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높은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사용하는 것은 아니다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241352" y="4133412"/>
            <a:ext cx="35540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2. 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오히려 저 시청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고객군이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상위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기본 상품 비율이 조금 더 높다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41352" y="5220489"/>
            <a:ext cx="46073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3. 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저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시청군으로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갈수록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선택형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요금제의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/>
            </a:r>
            <a:b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</a:b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비율이 높아진다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-&gt;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선택적 시청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152006" y="1355899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단위 </a:t>
            </a:r>
            <a:r>
              <a:rPr lang="en-US" altLang="ko-KR" sz="1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%</a:t>
            </a:r>
            <a:endParaRPr lang="ko-KR" altLang="en-US" sz="1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152006" y="3212976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단위 </a:t>
            </a:r>
            <a:r>
              <a:rPr lang="en-US" altLang="ko-KR" sz="1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%</a:t>
            </a:r>
            <a:endParaRPr lang="ko-KR" altLang="en-US" sz="1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52006" y="4797152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단위 </a:t>
            </a:r>
            <a:r>
              <a:rPr lang="en-US" altLang="ko-KR" sz="1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%</a:t>
            </a:r>
            <a:endParaRPr lang="ko-KR" altLang="en-US" sz="1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특징 파악 및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88342" y="977571"/>
            <a:ext cx="5684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미가입자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123826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 중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12463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명이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돈 내고 구매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2" y="1604429"/>
            <a:ext cx="9208675" cy="5208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59718" y="916016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19418" y="807942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solidFill>
                  <a:srgbClr val="0070C0"/>
                </a:solidFill>
                <a:latin typeface="+mn-ea"/>
              </a:rPr>
              <a:t>2</a:t>
            </a:r>
            <a:endParaRPr lang="ko-KR" altLang="en-US" sz="2000" b="1" kern="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88342" y="1342492"/>
            <a:ext cx="5684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영화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&gt;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&gt; CJ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순 선호도  </a:t>
            </a:r>
          </a:p>
        </p:txBody>
      </p:sp>
    </p:spTree>
    <p:extLst>
      <p:ext uri="{BB962C8B-B14F-4D97-AF65-F5344CB8AC3E}">
        <p14:creationId xmlns:p14="http://schemas.microsoft.com/office/powerpoint/2010/main" val="18722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특징 파악 및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76764" y="899428"/>
            <a:ext cx="8031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 금액별로 구분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– VOD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 높을수록 </a:t>
            </a:r>
            <a:r>
              <a:rPr lang="ko-KR" altLang="en-US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 가능성 높음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23126"/>
              </p:ext>
            </p:extLst>
          </p:nvPr>
        </p:nvGraphicFramePr>
        <p:xfrm>
          <a:off x="919509" y="1742382"/>
          <a:ext cx="365401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05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827005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VOD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구매 금액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고객 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10,000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이상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3,024 (4%)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5,001~10,000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2,203 (3%)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1~5,000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7,236 (10%)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원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59,309 (82%)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 flipV="1">
            <a:off x="4736182" y="3717032"/>
            <a:ext cx="1152128" cy="194421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59691"/>
              </p:ext>
            </p:extLst>
          </p:nvPr>
        </p:nvGraphicFramePr>
        <p:xfrm>
          <a:off x="923340" y="4653136"/>
          <a:ext cx="365401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05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827005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VOD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구매 금액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고객 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10,000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이상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831 (11%)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5,001~10,000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447 (6%)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1~5,000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1,088 (15%)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원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5,002 (68%)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370912" y="1929348"/>
            <a:ext cx="3261814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가입자가 평균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구매금액이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높음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(PPV)</a:t>
            </a: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16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가입자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3,671</a:t>
            </a: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비가입자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1,447</a:t>
            </a:r>
            <a:endParaRPr lang="ko-KR" altLang="en-US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392365" y="3645024"/>
            <a:ext cx="32403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즉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가입자가 유료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더 많이 시청하는 비율이 높음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본인이 가입한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월정액의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 아니라도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92365" y="4811204"/>
            <a:ext cx="3024336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많이 시청하는 사람이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월정액을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가입할 가능성도 높음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!</a:t>
            </a:r>
            <a:endParaRPr lang="ko-KR" altLang="en-US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919509" y="1361555"/>
            <a:ext cx="1656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비가입자</a:t>
            </a:r>
            <a:endParaRPr lang="ko-KR" altLang="en-US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919508" y="4232121"/>
            <a:ext cx="1656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가입자</a:t>
            </a:r>
          </a:p>
        </p:txBody>
      </p:sp>
      <p:sp>
        <p:nvSpPr>
          <p:cNvPr id="12" name="왼쪽 중괄호 11"/>
          <p:cNvSpPr/>
          <p:nvPr/>
        </p:nvSpPr>
        <p:spPr bwMode="auto">
          <a:xfrm>
            <a:off x="6032326" y="1988840"/>
            <a:ext cx="356208" cy="3433737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>
            <a:off x="7760518" y="4476021"/>
            <a:ext cx="216024" cy="312536"/>
          </a:xfrm>
          <a:prstGeom prst="downArrow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7477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특징 파악 및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2686"/>
              </p:ext>
            </p:extLst>
          </p:nvPr>
        </p:nvGraphicFramePr>
        <p:xfrm>
          <a:off x="919509" y="1742382"/>
          <a:ext cx="365401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05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827005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VOD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구매 금액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고객 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10,000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이상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3,024 (4%)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5,001~10,000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2,203 (3%)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1~5,000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7,236 (10%)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원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59,309 (82%)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5158905" y="1740993"/>
            <a:ext cx="3609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대부분이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(83%)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영화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구매로 인해 높은 구매 금액을 보임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(22,931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원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158905" y="2772217"/>
            <a:ext cx="30336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499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(12+5%)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은 영화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 아닌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/CJ/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애니를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선호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158904" y="3708321"/>
            <a:ext cx="31729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이 영화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비선호자들은 각자 취향의 카테고리들이 존재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58903" y="4644425"/>
            <a:ext cx="31729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특히 애니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성인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구매자들은 그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만 구매 경향 강함</a:t>
            </a: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8331864" y="2136704"/>
            <a:ext cx="576064" cy="192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 bwMode="auto">
          <a:xfrm>
            <a:off x="8849960" y="1987214"/>
            <a:ext cx="1008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프리미어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8331862" y="3010091"/>
            <a:ext cx="17095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/CJ/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애니</a:t>
            </a: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7832526" y="3169532"/>
            <a:ext cx="576064" cy="192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919509" y="1361555"/>
            <a:ext cx="1656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비가입자</a:t>
            </a:r>
            <a:endParaRPr lang="ko-KR" altLang="en-US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31" name="왼쪽 중괄호 30"/>
          <p:cNvSpPr/>
          <p:nvPr/>
        </p:nvSpPr>
        <p:spPr bwMode="auto">
          <a:xfrm>
            <a:off x="4762858" y="1740993"/>
            <a:ext cx="314716" cy="3488207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76764" y="899428"/>
            <a:ext cx="8031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 금액별로 구분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– VOD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 높을수록 </a:t>
            </a:r>
            <a:r>
              <a:rPr lang="ko-KR" altLang="en-US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 가능성 높음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78690" y="3906370"/>
            <a:ext cx="3584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영화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구매자와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/CJ/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키즈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구매자 비율이 반으로 나뉨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78690" y="4713935"/>
            <a:ext cx="3421421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평균 구매 금액이 작다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(2,567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원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2~3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편 구매가 대부분</a:t>
            </a:r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923682" y="5949280"/>
            <a:ext cx="72008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1643762" y="5678866"/>
            <a:ext cx="25563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 적을수록 非영화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시청자가 늘어남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4" name="왼쪽 중괄호 23"/>
          <p:cNvSpPr/>
          <p:nvPr/>
        </p:nvSpPr>
        <p:spPr bwMode="auto">
          <a:xfrm>
            <a:off x="487710" y="3913046"/>
            <a:ext cx="131656" cy="1429657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78690" y="3615405"/>
            <a:ext cx="15121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 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1~5,000</a:t>
            </a:r>
            <a:endParaRPr lang="ko-KR" altLang="en-US" sz="1200" b="1" kern="0" dirty="0" smtClean="0">
              <a:solidFill>
                <a:srgbClr val="FF0000"/>
              </a:solidFill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133875" y="1396806"/>
            <a:ext cx="22480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 </a:t>
            </a:r>
            <a:r>
              <a:rPr lang="en-US" altLang="ko-KR" sz="12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10,000 </a:t>
            </a:r>
            <a:r>
              <a:rPr lang="ko-KR" altLang="en-US" sz="12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이상</a:t>
            </a:r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5560936" y="5949280"/>
            <a:ext cx="72008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 bwMode="auto">
          <a:xfrm>
            <a:off x="6354681" y="5675649"/>
            <a:ext cx="25743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에 가입할 가능성 있는 고객 유의미하게 존재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3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6958692" y="1269920"/>
            <a:ext cx="29457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분포 확인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- 14749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1316595" y="887139"/>
            <a:ext cx="72728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영화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선호자 대다수지만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2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개 이상 가입할수록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,CJ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비율이 높아짐 </a:t>
            </a: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특징 파악 및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33021" y="2889751"/>
            <a:ext cx="34563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1. 2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개 이상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가입자는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15%</a:t>
            </a:r>
            <a:endParaRPr lang="ko-KR" altLang="en-US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114697" y="3651451"/>
            <a:ext cx="421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대부분의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가입자가 프리미어에 치중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14697" y="4416372"/>
            <a:ext cx="441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3.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단일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가입자 중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CJ,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비율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(20%)</a:t>
            </a:r>
            <a:endParaRPr lang="ko-KR" altLang="en-US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114697" y="5181293"/>
            <a:ext cx="52197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3-1. 2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개 이상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가입자로 가면 비율이 높아짐</a:t>
            </a: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177461367"/>
              </p:ext>
            </p:extLst>
          </p:nvPr>
        </p:nvGraphicFramePr>
        <p:xfrm>
          <a:off x="551423" y="1239486"/>
          <a:ext cx="3968735" cy="2750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2205796358"/>
              </p:ext>
            </p:extLst>
          </p:nvPr>
        </p:nvGraphicFramePr>
        <p:xfrm>
          <a:off x="551423" y="3827075"/>
          <a:ext cx="3968735" cy="2750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68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목차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992560" y="1790116"/>
            <a:ext cx="7920880" cy="33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ARPU </a:t>
            </a: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현황 분석</a:t>
            </a:r>
            <a: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/>
            </a:r>
            <a:b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</a:br>
            <a:endParaRPr lang="en-US" altLang="ko-KR" sz="28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결정 변수 확인 및 </a:t>
            </a:r>
            <a:r>
              <a:rPr lang="ko-KR" altLang="en-US" sz="28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고객군</a:t>
            </a: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분류</a:t>
            </a:r>
            <a: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/>
            </a:r>
            <a:b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</a:br>
            <a:endParaRPr lang="en-US" altLang="ko-KR" sz="28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실시간</a:t>
            </a:r>
            <a: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/VOD</a:t>
            </a: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에 따른 </a:t>
            </a:r>
            <a:r>
              <a:rPr lang="ko-KR" altLang="en-US" sz="28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고객군</a:t>
            </a: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특징 파악 및 분석</a:t>
            </a:r>
            <a: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/>
            </a:r>
            <a:br>
              <a:rPr lang="en-US" altLang="ko-KR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</a:br>
            <a:endParaRPr lang="en-US" altLang="ko-KR" sz="28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AutoNum type="arabicPeriod"/>
              <a:tabLst/>
            </a:pP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28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인사이트와</a:t>
            </a:r>
            <a:r>
              <a:rPr lang="ko-KR" altLang="en-US" sz="28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제안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862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특징 파악 및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117741" y="4725144"/>
            <a:ext cx="3828340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프리미어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월정액이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감소하는 추세이고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CJ,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지상파는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상승 추세를 보이지 않지만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성인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가입자가 가파르게 증가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155434341"/>
              </p:ext>
            </p:extLst>
          </p:nvPr>
        </p:nvGraphicFramePr>
        <p:xfrm>
          <a:off x="3248610" y="596523"/>
          <a:ext cx="2710800" cy="312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131804365"/>
              </p:ext>
            </p:extLst>
          </p:nvPr>
        </p:nvGraphicFramePr>
        <p:xfrm>
          <a:off x="3248610" y="3429000"/>
          <a:ext cx="2710800" cy="312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709407410"/>
              </p:ext>
            </p:extLst>
          </p:nvPr>
        </p:nvGraphicFramePr>
        <p:xfrm>
          <a:off x="461206" y="3429000"/>
          <a:ext cx="2710800" cy="312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4197879527"/>
              </p:ext>
            </p:extLst>
          </p:nvPr>
        </p:nvGraphicFramePr>
        <p:xfrm>
          <a:off x="441040" y="590554"/>
          <a:ext cx="2710966" cy="3126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4" y="764704"/>
            <a:ext cx="3048425" cy="28803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3182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3.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특징 파악 및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35682" y="1594757"/>
            <a:ext cx="29883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CJ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563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명의 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7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 한달 간 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구매내역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928664" y="885459"/>
            <a:ext cx="6048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프리미어에 비해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/CJ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가입자는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구매에 적극적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13235"/>
              </p:ext>
            </p:extLst>
          </p:nvPr>
        </p:nvGraphicFramePr>
        <p:xfrm>
          <a:off x="245820" y="1944588"/>
          <a:ext cx="3096344" cy="235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339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카테고리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PPV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구매건수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19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영화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502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19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지상파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440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19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애니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233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19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종편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205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  <a:tr h="19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키즈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04426"/>
                  </a:ext>
                </a:extLst>
              </a:tr>
              <a:tr h="19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성인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16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62128"/>
              </p:ext>
            </p:extLst>
          </p:nvPr>
        </p:nvGraphicFramePr>
        <p:xfrm>
          <a:off x="3543069" y="1944588"/>
          <a:ext cx="31524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4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576224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카테고리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PPV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구매건수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CJ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240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지상파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461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애니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697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종편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121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키즈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446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04426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성인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3440038" y="1594756"/>
            <a:ext cx="18722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프리미어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5,264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5640"/>
              </p:ext>
            </p:extLst>
          </p:nvPr>
        </p:nvGraphicFramePr>
        <p:xfrm>
          <a:off x="6896422" y="1944588"/>
          <a:ext cx="291059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299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1455299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카테고리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PPV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구매건수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영화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667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CJ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428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애니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232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170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종편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361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키즈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121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04426"/>
                  </a:ext>
                </a:extLst>
              </a:tr>
              <a:tr h="16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성인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77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6896422" y="1582464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1,027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명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35682" y="4345359"/>
            <a:ext cx="1223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1,453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건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73638" y="4345359"/>
            <a:ext cx="1223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1,886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건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464188" y="4345359"/>
            <a:ext cx="1223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1,992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건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207885" y="5012123"/>
            <a:ext cx="7490230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각각의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월정액의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구매분포를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보고 가입자의 평균적인 가구 연령대를 유추 가능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프리미어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–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애니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키즈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구매가 많이 이루어짐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키즈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가구 다수 추측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err="1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–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종편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성인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구매가 많이 이루어짐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연령대가 높게 형성 되어있을 것으로 추측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CJ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–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키즈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구매가 제일 적음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키즈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가구는 적을 가능성이 높음</a:t>
            </a:r>
          </a:p>
        </p:txBody>
      </p:sp>
    </p:spTree>
    <p:extLst>
      <p:ext uri="{BB962C8B-B14F-4D97-AF65-F5344CB8AC3E}">
        <p14:creationId xmlns:p14="http://schemas.microsoft.com/office/powerpoint/2010/main" val="37598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4. </a:t>
            </a:r>
            <a:r>
              <a:rPr lang="ko-KR" altLang="en-US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인사이트와</a:t>
            </a:r>
            <a:r>
              <a:rPr lang="ko-KR" altLang="en-US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제안</a:t>
            </a:r>
            <a:endParaRPr lang="ko-KR" altLang="en-US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3735" y="4798776"/>
            <a:ext cx="8856984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#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제안</a:t>
            </a:r>
            <a:endParaRPr lang="en-US" altLang="ko-KR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각 고객의 선호 시청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에 맞는 </a:t>
            </a:r>
            <a:r>
              <a:rPr lang="ko-KR" altLang="en-US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상품 가입 유치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&amp;</a:t>
            </a: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애매한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구매금액에 위치한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(1~10000)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고객들 대상으로</a:t>
            </a:r>
            <a:endParaRPr lang="en-US" altLang="ko-KR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저렴한 신규 </a:t>
            </a:r>
            <a:r>
              <a:rPr lang="ko-KR" altLang="en-US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상품 제시 필요</a:t>
            </a:r>
            <a:endParaRPr lang="en-US" altLang="ko-KR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03734" y="980728"/>
            <a:ext cx="8064896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#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가설에 대한 검증</a:t>
            </a:r>
            <a:endParaRPr lang="en-US" altLang="ko-KR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ko-KR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실시간을 </a:t>
            </a:r>
            <a:r>
              <a:rPr lang="ko-KR" altLang="en-US" b="1" kern="0" dirty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적게 볼수록</a:t>
            </a:r>
            <a:r>
              <a:rPr lang="en-US" altLang="ko-KR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VOD </a:t>
            </a:r>
            <a:r>
              <a:rPr lang="ko-KR" altLang="en-US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 </a:t>
            </a:r>
            <a:r>
              <a:rPr lang="ko-KR" altLang="en-US" b="1" kern="0" dirty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높을수록</a:t>
            </a:r>
            <a:r>
              <a:rPr lang="ko-KR" altLang="en-US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b="1" kern="0" dirty="0" err="1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 가능성 상승</a:t>
            </a:r>
            <a:endParaRPr lang="ko-KR" altLang="en-US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03733" y="2507880"/>
            <a:ext cx="920068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#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검증을 하며 발견한 </a:t>
            </a:r>
            <a:r>
              <a:rPr lang="ko-KR" altLang="en-US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</a:t>
            </a:r>
            <a:endParaRPr lang="en-US" altLang="ko-KR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1.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 소비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(10000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이상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고객층의 구매 금액의 대부분은 </a:t>
            </a:r>
            <a:r>
              <a:rPr lang="ko-KR" altLang="en-US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영화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(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프리미어도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en-US" altLang="ko-KR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구매금액 상위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(10000</a:t>
            </a:r>
            <a:r>
              <a:rPr lang="ko-KR" altLang="en-US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~30000)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고객은 </a:t>
            </a:r>
            <a:r>
              <a:rPr lang="ko-KR" altLang="en-US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선호 카테고리에 갇혀 있는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비율이 높음</a:t>
            </a:r>
            <a:endParaRPr lang="en-US" altLang="ko-KR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3. 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 금액이 내려갈수록 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다양하게 구매하는 고객의 비율이 높음</a:t>
            </a:r>
            <a:endParaRPr lang="en-US" altLang="ko-KR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4</a:t>
            </a:r>
            <a:r>
              <a:rPr lang="en-US" altLang="ko-KR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 </a:t>
            </a:r>
            <a:r>
              <a:rPr lang="ko-KR" altLang="en-US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기존 단일 </a:t>
            </a:r>
            <a:r>
              <a:rPr lang="en-US" altLang="ko-KR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가입자가 미가입자보다 하나 더 가입할 가능성이 높음</a:t>
            </a:r>
            <a:r>
              <a:rPr lang="en-US" altLang="ko-KR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5795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631726" y="1052737"/>
            <a:ext cx="2952328" cy="85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#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건당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/CJ VOD 5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편 자유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최신 영화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편 자유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953000" y="1052736"/>
            <a:ext cx="3383582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#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시간제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19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~ 24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 드라마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예능 자유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12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1" y="1988840"/>
            <a:ext cx="8201618" cy="4536388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4. </a:t>
            </a:r>
            <a:r>
              <a:rPr lang="ko-KR" altLang="en-US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인사이트와</a:t>
            </a:r>
            <a:r>
              <a:rPr lang="ko-KR" altLang="en-US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제안</a:t>
            </a:r>
            <a:endParaRPr lang="ko-KR" altLang="en-US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700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 bwMode="auto">
          <a:xfrm>
            <a:off x="1135243" y="2189678"/>
            <a:ext cx="7681283" cy="2478644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4. </a:t>
            </a:r>
            <a:r>
              <a:rPr lang="ko-KR" altLang="en-US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인사이트와</a:t>
            </a:r>
            <a:r>
              <a:rPr lang="ko-KR" altLang="en-US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제안</a:t>
            </a:r>
            <a:endParaRPr lang="ko-KR" altLang="en-US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80592" y="1071296"/>
            <a:ext cx="4391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결론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307462" y="2545681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실시간을 적게 보는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구매 금액이 높은 단일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가입자 혹은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미가입자에게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추가 가입 유치 혹은 저렴한 신규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상품 기획 필요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EX.) VOD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몇 편 자유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최신영화 무료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편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+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직접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(Direct)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유치 채널의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기본상품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상위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tier, PPM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가입률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증가를 위한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추가적인 원인분석 필요 </a:t>
            </a:r>
          </a:p>
        </p:txBody>
      </p:sp>
    </p:spTree>
    <p:extLst>
      <p:ext uri="{BB962C8B-B14F-4D97-AF65-F5344CB8AC3E}">
        <p14:creationId xmlns:p14="http://schemas.microsoft.com/office/powerpoint/2010/main" val="25663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 bwMode="auto">
          <a:xfrm>
            <a:off x="1063774" y="2080977"/>
            <a:ext cx="7752752" cy="2932199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4. </a:t>
            </a:r>
            <a:r>
              <a:rPr lang="ko-KR" altLang="en-US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인사이트와</a:t>
            </a:r>
            <a:r>
              <a:rPr lang="ko-KR" altLang="en-US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제안</a:t>
            </a:r>
            <a:endParaRPr lang="ko-KR" altLang="en-US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80592" y="1071296"/>
            <a:ext cx="4391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아쉬운 점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80592" y="2214796"/>
            <a:ext cx="7344816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1.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실시간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시청행태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관련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고객군을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좀 더 다른 각도로 살펴보고 특징을 파악했으면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좋은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인사이트를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얻을 수 있었을 것으로 보인다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</a:t>
            </a: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16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2.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초기에 입력 변수 관련 특징을 파악하고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그 다음 논리를 진행할 때 그 근거와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논점이 더 명확 했어야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한다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그리고 이 때 발견한 특징들에 대해 더 추가적인 고민과</a:t>
            </a: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문제 해결이 부족하였다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</a:t>
            </a: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1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3.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유치채널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관련 추가적인 조사를 해보았으면 흥미로운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인사이트가</a:t>
            </a:r>
            <a:endParaRPr lang="en-US" altLang="ko-KR" sz="16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나왔을 것이라 생각한다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25092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661713272"/>
              </p:ext>
            </p:extLst>
          </p:nvPr>
        </p:nvGraphicFramePr>
        <p:xfrm>
          <a:off x="1651529" y="1556792"/>
          <a:ext cx="6602942" cy="440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1. ARPU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현황 분석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0512" y="6035852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ARPU</a:t>
            </a:r>
            <a:r>
              <a:rPr lang="ko-KR" altLang="en-US" sz="20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증가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 필</a:t>
            </a:r>
            <a:r>
              <a:rPr lang="ko-KR" altLang="en-US" sz="20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요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60512" y="1053407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전년 대비 가입자 수는 전체적으로 증가했지만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ARPU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는 하락 후 회복하지 않음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5220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69417" y="2803655"/>
            <a:ext cx="7451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1. PPM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결정과 </a:t>
            </a:r>
            <a:r>
              <a:rPr lang="ko-KR" altLang="en-US" sz="20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상관 관계가 있는 변수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는 무엇일까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?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69417" y="3694824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2.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고객을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가입자와 </a:t>
            </a:r>
            <a:r>
              <a:rPr lang="ko-KR" altLang="en-US" sz="20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미가입자로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분류 후 다양한 입력 변수를 고려해보았다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.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69417" y="4585993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3.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원활한 분석을 위해 </a:t>
            </a:r>
            <a:r>
              <a:rPr lang="ko-KR" altLang="en-US" sz="20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가입한지의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1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년 이내 고객들로 추출</a:t>
            </a:r>
            <a:r>
              <a:rPr lang="en-US" altLang="ko-KR" sz="20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20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모수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축소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84794" y="5477162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4.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반응 변수를 가입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:1/ </a:t>
            </a:r>
            <a:r>
              <a:rPr lang="ko-KR" altLang="en-US" sz="20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미가입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:0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으로 설정한 후</a:t>
            </a:r>
            <a:r>
              <a:rPr lang="en-US" altLang="ko-KR" sz="20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20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로지스틱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회귀분석을 진행 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569416" y="1704692"/>
            <a:ext cx="25105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3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Process</a:t>
            </a:r>
            <a:endParaRPr lang="ko-KR" altLang="en-US" sz="36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4794" y="980728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가입에 유의미한 영향을 미치는 변수를 확인하기 위한 절차를 진행</a:t>
            </a:r>
          </a:p>
        </p:txBody>
      </p:sp>
    </p:spTree>
    <p:extLst>
      <p:ext uri="{BB962C8B-B14F-4D97-AF65-F5344CB8AC3E}">
        <p14:creationId xmlns:p14="http://schemas.microsoft.com/office/powerpoint/2010/main" val="14343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77574336"/>
              </p:ext>
            </p:extLst>
          </p:nvPr>
        </p:nvGraphicFramePr>
        <p:xfrm>
          <a:off x="962004" y="-68125"/>
          <a:ext cx="7981992" cy="5009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775742" y="3645024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 상태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신규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유지</a:t>
            </a:r>
            <a:r>
              <a:rPr lang="en-US" altLang="ko-KR" sz="12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75742" y="4026273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후 경과 기간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75742" y="4407522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2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현금 구매 경험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75742" y="4792492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다셋탑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여부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75742" y="5177462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서비스 해지 이력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75742" y="5562432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서비스 약정 기간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75742" y="5947402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결합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(SET)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가입 유형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75742" y="6329903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결합</a:t>
            </a:r>
            <a:r>
              <a:rPr lang="en-US" altLang="ko-KR" sz="12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약정 잔여 개월 수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534938" y="3645024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B </a:t>
            </a:r>
            <a:r>
              <a:rPr lang="en-US" altLang="ko-KR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프라임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538520" y="4032728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B </a:t>
            </a:r>
            <a:r>
              <a:rPr lang="en-US" altLang="ko-KR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SMART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534938" y="4420432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B </a:t>
            </a:r>
            <a:r>
              <a:rPr lang="en-US" altLang="ko-KR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베이직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534938" y="4815578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B </a:t>
            </a:r>
            <a:r>
              <a:rPr lang="en-US" altLang="ko-KR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선택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533696" y="5179927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B </a:t>
            </a:r>
            <a:r>
              <a:rPr lang="en-US" altLang="ko-KR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프라임캐치온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533696" y="5573099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B </a:t>
            </a:r>
            <a:r>
              <a:rPr lang="en-US" altLang="ko-KR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스마트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PLUS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525703" y="5955604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스마트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PLUS+</a:t>
            </a:r>
            <a:r>
              <a:rPr lang="ko-KR" altLang="en-US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지상파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117458" y="3647872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경기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117458" y="4029121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광주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117458" y="4410370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대구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17458" y="4795340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서울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117458" y="5180310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세종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117458" y="5565280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인천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117458" y="5950250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제주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5856591" y="3678205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AI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856591" y="4063175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HDR (UHD3)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856591" y="4448145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스마트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7328470" y="3645024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유형 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- DIRECT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7328470" y="4026273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유형 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– INDIRECT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7328470" y="4407522"/>
            <a:ext cx="1757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8900" marR="0" indent="-88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유형 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- SKT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7821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22204" y="1478031"/>
            <a:ext cx="446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결과 확인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(PPM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경향성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26219"/>
              </p:ext>
            </p:extLst>
          </p:nvPr>
        </p:nvGraphicFramePr>
        <p:xfrm>
          <a:off x="127670" y="1362296"/>
          <a:ext cx="4825330" cy="499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65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2412665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406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고객 정보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계수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406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서비스 가입 후 경과 기간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1.07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40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VOD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현금 구매 경험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Y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5.84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406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다셋탑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여부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Y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0.82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406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서비스 </a:t>
                      </a:r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해지이력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Y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1.28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  <a:tr h="406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고객상태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-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유지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0.84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04426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결합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(SET)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약정 잔여 개월 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1.01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63962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결합 가입 유형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–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초고속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+TV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0.937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037432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결합 가입 유형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–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초고속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+TV+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전화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0.728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80209"/>
                  </a:ext>
                </a:extLst>
              </a:tr>
              <a:tr h="406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서비스 약정기간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-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2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년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0.83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42057"/>
                  </a:ext>
                </a:extLst>
              </a:tr>
              <a:tr h="406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서비스 약정기간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- 3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년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0.62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6508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4057713" y="5310962"/>
            <a:ext cx="10081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(TV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만 기준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178650" y="4020405"/>
            <a:ext cx="493330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결합 가입 유형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–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초고속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+TV+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전화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: </a:t>
            </a: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선택 옵션이 늘어날수록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400" b="1" kern="0" dirty="0" err="1">
                <a:latin typeface="SK Btv OTF Medium" panose="00000600000000000000" pitchFamily="50" charset="-127"/>
                <a:ea typeface="SK Btv OTF Medium" panose="00000600000000000000" pitchFamily="50" charset="-127"/>
              </a:rPr>
              <a:t>미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확률 상승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7670" y="879726"/>
            <a:ext cx="10044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다셋탑이면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 낮고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TV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만 가입한 가구보다 초고속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+TV+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전화 가입한 가구가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 낮음 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200100" y="2465768"/>
            <a:ext cx="3959646" cy="111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err="1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다셋탑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여부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Y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: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S-market 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?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미가입자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가입자의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err="1">
                <a:latin typeface="SK Btv OTF Medium" panose="00000600000000000000" pitchFamily="50" charset="-127"/>
                <a:ea typeface="SK Btv OTF Medium" panose="00000600000000000000" pitchFamily="50" charset="-127"/>
              </a:rPr>
              <a:t>다셋탑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비율 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21%, 8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%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셋탑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추가 임대료 고려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ko-KR" altLang="en-US" sz="1400" b="1" kern="0" dirty="0" err="1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미가입</a:t>
            </a: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203480" y="5021653"/>
            <a:ext cx="4933302" cy="85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현금 구매 경험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Y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</a:t>
            </a: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가입자는 기본적으로 콘텐츠에 관심이 있음</a:t>
            </a:r>
            <a:endParaRPr lang="en-US" altLang="ko-KR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미가입자보다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VOD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적극적으로 찾아서 볼 가능성 높음</a:t>
            </a:r>
          </a:p>
        </p:txBody>
      </p:sp>
    </p:spTree>
    <p:extLst>
      <p:ext uri="{BB962C8B-B14F-4D97-AF65-F5344CB8AC3E}">
        <p14:creationId xmlns:p14="http://schemas.microsoft.com/office/powerpoint/2010/main" val="33588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74351" y="1448456"/>
            <a:ext cx="446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결과 확인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(PPM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경향성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49147"/>
              </p:ext>
            </p:extLst>
          </p:nvPr>
        </p:nvGraphicFramePr>
        <p:xfrm>
          <a:off x="106626" y="1340766"/>
          <a:ext cx="4846374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87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2423187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521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기본 상품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계수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52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Bt</a:t>
                      </a:r>
                      <a:r>
                        <a:rPr lang="en-US" altLang="ko-KR" sz="160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v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프라임 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상위 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tier)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1.41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52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Btv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Smart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경향성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52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Btv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베이직 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하위 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tier)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0.75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52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Btv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선택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362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  <a:tr h="52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Btv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프라임캐치온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2.55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04426"/>
                  </a:ext>
                </a:extLst>
              </a:tr>
              <a:tr h="52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Btv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스마트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plus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1.11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  <a:tr h="659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스마트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plus + </a:t>
                      </a:r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지상파</a:t>
                      </a:r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결합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6.37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63962"/>
                  </a:ext>
                </a:extLst>
              </a:tr>
              <a:tr h="659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프라임캐치온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+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지상파</a:t>
                      </a:r>
                      <a:r>
                        <a:rPr lang="ko-KR" altLang="en-US" sz="1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결합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9.87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0374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534517" y="1590972"/>
            <a:ext cx="24218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(New smart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기준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68230" y="5042536"/>
            <a:ext cx="4570617" cy="85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err="1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Btv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선택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</a:t>
            </a: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기본 상품을 저렴하게 해서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월정액을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구매하여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본인이 관심있는 것 위주로 보는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실속형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고객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60666" y="850904"/>
            <a:ext cx="8584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상위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일수록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 증가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선택 요금제</a:t>
            </a:r>
            <a:r>
              <a:rPr lang="en-US" altLang="ko-KR" sz="16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고객 매우 높은 확률로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63814" y="3748874"/>
            <a:ext cx="4396904" cy="85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Btv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베이직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하위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tier)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</a:t>
            </a: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하위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일수록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 하락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저렴하게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TV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많이 이용하지 않는 고객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163814" y="2492896"/>
            <a:ext cx="4396904" cy="85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err="1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Btv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프라임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(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상위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tier)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</a:t>
            </a: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상위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를 이용할수록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경향이 증가함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marR="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(TV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적극적으로 이용하는 고객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7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40238" y="1635671"/>
            <a:ext cx="446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결과 확인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(PPM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경향성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2094"/>
              </p:ext>
            </p:extLst>
          </p:nvPr>
        </p:nvGraphicFramePr>
        <p:xfrm>
          <a:off x="199678" y="1635672"/>
          <a:ext cx="4536504" cy="431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539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거주 지역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계수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539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경기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1.09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89293"/>
                  </a:ext>
                </a:extLst>
              </a:tr>
              <a:tr h="539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광주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1.13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82586"/>
                  </a:ext>
                </a:extLst>
              </a:tr>
              <a:tr h="539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대구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1.1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539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서울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1.07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8440"/>
                  </a:ext>
                </a:extLst>
              </a:tr>
              <a:tr h="539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세종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0.88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04426"/>
                  </a:ext>
                </a:extLst>
              </a:tr>
              <a:tr h="539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인천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1.13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  <a:tr h="539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제주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1.16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639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604628" y="943836"/>
            <a:ext cx="6696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지역간에 뚜렷한 차이는 없음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708290" y="3275111"/>
            <a:ext cx="35283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지역 간에 큰 차이는 발견할 수 없었음</a:t>
            </a:r>
          </a:p>
        </p:txBody>
      </p:sp>
    </p:spTree>
    <p:extLst>
      <p:ext uri="{BB962C8B-B14F-4D97-AF65-F5344CB8AC3E}">
        <p14:creationId xmlns:p14="http://schemas.microsoft.com/office/powerpoint/2010/main" val="42252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44436" y="244480"/>
            <a:ext cx="6401363" cy="346075"/>
          </a:xfrm>
        </p:spPr>
        <p:txBody>
          <a:bodyPr/>
          <a:lstStyle/>
          <a:p>
            <a:r>
              <a:rPr lang="en-US" altLang="ko-KR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2. PPM 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결정 변수 확인 및 </a:t>
            </a:r>
            <a:r>
              <a:rPr lang="ko-KR" altLang="en-US" dirty="0" err="1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고객군</a:t>
            </a:r>
            <a:r>
              <a:rPr lang="ko-KR" altLang="en-US" dirty="0" smtClean="0">
                <a:latin typeface="SK Btv OTF Bold" panose="00000800000000000000" pitchFamily="50" charset="-127"/>
                <a:ea typeface="SK Btv OTF Bold" panose="00000800000000000000" pitchFamily="50" charset="-127"/>
              </a:rPr>
              <a:t> 분류</a:t>
            </a:r>
            <a:endParaRPr lang="ko-KR" altLang="en-US" dirty="0">
              <a:latin typeface="SK Btv OTF Bold" panose="00000800000000000000" pitchFamily="50" charset="-127"/>
              <a:ea typeface="SK Btv OTF Bold" panose="000008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40238" y="1648519"/>
            <a:ext cx="446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결과 확인 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(PPM </a:t>
            </a:r>
            <a:r>
              <a:rPr lang="ko-KR" altLang="en-US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경향성</a:t>
            </a:r>
            <a:r>
              <a:rPr lang="en-US" altLang="ko-KR" sz="20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20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17819"/>
              </p:ext>
            </p:extLst>
          </p:nvPr>
        </p:nvGraphicFramePr>
        <p:xfrm>
          <a:off x="200120" y="1759631"/>
          <a:ext cx="4464496" cy="144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427422858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553529858"/>
                    </a:ext>
                  </a:extLst>
                </a:gridCol>
              </a:tblGrid>
              <a:tr h="483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셋탑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계수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15427"/>
                  </a:ext>
                </a:extLst>
              </a:tr>
              <a:tr h="483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스마트 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2 </a:t>
                      </a:r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셋탑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0.34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38325"/>
                  </a:ext>
                </a:extLst>
              </a:tr>
              <a:tr h="483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HDR</a:t>
                      </a:r>
                      <a:r>
                        <a:rPr lang="en-US" altLang="ko-KR" sz="160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 (</a:t>
                      </a:r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UHD3) </a:t>
                      </a:r>
                      <a:r>
                        <a:rPr lang="ko-KR" altLang="en-US" sz="16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셋탑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SK Btv OTF Medium" panose="00000600000000000000" pitchFamily="50" charset="-127"/>
                          <a:ea typeface="SK Btv OTF Medium" panose="00000600000000000000" pitchFamily="50" charset="-127"/>
                        </a:rPr>
                        <a:t>0.64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K Btv OTF Medium" panose="00000600000000000000" pitchFamily="50" charset="-127"/>
                        <a:ea typeface="SK Btv OTF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822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3584054" y="1999108"/>
            <a:ext cx="1800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(AI </a:t>
            </a:r>
            <a:r>
              <a:rPr lang="ko-KR" altLang="en-US" sz="12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셋탑</a:t>
            </a:r>
            <a:r>
              <a:rPr lang="ko-KR" altLang="en-US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기준</a:t>
            </a:r>
            <a:r>
              <a:rPr lang="en-US" altLang="ko-KR" sz="12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)</a:t>
            </a:r>
            <a:endParaRPr lang="ko-KR" altLang="en-US" sz="12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096222" y="2386100"/>
            <a:ext cx="4519621" cy="85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스마트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2 </a:t>
            </a:r>
            <a:r>
              <a:rPr lang="ko-KR" altLang="en-US" sz="1400" b="1" kern="0" dirty="0" err="1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셋탑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스마트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의 경우 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보다 유튜브</a:t>
            </a:r>
            <a:r>
              <a:rPr lang="en-US" altLang="ko-KR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/</a:t>
            </a:r>
            <a:r>
              <a:rPr lang="ko-KR" altLang="en-US" sz="1400" b="1" kern="0" dirty="0" err="1">
                <a:latin typeface="SK Btv OTF Medium" panose="00000600000000000000" pitchFamily="50" charset="-127"/>
                <a:ea typeface="SK Btv OTF Medium" panose="00000600000000000000" pitchFamily="50" charset="-127"/>
              </a:rPr>
              <a:t>유튜브키즈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콘텐츠</a:t>
            </a:r>
            <a:endParaRPr lang="en-US" altLang="ko-KR" sz="1400" b="1" kern="0" dirty="0" smtClean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이용자들이 </a:t>
            </a:r>
            <a:r>
              <a:rPr lang="ko-KR" altLang="en-US" sz="1400" b="1" kern="0" dirty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많을 것으로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보임</a:t>
            </a:r>
            <a:endParaRPr lang="ko-KR" altLang="en-US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96223" y="3644618"/>
            <a:ext cx="4392488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ko-KR" sz="1400" b="1" kern="0" dirty="0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HDR (UHD3) </a:t>
            </a:r>
            <a:r>
              <a:rPr lang="ko-KR" altLang="en-US" sz="1400" b="1" kern="0" dirty="0" err="1" smtClean="0">
                <a:solidFill>
                  <a:srgbClr val="FF000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셋탑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: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고 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TIER </a:t>
            </a:r>
            <a:r>
              <a:rPr lang="ko-KR" altLang="en-US" sz="14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셋탑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이용자가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PPM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을</a:t>
            </a:r>
            <a:r>
              <a:rPr lang="en-US" altLang="ko-KR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ko-KR" altLang="en-US" sz="14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가입할 확률도 증가</a:t>
            </a:r>
            <a:endParaRPr lang="ko-KR" altLang="en-US" sz="1400" b="1" kern="0" dirty="0">
              <a:latin typeface="SK Btv OTF Medium" panose="00000600000000000000" pitchFamily="50" charset="-127"/>
              <a:ea typeface="SK Btv OTF Medium" panose="000006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28070" y="6453336"/>
            <a:ext cx="2376264" cy="28803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68326" y="843131"/>
            <a:ext cx="8569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상위 </a:t>
            </a:r>
            <a:r>
              <a:rPr lang="ko-KR" altLang="en-US" sz="1600" b="1" kern="0" dirty="0" err="1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셋탑인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AI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확률이 높으며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,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스마트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2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 제일 낮은 </a:t>
            </a:r>
            <a:r>
              <a:rPr lang="en-US" altLang="ko-KR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PPM </a:t>
            </a:r>
            <a:r>
              <a:rPr lang="ko-KR" altLang="en-US" sz="1600" b="1" kern="0" dirty="0" smtClean="0">
                <a:latin typeface="SK Btv OTF Medium" panose="00000600000000000000" pitchFamily="50" charset="-127"/>
                <a:ea typeface="SK Btv OTF Medium" panose="00000600000000000000" pitchFamily="50" charset="-127"/>
              </a:rPr>
              <a:t>가입 확률을 보임</a:t>
            </a:r>
          </a:p>
        </p:txBody>
      </p:sp>
    </p:spTree>
    <p:extLst>
      <p:ext uri="{BB962C8B-B14F-4D97-AF65-F5344CB8AC3E}">
        <p14:creationId xmlns:p14="http://schemas.microsoft.com/office/powerpoint/2010/main" val="5305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일반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635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6800" tIns="36000" rIns="468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effectLst/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88900" marR="0" indent="-88900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Arial" pitchFamily="34" charset="0"/>
          <a:buChar char="•"/>
          <a:tabLst/>
          <a:defRPr sz="1200" b="1" kern="0" smtClean="0">
            <a:latin typeface="+mn-ea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4669</TotalTime>
  <Words>1837</Words>
  <Application>Microsoft Office PowerPoint</Application>
  <PresentationFormat>사용자 지정</PresentationFormat>
  <Paragraphs>389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Arials</vt:lpstr>
      <vt:lpstr>HY태고딕</vt:lpstr>
      <vt:lpstr>Optima</vt:lpstr>
      <vt:lpstr>SK Btv OTF Bold</vt:lpstr>
      <vt:lpstr>SK Btv OTF Medium</vt:lpstr>
      <vt:lpstr>가는각진제목체</vt:lpstr>
      <vt:lpstr>굴림</vt:lpstr>
      <vt:lpstr>맑은 고딕</vt:lpstr>
      <vt:lpstr>Arial</vt:lpstr>
      <vt:lpstr>Moebius</vt:lpstr>
      <vt:lpstr>Tahoma</vt:lpstr>
      <vt:lpstr>Wingdings</vt:lpstr>
      <vt:lpstr>2_일반</vt:lpstr>
      <vt:lpstr>PPM 가입 현황 분석 및 제안</vt:lpstr>
      <vt:lpstr>목차</vt:lpstr>
      <vt:lpstr>1. ARPU 현황 분석</vt:lpstr>
      <vt:lpstr>2. PPM 결정 변수 확인 및 고객군 분류</vt:lpstr>
      <vt:lpstr>2. PPM 결정 변수 확인 및 고객군 분류</vt:lpstr>
      <vt:lpstr>2. PPM 결정 변수 확인 및 고객군 분류</vt:lpstr>
      <vt:lpstr>2. PPM 결정 변수 확인 및 고객군 분류</vt:lpstr>
      <vt:lpstr>2. PPM 결정 변수 확인 및 고객군 분류</vt:lpstr>
      <vt:lpstr>2. PPM 결정 변수 확인 및 고객군 분류</vt:lpstr>
      <vt:lpstr>2. PPM 결정 변수 확인 및 고객군 분류</vt:lpstr>
      <vt:lpstr>2. PPM 결정 변수 확인 및 고객군 분류</vt:lpstr>
      <vt:lpstr>2. PPM 결정 변수 확인 및 고객군 분류</vt:lpstr>
      <vt:lpstr>2. PPM 결정 변수 확인 및 고객군 분류</vt:lpstr>
      <vt:lpstr>3. 특징 파악 및 분석</vt:lpstr>
      <vt:lpstr>3. 특징 파악 및 분석</vt:lpstr>
      <vt:lpstr>3. 특징 파악 및 분석</vt:lpstr>
      <vt:lpstr>3. 특징 파악 및 분석</vt:lpstr>
      <vt:lpstr>3. 특징 파악 및 분석</vt:lpstr>
      <vt:lpstr>3. 특징 파악 및 분석</vt:lpstr>
      <vt:lpstr>3. 특징 파악 및 분석</vt:lpstr>
      <vt:lpstr>3. 특징 파악 및 분석</vt:lpstr>
      <vt:lpstr>4. 인사이트와 제안</vt:lpstr>
      <vt:lpstr>4. 인사이트와 제안</vt:lpstr>
      <vt:lpstr>4. 인사이트와 제안</vt:lpstr>
      <vt:lpstr>4. 인사이트와 제안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 broadband</dc:creator>
  <cp:lastModifiedBy>조영관(CHO YOUNG KWAN)/영업기획팀/SKB</cp:lastModifiedBy>
  <cp:revision>247</cp:revision>
  <cp:lastPrinted>2019-08-19T04:15:55Z</cp:lastPrinted>
  <dcterms:created xsi:type="dcterms:W3CDTF">2014-01-06T02:21:46Z</dcterms:created>
  <dcterms:modified xsi:type="dcterms:W3CDTF">2019-08-19T06:02:10Z</dcterms:modified>
</cp:coreProperties>
</file>