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78" r:id="rId3"/>
    <p:sldId id="318" r:id="rId4"/>
    <p:sldId id="275" r:id="rId5"/>
    <p:sldId id="293" r:id="rId6"/>
    <p:sldId id="330" r:id="rId7"/>
    <p:sldId id="295" r:id="rId8"/>
    <p:sldId id="294" r:id="rId9"/>
    <p:sldId id="331" r:id="rId10"/>
    <p:sldId id="323" r:id="rId11"/>
    <p:sldId id="276" r:id="rId12"/>
    <p:sldId id="291" r:id="rId13"/>
    <p:sldId id="319" r:id="rId14"/>
    <p:sldId id="261" r:id="rId15"/>
    <p:sldId id="296" r:id="rId16"/>
    <p:sldId id="313" r:id="rId17"/>
    <p:sldId id="312" r:id="rId18"/>
    <p:sldId id="314" r:id="rId19"/>
    <p:sldId id="297" r:id="rId20"/>
    <p:sldId id="298" r:id="rId21"/>
    <p:sldId id="300" r:id="rId22"/>
    <p:sldId id="299" r:id="rId23"/>
    <p:sldId id="320" r:id="rId24"/>
    <p:sldId id="301" r:id="rId25"/>
    <p:sldId id="306" r:id="rId26"/>
    <p:sldId id="307" r:id="rId27"/>
    <p:sldId id="308" r:id="rId28"/>
    <p:sldId id="309" r:id="rId29"/>
    <p:sldId id="310" r:id="rId30"/>
    <p:sldId id="311" r:id="rId31"/>
    <p:sldId id="321" r:id="rId32"/>
    <p:sldId id="317" r:id="rId33"/>
    <p:sldId id="302" r:id="rId34"/>
    <p:sldId id="315" r:id="rId35"/>
    <p:sldId id="316" r:id="rId36"/>
    <p:sldId id="303" r:id="rId37"/>
    <p:sldId id="282" r:id="rId38"/>
    <p:sldId id="285" r:id="rId39"/>
    <p:sldId id="289" r:id="rId40"/>
    <p:sldId id="322" r:id="rId41"/>
    <p:sldId id="304" r:id="rId42"/>
    <p:sldId id="305" r:id="rId43"/>
    <p:sldId id="324" r:id="rId44"/>
    <p:sldId id="325" r:id="rId45"/>
    <p:sldId id="273" r:id="rId46"/>
    <p:sldId id="328" r:id="rId47"/>
    <p:sldId id="329" r:id="rId48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2DD"/>
    <a:srgbClr val="A4A3A4"/>
    <a:srgbClr val="9AABB5"/>
    <a:srgbClr val="E3B49A"/>
    <a:srgbClr val="173046"/>
    <a:srgbClr val="E6BBAA"/>
    <a:srgbClr val="EFD99B"/>
    <a:srgbClr val="C5D3DC"/>
    <a:srgbClr val="EAC67C"/>
    <a:srgbClr val="E7C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 autoAdjust="0"/>
    <p:restoredTop sz="85609" autoAdjust="0"/>
  </p:normalViewPr>
  <p:slideViewPr>
    <p:cSldViewPr showGuides="1">
      <p:cViewPr varScale="1">
        <p:scale>
          <a:sx n="74" d="100"/>
          <a:sy n="74" d="100"/>
        </p:scale>
        <p:origin x="187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KT</c:v>
                </c:pt>
              </c:strCache>
            </c:strRef>
          </c:tx>
          <c:dPt>
            <c:idx val="0"/>
            <c:bubble3D val="0"/>
            <c:spPr>
              <a:solidFill>
                <a:srgbClr val="1730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7-4CC8-A640-7374627CF4D6}"/>
              </c:ext>
            </c:extLst>
          </c:dPt>
          <c:dPt>
            <c:idx val="1"/>
            <c:bubble3D val="0"/>
            <c:spPr>
              <a:solidFill>
                <a:srgbClr val="E7C8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7-4CC8-A640-7374627CF4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7-4CC8-A640-7374627CF4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7-4CC8-A640-7374627CF4D6}"/>
              </c:ext>
            </c:extLst>
          </c:dPt>
          <c:cat>
            <c:strRef>
              <c:f>Sheet1!$A$2:$A$5</c:f>
              <c:strCache>
                <c:ptCount val="2"/>
                <c:pt idx="0">
                  <c:v>긍정</c:v>
                </c:pt>
                <c:pt idx="1">
                  <c:v>부정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C7-4CC8-A640-7374627CF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</c:v>
                </c:pt>
              </c:strCache>
            </c:strRef>
          </c:tx>
          <c:dPt>
            <c:idx val="0"/>
            <c:bubble3D val="0"/>
            <c:spPr>
              <a:solidFill>
                <a:srgbClr val="1730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4-4E09-BD75-191345B1D9C8}"/>
              </c:ext>
            </c:extLst>
          </c:dPt>
          <c:dPt>
            <c:idx val="1"/>
            <c:bubble3D val="0"/>
            <c:spPr>
              <a:solidFill>
                <a:srgbClr val="EAC67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3E4-4E09-BD75-191345B1D9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3E-4EEB-9992-805AEFD87A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3E-4EEB-9992-805AEFD87A8C}"/>
              </c:ext>
            </c:extLst>
          </c:dPt>
          <c:cat>
            <c:strRef>
              <c:f>Sheet1!$A$2:$A$5</c:f>
              <c:strCache>
                <c:ptCount val="2"/>
                <c:pt idx="0">
                  <c:v>긍정</c:v>
                </c:pt>
                <c:pt idx="1">
                  <c:v>부정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E4-4E09-BD75-191345B1D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LG</c:v>
                </c:pt>
              </c:strCache>
            </c:strRef>
          </c:tx>
          <c:dPt>
            <c:idx val="0"/>
            <c:bubble3D val="0"/>
            <c:spPr>
              <a:solidFill>
                <a:srgbClr val="1730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F5-4C0F-AB9D-A1FA429EDAEF}"/>
              </c:ext>
            </c:extLst>
          </c:dPt>
          <c:dPt>
            <c:idx val="1"/>
            <c:bubble3D val="0"/>
            <c:spPr>
              <a:solidFill>
                <a:srgbClr val="EAC67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5F5-4C0F-AB9D-A1FA429EDA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40-456C-B382-BD5AE8F7C4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40-456C-B382-BD5AE8F7C42F}"/>
              </c:ext>
            </c:extLst>
          </c:dPt>
          <c:cat>
            <c:strRef>
              <c:f>Sheet1!$A$2:$A$5</c:f>
              <c:strCache>
                <c:ptCount val="2"/>
                <c:pt idx="0">
                  <c:v>긍정</c:v>
                </c:pt>
                <c:pt idx="1">
                  <c:v>부정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5-4C0F-AB9D-A1FA42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en-US" altLang="ko-KR" dirty="0" smtClean="0">
                <a:latin typeface="+mj-ea"/>
                <a:ea typeface="+mj-ea"/>
              </a:rPr>
              <a:t>SNS</a:t>
            </a:r>
            <a:r>
              <a:rPr lang="en-US" altLang="ko-KR" baseline="0" dirty="0" smtClean="0">
                <a:latin typeface="+mj-ea"/>
                <a:ea typeface="+mj-ea"/>
              </a:rPr>
              <a:t> </a:t>
            </a:r>
            <a:r>
              <a:rPr lang="ko-KR" altLang="en-US" baseline="0" dirty="0" smtClean="0">
                <a:latin typeface="+mj-ea"/>
                <a:ea typeface="+mj-ea"/>
              </a:rPr>
              <a:t>채널 별 만족도</a:t>
            </a:r>
            <a:endParaRPr lang="ko-KR" altLang="en-US" dirty="0">
              <a:latin typeface="+mj-ea"/>
              <a:ea typeface="+mj-ea"/>
            </a:endParaRPr>
          </a:p>
        </c:rich>
      </c:tx>
      <c:layout>
        <c:manualLayout>
          <c:xMode val="edge"/>
          <c:yMode val="edge"/>
          <c:x val="0.361642313856250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네이버</c:v>
                </c:pt>
                <c:pt idx="1">
                  <c:v>인스타그램</c:v>
                </c:pt>
                <c:pt idx="2">
                  <c:v>페이스북</c:v>
                </c:pt>
                <c:pt idx="3">
                  <c:v>트위터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93.68</c:v>
                </c:pt>
                <c:pt idx="1">
                  <c:v>98.13</c:v>
                </c:pt>
                <c:pt idx="2">
                  <c:v>96.47</c:v>
                </c:pt>
                <c:pt idx="3">
                  <c:v>43.24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E-4449-80A9-5FA2D91C11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네이버</c:v>
                </c:pt>
                <c:pt idx="1">
                  <c:v>인스타그램</c:v>
                </c:pt>
                <c:pt idx="2">
                  <c:v>페이스북</c:v>
                </c:pt>
                <c:pt idx="3">
                  <c:v>트위터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89.69</c:v>
                </c:pt>
                <c:pt idx="1">
                  <c:v>99.36</c:v>
                </c:pt>
                <c:pt idx="2">
                  <c:v>89.29</c:v>
                </c:pt>
                <c:pt idx="3">
                  <c:v>37.229999999999997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6E-4449-80A9-5FA2D91C11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네이버</c:v>
                </c:pt>
                <c:pt idx="1">
                  <c:v>인스타그램</c:v>
                </c:pt>
                <c:pt idx="2">
                  <c:v>페이스북</c:v>
                </c:pt>
                <c:pt idx="3">
                  <c:v>트위터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74.930000000000007</c:v>
                </c:pt>
                <c:pt idx="1">
                  <c:v>97.99</c:v>
                </c:pt>
                <c:pt idx="2">
                  <c:v>73.53</c:v>
                </c:pt>
                <c:pt idx="3">
                  <c:v>15.24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6E-4449-80A9-5FA2D91C11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4182912"/>
        <c:axId val="1134185408"/>
      </c:barChart>
      <c:catAx>
        <c:axId val="113418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4185408"/>
        <c:crosses val="autoZero"/>
        <c:auto val="1"/>
        <c:lblAlgn val="ctr"/>
        <c:lblOffset val="100"/>
        <c:noMultiLvlLbl val="0"/>
      </c:catAx>
      <c:valAx>
        <c:axId val="11341854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418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en-US" altLang="ko-KR" dirty="0" smtClean="0">
                <a:latin typeface="+mj-ea"/>
                <a:ea typeface="+mj-ea"/>
              </a:rPr>
              <a:t>SNS</a:t>
            </a:r>
            <a:r>
              <a:rPr lang="en-US" altLang="ko-KR" baseline="0" dirty="0" smtClean="0">
                <a:latin typeface="+mj-ea"/>
                <a:ea typeface="+mj-ea"/>
              </a:rPr>
              <a:t> </a:t>
            </a:r>
            <a:r>
              <a:rPr lang="ko-KR" altLang="en-US" baseline="0" dirty="0" smtClean="0">
                <a:latin typeface="+mj-ea"/>
                <a:ea typeface="+mj-ea"/>
              </a:rPr>
              <a:t>채널 별 만족도</a:t>
            </a:r>
            <a:endParaRPr lang="ko-KR" altLang="en-US" dirty="0">
              <a:latin typeface="+mj-ea"/>
              <a:ea typeface="+mj-ea"/>
            </a:endParaRPr>
          </a:p>
        </c:rich>
      </c:tx>
      <c:layout>
        <c:manualLayout>
          <c:xMode val="edge"/>
          <c:yMode val="edge"/>
          <c:x val="0.361642313856250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네이버</c:v>
                </c:pt>
                <c:pt idx="1">
                  <c:v>인스타그램</c:v>
                </c:pt>
                <c:pt idx="2">
                  <c:v>페이스북</c:v>
                </c:pt>
                <c:pt idx="3">
                  <c:v>트위터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93.68</c:v>
                </c:pt>
                <c:pt idx="1">
                  <c:v>98.13</c:v>
                </c:pt>
                <c:pt idx="2">
                  <c:v>96.47</c:v>
                </c:pt>
                <c:pt idx="3">
                  <c:v>43.24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5-4AFE-990E-33B8E99698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네이버</c:v>
                </c:pt>
                <c:pt idx="1">
                  <c:v>인스타그램</c:v>
                </c:pt>
                <c:pt idx="2">
                  <c:v>페이스북</c:v>
                </c:pt>
                <c:pt idx="3">
                  <c:v>트위터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89.69</c:v>
                </c:pt>
                <c:pt idx="1">
                  <c:v>99.36</c:v>
                </c:pt>
                <c:pt idx="2">
                  <c:v>89.29</c:v>
                </c:pt>
                <c:pt idx="3">
                  <c:v>37.229999999999997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45-4AFE-990E-33B8E99698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네이버</c:v>
                </c:pt>
                <c:pt idx="1">
                  <c:v>인스타그램</c:v>
                </c:pt>
                <c:pt idx="2">
                  <c:v>페이스북</c:v>
                </c:pt>
                <c:pt idx="3">
                  <c:v>트위터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74.930000000000007</c:v>
                </c:pt>
                <c:pt idx="1">
                  <c:v>97.99</c:v>
                </c:pt>
                <c:pt idx="2">
                  <c:v>73.53</c:v>
                </c:pt>
                <c:pt idx="3">
                  <c:v>15.24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45-4AFE-990E-33B8E99698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4182912"/>
        <c:axId val="1134185408"/>
      </c:barChart>
      <c:catAx>
        <c:axId val="113418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4185408"/>
        <c:crosses val="autoZero"/>
        <c:auto val="1"/>
        <c:lblAlgn val="ctr"/>
        <c:lblOffset val="100"/>
        <c:noMultiLvlLbl val="0"/>
      </c:catAx>
      <c:valAx>
        <c:axId val="11341854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418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1264D-E281-4103-84E5-868BCFBA55A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3BB2-25CA-4AD5-B4A6-56181903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16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번째로 자체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 강화입니다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 가입자 확보를 위해 </a:t>
            </a:r>
            <a:r>
              <a:rPr lang="ko-KR" altLang="en-US" dirty="0" err="1" smtClean="0"/>
              <a:t>키즈콘텐츠</a:t>
            </a:r>
            <a:r>
              <a:rPr lang="ko-KR" altLang="en-US" dirty="0" smtClean="0"/>
              <a:t> 경쟁력 강화는 필수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가구에게 </a:t>
            </a:r>
            <a:r>
              <a:rPr lang="ko-KR" altLang="en-US" baseline="0" dirty="0" err="1" smtClean="0"/>
              <a:t>키즈콘텐츠는</a:t>
            </a:r>
            <a:r>
              <a:rPr lang="ko-KR" altLang="en-US" baseline="0" dirty="0" smtClean="0"/>
              <a:t> 통신사 변경의 중요 요인</a:t>
            </a:r>
            <a:endParaRPr lang="en-US" altLang="ko-KR" dirty="0" smtClean="0"/>
          </a:p>
          <a:p>
            <a:r>
              <a:rPr lang="en-US" altLang="ko-KR" dirty="0" err="1" smtClean="0"/>
              <a:t>Kt</a:t>
            </a:r>
            <a:r>
              <a:rPr lang="ko-KR" altLang="en-US" dirty="0" smtClean="0"/>
              <a:t>는 최다 </a:t>
            </a:r>
            <a:r>
              <a:rPr lang="en-US" altLang="ko-KR" dirty="0" err="1" smtClean="0"/>
              <a:t>iptv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가입자를 확보한 </a:t>
            </a:r>
            <a:r>
              <a:rPr lang="ko-KR" altLang="en-US" dirty="0" err="1" smtClean="0"/>
              <a:t>경쟁사고</a:t>
            </a:r>
            <a:endParaRPr lang="en-US" altLang="ko-KR" dirty="0" smtClean="0"/>
          </a:p>
          <a:p>
            <a:r>
              <a:rPr lang="en-US" altLang="ko-KR" dirty="0" err="1" smtClean="0"/>
              <a:t>Lg</a:t>
            </a:r>
            <a:r>
              <a:rPr lang="ko-KR" altLang="en-US" dirty="0" smtClean="0"/>
              <a:t>는 최근에 유튜브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키즈를</a:t>
            </a:r>
            <a:r>
              <a:rPr lang="ko-KR" altLang="en-US" baseline="0" dirty="0" smtClean="0"/>
              <a:t> 장착한 아이들나라를 등에 업고 최근 </a:t>
            </a:r>
            <a:r>
              <a:rPr lang="ko-KR" altLang="en-US" baseline="0" dirty="0" err="1" smtClean="0"/>
              <a:t>순증</a:t>
            </a:r>
            <a:r>
              <a:rPr lang="ko-KR" altLang="en-US" baseline="0" dirty="0" smtClean="0"/>
              <a:t> 가입자 점유율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위를 유지하였습니다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sk</a:t>
            </a:r>
            <a:r>
              <a:rPr lang="ko-KR" altLang="en-US" dirty="0" err="1" smtClean="0"/>
              <a:t>브로드밴드는</a:t>
            </a:r>
            <a:r>
              <a:rPr lang="ko-KR" altLang="en-US" dirty="0" smtClean="0"/>
              <a:t> 현재</a:t>
            </a:r>
            <a:r>
              <a:rPr lang="ko-KR" altLang="en-US" baseline="0" dirty="0" smtClean="0"/>
              <a:t> 그 중간에서 벗어나 뒤쫓아오는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등을 제치는 것을 넘어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등을 하기 위해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콘텐츠를 더 발전시키는 것이 필수입니다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그 </a:t>
            </a:r>
            <a:r>
              <a:rPr lang="ko-KR" altLang="en-US" baseline="0" dirty="0" err="1" smtClean="0"/>
              <a:t>경쟁력있는</a:t>
            </a:r>
            <a:r>
              <a:rPr lang="ko-KR" altLang="en-US" baseline="0" dirty="0" smtClean="0"/>
              <a:t> 콘텐츠가 현재 살아있는 동화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플레이송스홈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거기에 더해 새로운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콘텐츠가 개발된다면 더 좋을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03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두 가지를 생각해보았습니다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살아있는 동화를 더 강화하는 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기술이 발전하면서 앞으로 </a:t>
            </a:r>
            <a:r>
              <a:rPr lang="ko-KR" altLang="en-US" dirty="0" err="1" smtClean="0"/>
              <a:t>고글을</a:t>
            </a:r>
            <a:r>
              <a:rPr lang="ko-KR" altLang="en-US" dirty="0" smtClean="0"/>
              <a:t> 끼면 가상현실에서 생활할 수 있는 미래가 다가올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대장인 뽀로로 월드를 만들어 </a:t>
            </a:r>
            <a:r>
              <a:rPr lang="ko-KR" altLang="en-US" dirty="0" err="1" smtClean="0"/>
              <a:t>고글을</a:t>
            </a:r>
            <a:r>
              <a:rPr lang="ko-KR" altLang="en-US" dirty="0" smtClean="0"/>
              <a:t> 끼고 접속하면 뽀로로 월드에서 뽀로로와 놀 수 있도록 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거기에 더해 부모님도 같이 참여해 가상현실에서 보다 리얼하게 뽀로로와 놀 수 있는 환경을 만들면 좋을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번째는 세상에 나쁜 </a:t>
            </a:r>
            <a:r>
              <a:rPr lang="ko-KR" altLang="en-US" dirty="0" err="1" smtClean="0"/>
              <a:t>덕후는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 영상을 보면 유아 콘텐츠를 사랑하는 직원들이 모여 </a:t>
            </a:r>
            <a:r>
              <a:rPr lang="ko-KR" altLang="en-US" dirty="0" err="1" smtClean="0"/>
              <a:t>살아있는동화를</a:t>
            </a:r>
            <a:r>
              <a:rPr lang="ko-KR" altLang="en-US" dirty="0" smtClean="0"/>
              <a:t> 개발하는 내용을 담고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비슷하게 유아 콘텐츠를 사랑하는 직원들이 모여 고객경험연구소를 꾸려 새로운 콘텐츠를 개발하는 내용을 담는 영상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탄을 찍는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 콘텐츠는 대략 </a:t>
            </a:r>
            <a:r>
              <a:rPr lang="ko-KR" altLang="en-US" dirty="0" err="1" smtClean="0"/>
              <a:t>이런느낌이면</a:t>
            </a:r>
            <a:r>
              <a:rPr lang="ko-KR" altLang="en-US" dirty="0" smtClean="0"/>
              <a:t> 재미있지 않을까 고민해봤는데요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아이가 직접 선택지를 골라 동화를 진행해나가는 방식입니다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동화 엔딩이 </a:t>
            </a:r>
            <a:r>
              <a:rPr lang="ko-KR" altLang="en-US" dirty="0" err="1" smtClean="0"/>
              <a:t>하나만있는</a:t>
            </a:r>
            <a:r>
              <a:rPr lang="ko-KR" altLang="en-US" dirty="0" smtClean="0"/>
              <a:t>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 엔딩으로 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선택지에 따라</a:t>
            </a:r>
            <a:endParaRPr lang="en-US" altLang="ko-KR" dirty="0" smtClean="0"/>
          </a:p>
          <a:p>
            <a:r>
              <a:rPr lang="ko-KR" altLang="en-US" dirty="0" smtClean="0"/>
              <a:t>다양하게 엔딩이 발생할 수 있는 동화를 제작하는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ko-KR" altLang="en-US" baseline="0" dirty="0" smtClean="0"/>
              <a:t> 단순히 동화를 듣는 것이 아닌 특정 행동을 수행해야 동화가 다음으로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진행되는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엄마 아빠가 참여해야 진행할 수 있는 동화도 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보다 더 능동적으로 참여하는 동화를 만들면 좋을 것 같습니다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2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Arpu</a:t>
            </a:r>
            <a:r>
              <a:rPr lang="en-US" altLang="ko-KR" baseline="0" dirty="0" smtClean="0"/>
              <a:t> -&gt;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월정액에서</a:t>
            </a:r>
            <a:r>
              <a:rPr lang="ko-KR" altLang="en-US" baseline="0" dirty="0" smtClean="0"/>
              <a:t> 발생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아이들을 위해 돈을 사용함</a:t>
            </a:r>
            <a:endParaRPr lang="en-US" altLang="ko-KR" baseline="0" dirty="0" smtClean="0"/>
          </a:p>
          <a:p>
            <a:r>
              <a:rPr lang="ko-KR" altLang="en-US" dirty="0" smtClean="0"/>
              <a:t>아이 관련 콘텐츠에 지갑을 여는 </a:t>
            </a:r>
            <a:r>
              <a:rPr lang="en-US" altLang="ko-KR" dirty="0" err="1" smtClean="0"/>
              <a:t>seg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14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유료 콘텐츠가 많다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키즈를</a:t>
            </a:r>
            <a:r>
              <a:rPr lang="ko-KR" altLang="en-US" dirty="0" smtClean="0"/>
              <a:t> 위한 다양한 콘텐츠가 없다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해지를 방어하기 위한 전략</a:t>
            </a:r>
            <a:endParaRPr lang="en-US" altLang="ko-KR" dirty="0" smtClean="0"/>
          </a:p>
          <a:p>
            <a:r>
              <a:rPr lang="en-US" altLang="ko-KR" dirty="0" err="1" smtClean="0"/>
              <a:t>Arpu</a:t>
            </a:r>
            <a:r>
              <a:rPr lang="en-US" altLang="ko-KR" baseline="0" dirty="0" smtClean="0"/>
              <a:t> -&gt;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월정액에서</a:t>
            </a:r>
            <a:r>
              <a:rPr lang="ko-KR" altLang="en-US" baseline="0" dirty="0" smtClean="0"/>
              <a:t> 발생</a:t>
            </a:r>
            <a:endParaRPr lang="en-US" altLang="ko-KR" baseline="0" dirty="0" smtClean="0"/>
          </a:p>
          <a:p>
            <a:r>
              <a:rPr lang="ko-KR" altLang="en-US" dirty="0" smtClean="0"/>
              <a:t>돈을 </a:t>
            </a:r>
            <a:r>
              <a:rPr lang="ko-KR" altLang="en-US" dirty="0" err="1" smtClean="0"/>
              <a:t>키즈</a:t>
            </a:r>
            <a:r>
              <a:rPr lang="ko-KR" altLang="en-US" baseline="0" dirty="0" smtClean="0"/>
              <a:t> 콘텐츠에 지불함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살아있는 동화를 활용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영화를 좋아하므로 영화 </a:t>
            </a:r>
            <a:r>
              <a:rPr lang="en-US" altLang="ko-KR" baseline="0" dirty="0" err="1" smtClean="0"/>
              <a:t>vod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쿠폰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콘텐츠가 </a:t>
            </a:r>
            <a:r>
              <a:rPr lang="ko-KR" altLang="en-US" baseline="0" dirty="0" err="1" smtClean="0"/>
              <a:t>메인이므로</a:t>
            </a:r>
            <a:r>
              <a:rPr lang="ko-KR" altLang="en-US" baseline="0" dirty="0" smtClean="0"/>
              <a:t> 그 중 자주 보는 콘텐츠가 있을 것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유사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콘텐츠 추천을 통해 </a:t>
            </a:r>
            <a:endParaRPr lang="en-US" altLang="ko-KR" baseline="0" dirty="0" smtClean="0"/>
          </a:p>
          <a:p>
            <a:r>
              <a:rPr lang="ko-KR" altLang="en-US" baseline="0" dirty="0" smtClean="0"/>
              <a:t>더 다양한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콘텐츠를 보게 하도록 유도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Nugu</a:t>
            </a:r>
            <a:r>
              <a:rPr lang="ko-KR" altLang="en-US" baseline="0" dirty="0" smtClean="0"/>
              <a:t>에 대한 인지도 확보를 위한 퀘스트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3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나아갈 방향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콘텐츠 경쟁력을 강화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콘텐츠 다양화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개인 맞춤형 콘텐츠 추천 제공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 충성도 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-SV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EV</a:t>
            </a:r>
            <a:r>
              <a:rPr lang="ko-KR" altLang="en-US" baseline="0" dirty="0" smtClean="0"/>
              <a:t>의 동반 상승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좋은 기업 이미지 확보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5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skb</a:t>
            </a:r>
            <a:r>
              <a:rPr lang="ko-KR" altLang="en-US" dirty="0" smtClean="0"/>
              <a:t>에 관한 부정적인 키워드를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부정적인 포스트만 필터링한 후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개의 빈도 수 높은 단어들을 추출하였습니다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 유의미하게 살펴볼 단어들을 빨간 박스로 표시하였습니다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살펴보시면 인터넷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유료 콘텐츠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왜 저 단어들이 나왔는지 부정적인 포스트들을 찾아보았습니다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주로 트위터를 보았습니다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인터넷과 기술 단어의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인터넷 속도가 느리다 답답하다 못쓰겠다 </a:t>
            </a:r>
            <a:r>
              <a:rPr lang="ko-KR" altLang="en-US" baseline="0" dirty="0" err="1" smtClean="0"/>
              <a:t>렉걸린다</a:t>
            </a:r>
            <a:r>
              <a:rPr lang="ko-KR" altLang="en-US" baseline="0" dirty="0" smtClean="0"/>
              <a:t> 등등의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문제에 관한 글이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ai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nugu</a:t>
            </a:r>
            <a:r>
              <a:rPr lang="ko-KR" altLang="en-US" baseline="0" dirty="0" smtClean="0"/>
              <a:t>의 성능과 음성인식에 관한 불만 글이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있었는데요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경쟁사와 달리 무료 콘텐츠 수가 적고 뭐 보려고만 하면 다 유료야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라는 글들이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에 관한 금전적 불만이 있는 것으로 파악되었습니다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최근 한국사람들에게 인기가 매우 많아지면서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lg</a:t>
            </a:r>
            <a:r>
              <a:rPr lang="ko-KR" altLang="en-US" baseline="0" dirty="0" smtClean="0"/>
              <a:t>의 경우 발빠르게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부가서비스 요금제를 추가하였습니다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사람들의 반응이 매우 좋았는데요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자연스럽게 기존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유저들에게 불만이 발생하였습니다</a:t>
            </a:r>
            <a:r>
              <a:rPr lang="en-US" altLang="ko-KR" baseline="0" dirty="0" smtClean="0"/>
              <a:t>. 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만들어라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보고싶다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후 뒤늦게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지원을 했지만 여전히 인터넷 속도와 결합된 문제로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영상이 </a:t>
            </a:r>
            <a:r>
              <a:rPr lang="ko-KR" altLang="en-US" baseline="0" dirty="0" err="1" smtClean="0"/>
              <a:t>렉걸린다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버벅댄다</a:t>
            </a:r>
            <a:r>
              <a:rPr lang="ko-KR" altLang="en-US" baseline="0" dirty="0" smtClean="0"/>
              <a:t> 라는 글들도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다양한 콘텐츠의 부족과 무료 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도 조금밖에 </a:t>
            </a:r>
            <a:r>
              <a:rPr lang="ko-KR" altLang="en-US" baseline="0" dirty="0" err="1" smtClean="0"/>
              <a:t>안풀어주는</a:t>
            </a:r>
            <a:r>
              <a:rPr lang="ko-KR" altLang="en-US" baseline="0" dirty="0" smtClean="0"/>
              <a:t> 안 좋은 이미지가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많지는 않은 표본이었지만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와 채널에 관한 아쉬움을 말하는 고객들의 글도 몇 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많지는 않아도 한번쯤은 유의미하게 생각해볼 문제라 생각하여 포함하였습니다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55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skb</a:t>
            </a:r>
            <a:r>
              <a:rPr lang="ko-KR" altLang="en-US" dirty="0" smtClean="0"/>
              <a:t>에 관한 부정적인 키워드를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부정적인 포스트만 필터링한 후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개의 빈도 수 높은 단어들을 추출하였습니다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 유의미하게 살펴볼 단어들을 빨간 박스로 표시하였습니다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살펴보시면 인터넷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유료 콘텐츠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왜 저 단어들이 나왔는지 부정적인 포스트들을 찾아보았습니다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주로 트위터를 보았습니다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인터넷과 기술 단어의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인터넷 속도가 느리다 답답하다 못쓰겠다 </a:t>
            </a:r>
            <a:r>
              <a:rPr lang="ko-KR" altLang="en-US" baseline="0" dirty="0" err="1" smtClean="0"/>
              <a:t>렉걸린다</a:t>
            </a:r>
            <a:r>
              <a:rPr lang="ko-KR" altLang="en-US" baseline="0" dirty="0" smtClean="0"/>
              <a:t> 등등의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문제에 관한 글이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ai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nugu</a:t>
            </a:r>
            <a:r>
              <a:rPr lang="ko-KR" altLang="en-US" baseline="0" dirty="0" smtClean="0"/>
              <a:t>의 성능과 음성인식에 관한 불만 글이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있었는데요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경쟁사와 달리 무료 콘텐츠 수가 적고 뭐 보려고만 하면 다 유료야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라는 글들이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에 관한 금전적 불만이 있는 것으로 파악되었습니다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최근 한국사람들에게 인기가 매우 많아지면서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lg</a:t>
            </a:r>
            <a:r>
              <a:rPr lang="ko-KR" altLang="en-US" baseline="0" dirty="0" smtClean="0"/>
              <a:t>의 경우 발빠르게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부가서비스 요금제를 추가하였습니다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사람들의 반응이 매우 좋았는데요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자연스럽게 기존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유저들에게 불만이 발생하였습니다</a:t>
            </a:r>
            <a:r>
              <a:rPr lang="en-US" altLang="ko-KR" baseline="0" dirty="0" smtClean="0"/>
              <a:t>. 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만들어라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보고싶다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후 뒤늦게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지원을 했지만 여전히 인터넷 속도와 결합된 문제로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영상이 </a:t>
            </a:r>
            <a:r>
              <a:rPr lang="ko-KR" altLang="en-US" baseline="0" dirty="0" err="1" smtClean="0"/>
              <a:t>렉걸린다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버벅댄다</a:t>
            </a:r>
            <a:r>
              <a:rPr lang="ko-KR" altLang="en-US" baseline="0" dirty="0" smtClean="0"/>
              <a:t> 라는 글들도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다양한 콘텐츠의 부족과 무료 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도 조금밖에 </a:t>
            </a:r>
            <a:r>
              <a:rPr lang="ko-KR" altLang="en-US" baseline="0" dirty="0" err="1" smtClean="0"/>
              <a:t>안풀어주는</a:t>
            </a:r>
            <a:r>
              <a:rPr lang="ko-KR" altLang="en-US" baseline="0" dirty="0" smtClean="0"/>
              <a:t> 안 좋은 이미지가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많지는 않은 표본이었지만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와 채널에 관한 아쉬움을 말하는 고객들의 글도 몇 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많지는 않아도 한번쯤은 유의미하게 생각해볼 문제라 생각하여 포함하였습니다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92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skb</a:t>
            </a:r>
            <a:r>
              <a:rPr lang="ko-KR" altLang="en-US" dirty="0" smtClean="0"/>
              <a:t>에 관한 부정적인 키워드를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부정적인 포스트만 필터링한 후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개의 빈도 수 높은 단어들을 추출하였습니다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 유의미하게 살펴볼 단어들을 빨간 박스로 표시하였습니다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살펴보시면 인터넷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유료 콘텐츠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왜 저 단어들이 나왔는지 부정적인 포스트들을 찾아보았습니다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주로 트위터를 보았습니다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인터넷과 기술 단어의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인터넷 속도가 느리다 답답하다 못쓰겠다 </a:t>
            </a:r>
            <a:r>
              <a:rPr lang="ko-KR" altLang="en-US" baseline="0" dirty="0" err="1" smtClean="0"/>
              <a:t>렉걸린다</a:t>
            </a:r>
            <a:r>
              <a:rPr lang="ko-KR" altLang="en-US" baseline="0" dirty="0" smtClean="0"/>
              <a:t> 등등의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문제에 관한 글이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ai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nugu</a:t>
            </a:r>
            <a:r>
              <a:rPr lang="ko-KR" altLang="en-US" baseline="0" dirty="0" smtClean="0"/>
              <a:t>의 성능과 음성인식에 관한 불만 글이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있었는데요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경쟁사와 달리 무료 콘텐츠 수가 적고 뭐 보려고만 하면 다 유료야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라는 글들이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에 관한 금전적 불만이 있는 것으로 파악되었습니다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최근 한국사람들에게 인기가 매우 많아지면서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lg</a:t>
            </a:r>
            <a:r>
              <a:rPr lang="ko-KR" altLang="en-US" baseline="0" dirty="0" smtClean="0"/>
              <a:t>의 경우 발빠르게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부가서비스 요금제를 추가하였습니다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사람들의 반응이 매우 좋았는데요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자연스럽게 기존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유저들에게 불만이 발생하였습니다</a:t>
            </a:r>
            <a:r>
              <a:rPr lang="en-US" altLang="ko-KR" baseline="0" dirty="0" smtClean="0"/>
              <a:t>. 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만들어라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보고싶다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후 뒤늦게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지원을 했지만 여전히 인터넷 속도와 결합된 문제로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영상이 </a:t>
            </a:r>
            <a:r>
              <a:rPr lang="ko-KR" altLang="en-US" baseline="0" dirty="0" err="1" smtClean="0"/>
              <a:t>렉걸린다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버벅댄다</a:t>
            </a:r>
            <a:r>
              <a:rPr lang="ko-KR" altLang="en-US" baseline="0" dirty="0" smtClean="0"/>
              <a:t> 라는 글들도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다양한 콘텐츠의 부족과 무료 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도 조금밖에 </a:t>
            </a:r>
            <a:r>
              <a:rPr lang="ko-KR" altLang="en-US" baseline="0" dirty="0" err="1" smtClean="0"/>
              <a:t>안풀어주는</a:t>
            </a:r>
            <a:r>
              <a:rPr lang="ko-KR" altLang="en-US" baseline="0" dirty="0" smtClean="0"/>
              <a:t> 안 좋은 이미지가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많지는 않은 표본이었지만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와 채널에 관한 아쉬움을 말하는 고객들의 글도 몇 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많지는 않아도 한번쯤은 유의미하게 생각해볼 문제라 생각하여 포함하였습니다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01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skb</a:t>
            </a:r>
            <a:r>
              <a:rPr lang="ko-KR" altLang="en-US" dirty="0" smtClean="0"/>
              <a:t>에 관한 부정적인 키워드를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부정적인 포스트만 필터링한 후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개의 빈도 수 높은 단어들을 추출하였습니다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 유의미하게 살펴볼 단어들을 빨간 박스로 표시하였습니다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살펴보시면 인터넷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유료 콘텐츠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왜 저 단어들이 나왔는지 부정적인 포스트들을 찾아보았습니다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주로 트위터를 보았습니다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인터넷과 기술 단어의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인터넷 속도가 느리다 답답하다 못쓰겠다 </a:t>
            </a:r>
            <a:r>
              <a:rPr lang="ko-KR" altLang="en-US" baseline="0" dirty="0" err="1" smtClean="0"/>
              <a:t>렉걸린다</a:t>
            </a:r>
            <a:r>
              <a:rPr lang="ko-KR" altLang="en-US" baseline="0" dirty="0" smtClean="0"/>
              <a:t> 등등의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문제에 관한 글이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ai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nugu</a:t>
            </a:r>
            <a:r>
              <a:rPr lang="ko-KR" altLang="en-US" baseline="0" dirty="0" smtClean="0"/>
              <a:t>의 성능과 음성인식에 관한 불만 글이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있었는데요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경쟁사와 달리 무료 콘텐츠 수가 적고 뭐 보려고만 하면 다 유료야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라는 글들이 많았습니다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유료 콘텐츠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에 관한 금전적 불만이 있는 것으로 파악되었습니다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넷플릭스가</a:t>
            </a:r>
            <a:r>
              <a:rPr lang="ko-KR" altLang="en-US" baseline="0" dirty="0" smtClean="0"/>
              <a:t> 최근 한국사람들에게 인기가 매우 많아지면서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lg</a:t>
            </a:r>
            <a:r>
              <a:rPr lang="ko-KR" altLang="en-US" baseline="0" dirty="0" smtClean="0"/>
              <a:t>의 경우 발빠르게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부가서비스 요금제를 추가하였습니다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사람들의 반응이 매우 좋았는데요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자연스럽게 기존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유저들에게 불만이 발생하였습니다</a:t>
            </a:r>
            <a:r>
              <a:rPr lang="en-US" altLang="ko-KR" baseline="0" dirty="0" smtClean="0"/>
              <a:t>. 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만들어라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보고싶다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후 뒤늦게 </a:t>
            </a:r>
            <a:r>
              <a:rPr lang="en-US" altLang="ko-KR" baseline="0" dirty="0" smtClean="0"/>
              <a:t>b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도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지원을 했지만 여전히 인터넷 속도와 결합된 문제로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영상이 </a:t>
            </a:r>
            <a:r>
              <a:rPr lang="ko-KR" altLang="en-US" baseline="0" dirty="0" err="1" smtClean="0"/>
              <a:t>렉걸린다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버벅댄다</a:t>
            </a:r>
            <a:r>
              <a:rPr lang="ko-KR" altLang="en-US" baseline="0" dirty="0" smtClean="0"/>
              <a:t> 라는 글들도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다양한 콘텐츠의 부족과 무료 </a:t>
            </a:r>
            <a:r>
              <a:rPr lang="en-US" altLang="ko-KR" baseline="0" dirty="0" err="1" smtClean="0"/>
              <a:t>vod</a:t>
            </a:r>
            <a:r>
              <a:rPr lang="ko-KR" altLang="en-US" baseline="0" dirty="0" smtClean="0"/>
              <a:t>도 조금밖에 </a:t>
            </a:r>
            <a:r>
              <a:rPr lang="ko-KR" altLang="en-US" baseline="0" dirty="0" err="1" smtClean="0"/>
              <a:t>안풀어주는</a:t>
            </a:r>
            <a:r>
              <a:rPr lang="ko-KR" altLang="en-US" baseline="0" dirty="0" smtClean="0"/>
              <a:t> 안 좋은 이미지가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많지는 않은 표본이었지만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와 채널에 관한 아쉬움을 말하는 고객들의 글도 몇 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많지는 않아도 한번쯤은 유의미하게 생각해볼 문제라 생각하여 포함하였습니다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61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5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나아갈 방향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콘텐츠 경쟁력을 강화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콘텐츠 다양화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개인 맞춤형 콘텐츠 추천 제공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 충성도 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-SV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EV</a:t>
            </a:r>
            <a:r>
              <a:rPr lang="ko-KR" altLang="en-US" baseline="0" dirty="0" smtClean="0"/>
              <a:t>의 동반 상승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좋은 기업 이미지 확보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84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SK</a:t>
            </a:r>
            <a:r>
              <a:rPr lang="ko-KR" altLang="en-US" dirty="0" smtClean="0"/>
              <a:t>에 유난히 인터넷 속도 관련 부정적 이야기가 꽤 있음</a:t>
            </a:r>
            <a:endParaRPr lang="en-US" altLang="ko-KR" dirty="0" smtClean="0"/>
          </a:p>
          <a:p>
            <a:r>
              <a:rPr lang="ko-KR" altLang="en-US" dirty="0" smtClean="0"/>
              <a:t>그리고 이미지도 이상하게 </a:t>
            </a:r>
            <a:r>
              <a:rPr lang="en-US" altLang="ko-KR" dirty="0" smtClean="0"/>
              <a:t>KT</a:t>
            </a:r>
            <a:r>
              <a:rPr lang="ko-KR" altLang="en-US" dirty="0" smtClean="0"/>
              <a:t>가 인터넷 굿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sk</a:t>
            </a:r>
            <a:r>
              <a:rPr lang="ko-KR" altLang="en-US" dirty="0" smtClean="0"/>
              <a:t>가 안좋음이 </a:t>
            </a:r>
            <a:r>
              <a:rPr lang="ko-KR" altLang="en-US" dirty="0" err="1" smtClean="0"/>
              <a:t>굳혀져있음</a:t>
            </a:r>
            <a:endParaRPr lang="en-US" altLang="ko-KR" dirty="0" smtClean="0"/>
          </a:p>
          <a:p>
            <a:r>
              <a:rPr lang="ko-KR" altLang="en-US" dirty="0" smtClean="0"/>
              <a:t>무선은 </a:t>
            </a:r>
            <a:r>
              <a:rPr lang="en-US" altLang="ko-KR" dirty="0" err="1" smtClean="0"/>
              <a:t>skt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유선은 </a:t>
            </a:r>
            <a:r>
              <a:rPr lang="en-US" altLang="ko-KR" dirty="0" err="1" smtClean="0"/>
              <a:t>kt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1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Lg</a:t>
            </a:r>
            <a:r>
              <a:rPr lang="ko-KR" altLang="en-US" dirty="0" smtClean="0"/>
              <a:t>는 콘텐츠 다양한데 </a:t>
            </a:r>
            <a:r>
              <a:rPr lang="en-US" altLang="ko-KR" dirty="0" err="1" smtClean="0"/>
              <a:t>sk</a:t>
            </a:r>
            <a:r>
              <a:rPr lang="ko-KR" altLang="en-US" dirty="0" smtClean="0"/>
              <a:t>는 그렇지 않다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넷플릭스</a:t>
            </a:r>
            <a:r>
              <a:rPr lang="ko-KR" altLang="en-US" dirty="0" smtClean="0"/>
              <a:t> 왜 제대로 안해주냐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88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다양하게 있다고 해도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유료가 너무 많다고 체감함</a:t>
            </a:r>
            <a:endParaRPr lang="en-US" altLang="ko-KR" dirty="0" smtClean="0"/>
          </a:p>
          <a:p>
            <a:r>
              <a:rPr lang="ko-KR" altLang="en-US" dirty="0" smtClean="0"/>
              <a:t>인터넷 속도때문에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kt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갈아타야지</a:t>
            </a:r>
            <a:endParaRPr lang="en-US" altLang="ko-KR" dirty="0" smtClean="0"/>
          </a:p>
          <a:p>
            <a:r>
              <a:rPr lang="ko-KR" altLang="en-US" dirty="0" smtClean="0"/>
              <a:t>콘텐츠 유료가 너무</a:t>
            </a:r>
            <a:r>
              <a:rPr lang="ko-KR" altLang="en-US" baseline="0" dirty="0" smtClean="0"/>
              <a:t> 많거나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다양하지 않거나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넷플릭스</a:t>
            </a:r>
            <a:r>
              <a:rPr lang="ko-KR" altLang="en-US" baseline="0" dirty="0" smtClean="0"/>
              <a:t> 답답해서 </a:t>
            </a: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lg</a:t>
            </a:r>
            <a:r>
              <a:rPr lang="ko-KR" altLang="en-US" baseline="0" dirty="0" smtClean="0"/>
              <a:t>로 가야지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033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나아갈 방향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콘텐츠 경쟁력을 강화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콘텐츠 다양화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개인 맞춤형 콘텐츠 추천 제공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 충성도 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-SV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EV</a:t>
            </a:r>
            <a:r>
              <a:rPr lang="ko-KR" altLang="en-US" baseline="0" dirty="0" smtClean="0"/>
              <a:t>의 동반 상승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좋은 기업 이미지 확보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68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타 경쟁사와 비교해 저희 </a:t>
            </a:r>
            <a:r>
              <a:rPr lang="en-US" altLang="ko-KR" dirty="0" smtClean="0"/>
              <a:t>SK</a:t>
            </a:r>
            <a:r>
              <a:rPr lang="ko-KR" altLang="en-US" dirty="0" smtClean="0"/>
              <a:t>에게 필요한 점에 대해 짚어보았습니다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en-US" altLang="ko-KR" dirty="0" err="1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앞서나가고 선도하는 회사가 될 수 있도록 다음과 같은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가지를 제안합니다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번째는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 강화입니다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말씀드린 </a:t>
            </a:r>
            <a:r>
              <a:rPr lang="en-US" altLang="ko-KR" dirty="0" err="1" smtClean="0"/>
              <a:t>sk</a:t>
            </a:r>
            <a:r>
              <a:rPr lang="ko-KR" altLang="en-US" dirty="0" err="1" smtClean="0"/>
              <a:t>브로드밴드의</a:t>
            </a:r>
            <a:r>
              <a:rPr lang="ko-KR" altLang="en-US" dirty="0" smtClean="0"/>
              <a:t> 긍정 키워드인 두 가지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콘텐츠를 강화하여</a:t>
            </a:r>
            <a:endParaRPr lang="en-US" altLang="ko-KR" dirty="0" smtClean="0"/>
          </a:p>
          <a:p>
            <a:r>
              <a:rPr lang="ko-KR" altLang="en-US" dirty="0" smtClean="0"/>
              <a:t>타 경쟁사 대비 더 매력적인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콘텐츠로 가입자를 끌어들이는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번째는 고객 맞춤형 이벤트를 통해 각각의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에 맞는 게임같은 이벤트를 실시해 사람들이 </a:t>
            </a:r>
            <a:r>
              <a:rPr lang="en-US" altLang="ko-KR" dirty="0" err="1" smtClean="0"/>
              <a:t>btv</a:t>
            </a:r>
            <a:r>
              <a:rPr lang="ko-KR" altLang="en-US" dirty="0" smtClean="0"/>
              <a:t>를 더 </a:t>
            </a:r>
            <a:endParaRPr lang="en-US" altLang="ko-KR" dirty="0" smtClean="0"/>
          </a:p>
          <a:p>
            <a:r>
              <a:rPr lang="ko-KR" altLang="en-US" dirty="0" smtClean="0"/>
              <a:t>활발하게 이용할 수 있도록 유도하여 해지 방어를 이끕니다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유료 콘텐츠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콘텐츠 다양성 부족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방어</a:t>
            </a:r>
            <a:endParaRPr lang="en-US" altLang="ko-KR" dirty="0" smtClean="0"/>
          </a:p>
          <a:p>
            <a:r>
              <a:rPr lang="ko-KR" altLang="en-US" dirty="0" smtClean="0"/>
              <a:t>세 번째는 </a:t>
            </a:r>
            <a:r>
              <a:rPr lang="en-US" altLang="ko-KR" dirty="0" err="1" smtClean="0"/>
              <a:t>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상승을 위한 캠페인 영상 제작입니다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Sk</a:t>
            </a:r>
            <a:r>
              <a:rPr lang="ko-KR" altLang="en-US" baseline="0" dirty="0" err="1" smtClean="0"/>
              <a:t>브로드밴드는</a:t>
            </a:r>
            <a:r>
              <a:rPr lang="ko-KR" altLang="en-US" baseline="0" dirty="0" smtClean="0"/>
              <a:t> 기술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콘텐츠 모든 면에서 부정적인 키워드를 담고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전체적인 이미지 개선이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캠페인 영상을 통해 고객에게 따뜻하게 다가가 회사 브랜드 이미지를 상승시키고</a:t>
            </a:r>
            <a:endParaRPr lang="en-US" altLang="ko-KR" dirty="0" smtClean="0"/>
          </a:p>
          <a:p>
            <a:r>
              <a:rPr lang="ko-KR" altLang="en-US" dirty="0" smtClean="0"/>
              <a:t>사회적 가치도 증진할 필요가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 다양한 콘텐츠 확보를 통해 고객이 원하는 콘텐츠를 제공하는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LG</a:t>
            </a:r>
            <a:r>
              <a:rPr lang="ko-KR" altLang="en-US" dirty="0" smtClean="0"/>
              <a:t>가 공격적인 제휴를 통해 </a:t>
            </a:r>
            <a:r>
              <a:rPr lang="ko-KR" altLang="en-US" dirty="0" err="1" smtClean="0"/>
              <a:t>넷플릭스와</a:t>
            </a:r>
            <a:r>
              <a:rPr lang="ko-KR" altLang="en-US" dirty="0" smtClean="0"/>
              <a:t> 유튜브</a:t>
            </a:r>
            <a:r>
              <a:rPr lang="ko-KR" altLang="en-US" baseline="0" dirty="0" smtClean="0"/>
              <a:t> 콘텐츠를 활발하게 제공하고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 </a:t>
            </a:r>
            <a:r>
              <a:rPr lang="en-US" altLang="ko-KR" baseline="0" dirty="0" err="1" smtClean="0"/>
              <a:t>sk</a:t>
            </a:r>
            <a:r>
              <a:rPr lang="ko-KR" altLang="en-US" baseline="0" dirty="0" err="1" smtClean="0"/>
              <a:t>브로드밴드도</a:t>
            </a:r>
            <a:r>
              <a:rPr lang="ko-KR" altLang="en-US" baseline="0" dirty="0" smtClean="0"/>
              <a:t> 새로 출범하는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대형 콘텐츠 제작사와 제휴를 맺어 다양한 콘텐츠를 확보하여 고객이 보고싶어 하는 콘텐츠를 제공하는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26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Arpu</a:t>
            </a:r>
            <a:r>
              <a:rPr lang="en-US" altLang="ko-KR" baseline="0" dirty="0" smtClean="0"/>
              <a:t> -&gt;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월정액에서</a:t>
            </a:r>
            <a:r>
              <a:rPr lang="ko-KR" altLang="en-US" baseline="0" dirty="0" smtClean="0"/>
              <a:t> 발생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아이들을 위해 돈을 사용함</a:t>
            </a:r>
            <a:endParaRPr lang="en-US" altLang="ko-KR" baseline="0" dirty="0" smtClean="0"/>
          </a:p>
          <a:p>
            <a:r>
              <a:rPr lang="ko-KR" altLang="en-US" dirty="0" smtClean="0"/>
              <a:t>아이 관련 콘텐츠에 지갑을 여는 </a:t>
            </a:r>
            <a:r>
              <a:rPr lang="en-US" altLang="ko-KR" dirty="0" err="1" smtClean="0"/>
              <a:t>seg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8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나아갈 방향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콘텐츠 경쟁력을 강화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콘텐츠 다양화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개인 맞춤형 콘텐츠 추천 제공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 충성도 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-SV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EV</a:t>
            </a:r>
            <a:r>
              <a:rPr lang="ko-KR" altLang="en-US" baseline="0" dirty="0" smtClean="0"/>
              <a:t>의 동반 상승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좋은 기업 이미지 확보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3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개월 간의 </a:t>
            </a:r>
            <a:r>
              <a:rPr lang="en-US" altLang="ko-KR" dirty="0" smtClean="0"/>
              <a:t>SNS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</a:t>
            </a:r>
            <a:endParaRPr lang="en-US" altLang="ko-KR" baseline="0" dirty="0" smtClean="0"/>
          </a:p>
          <a:p>
            <a:r>
              <a:rPr lang="en-US" altLang="ko-KR" baseline="0" dirty="0" smtClean="0"/>
              <a:t>SNS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네이버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페이스북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인스타그램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트위터 활용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긍정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부정적인 의견 있는 포스트만 남기고 제거한 후 남은 표본 </a:t>
            </a:r>
            <a:r>
              <a:rPr lang="en-US" altLang="ko-KR" baseline="0" dirty="0" smtClean="0"/>
              <a:t>8616</a:t>
            </a:r>
            <a:r>
              <a:rPr lang="ko-KR" altLang="en-US" baseline="0" dirty="0" smtClean="0"/>
              <a:t>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전체적으로 높은 긍정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광고성 글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네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인 특성에 따른 결과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최근 시끄러운 뉴스가 없던 </a:t>
            </a:r>
            <a:r>
              <a:rPr lang="en-US" altLang="ko-KR" baseline="0" dirty="0" smtClean="0"/>
              <a:t>SK, </a:t>
            </a:r>
            <a:r>
              <a:rPr lang="ko-KR" altLang="en-US" baseline="0" dirty="0" smtClean="0"/>
              <a:t>요즘 시끄러운 </a:t>
            </a:r>
            <a:r>
              <a:rPr lang="en-US" altLang="ko-KR" baseline="0" dirty="0" smtClean="0"/>
              <a:t>KT, </a:t>
            </a:r>
            <a:r>
              <a:rPr lang="ko-KR" altLang="en-US" baseline="0" dirty="0" smtClean="0"/>
              <a:t>부정적 글이 적은 </a:t>
            </a:r>
            <a:r>
              <a:rPr lang="en-US" altLang="ko-KR" baseline="0" dirty="0" smtClean="0"/>
              <a:t>LG (</a:t>
            </a:r>
            <a:r>
              <a:rPr lang="ko-KR" altLang="en-US" baseline="0" dirty="0" smtClean="0"/>
              <a:t>최근 </a:t>
            </a:r>
            <a:r>
              <a:rPr lang="ko-KR" altLang="en-US" baseline="0" dirty="0" err="1" smtClean="0"/>
              <a:t>화웨이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SK</a:t>
            </a:r>
            <a:r>
              <a:rPr lang="ko-KR" altLang="en-US" baseline="0" dirty="0" smtClean="0"/>
              <a:t>는 부정적 글이 인터넷 관련된 것이 대다수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5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페</a:t>
            </a:r>
            <a:r>
              <a:rPr lang="ko-KR" altLang="en-US" dirty="0" smtClean="0"/>
              <a:t> 특성상 </a:t>
            </a:r>
            <a:r>
              <a:rPr lang="ko-KR" altLang="en-US" dirty="0" err="1" smtClean="0"/>
              <a:t>광고글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준비된 글 다수</a:t>
            </a:r>
            <a:r>
              <a:rPr lang="ko-KR" altLang="en-US" baseline="0" dirty="0" smtClean="0"/>
              <a:t> 포진</a:t>
            </a:r>
            <a:endParaRPr lang="en-US" altLang="ko-KR" baseline="0" dirty="0" smtClean="0"/>
          </a:p>
          <a:p>
            <a:r>
              <a:rPr lang="ko-KR" altLang="en-US" dirty="0" smtClean="0"/>
              <a:t>트위터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실시간 특성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부정적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솔직한 글 유의미하게 존재</a:t>
            </a:r>
            <a:endParaRPr lang="en-US" altLang="ko-KR" dirty="0" smtClean="0"/>
          </a:p>
          <a:p>
            <a:r>
              <a:rPr lang="ko-KR" altLang="en-US" dirty="0" smtClean="0"/>
              <a:t>표본이 작지만 부정적 키워드는 트위터에서 추출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리얼한 반응을 볼 수 있기 때문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4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나아갈 방향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콘텐츠 경쟁력을 강화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콘텐츠 다양화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개인 맞춤형 콘텐츠 추천 제공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 충성도 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-SV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EV</a:t>
            </a:r>
            <a:r>
              <a:rPr lang="ko-KR" altLang="en-US" baseline="0" dirty="0" smtClean="0"/>
              <a:t>의 동반 상승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좋은 기업 이미지 확보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sk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상 만족도가 높은 편</a:t>
            </a:r>
            <a:r>
              <a:rPr lang="en-US" altLang="ko-KR" baseline="0" dirty="0" smtClean="0"/>
              <a:t> -&gt;</a:t>
            </a:r>
            <a:endParaRPr lang="en-US" altLang="ko-KR" dirty="0" smtClean="0"/>
          </a:p>
          <a:p>
            <a:r>
              <a:rPr lang="ko-KR" altLang="en-US" dirty="0" smtClean="0"/>
              <a:t>어떤 키워드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sk</a:t>
            </a:r>
            <a:r>
              <a:rPr lang="ko-KR" altLang="en-US" dirty="0" err="1" smtClean="0"/>
              <a:t>브로드밴드의</a:t>
            </a:r>
            <a:r>
              <a:rPr lang="ko-KR" altLang="en-US" dirty="0" smtClean="0"/>
              <a:t> 이미지에 긍정적 영향을 끼쳤는지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워드클라우드를</a:t>
            </a:r>
            <a:r>
              <a:rPr lang="ko-KR" altLang="en-US" baseline="0" dirty="0" smtClean="0"/>
              <a:t> 통해 확인</a:t>
            </a:r>
            <a:endParaRPr lang="en-US" altLang="ko-KR" baseline="0" dirty="0" smtClean="0"/>
          </a:p>
          <a:p>
            <a:r>
              <a:rPr lang="en-US" altLang="ko-KR" dirty="0" smtClean="0"/>
              <a:t>SNS</a:t>
            </a:r>
            <a:r>
              <a:rPr lang="ko-KR" altLang="en-US" dirty="0" smtClean="0"/>
              <a:t>상 추출한 데이터 중 긍정적인 포스트들만을</a:t>
            </a:r>
            <a:endParaRPr lang="en-US" altLang="ko-KR" dirty="0" smtClean="0"/>
          </a:p>
          <a:p>
            <a:r>
              <a:rPr lang="ko-KR" altLang="en-US" dirty="0" smtClean="0"/>
              <a:t>필터링한 후 그 포스트에서 빈도수가 높게 나온 단어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개를 추출하였습니다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글씨가 클수록 빈도수가 높은 단어라고 생각하시면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50</a:t>
            </a:r>
            <a:r>
              <a:rPr lang="ko-KR" altLang="en-US" dirty="0" smtClean="0"/>
              <a:t>개의 키워드들 중 유의미하게 살펴볼 단어들을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박스로 표시 해놓았습니다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살아있는</a:t>
            </a:r>
            <a:r>
              <a:rPr lang="ko-KR" altLang="en-US" baseline="0" dirty="0" smtClean="0"/>
              <a:t> 동화와 </a:t>
            </a:r>
            <a:r>
              <a:rPr lang="ko-KR" altLang="en-US" baseline="0" dirty="0" err="1" smtClean="0"/>
              <a:t>플레이송스홈</a:t>
            </a:r>
            <a:r>
              <a:rPr lang="ko-KR" altLang="en-US" baseline="0" dirty="0" smtClean="0"/>
              <a:t> 이 두가지입니다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아시다시피 이 두가지는 저희 </a:t>
            </a:r>
            <a:r>
              <a:rPr lang="en-US" altLang="ko-KR" baseline="0" dirty="0" err="1" smtClean="0"/>
              <a:t>skb</a:t>
            </a:r>
            <a:r>
              <a:rPr lang="ko-KR" altLang="en-US" baseline="0" dirty="0" smtClean="0"/>
              <a:t>의</a:t>
            </a:r>
            <a:endParaRPr lang="en-US" altLang="ko-KR" baseline="0" dirty="0" smtClean="0"/>
          </a:p>
          <a:p>
            <a:r>
              <a:rPr lang="ko-KR" altLang="en-US" dirty="0" smtClean="0"/>
              <a:t>다른 경쟁사와 대비되는 자체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두가지 자체 </a:t>
            </a:r>
            <a:r>
              <a:rPr lang="ko-KR" altLang="en-US" baseline="0" dirty="0" err="1" smtClean="0"/>
              <a:t>키즈</a:t>
            </a:r>
            <a:r>
              <a:rPr lang="ko-KR" altLang="en-US" baseline="0" dirty="0" smtClean="0"/>
              <a:t> 콘텐츠가 </a:t>
            </a:r>
            <a:r>
              <a:rPr lang="en-US" altLang="ko-KR" baseline="0" dirty="0" err="1" smtClean="0"/>
              <a:t>skb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btv</a:t>
            </a:r>
            <a:r>
              <a:rPr lang="ko-KR" altLang="en-US" baseline="0" dirty="0" smtClean="0"/>
              <a:t>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이미지를 되게 좋게 만드는 것을 알 수 있습니다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사가 </a:t>
            </a:r>
            <a:r>
              <a:rPr lang="ko-KR" altLang="en-US" baseline="0" dirty="0" err="1" smtClean="0"/>
              <a:t>키즈컨텐츠에</a:t>
            </a:r>
            <a:r>
              <a:rPr lang="ko-KR" altLang="en-US" baseline="0" dirty="0" smtClean="0"/>
              <a:t> 열을 올리고 있는 지금</a:t>
            </a:r>
            <a:endParaRPr lang="en-US" altLang="ko-KR" dirty="0" smtClean="0"/>
          </a:p>
          <a:p>
            <a:r>
              <a:rPr lang="ko-KR" altLang="en-US" dirty="0" smtClean="0"/>
              <a:t>되게 좋은 흐름이라고 생각합니다</a:t>
            </a:r>
            <a:r>
              <a:rPr lang="en-US" altLang="ko-KR" dirty="0" smtClean="0"/>
              <a:t>., </a:t>
            </a:r>
            <a:r>
              <a:rPr lang="ko-KR" altLang="en-US" dirty="0" smtClean="0"/>
              <a:t>안타까웠던 점은 딱 이 두가지 유의미한 키워드로만 정리된다는</a:t>
            </a:r>
            <a:endParaRPr lang="en-US" altLang="ko-KR" dirty="0" smtClean="0"/>
          </a:p>
          <a:p>
            <a:r>
              <a:rPr lang="ko-KR" altLang="en-US" dirty="0" smtClean="0"/>
              <a:t>것이었습니다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7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나아갈 방향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콘텐츠 경쟁력을 강화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콘텐츠 다양화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개인 맞춤형 콘텐츠 추천 제공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 충성도 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-SV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EV</a:t>
            </a:r>
            <a:r>
              <a:rPr lang="ko-KR" altLang="en-US" baseline="0" dirty="0" smtClean="0"/>
              <a:t>의 동반 상승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좋은 기업 이미지 확보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2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타 경쟁사와 비교해 저희 </a:t>
            </a:r>
            <a:r>
              <a:rPr lang="en-US" altLang="ko-KR" dirty="0" smtClean="0"/>
              <a:t>SK</a:t>
            </a:r>
            <a:r>
              <a:rPr lang="ko-KR" altLang="en-US" dirty="0" smtClean="0"/>
              <a:t>에게 필요한 점에 대해 짚어보았습니다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en-US" altLang="ko-KR" dirty="0" err="1" smtClean="0"/>
              <a:t>sk</a:t>
            </a:r>
            <a:r>
              <a:rPr lang="ko-KR" altLang="en-US" dirty="0" err="1" smtClean="0"/>
              <a:t>브로드밴드가</a:t>
            </a:r>
            <a:r>
              <a:rPr lang="ko-KR" altLang="en-US" dirty="0" smtClean="0"/>
              <a:t> 앞서나가고 선도하는 회사가 될 수 있도록 다음과 같은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가지를 제안합니다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번째는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 강화입니다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말씀드린 </a:t>
            </a:r>
            <a:r>
              <a:rPr lang="en-US" altLang="ko-KR" dirty="0" err="1" smtClean="0"/>
              <a:t>sk</a:t>
            </a:r>
            <a:r>
              <a:rPr lang="ko-KR" altLang="en-US" dirty="0" err="1" smtClean="0"/>
              <a:t>브로드밴드의</a:t>
            </a:r>
            <a:r>
              <a:rPr lang="ko-KR" altLang="en-US" dirty="0" smtClean="0"/>
              <a:t> 긍정 키워드인 두 가지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콘텐츠를 강화하여</a:t>
            </a:r>
            <a:endParaRPr lang="en-US" altLang="ko-KR" dirty="0" smtClean="0"/>
          </a:p>
          <a:p>
            <a:r>
              <a:rPr lang="ko-KR" altLang="en-US" dirty="0" smtClean="0"/>
              <a:t>타 경쟁사 대비 더 매력적인 </a:t>
            </a:r>
            <a:r>
              <a:rPr lang="ko-KR" altLang="en-US" dirty="0" err="1" smtClean="0"/>
              <a:t>키즈</a:t>
            </a:r>
            <a:r>
              <a:rPr lang="ko-KR" altLang="en-US" dirty="0" smtClean="0"/>
              <a:t> 콘텐츠로 가입자를 끌어들이는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번째는 고객 맞춤형 이벤트를 통해 각각의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에 맞는 게임같은 이벤트를 실시해 사람들이 </a:t>
            </a:r>
            <a:r>
              <a:rPr lang="en-US" altLang="ko-KR" dirty="0" err="1" smtClean="0"/>
              <a:t>btv</a:t>
            </a:r>
            <a:r>
              <a:rPr lang="ko-KR" altLang="en-US" dirty="0" smtClean="0"/>
              <a:t>를 더 </a:t>
            </a:r>
            <a:endParaRPr lang="en-US" altLang="ko-KR" dirty="0" smtClean="0"/>
          </a:p>
          <a:p>
            <a:r>
              <a:rPr lang="ko-KR" altLang="en-US" dirty="0" smtClean="0"/>
              <a:t>활발하게 이용할 수 있도록 유도하여 해지 방어를 이끕니다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유료 콘텐츠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콘텐츠 다양성 부족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방어</a:t>
            </a:r>
            <a:endParaRPr lang="en-US" altLang="ko-KR" dirty="0" smtClean="0"/>
          </a:p>
          <a:p>
            <a:r>
              <a:rPr lang="ko-KR" altLang="en-US" dirty="0" smtClean="0"/>
              <a:t>세 번째는 </a:t>
            </a:r>
            <a:r>
              <a:rPr lang="en-US" altLang="ko-KR" dirty="0" err="1" smtClean="0"/>
              <a:t>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상승을 위한 캠페인 영상 제작입니다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Sk</a:t>
            </a:r>
            <a:r>
              <a:rPr lang="ko-KR" altLang="en-US" baseline="0" dirty="0" err="1" smtClean="0"/>
              <a:t>브로드밴드는</a:t>
            </a:r>
            <a:r>
              <a:rPr lang="ko-KR" altLang="en-US" baseline="0" dirty="0" smtClean="0"/>
              <a:t> 기술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콘텐츠 모든 면에서 부정적인 키워드를 담고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전체적인 이미지 개선이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캠페인 영상을 통해 고객에게 따뜻하게 다가가 회사 브랜드 이미지를 상승시키고</a:t>
            </a:r>
            <a:endParaRPr lang="en-US" altLang="ko-KR" dirty="0" smtClean="0"/>
          </a:p>
          <a:p>
            <a:r>
              <a:rPr lang="ko-KR" altLang="en-US" dirty="0" smtClean="0"/>
              <a:t>사회적 가치도 증진할 필요가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 다양한 콘텐츠 확보를 통해 고객이 원하는 콘텐츠를 제공하는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LG</a:t>
            </a:r>
            <a:r>
              <a:rPr lang="ko-KR" altLang="en-US" dirty="0" smtClean="0"/>
              <a:t>가 공격적인 제휴를 통해 </a:t>
            </a:r>
            <a:r>
              <a:rPr lang="ko-KR" altLang="en-US" dirty="0" err="1" smtClean="0"/>
              <a:t>넷플릭스와</a:t>
            </a:r>
            <a:r>
              <a:rPr lang="ko-KR" altLang="en-US" dirty="0" smtClean="0"/>
              <a:t> 유튜브</a:t>
            </a:r>
            <a:r>
              <a:rPr lang="ko-KR" altLang="en-US" baseline="0" dirty="0" smtClean="0"/>
              <a:t> 콘텐츠를 활발하게 제공하고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 </a:t>
            </a:r>
            <a:r>
              <a:rPr lang="en-US" altLang="ko-KR" baseline="0" dirty="0" err="1" smtClean="0"/>
              <a:t>sk</a:t>
            </a:r>
            <a:r>
              <a:rPr lang="ko-KR" altLang="en-US" baseline="0" dirty="0" err="1" smtClean="0"/>
              <a:t>브로드밴드도</a:t>
            </a:r>
            <a:r>
              <a:rPr lang="ko-KR" altLang="en-US" baseline="0" dirty="0" smtClean="0"/>
              <a:t> 새로 출범하는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대형 콘텐츠 제작사와 제휴를 맺어 다양한 콘텐츠를 확보하여 고객이 보고싶어 하는 콘텐츠를 제공하는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3BB2-25CA-4AD5-B4A6-56181903E49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4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1" y="2744788"/>
            <a:ext cx="9904413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3" descr="C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0660" y="6073780"/>
            <a:ext cx="1466614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1662" y="2816225"/>
            <a:ext cx="7472752" cy="1189038"/>
          </a:xfrm>
        </p:spPr>
        <p:txBody>
          <a:bodyPr/>
          <a:lstStyle>
            <a:lvl1pPr>
              <a:defRPr sz="4000" smtClean="0"/>
            </a:lvl1pPr>
          </a:lstStyle>
          <a:p>
            <a:endParaRPr lang="ko-KR" alt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1662" y="4257680"/>
            <a:ext cx="7472752" cy="1116013"/>
          </a:xfrm>
        </p:spPr>
        <p:txBody>
          <a:bodyPr/>
          <a:lstStyle>
            <a:lvl1pPr marL="0" indent="0">
              <a:defRPr sz="2000" b="0" smtClean="0">
                <a:solidFill>
                  <a:schemeClr val="bg1"/>
                </a:solidFill>
              </a:defRPr>
            </a:lvl1pPr>
          </a:lstStyle>
          <a:p>
            <a:endParaRPr lang="ko-KR" altLang="en-US" smtClean="0"/>
          </a:p>
        </p:txBody>
      </p:sp>
      <p:sp>
        <p:nvSpPr>
          <p:cNvPr id="2" name="WordArt 3"/>
          <p:cNvSpPr>
            <a:spLocks noChangeArrowheads="1" noChangeShapeType="1"/>
          </p:cNvSpPr>
          <p:nvPr userDrawn="1"/>
        </p:nvSpPr>
        <p:spPr bwMode="auto">
          <a:xfrm>
            <a:off x="539750" y="6529388"/>
            <a:ext cx="2263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66" y="663896"/>
            <a:ext cx="3173092" cy="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555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4433" y="766160"/>
            <a:ext cx="9215548" cy="104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36" y="244480"/>
            <a:ext cx="64013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 16) </a:t>
            </a:r>
          </a:p>
        </p:txBody>
      </p:sp>
    </p:spTree>
    <p:extLst>
      <p:ext uri="{BB962C8B-B14F-4D97-AF65-F5344CB8AC3E}">
        <p14:creationId xmlns:p14="http://schemas.microsoft.com/office/powerpoint/2010/main" val="244376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34" y="244478"/>
            <a:ext cx="64013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 16)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33" y="766158"/>
            <a:ext cx="9215548" cy="104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4810944" y="6536080"/>
            <a:ext cx="28570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72" tIns="54072" rIns="54072" bIns="54072" anchor="ctr"/>
          <a:lstStyle/>
          <a:p>
            <a:pPr defTabSz="915988" eaLnBrk="0" latinLnBrk="0" hangingPunct="0">
              <a:defRPr/>
            </a:pPr>
            <a:endParaRPr kumimoji="0" lang="en-GB" altLang="ko-KR" sz="1200" b="1" dirty="0">
              <a:solidFill>
                <a:srgbClr val="3333CC"/>
              </a:solidFill>
              <a:latin typeface="Optima" pitchFamily="34" charset="0"/>
              <a:ea typeface="가는각진제목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8002" y="6563540"/>
            <a:ext cx="4319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fld id="{1A828491-AB99-4B70-BF84-6A57A9277F53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2" name="Picture 143" descr="C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34" y="6309320"/>
            <a:ext cx="107932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/>
        </p:nvCxnSpPr>
        <p:spPr bwMode="auto">
          <a:xfrm>
            <a:off x="344433" y="694147"/>
            <a:ext cx="9215548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6551397"/>
            <a:ext cx="21145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800" b="1" baseline="0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0" fontAlgn="base" latinLnBrk="0" hangingPunct="0">
        <a:lnSpc>
          <a:spcPct val="120000"/>
        </a:lnSpc>
        <a:spcBef>
          <a:spcPts val="600"/>
        </a:spcBef>
        <a:spcAft>
          <a:spcPct val="0"/>
        </a:spcAft>
        <a:buSzPct val="70000"/>
        <a:buFont typeface="Wingdings" pitchFamily="2" charset="2"/>
        <a:defRPr kumimoji="1" sz="1600" b="1" baseline="0">
          <a:solidFill>
            <a:schemeClr val="tx1"/>
          </a:solidFill>
          <a:latin typeface="Tahoma" pitchFamily="34" charset="0"/>
          <a:ea typeface="맑은 고딕" pitchFamily="50" charset="-127"/>
          <a:cs typeface="+mn-cs"/>
        </a:defRPr>
      </a:lvl1pPr>
      <a:lvl2pPr marL="442913" indent="-841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1213" indent="-952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4125" indent="-179388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f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2"/>
          <p:cNvSpPr>
            <a:spLocks/>
          </p:cNvSpPr>
          <p:nvPr/>
        </p:nvSpPr>
        <p:spPr bwMode="auto">
          <a:xfrm>
            <a:off x="1252337" y="5737225"/>
            <a:ext cx="739974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ko-KR" sz="1400" b="1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2019. 07. 23</a:t>
            </a:r>
          </a:p>
          <a:p>
            <a:pPr algn="ctr">
              <a:spcBef>
                <a:spcPts val="1200"/>
              </a:spcBef>
            </a:pPr>
            <a:r>
              <a:rPr lang="ko-KR" altLang="en-US" sz="1400" b="1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영업기획팀</a:t>
            </a:r>
            <a:r>
              <a:rPr lang="ko-KR" altLang="en-US" sz="1400" b="1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조영관</a:t>
            </a:r>
            <a:endParaRPr lang="en-US" altLang="ko-KR" sz="1400" b="1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1662" y="2816225"/>
            <a:ext cx="6913032" cy="118903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도출과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서비스 관련 고객 평판 확인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특징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연령별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이용 서비스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951195" y="2082624"/>
            <a:ext cx="64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51195" y="2663558"/>
            <a:ext cx="64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0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951195" y="3244492"/>
            <a:ext cx="64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0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951195" y="3825426"/>
            <a:ext cx="64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4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0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951195" y="4406360"/>
            <a:ext cx="64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50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319393" y="5229200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페이스북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03966" y="5229200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인스타그램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488539" y="5229577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73112" y="5229200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151336" y="5229200"/>
            <a:ext cx="324000" cy="325201"/>
          </a:xfrm>
          <a:prstGeom prst="rect">
            <a:avLst/>
          </a:prstGeom>
          <a:solidFill>
            <a:srgbClr val="17304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689661" y="5229200"/>
            <a:ext cx="324000" cy="325201"/>
          </a:xfrm>
          <a:prstGeom prst="rect">
            <a:avLst/>
          </a:prstGeom>
          <a:solidFill>
            <a:srgbClr val="E3B49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421941" y="5229200"/>
            <a:ext cx="324000" cy="325201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045397" y="5229200"/>
            <a:ext cx="324000" cy="325201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855862" y="2058522"/>
            <a:ext cx="2376264" cy="325201"/>
          </a:xfrm>
          <a:prstGeom prst="rect">
            <a:avLst/>
          </a:prstGeom>
          <a:solidFill>
            <a:srgbClr val="17304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232126" y="2058522"/>
            <a:ext cx="1513815" cy="325201"/>
          </a:xfrm>
          <a:prstGeom prst="rect">
            <a:avLst/>
          </a:prstGeom>
          <a:solidFill>
            <a:srgbClr val="E3B49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745941" y="2058522"/>
            <a:ext cx="264559" cy="325201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07769" y="2057117"/>
            <a:ext cx="965087" cy="325201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853421" y="2639456"/>
            <a:ext cx="2160240" cy="325201"/>
          </a:xfrm>
          <a:prstGeom prst="rect">
            <a:avLst/>
          </a:prstGeom>
          <a:solidFill>
            <a:srgbClr val="17304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013661" y="2638051"/>
            <a:ext cx="2016224" cy="325201"/>
          </a:xfrm>
          <a:prstGeom prst="rect">
            <a:avLst/>
          </a:prstGeom>
          <a:solidFill>
            <a:srgbClr val="E3B49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029885" y="2638051"/>
            <a:ext cx="424430" cy="325201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454315" y="2638051"/>
            <a:ext cx="460632" cy="325201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853421" y="3220390"/>
            <a:ext cx="1781689" cy="325201"/>
          </a:xfrm>
          <a:prstGeom prst="rect">
            <a:avLst/>
          </a:prstGeom>
          <a:solidFill>
            <a:srgbClr val="17304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635110" y="3220390"/>
            <a:ext cx="1765500" cy="325201"/>
          </a:xfrm>
          <a:prstGeom prst="rect">
            <a:avLst/>
          </a:prstGeom>
          <a:solidFill>
            <a:srgbClr val="E3B49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400610" y="3217580"/>
            <a:ext cx="936104" cy="325201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336714" y="3217580"/>
            <a:ext cx="288032" cy="325201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853420" y="3801324"/>
            <a:ext cx="1781689" cy="325201"/>
          </a:xfrm>
          <a:prstGeom prst="rect">
            <a:avLst/>
          </a:prstGeom>
          <a:solidFill>
            <a:srgbClr val="17304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635109" y="3798431"/>
            <a:ext cx="901404" cy="325201"/>
          </a:xfrm>
          <a:prstGeom prst="rect">
            <a:avLst/>
          </a:prstGeom>
          <a:solidFill>
            <a:srgbClr val="E3B49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36513" y="3798431"/>
            <a:ext cx="1656184" cy="325201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166283" y="3798431"/>
            <a:ext cx="288032" cy="325201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853420" y="4387210"/>
            <a:ext cx="1530965" cy="325201"/>
          </a:xfrm>
          <a:prstGeom prst="rect">
            <a:avLst/>
          </a:prstGeom>
          <a:solidFill>
            <a:srgbClr val="17304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384385" y="4392877"/>
            <a:ext cx="831025" cy="325201"/>
          </a:xfrm>
          <a:prstGeom prst="rect">
            <a:avLst/>
          </a:prstGeom>
          <a:solidFill>
            <a:srgbClr val="E3B49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215410" y="4394023"/>
            <a:ext cx="1792653" cy="325201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985791" y="4392876"/>
            <a:ext cx="461819" cy="325201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635109" y="2071881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82.6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146484" y="2072463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55.8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5505438" y="2069491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9.8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373374" y="2069491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35.3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440038" y="2647945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76.8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448779" y="2651562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74.0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887517" y="2642349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16.3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6332180" y="2649193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17.3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3007990" y="3224009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62.3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757112" y="3239224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61.3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5745941" y="3239225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34.9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128115" y="3227990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10.6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3007990" y="3800073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62.7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3935558" y="3800072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32.2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5593111" y="3800071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58.6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939365" y="3800073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10.6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795525" y="4406358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56.6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3566327" y="4408650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23.9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5340286" y="4391729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63.3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5854115" y="4416403"/>
            <a:ext cx="7410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chemeClr val="bg1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14.7</a:t>
            </a:r>
            <a:endParaRPr lang="ko-KR" altLang="en-US" sz="1200" b="1" kern="0" dirty="0" smtClean="0">
              <a:solidFill>
                <a:schemeClr val="bg1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2505969" y="980728"/>
            <a:ext cx="48940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연령별 </a:t>
            </a:r>
            <a:r>
              <a:rPr lang="en-US" altLang="ko-KR" sz="2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 </a:t>
            </a:r>
            <a:r>
              <a:rPr lang="ko-KR" altLang="en-US" sz="2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이용 서비스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3338866" y="1475492"/>
            <a:ext cx="3256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(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단위 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%,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중복 선택 가능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)</a:t>
            </a:r>
            <a:endParaRPr lang="ko-KR" altLang="en-US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029886" y="1909674"/>
            <a:ext cx="1015512" cy="56985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3633015" y="3121776"/>
            <a:ext cx="2740359" cy="56985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cxnSp>
        <p:nvCxnSpPr>
          <p:cNvPr id="70" name="직선 화살표 연결선 69"/>
          <p:cNvCxnSpPr>
            <a:stCxn id="48" idx="3"/>
          </p:cNvCxnSpPr>
          <p:nvPr/>
        </p:nvCxnSpPr>
        <p:spPr bwMode="auto">
          <a:xfrm flipV="1">
            <a:off x="7114407" y="2204864"/>
            <a:ext cx="790127" cy="312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 bwMode="auto">
          <a:xfrm>
            <a:off x="7976542" y="1909674"/>
            <a:ext cx="15121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 사용은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대가 지배적</a:t>
            </a:r>
          </a:p>
        </p:txBody>
      </p:sp>
      <p:cxnSp>
        <p:nvCxnSpPr>
          <p:cNvPr id="73" name="직선 화살표 연결선 72"/>
          <p:cNvCxnSpPr>
            <a:stCxn id="68" idx="5"/>
            <a:endCxn id="4" idx="1"/>
          </p:cNvCxnSpPr>
          <p:nvPr/>
        </p:nvCxnSpPr>
        <p:spPr bwMode="auto">
          <a:xfrm>
            <a:off x="5972058" y="3608176"/>
            <a:ext cx="969344" cy="43992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 bwMode="auto">
          <a:xfrm>
            <a:off x="6941402" y="3632605"/>
            <a:ext cx="26898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인스타에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익숙한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20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~ 30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 여성들을 중심으로 육아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아이 관련 </a:t>
            </a: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게시글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5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061141452"/>
              </p:ext>
            </p:extLst>
          </p:nvPr>
        </p:nvGraphicFramePr>
        <p:xfrm>
          <a:off x="1177631" y="1196752"/>
          <a:ext cx="7550737" cy="5050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901936" y="1610751"/>
            <a:ext cx="2428171" cy="4482545"/>
            <a:chOff x="6901936" y="1466735"/>
            <a:chExt cx="2428171" cy="4482545"/>
          </a:xfrm>
        </p:grpSpPr>
        <p:sp>
          <p:nvSpPr>
            <p:cNvPr id="5" name="직사각형 4"/>
            <p:cNvSpPr/>
            <p:nvPr/>
          </p:nvSpPr>
          <p:spPr>
            <a:xfrm>
              <a:off x="6901936" y="3158579"/>
              <a:ext cx="1650670" cy="27907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cxnSp>
          <p:nvCxnSpPr>
            <p:cNvPr id="6" name="꺾인 연결선 5"/>
            <p:cNvCxnSpPr/>
            <p:nvPr/>
          </p:nvCxnSpPr>
          <p:spPr>
            <a:xfrm rot="5400000" flipH="1" flipV="1">
              <a:off x="7453806" y="2125421"/>
              <a:ext cx="1235034" cy="807522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620060" y="1466735"/>
              <a:ext cx="1710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실시간 특성</a:t>
              </a:r>
              <a:endParaRPr lang="ko-KR" altLang="en-US" dirty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</p:grp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특징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21409" y="1610751"/>
            <a:ext cx="792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(%)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44436" y="1333752"/>
            <a:ext cx="10499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긍정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43894" y="5534843"/>
            <a:ext cx="720080" cy="3424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2503934" y="5877272"/>
            <a:ext cx="0" cy="369513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48910" y="6246785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632856" y="1196752"/>
            <a:ext cx="168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젊은 세대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30237" y="5517232"/>
            <a:ext cx="833937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4232126" y="5877272"/>
            <a:ext cx="0" cy="369513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58957" y="6260819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이용률 상승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3120394" y="6453336"/>
            <a:ext cx="4771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6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auto">
          <a:xfrm>
            <a:off x="0" y="928885"/>
            <a:ext cx="9920758" cy="667978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78" y="2373560"/>
            <a:ext cx="4666608" cy="4205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3" y="2348880"/>
            <a:ext cx="4304418" cy="4261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특징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27670" y="1196752"/>
            <a:ext cx="46085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endParaRPr lang="ko-KR" altLang="en-US" sz="2000" b="1" kern="0" dirty="0" smtClean="0">
              <a:solidFill>
                <a:srgbClr val="0070C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953000" y="1196752"/>
            <a:ext cx="46085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63800" y="1804754"/>
            <a:ext cx="2736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 </a:t>
            </a: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954566" y="1604119"/>
            <a:ext cx="26634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같이 사는</a:t>
            </a:r>
            <a:endParaRPr lang="en-US" altLang="ko-KR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젊은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20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 초반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63800" y="932217"/>
            <a:ext cx="2736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sz="12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인스타그램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918152" y="928885"/>
            <a:ext cx="2736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</a:p>
        </p:txBody>
      </p:sp>
    </p:spTree>
    <p:extLst>
      <p:ext uri="{BB962C8B-B14F-4D97-AF65-F5344CB8AC3E}">
        <p14:creationId xmlns:p14="http://schemas.microsoft.com/office/powerpoint/2010/main" val="6376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775742" y="3176972"/>
            <a:ext cx="8496944" cy="504056"/>
          </a:xfrm>
          <a:prstGeom prst="rect">
            <a:avLst/>
          </a:prstGeom>
          <a:solidFill>
            <a:srgbClr val="EFD99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" name="제목 57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목차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75742" y="2219438"/>
            <a:ext cx="9540266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만족도와 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채널별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특징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SK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키워드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en-US" altLang="ko-KR" sz="2800" b="1" kern="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논의 및 제안</a:t>
            </a:r>
          </a:p>
        </p:txBody>
      </p:sp>
    </p:spTree>
    <p:extLst>
      <p:ext uri="{BB962C8B-B14F-4D97-AF65-F5344CB8AC3E}">
        <p14:creationId xmlns:p14="http://schemas.microsoft.com/office/powerpoint/2010/main" val="39272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7688511" y="4129276"/>
            <a:ext cx="2119000" cy="475161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168230" y="4144436"/>
            <a:ext cx="2260349" cy="460002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</a:t>
            </a:r>
            <a:r>
              <a:rPr lang="ko-KR" altLang="en-US" dirty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No filter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9678" y="1107378"/>
            <a:ext cx="9937105" cy="4985918"/>
            <a:chOff x="996996" y="1558486"/>
            <a:chExt cx="11500415" cy="498591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8" t="14616" r="25363" b="16915"/>
            <a:stretch/>
          </p:blipFill>
          <p:spPr>
            <a:xfrm>
              <a:off x="996996" y="1558486"/>
              <a:ext cx="5091630" cy="498591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497230" y="2439948"/>
              <a:ext cx="3666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아이를 위한 재미있고 다양한 놀이 프로그램</a:t>
              </a:r>
              <a:endParaRPr lang="ko-KR" altLang="en-US" sz="2400" dirty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7385" y="4532326"/>
              <a:ext cx="3266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살아있는 동화</a:t>
              </a:r>
              <a:endParaRPr lang="ko-KR" altLang="en-US" sz="2800" dirty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25913" y="4532326"/>
              <a:ext cx="327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플레이송스홈</a:t>
              </a:r>
              <a:endParaRPr lang="ko-KR" altLang="en-US" sz="2800" dirty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cxnSp>
          <p:nvCxnSpPr>
            <p:cNvPr id="15" name="꺾인 연결선 14"/>
            <p:cNvCxnSpPr>
              <a:stCxn id="12" idx="2"/>
              <a:endCxn id="13" idx="0"/>
            </p:cNvCxnSpPr>
            <p:nvPr/>
          </p:nvCxnSpPr>
          <p:spPr>
            <a:xfrm rot="5400000">
              <a:off x="8049965" y="3251661"/>
              <a:ext cx="1261381" cy="1299949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2" idx="2"/>
              <a:endCxn id="14" idx="0"/>
            </p:cNvCxnSpPr>
            <p:nvPr/>
          </p:nvCxnSpPr>
          <p:spPr>
            <a:xfrm rot="16200000" flipH="1">
              <a:off x="9465456" y="3136118"/>
              <a:ext cx="1261381" cy="1531033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 bwMode="auto">
          <a:xfrm>
            <a:off x="1881739" y="4032862"/>
            <a:ext cx="664315" cy="399420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188175" y="4452384"/>
            <a:ext cx="1785358" cy="427218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162681" y="3212976"/>
            <a:ext cx="382436" cy="781627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11669" y="5092006"/>
            <a:ext cx="933448" cy="42066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54732" y="1740089"/>
            <a:ext cx="1409242" cy="427218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96843" y="2822163"/>
            <a:ext cx="382436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431926" y="1433128"/>
            <a:ext cx="766322" cy="267680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926063" y="2453052"/>
            <a:ext cx="457225" cy="366116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997628" y="3112380"/>
            <a:ext cx="457225" cy="294691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2246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0025" r="22579" b="18514"/>
          <a:stretch/>
        </p:blipFill>
        <p:spPr>
          <a:xfrm>
            <a:off x="1911059" y="980728"/>
            <a:ext cx="6083882" cy="54225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 bwMode="auto">
          <a:xfrm>
            <a:off x="271686" y="980728"/>
            <a:ext cx="1566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필터링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후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745799" y="3380704"/>
            <a:ext cx="942711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56262" y="4653136"/>
            <a:ext cx="942711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2383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0025" r="22579" b="18514"/>
          <a:stretch/>
        </p:blipFill>
        <p:spPr>
          <a:xfrm>
            <a:off x="1911059" y="980728"/>
            <a:ext cx="6083882" cy="542259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3007990" y="1196752"/>
            <a:ext cx="779980" cy="504056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152006" y="4005064"/>
            <a:ext cx="635964" cy="576064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221100" y="5085184"/>
            <a:ext cx="619269" cy="578684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71686" y="980728"/>
            <a:ext cx="1566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필터링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후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376467" y="1069738"/>
            <a:ext cx="1368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9288641" y="980728"/>
            <a:ext cx="388800" cy="388800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824414" y="3327217"/>
            <a:ext cx="735869" cy="3898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30734" y="4666318"/>
            <a:ext cx="1005648" cy="2748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795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0025" r="22579" b="18514"/>
          <a:stretch/>
        </p:blipFill>
        <p:spPr>
          <a:xfrm>
            <a:off x="1911059" y="980728"/>
            <a:ext cx="6083882" cy="54225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4232126" y="1844825"/>
            <a:ext cx="504056" cy="360039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168230" y="1814051"/>
            <a:ext cx="81448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17176" y="2231945"/>
            <a:ext cx="427118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745799" y="2924944"/>
            <a:ext cx="81448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982714" y="4005064"/>
            <a:ext cx="57606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007990" y="1196752"/>
            <a:ext cx="779980" cy="504056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152006" y="4005064"/>
            <a:ext cx="635964" cy="576064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221100" y="5085184"/>
            <a:ext cx="619269" cy="578684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65148" y="2936403"/>
            <a:ext cx="57606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863504" y="5445224"/>
            <a:ext cx="456854" cy="480819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71686" y="980728"/>
            <a:ext cx="1566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필터링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후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376467" y="1069738"/>
            <a:ext cx="1368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7212375" y="1588152"/>
            <a:ext cx="2304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요금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혜택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결합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9288641" y="980728"/>
            <a:ext cx="388800" cy="388800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288641" y="1535892"/>
            <a:ext cx="387259" cy="388800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824414" y="3327217"/>
            <a:ext cx="735869" cy="3898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472434" y="4654462"/>
            <a:ext cx="1086344" cy="3898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1344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0025" r="22579" b="18514"/>
          <a:stretch/>
        </p:blipFill>
        <p:spPr>
          <a:xfrm>
            <a:off x="1911059" y="980728"/>
            <a:ext cx="6083882" cy="54225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4232126" y="1844825"/>
            <a:ext cx="504056" cy="360039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168230" y="1814051"/>
            <a:ext cx="81448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17176" y="2231945"/>
            <a:ext cx="427118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745799" y="2924944"/>
            <a:ext cx="81448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982714" y="4005064"/>
            <a:ext cx="57606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007990" y="1196752"/>
            <a:ext cx="779980" cy="504056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152006" y="4005064"/>
            <a:ext cx="635964" cy="576064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221100" y="5085184"/>
            <a:ext cx="619269" cy="578684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65148" y="2936403"/>
            <a:ext cx="576064" cy="390814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803487" y="4524993"/>
            <a:ext cx="292735" cy="692527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121027" y="4293096"/>
            <a:ext cx="407243" cy="692527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863504" y="5445224"/>
            <a:ext cx="456854" cy="480819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71686" y="980728"/>
            <a:ext cx="1566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필터링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후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376467" y="1069738"/>
            <a:ext cx="1368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7177244" y="1588152"/>
            <a:ext cx="2304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요금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혜택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결합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332031" y="2088798"/>
            <a:ext cx="1457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무료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9288641" y="980728"/>
            <a:ext cx="388800" cy="388800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288641" y="1535892"/>
            <a:ext cx="387259" cy="388800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287100" y="2104552"/>
            <a:ext cx="388800" cy="388800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824414" y="3327217"/>
            <a:ext cx="735869" cy="3898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584489" y="4591143"/>
            <a:ext cx="974289" cy="3898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2415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344436" y="2852936"/>
            <a:ext cx="2048543" cy="338437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0" y="815285"/>
            <a:ext cx="9920758" cy="1682548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436" y="1124744"/>
            <a:ext cx="57598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 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 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4436" y="1916832"/>
            <a:ext cx="71280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통신사 유지 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변경에 대한 이유는 현실적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가지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721210" y="1916832"/>
            <a:ext cx="1590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994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82909" y="2852936"/>
            <a:ext cx="9321825" cy="3384376"/>
            <a:chOff x="382909" y="2852936"/>
            <a:chExt cx="9321825" cy="3384376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3007990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콘텐츠</a:t>
              </a: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4918161" y="2931390"/>
              <a:ext cx="23042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요금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혜택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결합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796522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채널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647950" y="5000225"/>
              <a:ext cx="2087490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콘텐츠의 질에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살아있는 동화에 긍정적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5312023" y="5000225"/>
              <a:ext cx="1584399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요금이 저렴한지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,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혜택이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많은지가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결합에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얽혀있음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7256462" y="5000225"/>
              <a:ext cx="2448272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콘텐츠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많은지가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키즈를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포함한 영화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드라마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  콘텐츠들 다수 유료 인식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224014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249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25%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5672286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160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16%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8048550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119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12%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007990" y="3639507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chemeClr val="accent2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Positive</a:t>
              </a:r>
              <a:endParaRPr lang="ko-KR" altLang="en-US" sz="1600" b="1" kern="0" dirty="0" smtClean="0">
                <a:solidFill>
                  <a:schemeClr val="accent2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5456262" y="3636390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중립적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7796522" y="3630156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rgbClr val="FF00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Negative</a:t>
              </a:r>
              <a:endParaRPr lang="ko-KR" altLang="en-US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 bwMode="auto">
            <a:xfrm>
              <a:off x="398612" y="2924944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통신사 결정 요인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8612" y="3599378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SK</a:t>
              </a: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브로드밴드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평판</a:t>
              </a: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2909" y="5080247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특징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82909" y="4314582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비율</a:t>
              </a: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>
              <a:off x="398612" y="3356992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>
              <a:off x="2392979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415702" y="414908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415702" y="486916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4940066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7256462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77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7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목차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748644" y="2234012"/>
            <a:ext cx="6408712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만족도와 채널 별 특징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SK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키워드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논의 및 제안</a:t>
            </a:r>
          </a:p>
        </p:txBody>
      </p:sp>
    </p:spTree>
    <p:extLst>
      <p:ext uri="{BB962C8B-B14F-4D97-AF65-F5344CB8AC3E}">
        <p14:creationId xmlns:p14="http://schemas.microsoft.com/office/powerpoint/2010/main" val="8255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17" y="1490392"/>
            <a:ext cx="6649378" cy="3877216"/>
          </a:xfrm>
          <a:prstGeom prst="rect">
            <a:avLst/>
          </a:prstGeom>
        </p:spPr>
      </p:pic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VOC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7710" y="908720"/>
            <a:ext cx="6552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185718" y="5114004"/>
            <a:ext cx="1686367" cy="25360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160118" y="2554605"/>
            <a:ext cx="1440160" cy="154316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007990" y="2348880"/>
            <a:ext cx="1368152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9665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83" y="5095523"/>
            <a:ext cx="6849431" cy="11622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97" y="940250"/>
            <a:ext cx="4540801" cy="4019726"/>
          </a:xfrm>
          <a:prstGeom prst="rect">
            <a:avLst/>
          </a:prstGeom>
        </p:spPr>
      </p:pic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VOC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7710" y="908720"/>
            <a:ext cx="6552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요금 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혜택 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결합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872086" y="2109054"/>
            <a:ext cx="1800200" cy="239825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304134" y="2817202"/>
            <a:ext cx="648866" cy="215407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528283" y="5877272"/>
            <a:ext cx="1359398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948868" y="5895241"/>
            <a:ext cx="1219362" cy="198055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312246" y="5301208"/>
            <a:ext cx="2952328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347853" y="2965144"/>
            <a:ext cx="468449" cy="307070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0354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</a:t>
            </a:r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VOC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88" y="1503884"/>
            <a:ext cx="7416824" cy="4730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87710" y="908720"/>
            <a:ext cx="72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올레는 무료 드라마가 많았는데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비티비는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무료 드라마 없나요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?</a:t>
            </a:r>
            <a:endParaRPr lang="ko-KR" altLang="en-US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47850" y="1700808"/>
            <a:ext cx="3564396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719958" y="3371889"/>
            <a:ext cx="1584176" cy="201127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976171" y="3573016"/>
            <a:ext cx="1535875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1413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371000" y="4103860"/>
            <a:ext cx="7164002" cy="504056"/>
          </a:xfrm>
          <a:prstGeom prst="rect">
            <a:avLst/>
          </a:prstGeom>
          <a:solidFill>
            <a:srgbClr val="EFD99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" name="제목 57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목차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370999" y="2219438"/>
            <a:ext cx="7164002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만족도와 채널 별 특징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SK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키워드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논의 및 제안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en-US" altLang="ko-KR" sz="2800" b="1" kern="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endParaRPr lang="ko-KR" altLang="en-US" sz="2800" b="1" kern="0" dirty="0" smtClean="0">
              <a:solidFill>
                <a:srgbClr val="0070C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2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344436" y="2852936"/>
            <a:ext cx="2048543" cy="338437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0" y="908778"/>
            <a:ext cx="9920758" cy="1584118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4436" y="1916832"/>
            <a:ext cx="5759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통신사 유지 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변경에 대한 이유는 현실적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3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가지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44436" y="1124744"/>
            <a:ext cx="57598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 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 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82909" y="2852936"/>
            <a:ext cx="9321825" cy="3384376"/>
            <a:chOff x="382909" y="2852936"/>
            <a:chExt cx="9321825" cy="3384376"/>
          </a:xfrm>
        </p:grpSpPr>
        <p:sp>
          <p:nvSpPr>
            <p:cNvPr id="25" name="TextBox 24"/>
            <p:cNvSpPr txBox="1"/>
            <p:nvPr/>
          </p:nvSpPr>
          <p:spPr bwMode="auto">
            <a:xfrm>
              <a:off x="3007990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콘텐츠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4918161" y="2931390"/>
              <a:ext cx="23042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요금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혜택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결합</a:t>
              </a: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7796522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채널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647950" y="5000225"/>
              <a:ext cx="2087490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콘텐츠의 질에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살아있는 동화에 긍정적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5312023" y="5000225"/>
              <a:ext cx="151239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요금이 저렴한지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,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혜택이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많은지가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결합에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얽혀있음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256462" y="5000225"/>
              <a:ext cx="2448272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콘텐츠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많은지가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키즈를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포함한 영화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드라마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  콘텐츠들 다수 유료 인식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3224014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249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25%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5672286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160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16%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8048550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119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12%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007990" y="3639507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chemeClr val="accent2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Positive</a:t>
              </a:r>
              <a:endParaRPr lang="ko-KR" altLang="en-US" sz="1600" b="1" kern="0" dirty="0" smtClean="0">
                <a:solidFill>
                  <a:schemeClr val="accent2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456262" y="3636390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중립적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7796522" y="3630156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rgbClr val="FF00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Negative</a:t>
              </a:r>
              <a:endParaRPr lang="ko-KR" altLang="en-US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98612" y="2924944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통신사 결정 요인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98612" y="3599378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SK</a:t>
              </a: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브로드밴드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382909" y="5080247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특징</a:t>
              </a: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382909" y="4314582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비율</a:t>
              </a:r>
            </a:p>
          </p:txBody>
        </p:sp>
        <p:cxnSp>
          <p:nvCxnSpPr>
            <p:cNvPr id="41" name="직선 연결선 40"/>
            <p:cNvCxnSpPr/>
            <p:nvPr/>
          </p:nvCxnSpPr>
          <p:spPr bwMode="auto">
            <a:xfrm>
              <a:off x="398612" y="3356992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2392979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415702" y="414908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415702" y="486916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4940066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7256462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타원 9"/>
          <p:cNvSpPr/>
          <p:nvPr/>
        </p:nvSpPr>
        <p:spPr bwMode="auto">
          <a:xfrm>
            <a:off x="2863974" y="2852936"/>
            <a:ext cx="1656184" cy="41700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652506" y="2852936"/>
            <a:ext cx="1656184" cy="41700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7721210" y="1916832"/>
            <a:ext cx="1590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994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2647950" y="2564904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7541190" y="2570422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2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0" y="908719"/>
            <a:ext cx="9920758" cy="2233131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70" y="3693083"/>
            <a:ext cx="485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1. </a:t>
            </a:r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자체 </a:t>
            </a:r>
            <a:r>
              <a:rPr lang="ko-KR" altLang="en-US" sz="2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 강화</a:t>
            </a:r>
            <a:endParaRPr lang="ko-KR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02" y="4767535"/>
            <a:ext cx="443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B + T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통합 </a:t>
            </a:r>
            <a:r>
              <a:rPr lang="ko-KR" altLang="en-US" sz="240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브랜드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0257" y="3693083"/>
            <a:ext cx="483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2. </a:t>
            </a:r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콘텐츠 접근성 개선</a:t>
            </a:r>
            <a:endParaRPr lang="ko-KR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1667" y="4767534"/>
            <a:ext cx="46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Target Segment</a:t>
            </a:r>
            <a:r>
              <a:rPr lang="ko-KR" altLang="en-US" sz="240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맞춤형 퀘스트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56785" y="1141787"/>
            <a:ext cx="597666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 </a:t>
            </a: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</a:t>
            </a:r>
            <a:endParaRPr lang="en-US" altLang="ko-KR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〮 </a:t>
            </a: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콘텐츠가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중요한 계약 요인</a:t>
            </a:r>
            <a:endParaRPr lang="en-US" altLang="ko-KR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56785" y="1695784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59718" y="2308810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56785" y="2497106"/>
            <a:ext cx="677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〮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무료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</a:t>
            </a:r>
            <a:r>
              <a:rPr lang="ko-KR" altLang="en-US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콘텐츠 진입장벽을 낮춰줄 필요성 </a:t>
            </a:r>
          </a:p>
        </p:txBody>
      </p:sp>
    </p:spTree>
    <p:extLst>
      <p:ext uri="{BB962C8B-B14F-4D97-AF65-F5344CB8AC3E}">
        <p14:creationId xmlns:p14="http://schemas.microsoft.com/office/powerpoint/2010/main" val="4514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및 제안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자체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 강화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3918" y="1628800"/>
            <a:ext cx="9086840" cy="4464496"/>
            <a:chOff x="763642" y="1678702"/>
            <a:chExt cx="9468595" cy="4464496"/>
          </a:xfrm>
        </p:grpSpPr>
        <p:sp>
          <p:nvSpPr>
            <p:cNvPr id="4" name="TextBox 3"/>
            <p:cNvSpPr txBox="1"/>
            <p:nvPr/>
          </p:nvSpPr>
          <p:spPr>
            <a:xfrm>
              <a:off x="2093032" y="1678702"/>
              <a:ext cx="5648696" cy="52322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3</a:t>
              </a:r>
              <a:r>
                <a:rPr lang="ko-KR" altLang="en-US" sz="280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사 </a:t>
              </a:r>
              <a:r>
                <a:rPr lang="ko-KR" altLang="en-US" sz="280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</a:t>
              </a:r>
              <a:r>
                <a:rPr lang="ko-KR" altLang="en-US" sz="280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콘텐츠 경쟁의 심화</a:t>
              </a:r>
              <a:endParaRPr lang="ko-KR" altLang="en-US" sz="2800" dirty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42" y="3074722"/>
              <a:ext cx="1775361" cy="17753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63" y="3074722"/>
              <a:ext cx="1985776" cy="17267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5885869" y="5404534"/>
              <a:ext cx="4251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무서운 기세로 따라오는 </a:t>
              </a:r>
              <a:r>
                <a:rPr lang="en-US" altLang="ko-KR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LG U+</a:t>
              </a:r>
              <a:endParaRPr lang="ko-KR" altLang="en-US" dirty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0866" y="5773866"/>
              <a:ext cx="444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순증</a:t>
              </a:r>
              <a:r>
                <a:rPr lang="ko-KR" altLang="en-US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가입자 점유율 高 유지</a:t>
              </a:r>
              <a:endParaRPr lang="ko-KR" altLang="en-US" dirty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</p:grpSp>
      <p:cxnSp>
        <p:nvCxnSpPr>
          <p:cNvPr id="12" name="직선 화살표 연결선 11"/>
          <p:cNvCxnSpPr>
            <a:stCxn id="6" idx="2"/>
            <a:endCxn id="8" idx="0"/>
          </p:cNvCxnSpPr>
          <p:nvPr/>
        </p:nvCxnSpPr>
        <p:spPr bwMode="auto">
          <a:xfrm>
            <a:off x="7789606" y="4751582"/>
            <a:ext cx="1" cy="60305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2297527" y="2275131"/>
            <a:ext cx="488692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75" y="1356309"/>
            <a:ext cx="802331" cy="872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304378" y="5507940"/>
            <a:ext cx="407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최다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IPTV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가입자 확보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1711846" y="4800181"/>
            <a:ext cx="6169" cy="5531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4874029" y="4800181"/>
            <a:ext cx="6169" cy="5531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834049" y="5507940"/>
            <a:ext cx="407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경쟁력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?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51806" y="2575937"/>
            <a:ext cx="6480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KT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628964" y="2575937"/>
            <a:ext cx="6480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SK</a:t>
            </a:r>
            <a:endParaRPr lang="ko-KR" altLang="en-US" sz="16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30662" y="2575937"/>
            <a:ext cx="6480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LG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4" y="3402358"/>
            <a:ext cx="1762371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7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자체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 강화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7949" y="1047828"/>
            <a:ext cx="567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SKB/SKT </a:t>
            </a:r>
            <a:r>
              <a:rPr lang="ko-KR" altLang="en-US" sz="28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통합 </a:t>
            </a:r>
            <a:r>
              <a:rPr lang="ko-KR" altLang="en-US" sz="280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8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브랜드 런칭</a:t>
            </a:r>
            <a:endParaRPr lang="ko-KR" altLang="en-US" sz="28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78" y="3786440"/>
            <a:ext cx="1831800" cy="25904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74" y="4045625"/>
            <a:ext cx="2762800" cy="20720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98" y="1790452"/>
            <a:ext cx="1341760" cy="17890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26" y="1790452"/>
            <a:ext cx="1566096" cy="1650857"/>
          </a:xfrm>
          <a:prstGeom prst="rect">
            <a:avLst/>
          </a:prstGeom>
        </p:spPr>
      </p:pic>
      <p:sp>
        <p:nvSpPr>
          <p:cNvPr id="24" name="덧셈 기호 23"/>
          <p:cNvSpPr/>
          <p:nvPr/>
        </p:nvSpPr>
        <p:spPr>
          <a:xfrm>
            <a:off x="4483716" y="2199316"/>
            <a:ext cx="938567" cy="83312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328470" y="2477380"/>
            <a:ext cx="2209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더 다양해진 </a:t>
            </a:r>
            <a:r>
              <a:rPr lang="ko-KR" altLang="en-US" sz="14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1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44436" y="2477380"/>
            <a:ext cx="2409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언제 어디서든 즐길 수 있고</a:t>
            </a:r>
          </a:p>
        </p:txBody>
      </p:sp>
    </p:spTree>
    <p:extLst>
      <p:ext uri="{BB962C8B-B14F-4D97-AF65-F5344CB8AC3E}">
        <p14:creationId xmlns:p14="http://schemas.microsoft.com/office/powerpoint/2010/main" val="37017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양쪽 대괄호 75"/>
          <p:cNvSpPr/>
          <p:nvPr/>
        </p:nvSpPr>
        <p:spPr bwMode="auto">
          <a:xfrm>
            <a:off x="2465283" y="914119"/>
            <a:ext cx="4975431" cy="786689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0" y="815285"/>
            <a:ext cx="9920758" cy="1097029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27670" y="2903458"/>
            <a:ext cx="4733288" cy="27577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670" y="2994465"/>
            <a:ext cx="5104910" cy="2487066"/>
            <a:chOff x="847750" y="2058361"/>
            <a:chExt cx="5104910" cy="2487066"/>
          </a:xfrm>
        </p:grpSpPr>
        <p:grpSp>
          <p:nvGrpSpPr>
            <p:cNvPr id="4" name="그룹 3"/>
            <p:cNvGrpSpPr/>
            <p:nvPr/>
          </p:nvGrpSpPr>
          <p:grpSpPr>
            <a:xfrm>
              <a:off x="1027770" y="3537315"/>
              <a:ext cx="216024" cy="1008112"/>
              <a:chOff x="8336582" y="3140968"/>
              <a:chExt cx="216024" cy="1008112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8336582" y="3140968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8336582" y="3418982"/>
                <a:ext cx="216024" cy="4571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847750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 시간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1423814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 일수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1999878" y="2967335"/>
              <a:ext cx="648072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채널수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603834" y="3527297"/>
              <a:ext cx="216024" cy="1018130"/>
              <a:chOff x="8336582" y="3130950"/>
              <a:chExt cx="216024" cy="1018130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8336582" y="3176669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8336582" y="3130950"/>
                <a:ext cx="216024" cy="4571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215902" y="3537315"/>
              <a:ext cx="216024" cy="1008112"/>
              <a:chOff x="8336582" y="3140968"/>
              <a:chExt cx="216024" cy="1008112"/>
            </a:xfrm>
          </p:grpSpPr>
          <p:sp>
            <p:nvSpPr>
              <p:cNvPr id="16" name="직사각형 15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8336582" y="3392693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8336582" y="3248677"/>
                <a:ext cx="216024" cy="4571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 bwMode="auto">
            <a:xfrm>
              <a:off x="1315802" y="2578374"/>
              <a:ext cx="7920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Usage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719958" y="2962817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채널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456662" y="2561196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TOP 3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244830" y="2962817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tvN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4212886" y="2967335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SBS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932966" y="2962953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MBC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224014" y="322487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22~23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4005246" y="3227014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21~22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4727938" y="322914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20~21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384802" y="3488000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세상에서 제일 예쁜 내 딸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(4…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3384802" y="3705583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강식당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2(1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회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) &lt;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첫방송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&gt;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3384802" y="3933056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세상에서 제일 예쁜 내 딸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(3…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2357210" y="2058361"/>
              <a:ext cx="17082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실시간 특성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719958" y="3224009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시간대</a:t>
              </a: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2719958" y="3485201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콘텐츠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2687727" y="2226350"/>
            <a:ext cx="45305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: 24,397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명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1600" b="1" kern="0" dirty="0" smtClean="0">
                <a:solidFill>
                  <a:srgbClr val="00B05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4,994,896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명</a:t>
            </a:r>
          </a:p>
        </p:txBody>
      </p:sp>
      <p:cxnSp>
        <p:nvCxnSpPr>
          <p:cNvPr id="26" name="직선 연결선 25"/>
          <p:cNvCxnSpPr/>
          <p:nvPr/>
        </p:nvCxnSpPr>
        <p:spPr bwMode="auto">
          <a:xfrm>
            <a:off x="127670" y="3341618"/>
            <a:ext cx="4733288" cy="1537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5024214" y="2903458"/>
            <a:ext cx="4733288" cy="27577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24214" y="2994465"/>
            <a:ext cx="5104910" cy="2487066"/>
            <a:chOff x="847750" y="2058361"/>
            <a:chExt cx="5104910" cy="2487066"/>
          </a:xfrm>
        </p:grpSpPr>
        <p:grpSp>
          <p:nvGrpSpPr>
            <p:cNvPr id="43" name="그룹 42"/>
            <p:cNvGrpSpPr/>
            <p:nvPr/>
          </p:nvGrpSpPr>
          <p:grpSpPr>
            <a:xfrm>
              <a:off x="1027770" y="3537315"/>
              <a:ext cx="216024" cy="1008112"/>
              <a:chOff x="8336582" y="3140968"/>
              <a:chExt cx="216024" cy="1008112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8336582" y="3140968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8336582" y="3418982"/>
                <a:ext cx="216024" cy="4571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 bwMode="auto">
            <a:xfrm>
              <a:off x="847750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HIT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수</a:t>
              </a: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1423814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유료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HIT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1855862" y="2967335"/>
              <a:ext cx="884772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콘텐츠 수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603834" y="3527297"/>
              <a:ext cx="216024" cy="1018130"/>
              <a:chOff x="8336582" y="3130950"/>
              <a:chExt cx="216024" cy="1018130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8336582" y="3176669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8336582" y="3130950"/>
                <a:ext cx="216024" cy="4571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2215902" y="3537315"/>
              <a:ext cx="216024" cy="1008112"/>
              <a:chOff x="8336582" y="3140968"/>
              <a:chExt cx="216024" cy="1008112"/>
            </a:xfrm>
          </p:grpSpPr>
          <p:sp>
            <p:nvSpPr>
              <p:cNvPr id="64" name="직사각형 63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8336582" y="3392693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 bwMode="auto">
              <a:xfrm>
                <a:off x="8336582" y="3248677"/>
                <a:ext cx="216024" cy="4571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 bwMode="auto">
            <a:xfrm>
              <a:off x="1315802" y="2578374"/>
              <a:ext cx="7920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Usage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2719958" y="2962817"/>
              <a:ext cx="7986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카테고리</a:t>
              </a: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3456662" y="2561196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TOP 3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3244830" y="2962817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212886" y="2967335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애니</a:t>
              </a: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4932966" y="2962953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지상파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3224014" y="322487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18~19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005246" y="3227014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19~20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4727938" y="322914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20~21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384802" y="3488000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뽀로로 시즌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3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3384802" y="3705583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뽀로로와 노래해요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NEW 1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3384802" y="3933056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뽀로로 시즌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4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2357210" y="2058361"/>
              <a:ext cx="17082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VOD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특성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2719958" y="3224009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시간대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2719958" y="3485201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콘텐츠</a:t>
              </a:r>
            </a:p>
          </p:txBody>
        </p:sp>
      </p:grpSp>
      <p:cxnSp>
        <p:nvCxnSpPr>
          <p:cNvPr id="73" name="직선 연결선 72"/>
          <p:cNvCxnSpPr/>
          <p:nvPr/>
        </p:nvCxnSpPr>
        <p:spPr bwMode="auto">
          <a:xfrm>
            <a:off x="5024214" y="3341618"/>
            <a:ext cx="4733288" cy="1537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-232370" y="1916832"/>
            <a:ext cx="2467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 부부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endParaRPr lang="en-US" altLang="ko-KR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algn="ctr"/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+ 6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개월 이전 가입</a:t>
            </a:r>
            <a:endParaRPr lang="en-US" altLang="ko-KR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algn="ctr"/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+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월정액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경험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65284" y="992922"/>
            <a:ext cx="497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</a:t>
            </a:r>
            <a:r>
              <a:rPr lang="en-US" altLang="ko-KR" sz="20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sz="200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0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가구의 행동 패턴을 파악하여</a:t>
            </a:r>
            <a:endParaRPr lang="en-US" altLang="ko-KR" sz="200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algn="ctr"/>
            <a:r>
              <a:rPr lang="ko-KR" altLang="en-US" sz="20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맞춤형 퀘스트 진행</a:t>
            </a:r>
            <a:endParaRPr lang="ko-KR" altLang="en-US" sz="20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43894" y="5292974"/>
            <a:ext cx="128958" cy="138894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01922" y="5292974"/>
            <a:ext cx="128958" cy="13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2250951" y="5233966"/>
            <a:ext cx="526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2940304" y="5218167"/>
            <a:ext cx="760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040438" y="5292974"/>
            <a:ext cx="128958" cy="138894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147495" y="5233966"/>
            <a:ext cx="526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7836848" y="5218167"/>
            <a:ext cx="760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695084" y="5292974"/>
            <a:ext cx="128958" cy="13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759563" y="2226350"/>
            <a:ext cx="19334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기준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2019.07.18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7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7096278" cy="346075"/>
          </a:xfrm>
        </p:spPr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콘텐츠 접근성 개선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7561266" y="4421305"/>
            <a:ext cx="145809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2682787" y="4435889"/>
            <a:ext cx="145809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62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01237"/>
              </p:ext>
            </p:extLst>
          </p:nvPr>
        </p:nvGraphicFramePr>
        <p:xfrm>
          <a:off x="703734" y="1484784"/>
          <a:ext cx="4145855" cy="148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37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049132">
                  <a:extLst>
                    <a:ext uri="{9D8B030D-6E8A-4147-A177-3AD203B41FA5}">
                      <a16:colId xmlns:a16="http://schemas.microsoft.com/office/drawing/2014/main" val="4235002781"/>
                    </a:ext>
                  </a:extLst>
                </a:gridCol>
                <a:gridCol w="1049132">
                  <a:extLst>
                    <a:ext uri="{9D8B030D-6E8A-4147-A177-3AD203B41FA5}">
                      <a16:colId xmlns:a16="http://schemas.microsoft.com/office/drawing/2014/main" val="2401794614"/>
                    </a:ext>
                  </a:extLst>
                </a:gridCol>
                <a:gridCol w="837054">
                  <a:extLst>
                    <a:ext uri="{9D8B030D-6E8A-4147-A177-3AD203B41FA5}">
                      <a16:colId xmlns:a16="http://schemas.microsoft.com/office/drawing/2014/main" val="2225494426"/>
                    </a:ext>
                  </a:extLst>
                </a:gridCol>
              </a:tblGrid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Seg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한국 영화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14.9%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20.2%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5.3%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외국 영화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12.1%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16.3%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4.2%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631726" y="908720"/>
            <a:ext cx="2880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시청 장르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960318" y="2708920"/>
            <a:ext cx="1368152" cy="2199418"/>
            <a:chOff x="5960318" y="2852936"/>
            <a:chExt cx="1368152" cy="2199418"/>
          </a:xfrm>
        </p:grpSpPr>
        <p:grpSp>
          <p:nvGrpSpPr>
            <p:cNvPr id="10" name="그룹 9"/>
            <p:cNvGrpSpPr/>
            <p:nvPr/>
          </p:nvGrpSpPr>
          <p:grpSpPr>
            <a:xfrm>
              <a:off x="6536382" y="3570455"/>
              <a:ext cx="216024" cy="1008112"/>
              <a:chOff x="8336582" y="3140968"/>
              <a:chExt cx="216024" cy="1008112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8336582" y="3863609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8336582" y="3647585"/>
                <a:ext cx="216024" cy="4571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 bwMode="auto">
            <a:xfrm>
              <a:off x="5960318" y="2852936"/>
              <a:ext cx="136815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가입자당 </a:t>
              </a:r>
              <a:r>
                <a:rPr lang="en-US" altLang="ko-KR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ARPU</a:t>
              </a:r>
              <a:endParaRPr lang="ko-KR" altLang="en-US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5960318" y="4683022"/>
              <a:ext cx="13681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월 평균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93987"/>
              </p:ext>
            </p:extLst>
          </p:nvPr>
        </p:nvGraphicFramePr>
        <p:xfrm>
          <a:off x="7614522" y="3542881"/>
          <a:ext cx="1802179" cy="81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8">
                  <a:extLst>
                    <a:ext uri="{9D8B030D-6E8A-4147-A177-3AD203B41FA5}">
                      <a16:colId xmlns:a16="http://schemas.microsoft.com/office/drawing/2014/main" val="4235002781"/>
                    </a:ext>
                  </a:extLst>
                </a:gridCol>
                <a:gridCol w="1152731">
                  <a:extLst>
                    <a:ext uri="{9D8B030D-6E8A-4147-A177-3AD203B41FA5}">
                      <a16:colId xmlns:a16="http://schemas.microsoft.com/office/drawing/2014/main" val="2401794614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Seg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6,327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3,342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643518" y="4511919"/>
            <a:ext cx="128958" cy="138894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750575" y="4437112"/>
            <a:ext cx="526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439928" y="4437112"/>
            <a:ext cx="760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98164" y="4511919"/>
            <a:ext cx="128958" cy="13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8439198" y="3216751"/>
            <a:ext cx="11357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( 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단위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</a:t>
            </a:r>
            <a:r>
              <a:rPr lang="ko-KR" altLang="en-US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원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)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3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콘텐츠 접근성 개선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44436" y="3429000"/>
            <a:ext cx="2374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4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PPM </a:t>
            </a:r>
            <a:r>
              <a:rPr lang="ko-KR" altLang="en-US" sz="2400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가입률</a:t>
            </a:r>
            <a:endParaRPr lang="ko-KR" altLang="en-US" sz="2400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30598"/>
              </p:ext>
            </p:extLst>
          </p:nvPr>
        </p:nvGraphicFramePr>
        <p:xfrm>
          <a:off x="703734" y="3948274"/>
          <a:ext cx="4536506" cy="195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350027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401794614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856641539"/>
                    </a:ext>
                  </a:extLst>
                </a:gridCol>
              </a:tblGrid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Seg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프리미어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4.6%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5.2%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0.6%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지상파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6.5%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7.7%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키즈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1.8%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13.1%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11.3%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48594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5.1%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9.6%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0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0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748644" y="2234012"/>
            <a:ext cx="6515930" cy="504056"/>
          </a:xfrm>
          <a:prstGeom prst="rect">
            <a:avLst/>
          </a:prstGeom>
          <a:solidFill>
            <a:srgbClr val="EFD99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" name="제목 57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목차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748644" y="2234012"/>
            <a:ext cx="6408712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만족도와 채널 별 특징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SK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키워드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논의 및 제안</a:t>
            </a:r>
          </a:p>
        </p:txBody>
      </p:sp>
    </p:spTree>
    <p:extLst>
      <p:ext uri="{BB962C8B-B14F-4D97-AF65-F5344CB8AC3E}">
        <p14:creationId xmlns:p14="http://schemas.microsoft.com/office/powerpoint/2010/main" val="40588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8230" y="5126562"/>
            <a:ext cx="4098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추천 유료 </a:t>
            </a:r>
            <a:r>
              <a:rPr lang="ko-KR" altLang="en-US" sz="160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 구매 시 </a:t>
            </a:r>
            <a:r>
              <a:rPr lang="en-US" altLang="ko-KR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1+1</a:t>
            </a:r>
            <a:endParaRPr lang="ko-KR" altLang="en-US" sz="16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09" y="2757296"/>
            <a:ext cx="2614618" cy="1718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2" t="17307" r="17377" b="16557"/>
          <a:stretch/>
        </p:blipFill>
        <p:spPr>
          <a:xfrm>
            <a:off x="1294464" y="2771869"/>
            <a:ext cx="2725523" cy="1718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4" y="1700808"/>
            <a:ext cx="1374402" cy="1071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703734" y="5003451"/>
            <a:ext cx="390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살아있는 동화 </a:t>
            </a:r>
            <a:r>
              <a:rPr lang="en-US" altLang="ko-KR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</a:t>
            </a:r>
            <a:r>
              <a:rPr lang="ko-KR" altLang="en-US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편 시청 시</a:t>
            </a:r>
            <a:endParaRPr lang="en-US" altLang="ko-KR" sz="160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algn="ctr"/>
            <a:r>
              <a:rPr lang="ko-KR" altLang="en-US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최신 영화 </a:t>
            </a:r>
            <a:r>
              <a:rPr lang="en-US" altLang="ko-KR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VOD </a:t>
            </a:r>
            <a:r>
              <a:rPr lang="ko-KR" altLang="en-US" sz="16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할인 쿠폰 제공</a:t>
            </a:r>
            <a:endParaRPr lang="ko-KR" altLang="en-US" sz="16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5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콘텐츠 접근성 개선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십자형 1"/>
          <p:cNvSpPr/>
          <p:nvPr/>
        </p:nvSpPr>
        <p:spPr bwMode="auto">
          <a:xfrm>
            <a:off x="6562692" y="1971341"/>
            <a:ext cx="648072" cy="622135"/>
          </a:xfrm>
          <a:prstGeom prst="plus">
            <a:avLst>
              <a:gd name="adj" fmla="val 41608"/>
            </a:avLst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328470" y="1774578"/>
            <a:ext cx="6480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6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</a:t>
            </a:r>
            <a:endParaRPr lang="ko-KR" altLang="en-US" sz="6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775742" y="3176972"/>
            <a:ext cx="8496944" cy="504056"/>
          </a:xfrm>
          <a:prstGeom prst="rect">
            <a:avLst/>
          </a:prstGeom>
          <a:solidFill>
            <a:srgbClr val="EFD99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" name="제목 57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목차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75742" y="2219438"/>
            <a:ext cx="9540266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만족도와 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채널별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특징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SK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키워드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en-US" altLang="ko-KR" sz="28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논의 및 제안</a:t>
            </a:r>
          </a:p>
        </p:txBody>
      </p:sp>
    </p:spTree>
    <p:extLst>
      <p:ext uri="{BB962C8B-B14F-4D97-AF65-F5344CB8AC3E}">
        <p14:creationId xmlns:p14="http://schemas.microsoft.com/office/powerpoint/2010/main" val="7344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4" t="26300" r="26319" b="22559"/>
          <a:stretch/>
        </p:blipFill>
        <p:spPr>
          <a:xfrm>
            <a:off x="2277304" y="1143509"/>
            <a:ext cx="5351392" cy="45709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8064154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672286" y="3645024"/>
            <a:ext cx="360040" cy="187220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88310" y="2996952"/>
            <a:ext cx="360040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70361" y="3140967"/>
            <a:ext cx="180020" cy="2880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36181" y="1556792"/>
            <a:ext cx="314199" cy="32052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5457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4" t="26300" r="26319" b="22559"/>
          <a:stretch/>
        </p:blipFill>
        <p:spPr>
          <a:xfrm>
            <a:off x="2277304" y="1143509"/>
            <a:ext cx="5351392" cy="45709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7848130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351418" y="5242976"/>
            <a:ext cx="980742" cy="34626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672286" y="3645024"/>
            <a:ext cx="360040" cy="187220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075916" y="4944594"/>
            <a:ext cx="804282" cy="34626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307082" y="1030974"/>
            <a:ext cx="2109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VOD/</a:t>
            </a: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넷플릭스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9288641" y="980728"/>
            <a:ext cx="388800" cy="388800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888310" y="2996952"/>
            <a:ext cx="360040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41789" y="3062976"/>
            <a:ext cx="254433" cy="36602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41788" y="1547382"/>
            <a:ext cx="218429" cy="29744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7269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4" t="26300" r="26319" b="22559"/>
          <a:stretch/>
        </p:blipFill>
        <p:spPr>
          <a:xfrm>
            <a:off x="2277304" y="1143509"/>
            <a:ext cx="5351392" cy="45709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8568210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351418" y="5242976"/>
            <a:ext cx="980742" cy="34626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376142" y="2348880"/>
            <a:ext cx="504056" cy="1137506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110088" y="3356992"/>
            <a:ext cx="504056" cy="288032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686598" y="2348881"/>
            <a:ext cx="617536" cy="360039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448151" y="1795926"/>
            <a:ext cx="936104" cy="408938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672286" y="3645024"/>
            <a:ext cx="360040" cy="187220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075916" y="4944594"/>
            <a:ext cx="804282" cy="34626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440038" y="3692266"/>
            <a:ext cx="426134" cy="344437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307082" y="1030974"/>
            <a:ext cx="2109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VOD/</a:t>
            </a: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넷플릭스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307082" y="1592658"/>
            <a:ext cx="918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인터넷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9288641" y="980728"/>
            <a:ext cx="388800" cy="388800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9288641" y="1535892"/>
            <a:ext cx="387259" cy="388800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888310" y="2996952"/>
            <a:ext cx="360040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880198" y="3068960"/>
            <a:ext cx="288032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880198" y="1497544"/>
            <a:ext cx="180020" cy="29838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728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4" t="26300" r="26319" b="22559"/>
          <a:stretch/>
        </p:blipFill>
        <p:spPr>
          <a:xfrm>
            <a:off x="2277304" y="1143509"/>
            <a:ext cx="5351392" cy="45709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35" y="244480"/>
            <a:ext cx="8419669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351418" y="5242976"/>
            <a:ext cx="980742" cy="34626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376142" y="2348880"/>
            <a:ext cx="504056" cy="1137506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110088" y="3356992"/>
            <a:ext cx="504056" cy="288032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686598" y="2348881"/>
            <a:ext cx="617536" cy="360039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448151" y="1795926"/>
            <a:ext cx="936104" cy="408938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672286" y="3645024"/>
            <a:ext cx="360040" cy="187220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075916" y="4944594"/>
            <a:ext cx="804282" cy="34626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440038" y="3692266"/>
            <a:ext cx="426134" cy="344437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307082" y="1030974"/>
            <a:ext cx="19800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VOD/</a:t>
            </a: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넷플릭스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307082" y="1592658"/>
            <a:ext cx="918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인터넷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307082" y="2154342"/>
            <a:ext cx="1457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무료 콘텐츠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9288641" y="980728"/>
            <a:ext cx="388800" cy="388800"/>
          </a:xfrm>
          <a:prstGeom prst="rect">
            <a:avLst/>
          </a:prstGeom>
          <a:solidFill>
            <a:srgbClr val="FF0066">
              <a:alpha val="24706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9288641" y="1535892"/>
            <a:ext cx="387259" cy="388800"/>
          </a:xfrm>
          <a:prstGeom prst="rect">
            <a:avLst/>
          </a:prstGeom>
          <a:solidFill>
            <a:srgbClr val="26B000">
              <a:alpha val="38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9287100" y="2104552"/>
            <a:ext cx="388800" cy="388800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614144" y="2706702"/>
            <a:ext cx="600639" cy="722298"/>
          </a:xfrm>
          <a:prstGeom prst="rect">
            <a:avLst/>
          </a:prstGeom>
          <a:solidFill>
            <a:srgbClr val="FFFF00">
              <a:alpha val="4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888310" y="2996952"/>
            <a:ext cx="360040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907842" y="3116080"/>
            <a:ext cx="315053" cy="3129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80198" y="1497544"/>
            <a:ext cx="180020" cy="29838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1001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429379" y="2855587"/>
            <a:ext cx="2103796" cy="338437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0" y="967205"/>
            <a:ext cx="9920758" cy="1458620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436" y="1124744"/>
            <a:ext cx="9216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,20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 초반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436" y="1916832"/>
            <a:ext cx="6768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No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경제력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But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통신사 유지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변경에 중요한 결정자</a:t>
            </a:r>
          </a:p>
        </p:txBody>
      </p:sp>
      <p:sp>
        <p:nvSpPr>
          <p:cNvPr id="15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8820238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364474" y="1926706"/>
            <a:ext cx="230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 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963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98612" y="2852936"/>
            <a:ext cx="9162106" cy="3384376"/>
            <a:chOff x="398612" y="2852936"/>
            <a:chExt cx="9162106" cy="3384376"/>
          </a:xfrm>
        </p:grpSpPr>
        <p:sp>
          <p:nvSpPr>
            <p:cNvPr id="49" name="TextBox 48"/>
            <p:cNvSpPr txBox="1"/>
            <p:nvPr/>
          </p:nvSpPr>
          <p:spPr bwMode="auto">
            <a:xfrm>
              <a:off x="3007990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인터넷</a:t>
              </a: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918161" y="2931390"/>
              <a:ext cx="23042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유료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VOD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넷플릭스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7796522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콘텐츠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2865510" y="5006196"/>
              <a:ext cx="2087490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속도 불만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부정적 의견 대다수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844463" y="5013177"/>
              <a:ext cx="2484499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끊김없이 잘 나오는지가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최신 콘텐츠에 민감함</a:t>
              </a: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56462" y="5006196"/>
              <a:ext cx="2304256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콘텐츠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많은지가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최근 다양한 최신 영화 무료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3224014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298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31%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5672286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29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3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8048550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250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26%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007990" y="3639507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rgbClr val="FF00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Negative</a:t>
              </a:r>
              <a:endParaRPr lang="ko-KR" altLang="en-US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5456262" y="3636390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rgbClr val="FF00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Negative</a:t>
              </a:r>
              <a:endParaRPr lang="ko-KR" altLang="en-US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7796522" y="3630156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chemeClr val="accent2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Positive</a:t>
              </a:r>
              <a:endParaRPr lang="ko-KR" altLang="en-US" sz="1600" b="1" kern="0" dirty="0" smtClean="0">
                <a:solidFill>
                  <a:schemeClr val="accent2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504294" y="2924944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통신사 결정 요인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504294" y="3599378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SK</a:t>
              </a: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브로드밴드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504294" y="5080247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특징</a:t>
              </a: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504294" y="4314582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비율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398612" y="3356992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>
              <a:off x="2563802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415702" y="414908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415702" y="486916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4808190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7256462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816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VOC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08" y="2180511"/>
            <a:ext cx="5500326" cy="1728192"/>
          </a:xfrm>
          <a:prstGeom prst="rect">
            <a:avLst/>
          </a:prstGeom>
          <a:ln w="22225">
            <a:noFill/>
          </a:ln>
        </p:spPr>
      </p:pic>
      <p:sp>
        <p:nvSpPr>
          <p:cNvPr id="15" name="TextBox 14"/>
          <p:cNvSpPr txBox="1"/>
          <p:nvPr/>
        </p:nvSpPr>
        <p:spPr bwMode="auto">
          <a:xfrm>
            <a:off x="2660389" y="1268760"/>
            <a:ext cx="4608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인터넷 속도 이미지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33" y="4612710"/>
            <a:ext cx="5620534" cy="885949"/>
          </a:xfrm>
          <a:prstGeom prst="rect">
            <a:avLst/>
          </a:prstGeom>
          <a:ln w="22225">
            <a:noFill/>
          </a:ln>
        </p:spPr>
      </p:pic>
      <p:sp>
        <p:nvSpPr>
          <p:cNvPr id="3" name="직사각형 2"/>
          <p:cNvSpPr/>
          <p:nvPr/>
        </p:nvSpPr>
        <p:spPr bwMode="auto">
          <a:xfrm>
            <a:off x="2791966" y="2420888"/>
            <a:ext cx="2736304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91966" y="4947672"/>
            <a:ext cx="2880320" cy="209520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8479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VOC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12" y="1988840"/>
            <a:ext cx="4664175" cy="2867425"/>
          </a:xfrm>
          <a:prstGeom prst="rect">
            <a:avLst/>
          </a:prstGeom>
          <a:ln w="22225"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12" y="5085184"/>
            <a:ext cx="4664175" cy="1144527"/>
          </a:xfrm>
          <a:prstGeom prst="rect">
            <a:avLst/>
          </a:prstGeom>
          <a:ln w="22225">
            <a:noFill/>
          </a:ln>
        </p:spPr>
      </p:pic>
      <p:sp>
        <p:nvSpPr>
          <p:cNvPr id="7" name="TextBox 6"/>
          <p:cNvSpPr txBox="1"/>
          <p:nvPr/>
        </p:nvSpPr>
        <p:spPr bwMode="auto">
          <a:xfrm>
            <a:off x="2648718" y="1311151"/>
            <a:ext cx="4608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콘텐츠</a:t>
            </a:r>
            <a:r>
              <a:rPr lang="en-US" altLang="ko-KR" sz="2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/VOD, </a:t>
            </a:r>
            <a:r>
              <a:rPr lang="ko-KR" altLang="en-US" sz="24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넷플릭스</a:t>
            </a:r>
            <a:endParaRPr lang="ko-KR" altLang="en-US" sz="24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68029" y="2385400"/>
            <a:ext cx="3377769" cy="251512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79998" y="5397697"/>
            <a:ext cx="2304256" cy="191543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723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48" y="2101814"/>
            <a:ext cx="5731704" cy="968739"/>
          </a:xfrm>
          <a:prstGeom prst="rect">
            <a:avLst/>
          </a:prstGeom>
        </p:spPr>
      </p:pic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SK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키워드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VOC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648718" y="1311151"/>
            <a:ext cx="4608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무료 콘텐츠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410969" y="2373786"/>
            <a:ext cx="1407883" cy="284482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376141" y="2408014"/>
            <a:ext cx="1061081" cy="250253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08" y="3648450"/>
            <a:ext cx="7196783" cy="125974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5455125" y="3952462"/>
            <a:ext cx="1407883" cy="284482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472487" y="3952462"/>
            <a:ext cx="864096" cy="284482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065910" y="4185223"/>
            <a:ext cx="294008" cy="251889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0749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0" y="815285"/>
            <a:ext cx="9920758" cy="1224136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573847453"/>
              </p:ext>
            </p:extLst>
          </p:nvPr>
        </p:nvGraphicFramePr>
        <p:xfrm>
          <a:off x="-808434" y="2348880"/>
          <a:ext cx="5013145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931967" y="980728"/>
            <a:ext cx="6042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19.03 ~ 19.06 4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개월 간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데이터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640677106"/>
              </p:ext>
            </p:extLst>
          </p:nvPr>
        </p:nvGraphicFramePr>
        <p:xfrm>
          <a:off x="2285400" y="2348880"/>
          <a:ext cx="547511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672703486"/>
              </p:ext>
            </p:extLst>
          </p:nvPr>
        </p:nvGraphicFramePr>
        <p:xfrm>
          <a:off x="5816302" y="2348880"/>
          <a:ext cx="473121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2468723" y="1484784"/>
            <a:ext cx="49685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 :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페이스북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sz="1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인스타그램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483990" y="4581128"/>
            <a:ext cx="668016" cy="498598"/>
          </a:xfrm>
          <a:prstGeom prst="rect">
            <a:avLst/>
          </a:prstGeom>
          <a:noFill/>
          <a:ln w="15875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긍정</a:t>
            </a:r>
            <a:endParaRPr lang="en-US" altLang="ko-KR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62%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9678" y="2967799"/>
            <a:ext cx="668016" cy="498598"/>
          </a:xfrm>
          <a:prstGeom prst="rect">
            <a:avLst/>
          </a:prstGeom>
          <a:noFill/>
          <a:ln w="15875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정</a:t>
            </a:r>
            <a:endParaRPr lang="en-US" altLang="ko-KR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38%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19994" y="4581241"/>
            <a:ext cx="668016" cy="498598"/>
          </a:xfrm>
          <a:prstGeom prst="rect">
            <a:avLst/>
          </a:prstGeom>
          <a:noFill/>
          <a:ln w="15875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긍정</a:t>
            </a:r>
            <a:endParaRPr lang="en-US" altLang="ko-KR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85%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536695" y="2967799"/>
            <a:ext cx="668016" cy="498598"/>
          </a:xfrm>
          <a:prstGeom prst="rect">
            <a:avLst/>
          </a:prstGeom>
          <a:noFill/>
          <a:ln w="15875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정</a:t>
            </a:r>
            <a:endParaRPr lang="en-US" altLang="ko-KR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15%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9038101" y="4581128"/>
            <a:ext cx="668016" cy="498598"/>
          </a:xfrm>
          <a:prstGeom prst="rect">
            <a:avLst/>
          </a:prstGeom>
          <a:noFill/>
          <a:ln w="15875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긍정</a:t>
            </a:r>
            <a:endParaRPr lang="en-US" altLang="ko-KR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82%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630529" y="2967799"/>
            <a:ext cx="668016" cy="498598"/>
          </a:xfrm>
          <a:prstGeom prst="rect">
            <a:avLst/>
          </a:prstGeom>
          <a:noFill/>
          <a:ln w="15875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정</a:t>
            </a:r>
            <a:endParaRPr lang="en-US" altLang="ko-KR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18%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724403" y="1484784"/>
            <a:ext cx="1981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8,616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  <p:sp>
        <p:nvSpPr>
          <p:cNvPr id="20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SNS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긍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부정 판별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4217163" y="5765774"/>
            <a:ext cx="161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2,347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376114" y="5765773"/>
            <a:ext cx="161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2,049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92342" y="5765775"/>
            <a:ext cx="161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4,220 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8725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371000" y="4103860"/>
            <a:ext cx="7164002" cy="504056"/>
          </a:xfrm>
          <a:prstGeom prst="rect">
            <a:avLst/>
          </a:prstGeom>
          <a:solidFill>
            <a:srgbClr val="EFD99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" name="제목 57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목차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370999" y="2219438"/>
            <a:ext cx="7164002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SNS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만족도와 채널 별 특징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SK</a:t>
            </a:r>
            <a:r>
              <a:rPr lang="ko-KR" altLang="en-US" sz="28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브로드밴드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키워드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/>
            </a:r>
            <a:b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</a:br>
            <a:endParaRPr lang="en-US" altLang="ko-KR" sz="28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별 논의 및 제안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en-US" altLang="ko-KR" sz="28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endParaRPr lang="ko-KR" altLang="en-US" sz="28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 bwMode="auto">
          <a:xfrm>
            <a:off x="398613" y="2852936"/>
            <a:ext cx="2226604" cy="338437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0" y="1017665"/>
            <a:ext cx="9920758" cy="1359901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436" y="1124744"/>
            <a:ext cx="8966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20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 초반 </a:t>
            </a:r>
            <a:r>
              <a:rPr lang="en-US" altLang="ko-KR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– </a:t>
            </a:r>
            <a:r>
              <a:rPr lang="ko-KR" altLang="en-US" sz="28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436" y="1916832"/>
            <a:ext cx="6191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No 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경제력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But 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통신사 유지 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변경에 중요한 결정자</a:t>
            </a:r>
          </a:p>
        </p:txBody>
      </p:sp>
      <p:sp>
        <p:nvSpPr>
          <p:cNvPr id="15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8568210" cy="346075"/>
          </a:xfrm>
        </p:spPr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616502" y="1928211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표본 </a:t>
            </a:r>
            <a:r>
              <a:rPr lang="en-US" altLang="ko-KR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963</a:t>
            </a:r>
            <a:r>
              <a:rPr lang="ko-KR" altLang="en-US" sz="20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98612" y="2852936"/>
            <a:ext cx="9162106" cy="3384376"/>
            <a:chOff x="398612" y="2852936"/>
            <a:chExt cx="9162106" cy="3384376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3007990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인터넷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4918161" y="2931390"/>
              <a:ext cx="23042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유료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VOD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/ </a:t>
              </a: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넷플릭스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796522" y="2924944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콘텐츠</a:t>
              </a: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2871157" y="5000225"/>
              <a:ext cx="2087490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속도 불만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부정적 의견 대다수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828039" y="5000225"/>
              <a:ext cx="2484499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끊김없이 잘 나오는지가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L="228600" marR="0" indent="-22860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AutoNum type="arabicPeriod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최신 콘텐츠에 민감함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7256462" y="5006196"/>
              <a:ext cx="2304256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무료 콘텐츠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많은지가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중점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/>
              </a:r>
              <a:b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</a:b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2.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최근 다양한 최신 영화 무료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260018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298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31%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638240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29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3</a:t>
              </a: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8048550" y="4226546"/>
              <a:ext cx="864096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250</a:t>
              </a: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개</a:t>
              </a:r>
              <a:endPara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26%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3007990" y="3639507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rgbClr val="FF00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Negative</a:t>
              </a:r>
              <a:endParaRPr lang="ko-KR" altLang="en-US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5369011" y="3636430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rgbClr val="FF00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Negative</a:t>
              </a:r>
              <a:endParaRPr lang="ko-KR" altLang="en-US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7796522" y="3630156"/>
              <a:ext cx="13681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dirty="0" smtClean="0">
                  <a:solidFill>
                    <a:schemeClr val="accent2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Positive</a:t>
              </a:r>
              <a:endParaRPr lang="ko-KR" altLang="en-US" sz="1600" b="1" kern="0" dirty="0" smtClean="0">
                <a:solidFill>
                  <a:schemeClr val="accent2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504294" y="2924944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통신사 결정 요인</a:t>
              </a: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504294" y="3599378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600" b="1" kern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SK</a:t>
              </a:r>
              <a:r>
                <a:rPr lang="ko-KR" altLang="en-US" sz="16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브로드밴드</a:t>
              </a:r>
              <a:endPara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04294" y="5080247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특징</a:t>
              </a: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504294" y="4314582"/>
              <a:ext cx="18556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6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비율</a:t>
              </a:r>
            </a:p>
          </p:txBody>
        </p:sp>
        <p:cxnSp>
          <p:nvCxnSpPr>
            <p:cNvPr id="43" name="직선 연결선 42"/>
            <p:cNvCxnSpPr/>
            <p:nvPr/>
          </p:nvCxnSpPr>
          <p:spPr bwMode="auto">
            <a:xfrm>
              <a:off x="398612" y="3356992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2635810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415702" y="414908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415702" y="4869160"/>
              <a:ext cx="8912037" cy="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4736182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7256462" y="2852936"/>
              <a:ext cx="12140" cy="338437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타원 1"/>
          <p:cNvSpPr/>
          <p:nvPr/>
        </p:nvSpPr>
        <p:spPr bwMode="auto">
          <a:xfrm>
            <a:off x="5098180" y="2924944"/>
            <a:ext cx="2014266" cy="33855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7688509" y="2924944"/>
            <a:ext cx="1622139" cy="33855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096222" y="2564904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7616502" y="2564904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auto">
          <a:xfrm>
            <a:off x="0" y="908719"/>
            <a:ext cx="9920758" cy="2664297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제안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686" y="4509149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1. </a:t>
            </a:r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최신 </a:t>
            </a:r>
            <a:r>
              <a:rPr lang="ko-KR" altLang="en-US" sz="2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엔터</a:t>
            </a:r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 할인 </a:t>
            </a:r>
            <a:endParaRPr lang="en-US" altLang="ko-KR" sz="28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algn="ctr"/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및 지속 공급 필요   </a:t>
            </a:r>
            <a:endParaRPr lang="ko-KR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3674" y="4047484"/>
            <a:ext cx="443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487710" y="1100322"/>
            <a:ext cx="748883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20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 초반</a:t>
            </a:r>
            <a:endParaRPr lang="en-US" altLang="ko-KR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〮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VOD/</a:t>
            </a: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넷플릭스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최신 트렌드에 맞는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다양한 콘텐츠 공급 필요</a:t>
            </a:r>
            <a:endParaRPr lang="en-US" altLang="ko-KR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8747" y="4509149"/>
            <a:ext cx="4524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ko-KR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K Btv OTF Bold" panose="00000800000000000000" pitchFamily="50" charset="-127"/>
                <a:ea typeface="SK Btv OTF Bold" panose="00000800000000000000" pitchFamily="50" charset="-127"/>
              </a:rPr>
              <a:t>무료 영화 지속 업데이트 및 다양성 확보</a:t>
            </a:r>
            <a:endParaRPr lang="ko-KR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61430" y="1617981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1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363" y="2222699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endParaRPr lang="ko-KR" altLang="en-US" sz="2000" b="1" kern="0" dirty="0" smtClean="0">
              <a:solidFill>
                <a:srgbClr val="FF0000"/>
              </a:solidFill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7710" y="2515543"/>
            <a:ext cx="77768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〮 무료 콘텐츠 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직접 </a:t>
            </a:r>
            <a:r>
              <a:rPr lang="ko-KR" altLang="en-US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지불할 능력은 없어서</a:t>
            </a:r>
            <a:r>
              <a:rPr lang="en-US" altLang="ko-KR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직접적인 수익 기대는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어려움</a:t>
            </a:r>
            <a:endParaRPr lang="en-US" altLang="ko-KR" sz="2000" b="1" kern="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〮 But </a:t>
            </a:r>
            <a:r>
              <a:rPr lang="ko-KR" altLang="en-US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좋은 인상을 남기는 것은 </a:t>
            </a:r>
            <a:r>
              <a:rPr lang="ko-KR" altLang="en-US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중요함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(</a:t>
            </a:r>
            <a:r>
              <a:rPr lang="ko-KR" altLang="en-US" sz="20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장기적으로 봤을 때</a:t>
            </a: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)</a:t>
            </a:r>
            <a:endParaRPr lang="ko-KR" altLang="en-US" sz="2000" b="1" kern="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6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양쪽 대괄호 75"/>
          <p:cNvSpPr/>
          <p:nvPr/>
        </p:nvSpPr>
        <p:spPr bwMode="auto">
          <a:xfrm>
            <a:off x="2465283" y="914119"/>
            <a:ext cx="4975431" cy="786689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0" y="758613"/>
            <a:ext cx="9920758" cy="1107890"/>
          </a:xfrm>
          <a:prstGeom prst="rect">
            <a:avLst/>
          </a:prstGeom>
          <a:solidFill>
            <a:srgbClr val="EAC67C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27670" y="2903458"/>
            <a:ext cx="4733288" cy="27577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670" y="2994465"/>
            <a:ext cx="5104910" cy="2487066"/>
            <a:chOff x="847750" y="2058361"/>
            <a:chExt cx="5104910" cy="2487066"/>
          </a:xfrm>
        </p:grpSpPr>
        <p:grpSp>
          <p:nvGrpSpPr>
            <p:cNvPr id="4" name="그룹 3"/>
            <p:cNvGrpSpPr/>
            <p:nvPr/>
          </p:nvGrpSpPr>
          <p:grpSpPr>
            <a:xfrm>
              <a:off x="1027770" y="3537315"/>
              <a:ext cx="216024" cy="1008112"/>
              <a:chOff x="8336582" y="3140968"/>
              <a:chExt cx="216024" cy="1008112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8336582" y="3346974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8336582" y="3274966"/>
                <a:ext cx="216024" cy="45719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847750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 시간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1423814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 일수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1999878" y="2967335"/>
              <a:ext cx="648072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채널수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603834" y="3527297"/>
              <a:ext cx="216024" cy="1018130"/>
              <a:chOff x="8336582" y="3130950"/>
              <a:chExt cx="216024" cy="1018130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8336582" y="3202958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8336582" y="3130950"/>
                <a:ext cx="216024" cy="45719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215902" y="3537315"/>
              <a:ext cx="216024" cy="1008112"/>
              <a:chOff x="8336582" y="3140968"/>
              <a:chExt cx="216024" cy="1008112"/>
            </a:xfrm>
          </p:grpSpPr>
          <p:sp>
            <p:nvSpPr>
              <p:cNvPr id="16" name="직사각형 15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8336582" y="3320685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8336582" y="3248677"/>
                <a:ext cx="216024" cy="45719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 bwMode="auto">
            <a:xfrm>
              <a:off x="1315802" y="2578374"/>
              <a:ext cx="7920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Usage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719958" y="2962817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채널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456662" y="2561196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TOP 3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244830" y="2962817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tvN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4212886" y="2967335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SBS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932966" y="2962953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MBC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224014" y="322487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22~23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4005246" y="3227014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21~22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4727938" y="322914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20~21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384802" y="3488000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강식당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 (5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회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)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3384802" y="3705583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강식당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 (4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회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)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3384802" y="3933056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강식당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 (2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회</a:t>
              </a:r>
              <a:r>
                <a:rPr lang="en-US" altLang="ko-KR" sz="1200" b="1" kern="0" dirty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)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2357210" y="2058361"/>
              <a:ext cx="17082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실시간 특성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719958" y="3224009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시간대</a:t>
              </a: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2719958" y="3485201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콘텐츠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2687727" y="2226350"/>
            <a:ext cx="45305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: 19,481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명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 </a:t>
            </a:r>
            <a:r>
              <a:rPr lang="ko-KR" altLang="en-US" sz="1600" b="1" kern="0" dirty="0" smtClean="0">
                <a:solidFill>
                  <a:srgbClr val="00B05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4,994,896</a:t>
            </a: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명</a:t>
            </a:r>
          </a:p>
        </p:txBody>
      </p:sp>
      <p:cxnSp>
        <p:nvCxnSpPr>
          <p:cNvPr id="26" name="직선 연결선 25"/>
          <p:cNvCxnSpPr/>
          <p:nvPr/>
        </p:nvCxnSpPr>
        <p:spPr bwMode="auto">
          <a:xfrm>
            <a:off x="127670" y="3341618"/>
            <a:ext cx="4733288" cy="1537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5024214" y="2903458"/>
            <a:ext cx="4733288" cy="27577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24214" y="2994465"/>
            <a:ext cx="5104910" cy="2487066"/>
            <a:chOff x="847750" y="2058361"/>
            <a:chExt cx="5104910" cy="2487066"/>
          </a:xfrm>
        </p:grpSpPr>
        <p:grpSp>
          <p:nvGrpSpPr>
            <p:cNvPr id="43" name="그룹 42"/>
            <p:cNvGrpSpPr/>
            <p:nvPr/>
          </p:nvGrpSpPr>
          <p:grpSpPr>
            <a:xfrm>
              <a:off x="1027770" y="3537315"/>
              <a:ext cx="216024" cy="1008112"/>
              <a:chOff x="8336582" y="3140968"/>
              <a:chExt cx="216024" cy="1008112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8336582" y="3707014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8336582" y="3418982"/>
                <a:ext cx="216024" cy="45719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 bwMode="auto">
            <a:xfrm>
              <a:off x="847750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HIT 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수</a:t>
              </a: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1423814" y="296733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유료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HIT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1855862" y="2967335"/>
              <a:ext cx="884772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시청</a:t>
              </a:r>
              <a:endPara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콘텐츠 수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603834" y="3537315"/>
              <a:ext cx="216024" cy="1008112"/>
              <a:chOff x="8336582" y="3140968"/>
              <a:chExt cx="216024" cy="100811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8336582" y="3779022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8336582" y="3490990"/>
                <a:ext cx="216024" cy="45719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2215902" y="3537315"/>
              <a:ext cx="216024" cy="1008112"/>
              <a:chOff x="8336582" y="3140968"/>
              <a:chExt cx="216024" cy="1008112"/>
            </a:xfrm>
          </p:grpSpPr>
          <p:sp>
            <p:nvSpPr>
              <p:cNvPr id="64" name="직사각형 63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8336582" y="3707014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 bwMode="auto">
              <a:xfrm>
                <a:off x="8336582" y="3392693"/>
                <a:ext cx="216024" cy="45719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 bwMode="auto">
            <a:xfrm>
              <a:off x="1315802" y="2578374"/>
              <a:ext cx="7920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Usage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2719958" y="2962817"/>
              <a:ext cx="7986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카테고리</a:t>
              </a: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3456662" y="2561196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TOP 3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3244830" y="2962817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지상파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212886" y="2967335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CJ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4932966" y="2962953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키즈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3224014" y="322487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18~19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005246" y="3227014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19~20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4727938" y="3229149"/>
              <a:ext cx="10717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solidFill>
                    <a:srgbClr val="FF7A00"/>
                  </a:solidFill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20~21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</a:t>
              </a: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384802" y="3488000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검법남녀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3384802" y="3705583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신서유기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외전 </a:t>
              </a:r>
              <a:r>
                <a:rPr lang="ko-KR" altLang="en-US" sz="1200" b="1" kern="0" dirty="0" err="1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강식당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</a:t>
              </a: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2</a:t>
              </a:r>
              <a:endPara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3384802" y="3933056"/>
              <a:ext cx="25678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나 혼자 산다</a:t>
              </a: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2357210" y="2058361"/>
              <a:ext cx="17082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en-US" altLang="ko-KR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VOD</a:t>
              </a: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 특성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2719958" y="3224009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시간대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2719958" y="3485201"/>
              <a:ext cx="6480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sz="1200" b="1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콘텐츠</a:t>
              </a:r>
            </a:p>
          </p:txBody>
        </p:sp>
      </p:grpSp>
      <p:cxnSp>
        <p:nvCxnSpPr>
          <p:cNvPr id="73" name="직선 연결선 72"/>
          <p:cNvCxnSpPr/>
          <p:nvPr/>
        </p:nvCxnSpPr>
        <p:spPr bwMode="auto">
          <a:xfrm>
            <a:off x="5024214" y="3341618"/>
            <a:ext cx="4733288" cy="1537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-232370" y="1916832"/>
            <a:ext cx="2467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 부부 청소년</a:t>
            </a:r>
            <a:endParaRPr lang="en-US" altLang="ko-KR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algn="ctr"/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+ 6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개월 이전 가입</a:t>
            </a:r>
            <a:endParaRPr lang="en-US" altLang="ko-KR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algn="ctr"/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+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월정액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경험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97055" y="1156682"/>
            <a:ext cx="497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청소년 가구의 행동 패턴 파악</a:t>
            </a:r>
            <a:endParaRPr lang="en-US" altLang="ko-KR" sz="200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43894" y="5292974"/>
            <a:ext cx="128958" cy="1388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01922" y="5292974"/>
            <a:ext cx="128958" cy="13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2250951" y="5233966"/>
            <a:ext cx="526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2940304" y="5218167"/>
            <a:ext cx="760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040438" y="5292974"/>
            <a:ext cx="128958" cy="1388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147495" y="5233966"/>
            <a:ext cx="526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7836848" y="5218167"/>
            <a:ext cx="760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695084" y="5292974"/>
            <a:ext cx="128958" cy="13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759563" y="2226350"/>
            <a:ext cx="19334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기준 </a:t>
            </a: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2019.07.18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7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7096278" cy="346075"/>
          </a:xfrm>
        </p:spPr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7561266" y="4421305"/>
            <a:ext cx="145809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2682787" y="4435889"/>
            <a:ext cx="145809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01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20067"/>
              </p:ext>
            </p:extLst>
          </p:nvPr>
        </p:nvGraphicFramePr>
        <p:xfrm>
          <a:off x="703734" y="1484784"/>
          <a:ext cx="4145855" cy="148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37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049132">
                  <a:extLst>
                    <a:ext uri="{9D8B030D-6E8A-4147-A177-3AD203B41FA5}">
                      <a16:colId xmlns:a16="http://schemas.microsoft.com/office/drawing/2014/main" val="4235002781"/>
                    </a:ext>
                  </a:extLst>
                </a:gridCol>
                <a:gridCol w="1049132">
                  <a:extLst>
                    <a:ext uri="{9D8B030D-6E8A-4147-A177-3AD203B41FA5}">
                      <a16:colId xmlns:a16="http://schemas.microsoft.com/office/drawing/2014/main" val="2401794614"/>
                    </a:ext>
                  </a:extLst>
                </a:gridCol>
                <a:gridCol w="837054">
                  <a:extLst>
                    <a:ext uri="{9D8B030D-6E8A-4147-A177-3AD203B41FA5}">
                      <a16:colId xmlns:a16="http://schemas.microsoft.com/office/drawing/2014/main" val="2225494426"/>
                    </a:ext>
                  </a:extLst>
                </a:gridCol>
              </a:tblGrid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구분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전체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Seg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차이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한국 영화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14.9%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22.1%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7.2%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드라마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12.1%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18.9%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6.8%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631726" y="908720"/>
            <a:ext cx="2880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시청 장르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960318" y="2708920"/>
            <a:ext cx="1368152" cy="2199418"/>
            <a:chOff x="5960318" y="2852936"/>
            <a:chExt cx="1368152" cy="2199418"/>
          </a:xfrm>
        </p:grpSpPr>
        <p:grpSp>
          <p:nvGrpSpPr>
            <p:cNvPr id="10" name="그룹 9"/>
            <p:cNvGrpSpPr/>
            <p:nvPr/>
          </p:nvGrpSpPr>
          <p:grpSpPr>
            <a:xfrm>
              <a:off x="6536382" y="3570455"/>
              <a:ext cx="216024" cy="1008112"/>
              <a:chOff x="8336582" y="3140968"/>
              <a:chExt cx="216024" cy="1008112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8336582" y="3140968"/>
                <a:ext cx="21602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8336582" y="3863609"/>
                <a:ext cx="216024" cy="45719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8336582" y="3647585"/>
                <a:ext cx="216024" cy="45719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6800" tIns="36000" rIns="468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SK Btv OTF Bold" panose="00000800000000000000" pitchFamily="50" charset="-127"/>
                  <a:ea typeface="SK Btv OTF Bold" panose="00000800000000000000" pitchFamily="50" charset="-127"/>
                  <a:cs typeface="Arials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 bwMode="auto">
            <a:xfrm>
              <a:off x="5960318" y="2852936"/>
              <a:ext cx="136815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가입자당 </a:t>
              </a:r>
              <a:r>
                <a:rPr lang="en-US" altLang="ko-KR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ARPU</a:t>
              </a:r>
              <a:endParaRPr lang="ko-KR" altLang="en-US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5960318" y="4683022"/>
              <a:ext cx="13681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lang="ko-KR" altLang="en-US" kern="0" dirty="0" smtClean="0">
                  <a:latin typeface="SK Btv OTF Bold" panose="00000800000000000000" pitchFamily="50" charset="-127"/>
                  <a:ea typeface="SK Btv OTF Bold" panose="00000800000000000000" pitchFamily="50" charset="-127"/>
                </a:rPr>
                <a:t>월 평균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55643"/>
              </p:ext>
            </p:extLst>
          </p:nvPr>
        </p:nvGraphicFramePr>
        <p:xfrm>
          <a:off x="7614522" y="3542881"/>
          <a:ext cx="1802179" cy="81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8">
                  <a:extLst>
                    <a:ext uri="{9D8B030D-6E8A-4147-A177-3AD203B41FA5}">
                      <a16:colId xmlns:a16="http://schemas.microsoft.com/office/drawing/2014/main" val="4235002781"/>
                    </a:ext>
                  </a:extLst>
                </a:gridCol>
                <a:gridCol w="1152731">
                  <a:extLst>
                    <a:ext uri="{9D8B030D-6E8A-4147-A177-3AD203B41FA5}">
                      <a16:colId xmlns:a16="http://schemas.microsoft.com/office/drawing/2014/main" val="2401794614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Seg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5,508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전체</a:t>
                      </a:r>
                      <a:endParaRPr lang="ko-KR" altLang="en-US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3,342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643518" y="4511919"/>
            <a:ext cx="128958" cy="1388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750575" y="4437112"/>
            <a:ext cx="5260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SEG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439928" y="4437112"/>
            <a:ext cx="760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98164" y="4511919"/>
            <a:ext cx="128958" cy="13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8439198" y="3216751"/>
            <a:ext cx="11357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( 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단위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: </a:t>
            </a:r>
            <a:r>
              <a:rPr lang="ko-KR" altLang="en-US" sz="1200" b="1" kern="0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원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)</a:t>
            </a:r>
            <a:endParaRPr lang="ko-KR" altLang="en-US" sz="12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3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논의 및 제안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44436" y="3429000"/>
            <a:ext cx="2374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400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PPM </a:t>
            </a:r>
            <a:r>
              <a:rPr lang="ko-KR" altLang="en-US" sz="2400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가입률</a:t>
            </a:r>
            <a:endParaRPr lang="ko-KR" altLang="en-US" sz="2400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44234"/>
              </p:ext>
            </p:extLst>
          </p:nvPr>
        </p:nvGraphicFramePr>
        <p:xfrm>
          <a:off x="703734" y="3948274"/>
          <a:ext cx="4536506" cy="195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350027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401794614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856641539"/>
                    </a:ext>
                  </a:extLst>
                </a:gridCol>
              </a:tblGrid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구분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전체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Seg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차이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프리미어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4.6%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6.1%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1.5%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지상파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6.5%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9.7%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3.2%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키즈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,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애니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1.8%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2.5%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0.7%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48594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Bold" panose="00000800000000000000" pitchFamily="50" charset="-127"/>
                          <a:ea typeface="SK Btv OTF Bold" panose="00000800000000000000" pitchFamily="50" charset="-127"/>
                        </a:rPr>
                        <a:t>종편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Bold" panose="00000800000000000000" pitchFamily="50" charset="-127"/>
                        <a:ea typeface="SK Btv OTF Bold" panose="000008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5.1%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14.9%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Light" panose="00000300000000000000" pitchFamily="50" charset="-127"/>
                          <a:ea typeface="SK Btv OTF Light" panose="00000300000000000000" pitchFamily="50" charset="-127"/>
                        </a:rPr>
                        <a:t>9.8%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Light" panose="00000300000000000000" pitchFamily="50" charset="-127"/>
                        <a:ea typeface="SK Btv OTF Light" panose="000003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0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78" y="2148246"/>
            <a:ext cx="4666608" cy="4079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7" y="2110052"/>
            <a:ext cx="4158959" cy="41176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결론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158" y="1340768"/>
            <a:ext cx="461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 </a:t>
            </a:r>
            <a:r>
              <a:rPr lang="ko-KR" altLang="en-US" sz="240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2126" y="1340780"/>
            <a:ext cx="57606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4448150" y="764704"/>
            <a:ext cx="0" cy="540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47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78" y="2148246"/>
            <a:ext cx="4666608" cy="4079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결론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158" y="1340768"/>
            <a:ext cx="461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 </a:t>
            </a:r>
            <a:r>
              <a:rPr lang="ko-KR" altLang="en-US" sz="240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2126" y="1340780"/>
            <a:ext cx="57606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4448150" y="764704"/>
            <a:ext cx="0" cy="540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951114" y="4046535"/>
            <a:ext cx="2992979" cy="70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퀘스트 이벤트를 통한</a:t>
            </a:r>
            <a:endParaRPr lang="en-US" altLang="ko-KR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콘텐츠 진입장벽 개선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60438" y="3007498"/>
            <a:ext cx="2739639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B+T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브랜드를 통한</a:t>
            </a:r>
            <a:endParaRPr lang="en-US" altLang="ko-KR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신규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유입자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확보</a:t>
            </a:r>
          </a:p>
        </p:txBody>
      </p:sp>
    </p:spTree>
    <p:extLst>
      <p:ext uri="{BB962C8B-B14F-4D97-AF65-F5344CB8AC3E}">
        <p14:creationId xmlns:p14="http://schemas.microsoft.com/office/powerpoint/2010/main" val="2252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결론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158" y="1340768"/>
            <a:ext cx="461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70C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1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부부 </a:t>
            </a:r>
            <a:r>
              <a:rPr lang="ko-KR" altLang="en-US" sz="240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가구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2126" y="1340780"/>
            <a:ext cx="57606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SK Btv OTF Bold" panose="00000800000000000000" pitchFamily="50" charset="-127"/>
                <a:ea typeface="SK Btv OTF Bold" panose="00000800000000000000" pitchFamily="50" charset="-127"/>
              </a:rPr>
              <a:t>Segment 2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. 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부모님과 함께 사는 </a:t>
            </a:r>
            <a:r>
              <a:rPr lang="en-US" altLang="ko-KR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10</a:t>
            </a:r>
            <a:r>
              <a:rPr lang="ko-KR" altLang="en-US" sz="240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대</a:t>
            </a:r>
            <a:endParaRPr lang="ko-KR" altLang="en-US" sz="2400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4448150" y="764704"/>
            <a:ext cx="0" cy="540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1060438" y="3007498"/>
            <a:ext cx="2739639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B+T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브랜드를 통한</a:t>
            </a:r>
            <a:endParaRPr lang="en-US" altLang="ko-KR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신규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유입자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확보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951114" y="4046535"/>
            <a:ext cx="2992979" cy="70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퀘스트 이벤트를 통한</a:t>
            </a:r>
            <a:endParaRPr lang="en-US" altLang="ko-KR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유료 콘텐츠 진입장벽 개선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68542" y="3112320"/>
            <a:ext cx="52081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최신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엔터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콘텐츠 할인 및 지속 공급 필요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653736" y="4091782"/>
            <a:ext cx="4917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무료 영화 지속 업데이트 및 다양성 확보</a:t>
            </a:r>
          </a:p>
        </p:txBody>
      </p:sp>
    </p:spTree>
    <p:extLst>
      <p:ext uri="{BB962C8B-B14F-4D97-AF65-F5344CB8AC3E}">
        <p14:creationId xmlns:p14="http://schemas.microsoft.com/office/powerpoint/2010/main" val="38996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692864524"/>
              </p:ext>
            </p:extLst>
          </p:nvPr>
        </p:nvGraphicFramePr>
        <p:xfrm>
          <a:off x="1177631" y="1196752"/>
          <a:ext cx="7550737" cy="5050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344436" y="1333752"/>
            <a:ext cx="10499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긍정</a:t>
            </a:r>
            <a:r>
              <a:rPr lang="en-US" altLang="ko-KR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sz="12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전체</a:t>
            </a: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SNS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만족도 차이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21409" y="1610751"/>
            <a:ext cx="792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(%)</a:t>
            </a:r>
            <a:endParaRPr lang="ko-KR" altLang="en-US" sz="1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215902" y="5733256"/>
            <a:ext cx="252028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3440038" y="5733256"/>
            <a:ext cx="0" cy="36004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2863974" y="6093296"/>
            <a:ext cx="1152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High</a:t>
            </a:r>
            <a:endParaRPr lang="ko-KR" altLang="en-US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7040438" y="5733256"/>
            <a:ext cx="144016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7760518" y="5733256"/>
            <a:ext cx="0" cy="36004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7184454" y="6093296"/>
            <a:ext cx="1152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Low</a:t>
            </a:r>
            <a:endParaRPr lang="ko-KR" altLang="en-US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9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SNS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만족도 차이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901791" y="2040523"/>
            <a:ext cx="35283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3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</a:t>
            </a:r>
            <a:r>
              <a:rPr lang="en-US" altLang="ko-KR" sz="3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sz="3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</a:t>
            </a:r>
            <a:endParaRPr lang="ko-KR" altLang="en-US" sz="3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01791" y="2752536"/>
            <a:ext cx="4968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광고성 글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소정의 원고료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서비스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비관련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글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84454" y="2417725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육아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endParaRPr lang="ko-KR" altLang="en-US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6320358" y="2602391"/>
            <a:ext cx="100811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10" y="1684806"/>
            <a:ext cx="917585" cy="9175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0" y="1684806"/>
            <a:ext cx="921169" cy="9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특징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60" y="908720"/>
            <a:ext cx="5353079" cy="53966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276460" y="1340768"/>
            <a:ext cx="1883658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079997" y="2132856"/>
            <a:ext cx="1873001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58717" y="2924944"/>
            <a:ext cx="2117425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58717" y="3573017"/>
            <a:ext cx="1253329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76460" y="4401108"/>
            <a:ext cx="677266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276460" y="5252819"/>
            <a:ext cx="1883658" cy="222538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305077" y="6041649"/>
            <a:ext cx="1206969" cy="263742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22" name="왼쪽 중괄호 21"/>
          <p:cNvSpPr/>
          <p:nvPr/>
        </p:nvSpPr>
        <p:spPr bwMode="auto">
          <a:xfrm>
            <a:off x="1279798" y="1340768"/>
            <a:ext cx="864096" cy="4824536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71686" y="3552981"/>
            <a:ext cx="9361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맘카페</a:t>
            </a:r>
            <a:endParaRPr lang="ko-KR" altLang="en-US" sz="20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특징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인스타그램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03934" y="2780928"/>
            <a:ext cx="2736304" cy="21602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8" y="980728"/>
            <a:ext cx="7876363" cy="52308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2071886" y="5301208"/>
            <a:ext cx="2736304" cy="360040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07790" y="980728"/>
            <a:ext cx="2016224" cy="576064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96222" y="4959176"/>
            <a:ext cx="2048510" cy="342032"/>
          </a:xfrm>
          <a:prstGeom prst="rect">
            <a:avLst/>
          </a:prstGeom>
          <a:solidFill>
            <a:srgbClr val="FF0000">
              <a:alpha val="3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SK Btv OTF Bold" panose="00000800000000000000" pitchFamily="50" charset="-127"/>
              <a:ea typeface="SK Btv OTF Bold" panose="00000800000000000000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700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SNS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상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사 만족도 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-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채널 별 만족도 차이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901791" y="2040523"/>
            <a:ext cx="35283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3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네이버</a:t>
            </a:r>
            <a:r>
              <a:rPr lang="en-US" altLang="ko-KR" sz="3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/</a:t>
            </a:r>
            <a:r>
              <a:rPr lang="ko-KR" altLang="en-US" sz="3600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인스타</a:t>
            </a:r>
            <a:endParaRPr lang="ko-KR" altLang="en-US" sz="3600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01791" y="2752536"/>
            <a:ext cx="4968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광고성 글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소정의 원고료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서비스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비관련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글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901791" y="4072716"/>
            <a:ext cx="35283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3600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트위터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01791" y="4859868"/>
            <a:ext cx="4968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거침없는 글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자유로운 글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서비스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비관련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글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84454" y="2417725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육아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키즈</a:t>
            </a:r>
            <a:endParaRPr lang="ko-KR" altLang="en-US" b="1" kern="0" dirty="0" smtClean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6320358" y="2602391"/>
            <a:ext cx="100811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6320358" y="4776827"/>
            <a:ext cx="100811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7184454" y="4592161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게임</a:t>
            </a:r>
            <a:r>
              <a:rPr lang="en-US" altLang="ko-KR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, </a:t>
            </a:r>
            <a:r>
              <a:rPr lang="ko-KR" altLang="en-US" b="1" kern="0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인터넷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10" y="1684806"/>
            <a:ext cx="917585" cy="9175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0" y="1684806"/>
            <a:ext cx="921169" cy="9211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42" y="3683441"/>
            <a:ext cx="112419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일반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635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36000" rIns="468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effectLst/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88900" marR="0" indent="-88900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Arial" pitchFamily="34" charset="0"/>
          <a:buChar char="•"/>
          <a:tabLst/>
          <a:defRPr sz="1200" b="1" kern="0" smtClean="0">
            <a:latin typeface="+mn-ea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</TotalTime>
  <Words>3786</Words>
  <Application>Microsoft Office PowerPoint</Application>
  <PresentationFormat>사용자 지정</PresentationFormat>
  <Paragraphs>681</Paragraphs>
  <Slides>47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0" baseType="lpstr">
      <vt:lpstr>Arials</vt:lpstr>
      <vt:lpstr>HY태고딕</vt:lpstr>
      <vt:lpstr>Optima</vt:lpstr>
      <vt:lpstr>SK Btv OTF Bold</vt:lpstr>
      <vt:lpstr>SK Btv OTF Light</vt:lpstr>
      <vt:lpstr>가는각진제목체</vt:lpstr>
      <vt:lpstr>굴림</vt:lpstr>
      <vt:lpstr>맑은 고딕</vt:lpstr>
      <vt:lpstr>Arial</vt:lpstr>
      <vt:lpstr>Moebius</vt:lpstr>
      <vt:lpstr>Tahoma</vt:lpstr>
      <vt:lpstr>Wingdings</vt:lpstr>
      <vt:lpstr>2_일반</vt:lpstr>
      <vt:lpstr>SNS상 Segment 도출과 서비스 관련 고객 평판 확인</vt:lpstr>
      <vt:lpstr>목차</vt:lpstr>
      <vt:lpstr>목차</vt:lpstr>
      <vt:lpstr>1. SNS상 3사 만족도 – 긍/부정 판별</vt:lpstr>
      <vt:lpstr>1. SNS상 3사 만족도 - 채널 별 만족도 차이</vt:lpstr>
      <vt:lpstr>1. SNS상 3사 만족도 - 채널 별 만족도 차이</vt:lpstr>
      <vt:lpstr>1. 채널 별 특징 - 네이버</vt:lpstr>
      <vt:lpstr>1. 채널 별 특징 - 인스타그램</vt:lpstr>
      <vt:lpstr>1. SNS상 3사 만족도 - 채널 별 만족도 차이</vt:lpstr>
      <vt:lpstr>1. 채널 별 특징 - 연령별 SNS 이용 서비스</vt:lpstr>
      <vt:lpstr>1. 채널 별 특징</vt:lpstr>
      <vt:lpstr>1. 채널 별 특징 - Segment</vt:lpstr>
      <vt:lpstr>목차</vt:lpstr>
      <vt:lpstr>2. SK브로드밴드 Segment 1 키워드 - No filter 키워드</vt:lpstr>
      <vt:lpstr>2. SK브로드밴드 Segment 1 키워드 – 네이버 맘카페</vt:lpstr>
      <vt:lpstr>2. SK브로드밴드 Segment 1 키워드 – 네이버 맘카페</vt:lpstr>
      <vt:lpstr>2. SK브로드밴드 Segment 1 키워드 – 네이버 맘카페</vt:lpstr>
      <vt:lpstr>2. SK브로드밴드 Segment 1 키워드 – 네이버 맘카페</vt:lpstr>
      <vt:lpstr>2. SK브로드밴드 Segment 1 키워드 – 네이버 맘카페</vt:lpstr>
      <vt:lpstr>2. SK브로드밴드 Segment 1 키워드 - VOC</vt:lpstr>
      <vt:lpstr>2. SK브로드밴드 Segment 1 키워드 - VOC</vt:lpstr>
      <vt:lpstr>2. SK브로드밴드 Segment 1 키워드 - VOC</vt:lpstr>
      <vt:lpstr>목차</vt:lpstr>
      <vt:lpstr>3. Segment 1 논의 및 제안</vt:lpstr>
      <vt:lpstr>3. Segment 1 논의 및 제안</vt:lpstr>
      <vt:lpstr>3. Segment 1 논의 및 제안 - 자체 키즈 콘텐츠 강화</vt:lpstr>
      <vt:lpstr>3. Segment 1 논의 및 제안 - 자체 키즈 콘텐츠 강화</vt:lpstr>
      <vt:lpstr>3. Segment 1 논의 및 제안 - 유료 콘텐츠 접근성 개선</vt:lpstr>
      <vt:lpstr>3. Segment 1 논의 및 제안 - 유료 콘텐츠 접근성 개선</vt:lpstr>
      <vt:lpstr>3. Segment 1 논의 및 제안 - 유료 콘텐츠 접근성 개선</vt:lpstr>
      <vt:lpstr>목차</vt:lpstr>
      <vt:lpstr>2. SK브로드밴드 Segment 2 키워드 – 트위터, 부모님과 함께 사는 10대</vt:lpstr>
      <vt:lpstr>2. SK브로드밴드 Segment 2 키워드 – 트위터, 부모님과 함께 사는 10대</vt:lpstr>
      <vt:lpstr>2. SK브로드밴드 Segment 2 키워드 – 트위터, 부모님과 함께 사는 10대</vt:lpstr>
      <vt:lpstr>2. SK브로드밴드 Segment 2 키워드 – 트위터, 부모님과 함께 사는 10대</vt:lpstr>
      <vt:lpstr>2. SK브로드밴드 Segment 2 키워드 – 트위터, 부모님과 함께 사는 10대</vt:lpstr>
      <vt:lpstr>2. SK브로드밴드 Segment 2 키워드 - VOC</vt:lpstr>
      <vt:lpstr>2. SK브로드밴드 Segment 2 키워드 - VOC</vt:lpstr>
      <vt:lpstr>2. SK브로드밴드 Segment 2 키워드 - VOC</vt:lpstr>
      <vt:lpstr>목차</vt:lpstr>
      <vt:lpstr>3. Segment 2 논의 및 제안</vt:lpstr>
      <vt:lpstr>3. Segment 2 논의 및 제안</vt:lpstr>
      <vt:lpstr>3. Segment 2 논의 및 제안</vt:lpstr>
      <vt:lpstr>3. Segment 2 논의 및 제안</vt:lpstr>
      <vt:lpstr>결론</vt:lpstr>
      <vt:lpstr>결론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 broadband</dc:creator>
  <cp:lastModifiedBy>조영관(CHO YOUNG KWAN)/영업기획팀/SKB</cp:lastModifiedBy>
  <cp:revision>249</cp:revision>
  <cp:lastPrinted>2019-02-11T07:42:14Z</cp:lastPrinted>
  <dcterms:created xsi:type="dcterms:W3CDTF">2014-01-06T02:21:46Z</dcterms:created>
  <dcterms:modified xsi:type="dcterms:W3CDTF">2019-07-23T05:48:14Z</dcterms:modified>
</cp:coreProperties>
</file>