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9"/>
  </p:notesMasterIdLst>
  <p:sldIdLst>
    <p:sldId id="257" r:id="rId2"/>
    <p:sldId id="299" r:id="rId3"/>
    <p:sldId id="298" r:id="rId4"/>
    <p:sldId id="260" r:id="rId5"/>
    <p:sldId id="261" r:id="rId6"/>
    <p:sldId id="262" r:id="rId7"/>
    <p:sldId id="263" r:id="rId8"/>
    <p:sldId id="264" r:id="rId9"/>
    <p:sldId id="265" r:id="rId10"/>
    <p:sldId id="302" r:id="rId11"/>
    <p:sldId id="268" r:id="rId12"/>
    <p:sldId id="294" r:id="rId13"/>
    <p:sldId id="293" r:id="rId14"/>
    <p:sldId id="292" r:id="rId15"/>
    <p:sldId id="267" r:id="rId16"/>
    <p:sldId id="269" r:id="rId17"/>
    <p:sldId id="270" r:id="rId18"/>
    <p:sldId id="271" r:id="rId19"/>
    <p:sldId id="296"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90" r:id="rId37"/>
    <p:sldId id="291" r:id="rId3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494949"/>
    <a:srgbClr val="626262"/>
    <a:srgbClr val="757575"/>
    <a:srgbClr val="2E00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7006FC0-66B1-43AC-AC71-251C1012ADA1}">
  <a:tblStyle styleId="{A7006FC0-66B1-43AC-AC71-251C1012ADA1}" styleName="Table_0">
    <a:wholeTbl>
      <a:tcTxStyle>
        <a:font>
          <a:latin typeface="Arial"/>
          <a:ea typeface="Arial"/>
          <a:cs typeface="Arial"/>
        </a:font>
        <a:srgbClr val="BF8F00"/>
      </a:tcTxStyle>
      <a:tcStyle>
        <a:tcBdr>
          <a:left>
            <a:ln w="6350" cap="flat" cmpd="sng">
              <a:solidFill>
                <a:srgbClr val="FFFFFF"/>
              </a:solidFill>
              <a:prstDash val="solid"/>
              <a:round/>
              <a:headEnd type="none" w="sm" len="sm"/>
              <a:tailEnd type="none" w="sm" len="sm"/>
            </a:ln>
          </a:left>
          <a:right>
            <a:ln w="6350" cap="flat" cmpd="sng">
              <a:solidFill>
                <a:srgbClr val="FFFFFF"/>
              </a:solidFill>
              <a:prstDash val="solid"/>
              <a:round/>
              <a:headEnd type="none" w="sm" len="sm"/>
              <a:tailEnd type="none" w="sm" len="sm"/>
            </a:ln>
          </a:right>
          <a:top>
            <a:ln w="6350" cap="flat" cmpd="sng">
              <a:solidFill>
                <a:srgbClr val="FFFFFF"/>
              </a:solidFill>
              <a:prstDash val="solid"/>
              <a:round/>
              <a:headEnd type="none" w="sm" len="sm"/>
              <a:tailEnd type="none" w="sm" len="sm"/>
            </a:ln>
          </a:top>
          <a:bottom>
            <a:ln w="6350" cap="flat" cmpd="sng">
              <a:solidFill>
                <a:srgbClr val="FFFFFF"/>
              </a:solidFill>
              <a:prstDash val="solid"/>
              <a:round/>
              <a:headEnd type="none" w="sm" len="sm"/>
              <a:tailEnd type="none" w="sm" len="sm"/>
            </a:ln>
          </a:bottom>
          <a:insideH>
            <a:ln w="6350" cap="flat" cmpd="sng">
              <a:solidFill>
                <a:srgbClr val="FFFFFF"/>
              </a:solidFill>
              <a:prstDash val="solid"/>
              <a:round/>
              <a:headEnd type="none" w="sm" len="sm"/>
              <a:tailEnd type="none" w="sm" len="sm"/>
            </a:ln>
          </a:insideH>
          <a:insideV>
            <a:ln w="6350" cap="flat" cmpd="sng">
              <a:solidFill>
                <a:srgbClr val="FFFFFF"/>
              </a:solidFill>
              <a:prstDash val="solid"/>
              <a:round/>
              <a:headEnd type="none" w="sm" len="sm"/>
              <a:tailEnd type="none" w="sm" len="sm"/>
            </a:ln>
          </a:insideV>
        </a:tcBdr>
        <a:fill>
          <a:solidFill>
            <a:srgbClr val="FBE5D5"/>
          </a:solidFill>
        </a:fill>
      </a:tcStyle>
    </a:wholeTbl>
    <a:band1H>
      <a:tcTxStyle/>
      <a:tcStyle>
        <a:tcBdr/>
        <a:fill>
          <a:solidFill>
            <a:srgbClr val="F7CBAC"/>
          </a:solidFill>
        </a:fill>
      </a:tcStyle>
    </a:band1H>
    <a:band2H>
      <a:tcTxStyle/>
      <a:tcStyle>
        <a:tcBdr/>
      </a:tcStyle>
    </a:band2H>
    <a:band1V>
      <a:tcTxStyle/>
      <a:tcStyle>
        <a:tcBdr/>
        <a:fill>
          <a:solidFill>
            <a:srgbClr val="F7CBAC"/>
          </a:solidFill>
        </a:fill>
      </a:tcStyle>
    </a:band1V>
    <a:band2V>
      <a:tcTxStyle/>
      <a:tcStyle>
        <a:tcBdr/>
      </a:tcStyle>
    </a:band2V>
    <a:lastCol>
      <a:tcTxStyle b="on">
        <a:srgbClr val="FFFFFF"/>
      </a:tcTxStyle>
      <a:tcStyle>
        <a:tcBdr>
          <a:right>
            <a:ln w="6350" cap="flat" cmpd="sng">
              <a:solidFill>
                <a:srgbClr val="FFFFFF"/>
              </a:solidFill>
              <a:prstDash val="solid"/>
              <a:round/>
              <a:headEnd type="none" w="sm" len="sm"/>
              <a:tailEnd type="none" w="sm" len="sm"/>
            </a:ln>
          </a:right>
          <a:top>
            <a:ln w="6350" cap="flat" cmpd="sng">
              <a:solidFill>
                <a:srgbClr val="FFFFFF"/>
              </a:solidFill>
              <a:prstDash val="solid"/>
              <a:round/>
              <a:headEnd type="none" w="sm" len="sm"/>
              <a:tailEnd type="none" w="sm" len="sm"/>
            </a:ln>
          </a:top>
          <a:bottom>
            <a:ln w="6350" cap="flat" cmpd="sng">
              <a:solidFill>
                <a:srgbClr val="FFFFFF"/>
              </a:solidFill>
              <a:prstDash val="solid"/>
              <a:round/>
              <a:headEnd type="none" w="sm" len="sm"/>
              <a:tailEnd type="none" w="sm" len="sm"/>
            </a:ln>
          </a:bottom>
          <a:insideV>
            <a:ln cap="flat" cmpd="sng">
              <a:solidFill>
                <a:srgbClr val="000000"/>
              </a:solidFill>
              <a:prstDash val="solid"/>
              <a:round/>
              <a:headEnd type="none" w="sm" len="sm"/>
              <a:tailEnd type="none" w="sm" len="sm"/>
            </a:ln>
          </a:insideV>
        </a:tcBdr>
        <a:fill>
          <a:solidFill>
            <a:srgbClr val="ED7D31"/>
          </a:solidFill>
        </a:fill>
      </a:tcStyle>
    </a:lastCol>
    <a:firstCol>
      <a:tcTxStyle b="on">
        <a:srgbClr val="FFFFFF"/>
      </a:tcTxStyle>
      <a:tcStyle>
        <a:tcBdr>
          <a:left>
            <a:ln w="6350" cap="flat" cmpd="sng">
              <a:solidFill>
                <a:srgbClr val="FFFFFF"/>
              </a:solidFill>
              <a:prstDash val="solid"/>
              <a:round/>
              <a:headEnd type="none" w="sm" len="sm"/>
              <a:tailEnd type="none" w="sm" len="sm"/>
            </a:ln>
          </a:left>
          <a:top>
            <a:ln w="6350" cap="flat" cmpd="sng">
              <a:solidFill>
                <a:srgbClr val="FFFFFF"/>
              </a:solidFill>
              <a:prstDash val="solid"/>
              <a:round/>
              <a:headEnd type="none" w="sm" len="sm"/>
              <a:tailEnd type="none" w="sm" len="sm"/>
            </a:ln>
          </a:top>
          <a:bottom>
            <a:ln w="6350" cap="flat" cmpd="sng">
              <a:solidFill>
                <a:srgbClr val="FFFFFF"/>
              </a:solidFill>
              <a:prstDash val="solid"/>
              <a:round/>
              <a:headEnd type="none" w="sm" len="sm"/>
              <a:tailEnd type="none" w="sm" len="sm"/>
            </a:ln>
          </a:bottom>
          <a:insideV>
            <a:ln cap="flat" cmpd="sng">
              <a:solidFill>
                <a:srgbClr val="000000"/>
              </a:solidFill>
              <a:prstDash val="solid"/>
              <a:round/>
              <a:headEnd type="none" w="sm" len="sm"/>
              <a:tailEnd type="none" w="sm" len="sm"/>
            </a:ln>
          </a:insideV>
        </a:tcBdr>
        <a:fill>
          <a:solidFill>
            <a:srgbClr val="ED7D31"/>
          </a:solidFill>
        </a:fill>
      </a:tcStyle>
    </a:firstCol>
    <a:lastRow>
      <a:tcTxStyle b="on">
        <a:srgbClr val="FFFFFF"/>
      </a:tcTxStyle>
      <a:tcStyle>
        <a:tcBdr>
          <a:left>
            <a:ln w="6350" cap="flat" cmpd="sng">
              <a:solidFill>
                <a:srgbClr val="FFFFFF"/>
              </a:solidFill>
              <a:prstDash val="solid"/>
              <a:round/>
              <a:headEnd type="none" w="sm" len="sm"/>
              <a:tailEnd type="none" w="sm" len="sm"/>
            </a:ln>
          </a:left>
          <a:right>
            <a:ln w="6350" cap="flat" cmpd="sng">
              <a:solidFill>
                <a:srgbClr val="FFFFFF"/>
              </a:solidFill>
              <a:prstDash val="solid"/>
              <a:round/>
              <a:headEnd type="none" w="sm" len="sm"/>
              <a:tailEnd type="none" w="sm" len="sm"/>
            </a:ln>
          </a:right>
          <a:bottom>
            <a:ln w="6350" cap="flat" cmpd="sng">
              <a:solidFill>
                <a:srgbClr val="FFFFFF"/>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fill>
          <a:solidFill>
            <a:srgbClr val="ED7D31"/>
          </a:solidFill>
        </a:fill>
      </a:tcStyle>
    </a:lastRow>
    <a:seCell>
      <a:tcTxStyle/>
      <a:tcStyle>
        <a:tcBdr/>
      </a:tcStyle>
    </a:seCell>
    <a:swCell>
      <a:tcTxStyle/>
      <a:tcStyle>
        <a:tcBdr/>
      </a:tcStyle>
    </a:swCell>
    <a:firstRow>
      <a:tcTxStyle b="on">
        <a:srgbClr val="FFFFFF"/>
      </a:tcTxStyle>
      <a:tcStyle>
        <a:tcBdr>
          <a:left>
            <a:ln w="6350" cap="flat" cmpd="sng">
              <a:solidFill>
                <a:srgbClr val="FFFFFF"/>
              </a:solidFill>
              <a:prstDash val="solid"/>
              <a:round/>
              <a:headEnd type="none" w="sm" len="sm"/>
              <a:tailEnd type="none" w="sm" len="sm"/>
            </a:ln>
          </a:left>
          <a:right>
            <a:ln w="6350" cap="flat" cmpd="sng">
              <a:solidFill>
                <a:srgbClr val="FFFFFF"/>
              </a:solidFill>
              <a:prstDash val="solid"/>
              <a:round/>
              <a:headEnd type="none" w="sm" len="sm"/>
              <a:tailEnd type="none" w="sm" len="sm"/>
            </a:ln>
          </a:right>
          <a:top>
            <a:ln w="6350" cap="flat" cmpd="sng">
              <a:solidFill>
                <a:srgbClr val="FFFFFF"/>
              </a:solidFill>
              <a:prstDash val="solid"/>
              <a:round/>
              <a:headEnd type="none" w="sm" len="sm"/>
              <a:tailEnd type="none" w="sm" len="sm"/>
            </a:ln>
          </a:top>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fill>
          <a:solidFill>
            <a:srgbClr val="ED7D31"/>
          </a:solidFill>
        </a:fill>
      </a:tcStyle>
    </a:firstRow>
    <a:neCell>
      <a:tcTxStyle/>
      <a:tcStyle>
        <a:tcBdr/>
      </a:tcStyle>
    </a:neCell>
    <a:nwCell>
      <a:tcTxStyle/>
      <a:tcStyle>
        <a:tcBdr/>
      </a:tcStyle>
    </a:nwCell>
  </a:tblStyle>
  <a:tblStyle styleId="{78DFAAD7-2EF1-4052-A401-3C682D5C30D4}" styleName="Table_1">
    <a:wholeTbl>
      <a:tcTxStyle>
        <a:font>
          <a:latin typeface="Arial"/>
          <a:ea typeface="Arial"/>
          <a:cs typeface="Arial"/>
        </a:font>
        <a:srgbClr val="BF8F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fill>
          <a:solidFill>
            <a:srgbClr val="FBE5D5"/>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A686855-C696-4C60-876B-8336CCBB88EF}" styleName="Table_2">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69F7F72-D397-4E15-9AC1-D821E859CAF0}" styleName="Table_3">
    <a:wholeTbl>
      <a:tcTxStyle>
        <a:font>
          <a:latin typeface="Arial"/>
          <a:ea typeface="Arial"/>
          <a:cs typeface="Arial"/>
        </a:font>
        <a:srgbClr val="BF8F00"/>
      </a:tcTxStyle>
      <a:tcStyle>
        <a:tcBdr>
          <a:left>
            <a:ln w="6350" cap="flat" cmpd="sng">
              <a:solidFill>
                <a:srgbClr val="FFFFFF"/>
              </a:solidFill>
              <a:prstDash val="solid"/>
              <a:round/>
              <a:headEnd type="none" w="sm" len="sm"/>
              <a:tailEnd type="none" w="sm" len="sm"/>
            </a:ln>
          </a:left>
          <a:right>
            <a:ln w="6350" cap="flat" cmpd="sng">
              <a:solidFill>
                <a:srgbClr val="FFFFFF"/>
              </a:solidFill>
              <a:prstDash val="solid"/>
              <a:round/>
              <a:headEnd type="none" w="sm" len="sm"/>
              <a:tailEnd type="none" w="sm" len="sm"/>
            </a:ln>
          </a:right>
          <a:top>
            <a:ln w="6350" cap="flat" cmpd="sng">
              <a:solidFill>
                <a:srgbClr val="FFFFFF"/>
              </a:solidFill>
              <a:prstDash val="solid"/>
              <a:round/>
              <a:headEnd type="none" w="sm" len="sm"/>
              <a:tailEnd type="none" w="sm" len="sm"/>
            </a:ln>
          </a:top>
          <a:bottom>
            <a:ln w="6350" cap="flat" cmpd="sng">
              <a:solidFill>
                <a:srgbClr val="FFFFFF"/>
              </a:solidFill>
              <a:prstDash val="solid"/>
              <a:round/>
              <a:headEnd type="none" w="sm" len="sm"/>
              <a:tailEnd type="none" w="sm" len="sm"/>
            </a:ln>
          </a:bottom>
          <a:insideH>
            <a:ln w="6350" cap="flat" cmpd="sng">
              <a:solidFill>
                <a:srgbClr val="FFFFFF"/>
              </a:solidFill>
              <a:prstDash val="solid"/>
              <a:round/>
              <a:headEnd type="none" w="sm" len="sm"/>
              <a:tailEnd type="none" w="sm" len="sm"/>
            </a:ln>
          </a:insideH>
          <a:insideV>
            <a:ln w="6350" cap="flat" cmpd="sng">
              <a:solidFill>
                <a:srgbClr val="FFFFFF"/>
              </a:solidFill>
              <a:prstDash val="solid"/>
              <a:round/>
              <a:headEnd type="none" w="sm" len="sm"/>
              <a:tailEnd type="none" w="sm" len="sm"/>
            </a:ln>
          </a:insideV>
        </a:tcBdr>
        <a:fill>
          <a:solidFill>
            <a:srgbClr val="FBE5D5"/>
          </a:solidFill>
        </a:fill>
      </a:tcStyle>
    </a:wholeTbl>
    <a:band1H>
      <a:tcTxStyle/>
      <a:tcStyle>
        <a:tcBdr/>
        <a:fill>
          <a:solidFill>
            <a:srgbClr val="EDEDED"/>
          </a:solidFill>
        </a:fill>
      </a:tcStyle>
    </a:band1H>
    <a:band2H>
      <a:tcTxStyle/>
      <a:tcStyle>
        <a:tcBdr/>
      </a:tcStyle>
    </a:band2H>
    <a:band1V>
      <a:tcTxStyle/>
      <a:tcStyle>
        <a:tcBdr/>
        <a:fill>
          <a:solidFill>
            <a:srgbClr val="EDEDED"/>
          </a:solidFill>
        </a:fill>
      </a:tcStyle>
    </a:band1V>
    <a:band2V>
      <a:tcTxStyle/>
      <a:tcStyle>
        <a:tcBdr/>
      </a:tcStyle>
    </a:band2V>
    <a:lastCol>
      <a:tcTxStyle b="on"/>
      <a:tcStyle>
        <a:tcBdr/>
      </a:tcStyle>
    </a:lastCol>
    <a:firstCol>
      <a:tcTxStyle b="on"/>
      <a:tcStyle>
        <a:tcBdr/>
      </a:tcStyle>
    </a:firstCol>
    <a:lastRow>
      <a:tcTxStyle b="on"/>
      <a:tcStyle>
        <a:tcBdr>
          <a:top>
            <a:ln w="6350" cap="flat" cmpd="sng">
              <a:solidFill>
                <a:srgbClr val="A5A5A5"/>
              </a:solidFill>
              <a:prstDash val="solid"/>
              <a:round/>
              <a:headEnd type="none" w="sm" len="sm"/>
              <a:tailEnd type="none" w="sm" len="sm"/>
            </a:ln>
          </a:top>
        </a:tcBdr>
      </a:tcStyle>
    </a:lastRow>
    <a:seCell>
      <a:tcTxStyle/>
      <a:tcStyle>
        <a:tcBdr/>
      </a:tcStyle>
    </a:seCell>
    <a:swCell>
      <a:tcTxStyle/>
      <a:tcStyle>
        <a:tcBdr/>
      </a:tcStyle>
    </a:swCell>
    <a:firstRow>
      <a:tcTxStyle b="on">
        <a:srgbClr val="FFFFFF"/>
      </a:tcTxStyle>
      <a:tcStyle>
        <a:tcBdr>
          <a:left>
            <a:ln w="6350" cap="flat" cmpd="sng">
              <a:solidFill>
                <a:srgbClr val="A5A5A5"/>
              </a:solidFill>
              <a:prstDash val="solid"/>
              <a:round/>
              <a:headEnd type="none" w="sm" len="sm"/>
              <a:tailEnd type="none" w="sm" len="sm"/>
            </a:ln>
          </a:left>
          <a:right>
            <a:ln w="6350" cap="flat" cmpd="sng">
              <a:solidFill>
                <a:srgbClr val="A5A5A5"/>
              </a:solidFill>
              <a:prstDash val="solid"/>
              <a:round/>
              <a:headEnd type="none" w="sm" len="sm"/>
              <a:tailEnd type="none" w="sm" len="sm"/>
            </a:ln>
          </a:right>
          <a:top>
            <a:ln w="6350" cap="flat" cmpd="sng">
              <a:solidFill>
                <a:srgbClr val="A5A5A5"/>
              </a:solidFill>
              <a:prstDash val="solid"/>
              <a:round/>
              <a:headEnd type="none" w="sm" len="sm"/>
              <a:tailEnd type="none" w="sm" len="sm"/>
            </a:ln>
          </a:top>
          <a:bottom>
            <a:ln w="6350" cap="flat" cmpd="sng">
              <a:solidFill>
                <a:srgbClr val="A5A5A5"/>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fill>
          <a:solidFill>
            <a:srgbClr val="A5A5A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817" autoAdjust="0"/>
  </p:normalViewPr>
  <p:slideViewPr>
    <p:cSldViewPr snapToGrid="0">
      <p:cViewPr varScale="1">
        <p:scale>
          <a:sx n="127" d="100"/>
          <a:sy n="127" d="100"/>
        </p:scale>
        <p:origin x="44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f2cde6d4f4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f2cde6d4f4_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0254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f2cde6d4f4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f2cde6d4f4_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f2cde6d4f4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f2cde6d4f4_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6874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f2cde6d4f4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f2cde6d4f4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0622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f2cde6d4f4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f2cde6d4f4_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2325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f2cde6d4f4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f2cde6d4f4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f2cde6d4f4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f2cde6d4f4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f2cde6d4f4_2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f2cde6d4f4_2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f2cde6d4f4_2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f2cde6d4f4_2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f2cde6d4f4_2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f2cde6d4f4_2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8647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2cde6d4f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2cde6d4f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31631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f2cde6d4f4_2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f2cde6d4f4_2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f2cde6d4f4_2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f2cde6d4f4_2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f2cde6d4f4_2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2cde6d4f4_2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f2cde6d4f4_2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f2cde6d4f4_2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f2cde6d4f4_2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f2cde6d4f4_2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f2cde6d4f4_2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f2cde6d4f4_2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f2cde6d4f4_2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f2cde6d4f4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f2cde6d4f4_2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f2cde6d4f4_2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f2cde6d4f4_2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f2cde6d4f4_2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f2cde6d4f4_2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f2cde6d4f4_2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2cde6d4f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2cde6d4f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4433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f2cde6d4f4_2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f2cde6d4f4_2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f2cde6d4f4_2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f2cde6d4f4_2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f2cde6d4f4_2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f2cde6d4f4_2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f2cde6d4f4_2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f2cde6d4f4_2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f2cde6d4f4_2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f2cde6d4f4_2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f2cde6d4f4_2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f2cde6d4f4_2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f2cde6d4f4_2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f2cde6d4f4_2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f2cde6d4f4_2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f2cde6d4f4_2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f2cde6d4f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f2cde6d4f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2cde6d4f4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2cde6d4f4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f2cde6d4f4_2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f2cde6d4f4_2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f2cde6d4f4_2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f2cde6d4f4_2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f2cde6d4f4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f2cde6d4f4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800"/>
              </a:spcAft>
              <a:buClr>
                <a:schemeClr val="dk1"/>
              </a:buClr>
              <a:buSzPts val="1100"/>
              <a:buFont typeface="Arial"/>
              <a:buNone/>
            </a:pPr>
            <a:r>
              <a:rPr lang="ko" sz="1000" dirty="0">
                <a:solidFill>
                  <a:schemeClr val="dk1"/>
                </a:solidFill>
                <a:latin typeface="Malgun Gothic"/>
                <a:ea typeface="Malgun Gothic"/>
                <a:cs typeface="Malgun Gothic"/>
                <a:sym typeface="Malgun Gothic"/>
              </a:rPr>
              <a:t> 본 ‘동네마켓’ 프로젝트는 소비자의 지역을 기반으로하여 소비자의 지역에 밀착한 서비스를 제공하는 하이퍼로컬(지역밀착)서비스로, 서울시 내의 사용자의 위치 기준 반경 2km안에 있는 과일가게, 정육점 등의 상품을 객관적인 상품정보, 가격, 위치를 제공하여 현명하고 만족스러운 구매를 도울 것이다. 또한 이는 소비자근처 지역 소상공인의 직접적인 홍보가 될 것이고, 이에 따른 소상공인의 수익 상승과 지역시장 활성화를 기대 할 수 있을것이다.</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2cde6d4f4_2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2cde6d4f4_2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494949"/>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ko"/>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18" Type="http://schemas.openxmlformats.org/officeDocument/2006/relationships/image" Target="../media/image20.sv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svg"/><Relationship Id="rId17" Type="http://schemas.openxmlformats.org/officeDocument/2006/relationships/image" Target="../media/image19.png"/><Relationship Id="rId2" Type="http://schemas.openxmlformats.org/officeDocument/2006/relationships/notesSlide" Target="../notesSlides/notesSlide10.xml"/><Relationship Id="rId16" Type="http://schemas.openxmlformats.org/officeDocument/2006/relationships/image" Target="../media/image18.svg"/><Relationship Id="rId20" Type="http://schemas.openxmlformats.org/officeDocument/2006/relationships/image" Target="../media/image22.svg"/><Relationship Id="rId1" Type="http://schemas.openxmlformats.org/officeDocument/2006/relationships/slideLayout" Target="../slideLayouts/slideLayout3.xml"/><Relationship Id="rId6" Type="http://schemas.openxmlformats.org/officeDocument/2006/relationships/image" Target="../media/image8.svg"/><Relationship Id="rId11" Type="http://schemas.openxmlformats.org/officeDocument/2006/relationships/image" Target="../media/image13.png"/><Relationship Id="rId24" Type="http://schemas.openxmlformats.org/officeDocument/2006/relationships/image" Target="../media/image26.sv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10" Type="http://schemas.openxmlformats.org/officeDocument/2006/relationships/image" Target="../media/image12.svg"/><Relationship Id="rId19" Type="http://schemas.openxmlformats.org/officeDocument/2006/relationships/image" Target="../media/image21.pn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 Id="rId22" Type="http://schemas.openxmlformats.org/officeDocument/2006/relationships/image" Target="../media/image24.svg"/></Relationships>
</file>

<file path=ppt/slides/_rels/slide1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18" Type="http://schemas.openxmlformats.org/officeDocument/2006/relationships/image" Target="../media/image24.svg"/><Relationship Id="rId26" Type="http://schemas.openxmlformats.org/officeDocument/2006/relationships/image" Target="../media/image32.svg"/><Relationship Id="rId3" Type="http://schemas.openxmlformats.org/officeDocument/2006/relationships/image" Target="../media/image7.png"/><Relationship Id="rId21" Type="http://schemas.openxmlformats.org/officeDocument/2006/relationships/image" Target="../media/image27.png"/><Relationship Id="rId7" Type="http://schemas.openxmlformats.org/officeDocument/2006/relationships/image" Target="../media/image11.png"/><Relationship Id="rId12" Type="http://schemas.openxmlformats.org/officeDocument/2006/relationships/image" Target="../media/image16.svg"/><Relationship Id="rId17" Type="http://schemas.openxmlformats.org/officeDocument/2006/relationships/image" Target="../media/image23.png"/><Relationship Id="rId25" Type="http://schemas.openxmlformats.org/officeDocument/2006/relationships/image" Target="../media/image31.png"/><Relationship Id="rId2" Type="http://schemas.openxmlformats.org/officeDocument/2006/relationships/notesSlide" Target="../notesSlides/notesSlide11.xml"/><Relationship Id="rId16" Type="http://schemas.openxmlformats.org/officeDocument/2006/relationships/image" Target="../media/image22.svg"/><Relationship Id="rId20" Type="http://schemas.openxmlformats.org/officeDocument/2006/relationships/image" Target="../media/image26.svg"/><Relationship Id="rId29" Type="http://schemas.openxmlformats.org/officeDocument/2006/relationships/image" Target="../media/image35.png"/><Relationship Id="rId1" Type="http://schemas.openxmlformats.org/officeDocument/2006/relationships/slideLayout" Target="../slideLayouts/slideLayout3.xml"/><Relationship Id="rId6" Type="http://schemas.openxmlformats.org/officeDocument/2006/relationships/image" Target="../media/image10.svg"/><Relationship Id="rId11" Type="http://schemas.openxmlformats.org/officeDocument/2006/relationships/image" Target="../media/image15.png"/><Relationship Id="rId24" Type="http://schemas.openxmlformats.org/officeDocument/2006/relationships/image" Target="../media/image30.svg"/><Relationship Id="rId5" Type="http://schemas.openxmlformats.org/officeDocument/2006/relationships/image" Target="../media/image9.png"/><Relationship Id="rId15" Type="http://schemas.openxmlformats.org/officeDocument/2006/relationships/image" Target="../media/image21.png"/><Relationship Id="rId23" Type="http://schemas.openxmlformats.org/officeDocument/2006/relationships/image" Target="../media/image29.png"/><Relationship Id="rId28" Type="http://schemas.openxmlformats.org/officeDocument/2006/relationships/image" Target="../media/image34.svg"/><Relationship Id="rId10" Type="http://schemas.openxmlformats.org/officeDocument/2006/relationships/image" Target="../media/image14.svg"/><Relationship Id="rId19" Type="http://schemas.openxmlformats.org/officeDocument/2006/relationships/image" Target="../media/image25.pn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 Id="rId22" Type="http://schemas.openxmlformats.org/officeDocument/2006/relationships/image" Target="../media/image28.svg"/><Relationship Id="rId27" Type="http://schemas.openxmlformats.org/officeDocument/2006/relationships/image" Target="../media/image33.png"/><Relationship Id="rId30" Type="http://schemas.openxmlformats.org/officeDocument/2006/relationships/image" Target="../media/image36.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aihub.or.kr/aidata/30726"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hyperlink" Target="https://www.kaggle.com/moltean/fruits" TargetMode="External"/><Relationship Id="rId4" Type="http://schemas.openxmlformats.org/officeDocument/2006/relationships/hyperlink" Target="https://aihub.or.kr/aidata/30733"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ko" dirty="0"/>
              <a:t>동네마켓</a:t>
            </a:r>
            <a:endParaRPr dirty="0"/>
          </a:p>
        </p:txBody>
      </p:sp>
      <p:sp>
        <p:nvSpPr>
          <p:cNvPr id="60" name="Google Shape;60;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ko" dirty="0">
                <a:solidFill>
                  <a:schemeClr val="bg1"/>
                </a:solidFill>
              </a:rPr>
              <a:t>이미지기반 인공지능 플랫폼 개발자 양성과정</a:t>
            </a:r>
            <a:endParaRPr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6" name="Google Shape;136;p25"/>
          <p:cNvSpPr/>
          <p:nvPr/>
        </p:nvSpPr>
        <p:spPr>
          <a:xfrm>
            <a:off x="433659" y="3576038"/>
            <a:ext cx="1469336" cy="88872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US" altLang="ko-KR" b="1" dirty="0">
                <a:latin typeface="Amasis MT Pro Black" panose="02040A04050005020304" pitchFamily="18" charset="0"/>
              </a:rPr>
              <a:t>C</a:t>
            </a:r>
          </a:p>
          <a:p>
            <a:pPr marL="0" lvl="0" indent="0" rtl="0">
              <a:spcBef>
                <a:spcPts val="0"/>
              </a:spcBef>
              <a:spcAft>
                <a:spcPts val="0"/>
              </a:spcAft>
              <a:buNone/>
            </a:pPr>
            <a:endParaRPr lang="en-US" altLang="ko-KR" b="1" dirty="0">
              <a:latin typeface="Amasis MT Pro Black" panose="02040A04050005020304" pitchFamily="18" charset="0"/>
            </a:endParaRPr>
          </a:p>
          <a:p>
            <a:pPr marL="0" lvl="0" indent="0" rtl="0">
              <a:spcBef>
                <a:spcPts val="0"/>
              </a:spcBef>
              <a:spcAft>
                <a:spcPts val="0"/>
              </a:spcAft>
              <a:buNone/>
            </a:pPr>
            <a:endParaRPr lang="en-US" altLang="ko-KR" b="1" dirty="0">
              <a:latin typeface="Amasis MT Pro Black" panose="02040A04050005020304" pitchFamily="18" charset="0"/>
            </a:endParaRPr>
          </a:p>
          <a:p>
            <a:pPr marL="0" lvl="0" indent="0" rtl="0">
              <a:spcBef>
                <a:spcPts val="0"/>
              </a:spcBef>
              <a:spcAft>
                <a:spcPts val="0"/>
              </a:spcAft>
              <a:buNone/>
            </a:pPr>
            <a:endParaRPr lang="en-US" altLang="ko-KR" b="1" dirty="0">
              <a:latin typeface="Amasis MT Pro Black" panose="02040A04050005020304" pitchFamily="18" charset="0"/>
            </a:endParaRPr>
          </a:p>
        </p:txBody>
      </p:sp>
      <p:sp>
        <p:nvSpPr>
          <p:cNvPr id="14" name="Google Shape;136;p25">
            <a:extLst>
              <a:ext uri="{FF2B5EF4-FFF2-40B4-BE49-F238E27FC236}">
                <a16:creationId xmlns:a16="http://schemas.microsoft.com/office/drawing/2014/main" id="{8F9F65EC-AD8C-4D36-BE4D-2E7136E579EB}"/>
              </a:ext>
            </a:extLst>
          </p:cNvPr>
          <p:cNvSpPr/>
          <p:nvPr/>
        </p:nvSpPr>
        <p:spPr>
          <a:xfrm>
            <a:off x="424936" y="2551473"/>
            <a:ext cx="1469336" cy="88872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US" altLang="ko-KR" b="1" dirty="0">
                <a:latin typeface="Amasis MT Pro Black" panose="020B0604020202020204" pitchFamily="18" charset="0"/>
              </a:rPr>
              <a:t>B</a:t>
            </a:r>
          </a:p>
          <a:p>
            <a:pPr marL="0" lvl="0" indent="0" algn="ctr" rtl="0">
              <a:spcBef>
                <a:spcPts val="0"/>
              </a:spcBef>
              <a:spcAft>
                <a:spcPts val="0"/>
              </a:spcAft>
              <a:buNone/>
            </a:pPr>
            <a:endParaRPr lang="en-US" altLang="ko-KR" sz="2000" b="1" dirty="0">
              <a:latin typeface="Amasis MT Pro Black" panose="020B0604020202020204" pitchFamily="18" charset="0"/>
            </a:endParaRPr>
          </a:p>
          <a:p>
            <a:pPr marL="0" lvl="0" indent="0" algn="ctr" rtl="0">
              <a:spcBef>
                <a:spcPts val="0"/>
              </a:spcBef>
              <a:spcAft>
                <a:spcPts val="0"/>
              </a:spcAft>
              <a:buNone/>
            </a:pPr>
            <a:endParaRPr lang="en-US" altLang="ko-KR" sz="2000" b="1" dirty="0">
              <a:latin typeface="Amasis MT Pro Black" panose="020B0604020202020204" pitchFamily="18" charset="0"/>
            </a:endParaRPr>
          </a:p>
        </p:txBody>
      </p:sp>
      <p:sp>
        <p:nvSpPr>
          <p:cNvPr id="15" name="Google Shape;136;p25">
            <a:extLst>
              <a:ext uri="{FF2B5EF4-FFF2-40B4-BE49-F238E27FC236}">
                <a16:creationId xmlns:a16="http://schemas.microsoft.com/office/drawing/2014/main" id="{1BC5AF67-8958-4685-9C7F-49C9BBB43FD0}"/>
              </a:ext>
            </a:extLst>
          </p:cNvPr>
          <p:cNvSpPr/>
          <p:nvPr/>
        </p:nvSpPr>
        <p:spPr>
          <a:xfrm>
            <a:off x="433659" y="1526909"/>
            <a:ext cx="1469336" cy="88872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US" altLang="ko-KR" b="1" dirty="0">
                <a:latin typeface="Amasis MT Pro Black" panose="02040A04050005020304" pitchFamily="18" charset="0"/>
              </a:rPr>
              <a:t>A</a:t>
            </a:r>
          </a:p>
          <a:p>
            <a:pPr marL="0" lvl="0" indent="0" rtl="0">
              <a:spcBef>
                <a:spcPts val="0"/>
              </a:spcBef>
              <a:spcAft>
                <a:spcPts val="0"/>
              </a:spcAft>
              <a:buNone/>
            </a:pPr>
            <a:endParaRPr lang="en-US" altLang="ko-KR" b="1" dirty="0">
              <a:latin typeface="Amasis MT Pro Black" panose="02040A04050005020304" pitchFamily="18" charset="0"/>
            </a:endParaRPr>
          </a:p>
          <a:p>
            <a:pPr marL="0" lvl="0" indent="0" rtl="0">
              <a:spcBef>
                <a:spcPts val="0"/>
              </a:spcBef>
              <a:spcAft>
                <a:spcPts val="0"/>
              </a:spcAft>
              <a:buNone/>
            </a:pPr>
            <a:endParaRPr lang="en-US" altLang="ko-KR" b="1" dirty="0">
              <a:latin typeface="Amasis MT Pro Black" panose="02040A04050005020304" pitchFamily="18" charset="0"/>
            </a:endParaRPr>
          </a:p>
          <a:p>
            <a:pPr marL="0" lvl="0" indent="0" rtl="0">
              <a:spcBef>
                <a:spcPts val="0"/>
              </a:spcBef>
              <a:spcAft>
                <a:spcPts val="0"/>
              </a:spcAft>
              <a:buNone/>
            </a:pPr>
            <a:endParaRPr lang="en-US" altLang="ko-KR" b="1" dirty="0">
              <a:latin typeface="Amasis MT Pro Black" panose="02040A04050005020304" pitchFamily="18" charset="0"/>
            </a:endParaRPr>
          </a:p>
        </p:txBody>
      </p:sp>
      <p:cxnSp>
        <p:nvCxnSpPr>
          <p:cNvPr id="4" name="직선 화살표 연결선 3">
            <a:extLst>
              <a:ext uri="{FF2B5EF4-FFF2-40B4-BE49-F238E27FC236}">
                <a16:creationId xmlns:a16="http://schemas.microsoft.com/office/drawing/2014/main" id="{789D1969-56A7-438F-8215-619CF6BD44E4}"/>
              </a:ext>
            </a:extLst>
          </p:cNvPr>
          <p:cNvCxnSpPr>
            <a:cxnSpLocks/>
          </p:cNvCxnSpPr>
          <p:nvPr/>
        </p:nvCxnSpPr>
        <p:spPr>
          <a:xfrm flipH="1" flipV="1">
            <a:off x="2077546" y="1871859"/>
            <a:ext cx="1466136" cy="823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1296E9CF-FC2F-4D61-A1D8-98919187AC5F}"/>
              </a:ext>
            </a:extLst>
          </p:cNvPr>
          <p:cNvCxnSpPr>
            <a:cxnSpLocks/>
          </p:cNvCxnSpPr>
          <p:nvPr/>
        </p:nvCxnSpPr>
        <p:spPr>
          <a:xfrm flipH="1">
            <a:off x="2121922" y="1889097"/>
            <a:ext cx="1411328" cy="99103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AA82238-5BA2-4B65-9D43-21D2B39B8C08}"/>
              </a:ext>
            </a:extLst>
          </p:cNvPr>
          <p:cNvCxnSpPr>
            <a:cxnSpLocks/>
          </p:cNvCxnSpPr>
          <p:nvPr/>
        </p:nvCxnSpPr>
        <p:spPr>
          <a:xfrm flipH="1">
            <a:off x="2101530" y="1889097"/>
            <a:ext cx="1457414" cy="203357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7" name="직선 화살표 연결선 36">
            <a:extLst>
              <a:ext uri="{FF2B5EF4-FFF2-40B4-BE49-F238E27FC236}">
                <a16:creationId xmlns:a16="http://schemas.microsoft.com/office/drawing/2014/main" id="{0D52CCAA-0FB0-49DF-B4FE-2EB480A17B67}"/>
              </a:ext>
            </a:extLst>
          </p:cNvPr>
          <p:cNvCxnSpPr>
            <a:cxnSpLocks/>
          </p:cNvCxnSpPr>
          <p:nvPr/>
        </p:nvCxnSpPr>
        <p:spPr>
          <a:xfrm flipH="1" flipV="1">
            <a:off x="2092807" y="2090040"/>
            <a:ext cx="1483780" cy="205893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F0448EE1-9970-4FE1-8CC8-9A2BF0C56EE0}"/>
              </a:ext>
            </a:extLst>
          </p:cNvPr>
          <p:cNvCxnSpPr>
            <a:cxnSpLocks/>
          </p:cNvCxnSpPr>
          <p:nvPr/>
        </p:nvCxnSpPr>
        <p:spPr>
          <a:xfrm flipH="1" flipV="1">
            <a:off x="2074470" y="1967092"/>
            <a:ext cx="1458781" cy="101762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4" name="Google Shape;136;p25">
            <a:extLst>
              <a:ext uri="{FF2B5EF4-FFF2-40B4-BE49-F238E27FC236}">
                <a16:creationId xmlns:a16="http://schemas.microsoft.com/office/drawing/2014/main" id="{4F820B56-0921-4D56-BDDC-F6109D41BFCD}"/>
              </a:ext>
            </a:extLst>
          </p:cNvPr>
          <p:cNvSpPr/>
          <p:nvPr/>
        </p:nvSpPr>
        <p:spPr>
          <a:xfrm>
            <a:off x="3704724" y="3579239"/>
            <a:ext cx="895155" cy="888724"/>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ko-KR" b="1" dirty="0">
                <a:latin typeface="Amasis MT Pro Black" panose="02040A04050005020304" pitchFamily="18" charset="0"/>
              </a:rPr>
              <a:t>c</a:t>
            </a:r>
            <a:endParaRPr lang="en-US" altLang="ko-KR"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dirty="0"/>
          </a:p>
        </p:txBody>
      </p:sp>
      <p:sp>
        <p:nvSpPr>
          <p:cNvPr id="45" name="Google Shape;136;p25">
            <a:extLst>
              <a:ext uri="{FF2B5EF4-FFF2-40B4-BE49-F238E27FC236}">
                <a16:creationId xmlns:a16="http://schemas.microsoft.com/office/drawing/2014/main" id="{F2C08A54-6117-4C5A-A0C0-8D45EC14AA3B}"/>
              </a:ext>
            </a:extLst>
          </p:cNvPr>
          <p:cNvSpPr/>
          <p:nvPr/>
        </p:nvSpPr>
        <p:spPr>
          <a:xfrm>
            <a:off x="3704725" y="2546336"/>
            <a:ext cx="895155" cy="888724"/>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ko-KR" b="1" dirty="0">
                <a:latin typeface="Amasis MT Pro Black" panose="02040A04050005020304" pitchFamily="18" charset="0"/>
              </a:rPr>
              <a:t>b</a:t>
            </a:r>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dirty="0"/>
          </a:p>
        </p:txBody>
      </p:sp>
      <p:sp>
        <p:nvSpPr>
          <p:cNvPr id="46" name="Google Shape;136;p25">
            <a:extLst>
              <a:ext uri="{FF2B5EF4-FFF2-40B4-BE49-F238E27FC236}">
                <a16:creationId xmlns:a16="http://schemas.microsoft.com/office/drawing/2014/main" id="{3CA6FB2A-46D0-4988-9FA6-32B52CF70902}"/>
              </a:ext>
            </a:extLst>
          </p:cNvPr>
          <p:cNvSpPr/>
          <p:nvPr/>
        </p:nvSpPr>
        <p:spPr>
          <a:xfrm>
            <a:off x="3704725" y="1526908"/>
            <a:ext cx="895155" cy="888724"/>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ko-KR" b="1" dirty="0">
                <a:latin typeface="Amasis MT Pro Black" panose="02040A04050005020304" pitchFamily="18" charset="0"/>
              </a:rPr>
              <a:t>a</a:t>
            </a:r>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dirty="0"/>
          </a:p>
        </p:txBody>
      </p:sp>
      <p:sp>
        <p:nvSpPr>
          <p:cNvPr id="21" name="직사각형 20">
            <a:extLst>
              <a:ext uri="{FF2B5EF4-FFF2-40B4-BE49-F238E27FC236}">
                <a16:creationId xmlns:a16="http://schemas.microsoft.com/office/drawing/2014/main" id="{FB8B1A2C-3022-4C7B-B1D8-06477C8E8EC3}"/>
              </a:ext>
            </a:extLst>
          </p:cNvPr>
          <p:cNvSpPr/>
          <p:nvPr/>
        </p:nvSpPr>
        <p:spPr>
          <a:xfrm>
            <a:off x="-329274" y="100364"/>
            <a:ext cx="3415776" cy="71332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dirty="0"/>
          </a:p>
        </p:txBody>
      </p:sp>
      <p:sp>
        <p:nvSpPr>
          <p:cNvPr id="23" name="TextBox 22">
            <a:extLst>
              <a:ext uri="{FF2B5EF4-FFF2-40B4-BE49-F238E27FC236}">
                <a16:creationId xmlns:a16="http://schemas.microsoft.com/office/drawing/2014/main" id="{E190E1FA-4110-4A7E-8E22-AD7C93EAAD02}"/>
              </a:ext>
            </a:extLst>
          </p:cNvPr>
          <p:cNvSpPr txBox="1"/>
          <p:nvPr/>
        </p:nvSpPr>
        <p:spPr>
          <a:xfrm>
            <a:off x="-49173" y="210457"/>
            <a:ext cx="607859" cy="461665"/>
          </a:xfrm>
          <a:prstGeom prst="rect">
            <a:avLst/>
          </a:prstGeom>
          <a:noFill/>
        </p:spPr>
        <p:txBody>
          <a:bodyPr wrap="none" rtlCol="0">
            <a:spAutoFit/>
          </a:bodyPr>
          <a:lstStyle/>
          <a:p>
            <a:pPr algn="r"/>
            <a:r>
              <a:rPr lang="en-US" altLang="ko-KR" sz="1200" b="1" dirty="0">
                <a:solidFill>
                  <a:schemeClr val="bg1">
                    <a:lumMod val="75000"/>
                  </a:schemeClr>
                </a:solidFill>
                <a:latin typeface="Microsoft GothicNeo" panose="020B0500000101010101" pitchFamily="50" charset="-127"/>
                <a:ea typeface="Microsoft GothicNeo" panose="020B0500000101010101" pitchFamily="50" charset="-127"/>
                <a:cs typeface="Microsoft GothicNeo" panose="020B0500000101010101" pitchFamily="50" charset="-127"/>
              </a:rPr>
              <a:t>02 </a:t>
            </a:r>
          </a:p>
          <a:p>
            <a:pPr algn="r"/>
            <a:r>
              <a:rPr lang="ko-KR" altLang="en-US" sz="1200" b="1" dirty="0">
                <a:solidFill>
                  <a:schemeClr val="bg1">
                    <a:lumMod val="75000"/>
                  </a:schemeClr>
                </a:solidFill>
                <a:latin typeface="Microsoft GothicNeo" panose="020B0500000101010101" pitchFamily="50" charset="-127"/>
                <a:ea typeface="Microsoft GothicNeo" panose="020B0500000101010101" pitchFamily="50" charset="-127"/>
                <a:cs typeface="Microsoft GothicNeo" panose="020B0500000101010101" pitchFamily="50" charset="-127"/>
              </a:rPr>
              <a:t>서비스</a:t>
            </a:r>
            <a:endParaRPr lang="ko-KR" altLang="en-US" sz="1800" b="1" dirty="0">
              <a:solidFill>
                <a:schemeClr val="bg1">
                  <a:lumMod val="65000"/>
                </a:schemeClr>
              </a:solidFill>
            </a:endParaRPr>
          </a:p>
        </p:txBody>
      </p:sp>
      <p:sp>
        <p:nvSpPr>
          <p:cNvPr id="24" name="Google Shape;65;p15">
            <a:extLst>
              <a:ext uri="{FF2B5EF4-FFF2-40B4-BE49-F238E27FC236}">
                <a16:creationId xmlns:a16="http://schemas.microsoft.com/office/drawing/2014/main" id="{DF3E58D3-2B5A-4963-869D-670365D10410}"/>
              </a:ext>
            </a:extLst>
          </p:cNvPr>
          <p:cNvSpPr txBox="1">
            <a:spLocks noGrp="1"/>
          </p:cNvSpPr>
          <p:nvPr>
            <p:ph type="title"/>
          </p:nvPr>
        </p:nvSpPr>
        <p:spPr>
          <a:xfrm>
            <a:off x="572956" y="1706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KR" altLang="en-US" b="1" dirty="0">
                <a:solidFill>
                  <a:schemeClr val="bg1"/>
                </a:solidFill>
              </a:rPr>
              <a:t>기능 </a:t>
            </a:r>
            <a:r>
              <a:rPr lang="en-US" altLang="ko-KR" sz="1700" b="1" dirty="0">
                <a:solidFill>
                  <a:schemeClr val="bg1"/>
                </a:solidFill>
              </a:rPr>
              <a:t>| </a:t>
            </a:r>
            <a:r>
              <a:rPr lang="ko-KR" altLang="en-US" sz="1700" b="1" dirty="0">
                <a:solidFill>
                  <a:schemeClr val="bg1"/>
                </a:solidFill>
              </a:rPr>
              <a:t>기존 판매 구조</a:t>
            </a:r>
            <a:endParaRPr sz="1700" b="1" dirty="0">
              <a:solidFill>
                <a:schemeClr val="bg1"/>
              </a:solidFill>
            </a:endParaRPr>
          </a:p>
        </p:txBody>
      </p:sp>
      <p:cxnSp>
        <p:nvCxnSpPr>
          <p:cNvPr id="50" name="직선 화살표 연결선 49">
            <a:extLst>
              <a:ext uri="{FF2B5EF4-FFF2-40B4-BE49-F238E27FC236}">
                <a16:creationId xmlns:a16="http://schemas.microsoft.com/office/drawing/2014/main" id="{916FC9AA-E843-4F88-9766-95D7A6809F15}"/>
              </a:ext>
            </a:extLst>
          </p:cNvPr>
          <p:cNvCxnSpPr>
            <a:cxnSpLocks/>
          </p:cNvCxnSpPr>
          <p:nvPr/>
        </p:nvCxnSpPr>
        <p:spPr>
          <a:xfrm flipH="1" flipV="1">
            <a:off x="2098044" y="2992827"/>
            <a:ext cx="1447800" cy="1211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5" name="직선 화살표 연결선 54">
            <a:extLst>
              <a:ext uri="{FF2B5EF4-FFF2-40B4-BE49-F238E27FC236}">
                <a16:creationId xmlns:a16="http://schemas.microsoft.com/office/drawing/2014/main" id="{D1B1450F-8AD6-44FE-B3B0-42C92B719697}"/>
              </a:ext>
            </a:extLst>
          </p:cNvPr>
          <p:cNvCxnSpPr>
            <a:cxnSpLocks/>
          </p:cNvCxnSpPr>
          <p:nvPr/>
        </p:nvCxnSpPr>
        <p:spPr>
          <a:xfrm flipH="1" flipV="1">
            <a:off x="2121923" y="3079302"/>
            <a:ext cx="1421759" cy="10615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5" name="그래픽 4" descr="남자 단색으로 채워진">
            <a:extLst>
              <a:ext uri="{FF2B5EF4-FFF2-40B4-BE49-F238E27FC236}">
                <a16:creationId xmlns:a16="http://schemas.microsoft.com/office/drawing/2014/main" id="{325300B4-2689-46D1-9118-25E9D417DC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91215" y="1828955"/>
            <a:ext cx="522171" cy="522171"/>
          </a:xfrm>
          <a:prstGeom prst="rect">
            <a:avLst/>
          </a:prstGeom>
        </p:spPr>
      </p:pic>
      <p:pic>
        <p:nvPicPr>
          <p:cNvPr id="35" name="그래픽 34" descr="상점 단색으로 채워진">
            <a:extLst>
              <a:ext uri="{FF2B5EF4-FFF2-40B4-BE49-F238E27FC236}">
                <a16:creationId xmlns:a16="http://schemas.microsoft.com/office/drawing/2014/main" id="{05751D51-78E9-4A08-848D-48E3E7D611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0459" y="1708532"/>
            <a:ext cx="696547" cy="696547"/>
          </a:xfrm>
          <a:prstGeom prst="rect">
            <a:avLst/>
          </a:prstGeom>
        </p:spPr>
      </p:pic>
      <p:pic>
        <p:nvPicPr>
          <p:cNvPr id="36" name="그래픽 35" descr="상점 단색으로 채워진">
            <a:extLst>
              <a:ext uri="{FF2B5EF4-FFF2-40B4-BE49-F238E27FC236}">
                <a16:creationId xmlns:a16="http://schemas.microsoft.com/office/drawing/2014/main" id="{585EA925-75F3-45A7-BDD7-CD84C2654F0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3657" y="2709848"/>
            <a:ext cx="696547" cy="696547"/>
          </a:xfrm>
          <a:prstGeom prst="rect">
            <a:avLst/>
          </a:prstGeom>
        </p:spPr>
      </p:pic>
      <p:pic>
        <p:nvPicPr>
          <p:cNvPr id="38" name="그래픽 37" descr="상점 단색으로 채워진">
            <a:extLst>
              <a:ext uri="{FF2B5EF4-FFF2-40B4-BE49-F238E27FC236}">
                <a16:creationId xmlns:a16="http://schemas.microsoft.com/office/drawing/2014/main" id="{E1EBA824-E8CF-461F-8150-C47A864AEF0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0459" y="3760901"/>
            <a:ext cx="696547" cy="696547"/>
          </a:xfrm>
          <a:prstGeom prst="rect">
            <a:avLst/>
          </a:prstGeom>
        </p:spPr>
      </p:pic>
      <p:pic>
        <p:nvPicPr>
          <p:cNvPr id="41" name="그래픽 40" descr="남자 단색으로 채워진">
            <a:extLst>
              <a:ext uri="{FF2B5EF4-FFF2-40B4-BE49-F238E27FC236}">
                <a16:creationId xmlns:a16="http://schemas.microsoft.com/office/drawing/2014/main" id="{9934207C-7D91-4A18-9650-7CCF1FEBB1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91215" y="2818217"/>
            <a:ext cx="522171" cy="522171"/>
          </a:xfrm>
          <a:prstGeom prst="rect">
            <a:avLst/>
          </a:prstGeom>
        </p:spPr>
      </p:pic>
      <p:pic>
        <p:nvPicPr>
          <p:cNvPr id="42" name="그래픽 41" descr="남자 단색으로 채워진">
            <a:extLst>
              <a:ext uri="{FF2B5EF4-FFF2-40B4-BE49-F238E27FC236}">
                <a16:creationId xmlns:a16="http://schemas.microsoft.com/office/drawing/2014/main" id="{7620E0F0-3915-4FB7-99A0-64E3E6C8CEC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91214" y="3879771"/>
            <a:ext cx="522171" cy="522171"/>
          </a:xfrm>
          <a:prstGeom prst="rect">
            <a:avLst/>
          </a:prstGeom>
        </p:spPr>
      </p:pic>
      <p:grpSp>
        <p:nvGrpSpPr>
          <p:cNvPr id="43" name="그래픽 8" descr="걷기 단색으로 채워진">
            <a:extLst>
              <a:ext uri="{FF2B5EF4-FFF2-40B4-BE49-F238E27FC236}">
                <a16:creationId xmlns:a16="http://schemas.microsoft.com/office/drawing/2014/main" id="{340284F2-BE11-48A1-A88D-42D10DF34ACE}"/>
              </a:ext>
            </a:extLst>
          </p:cNvPr>
          <p:cNvGrpSpPr>
            <a:grpSpLocks noChangeAspect="1"/>
          </p:cNvGrpSpPr>
          <p:nvPr/>
        </p:nvGrpSpPr>
        <p:grpSpPr>
          <a:xfrm flipH="1">
            <a:off x="4745068" y="1859596"/>
            <a:ext cx="387865" cy="595250"/>
            <a:chOff x="5006696" y="1694951"/>
            <a:chExt cx="533759" cy="819150"/>
          </a:xfrm>
          <a:solidFill>
            <a:srgbClr val="000000"/>
          </a:solidFill>
        </p:grpSpPr>
        <p:sp>
          <p:nvSpPr>
            <p:cNvPr id="47" name="자유형: 도형 46">
              <a:extLst>
                <a:ext uri="{FF2B5EF4-FFF2-40B4-BE49-F238E27FC236}">
                  <a16:creationId xmlns:a16="http://schemas.microsoft.com/office/drawing/2014/main" id="{F1A2C75E-B635-44AC-BAB0-3A8E33F04405}"/>
                </a:ext>
              </a:extLst>
            </p:cNvPr>
            <p:cNvSpPr/>
            <p:nvPr/>
          </p:nvSpPr>
          <p:spPr>
            <a:xfrm>
              <a:off x="5245082" y="169495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ko-KR" altLang="en-US"/>
            </a:p>
          </p:txBody>
        </p:sp>
        <p:sp>
          <p:nvSpPr>
            <p:cNvPr id="48" name="자유형: 도형 47">
              <a:extLst>
                <a:ext uri="{FF2B5EF4-FFF2-40B4-BE49-F238E27FC236}">
                  <a16:creationId xmlns:a16="http://schemas.microsoft.com/office/drawing/2014/main" id="{99240049-8EB7-4061-B859-B9F5E3715C5E}"/>
                </a:ext>
              </a:extLst>
            </p:cNvPr>
            <p:cNvSpPr/>
            <p:nvPr/>
          </p:nvSpPr>
          <p:spPr>
            <a:xfrm>
              <a:off x="5006696" y="1866401"/>
              <a:ext cx="533759" cy="647700"/>
            </a:xfrm>
            <a:custGeom>
              <a:avLst/>
              <a:gdLst>
                <a:gd name="connsiteX0" fmla="*/ 507943 w 533759"/>
                <a:gd name="connsiteY0" fmla="*/ 201930 h 647700"/>
                <a:gd name="connsiteX1" fmla="*/ 409835 w 533759"/>
                <a:gd name="connsiteY1" fmla="*/ 169545 h 647700"/>
                <a:gd name="connsiteX2" fmla="*/ 353638 w 533759"/>
                <a:gd name="connsiteY2" fmla="*/ 40005 h 647700"/>
                <a:gd name="connsiteX3" fmla="*/ 286963 w 533759"/>
                <a:gd name="connsiteY3" fmla="*/ 0 h 647700"/>
                <a:gd name="connsiteX4" fmla="*/ 254578 w 533759"/>
                <a:gd name="connsiteY4" fmla="*/ 7620 h 647700"/>
                <a:gd name="connsiteX5" fmla="*/ 121228 w 533759"/>
                <a:gd name="connsiteY5" fmla="*/ 60007 h 647700"/>
                <a:gd name="connsiteX6" fmla="*/ 100273 w 533759"/>
                <a:gd name="connsiteY6" fmla="*/ 80963 h 647700"/>
                <a:gd name="connsiteX7" fmla="*/ 52648 w 533759"/>
                <a:gd name="connsiteY7" fmla="*/ 195263 h 647700"/>
                <a:gd name="connsiteX8" fmla="*/ 73603 w 533759"/>
                <a:gd name="connsiteY8" fmla="*/ 244793 h 647700"/>
                <a:gd name="connsiteX9" fmla="*/ 87890 w 533759"/>
                <a:gd name="connsiteY9" fmla="*/ 247650 h 647700"/>
                <a:gd name="connsiteX10" fmla="*/ 123133 w 533759"/>
                <a:gd name="connsiteY10" fmla="*/ 223838 h 647700"/>
                <a:gd name="connsiteX11" fmla="*/ 162185 w 533759"/>
                <a:gd name="connsiteY11" fmla="*/ 124777 h 647700"/>
                <a:gd name="connsiteX12" fmla="*/ 202190 w 533759"/>
                <a:gd name="connsiteY12" fmla="*/ 109538 h 647700"/>
                <a:gd name="connsiteX13" fmla="*/ 136468 w 533759"/>
                <a:gd name="connsiteY13" fmla="*/ 430530 h 647700"/>
                <a:gd name="connsiteX14" fmla="*/ 8833 w 533759"/>
                <a:gd name="connsiteY14" fmla="*/ 585788 h 647700"/>
                <a:gd name="connsiteX15" fmla="*/ 13595 w 533759"/>
                <a:gd name="connsiteY15" fmla="*/ 639128 h 647700"/>
                <a:gd name="connsiteX16" fmla="*/ 37408 w 533759"/>
                <a:gd name="connsiteY16" fmla="*/ 647700 h 647700"/>
                <a:gd name="connsiteX17" fmla="*/ 66935 w 533759"/>
                <a:gd name="connsiteY17" fmla="*/ 633413 h 647700"/>
                <a:gd name="connsiteX18" fmla="*/ 200285 w 533759"/>
                <a:gd name="connsiteY18" fmla="*/ 471488 h 647700"/>
                <a:gd name="connsiteX19" fmla="*/ 207905 w 533759"/>
                <a:gd name="connsiteY19" fmla="*/ 455295 h 647700"/>
                <a:gd name="connsiteX20" fmla="*/ 230765 w 533759"/>
                <a:gd name="connsiteY20" fmla="*/ 344805 h 647700"/>
                <a:gd name="connsiteX21" fmla="*/ 333635 w 533759"/>
                <a:gd name="connsiteY21" fmla="*/ 419100 h 647700"/>
                <a:gd name="connsiteX22" fmla="*/ 333635 w 533759"/>
                <a:gd name="connsiteY22" fmla="*/ 609600 h 647700"/>
                <a:gd name="connsiteX23" fmla="*/ 371735 w 533759"/>
                <a:gd name="connsiteY23" fmla="*/ 647700 h 647700"/>
                <a:gd name="connsiteX24" fmla="*/ 409835 w 533759"/>
                <a:gd name="connsiteY24" fmla="*/ 609600 h 647700"/>
                <a:gd name="connsiteX25" fmla="*/ 409835 w 533759"/>
                <a:gd name="connsiteY25" fmla="*/ 400050 h 647700"/>
                <a:gd name="connsiteX26" fmla="*/ 394595 w 533759"/>
                <a:gd name="connsiteY26" fmla="*/ 369570 h 647700"/>
                <a:gd name="connsiteX27" fmla="*/ 302203 w 533759"/>
                <a:gd name="connsiteY27" fmla="*/ 301943 h 647700"/>
                <a:gd name="connsiteX28" fmla="*/ 327920 w 533759"/>
                <a:gd name="connsiteY28" fmla="*/ 173355 h 647700"/>
                <a:gd name="connsiteX29" fmla="*/ 346018 w 533759"/>
                <a:gd name="connsiteY29" fmla="*/ 215265 h 647700"/>
                <a:gd name="connsiteX30" fmla="*/ 368878 w 533759"/>
                <a:gd name="connsiteY30" fmla="*/ 236220 h 647700"/>
                <a:gd name="connsiteX31" fmla="*/ 483178 w 533759"/>
                <a:gd name="connsiteY31" fmla="*/ 274320 h 647700"/>
                <a:gd name="connsiteX32" fmla="*/ 495560 w 533759"/>
                <a:gd name="connsiteY32" fmla="*/ 276225 h 647700"/>
                <a:gd name="connsiteX33" fmla="*/ 531755 w 533759"/>
                <a:gd name="connsiteY33" fmla="*/ 250508 h 647700"/>
                <a:gd name="connsiteX34" fmla="*/ 507943 w 533759"/>
                <a:gd name="connsiteY34" fmla="*/ 20193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3759" h="647700">
                  <a:moveTo>
                    <a:pt x="507943" y="201930"/>
                  </a:moveTo>
                  <a:lnTo>
                    <a:pt x="409835" y="169545"/>
                  </a:lnTo>
                  <a:cubicBezTo>
                    <a:pt x="409835" y="169545"/>
                    <a:pt x="355543" y="43815"/>
                    <a:pt x="353638" y="40005"/>
                  </a:cubicBezTo>
                  <a:cubicBezTo>
                    <a:pt x="340303" y="16193"/>
                    <a:pt x="315538" y="0"/>
                    <a:pt x="286963" y="0"/>
                  </a:cubicBezTo>
                  <a:cubicBezTo>
                    <a:pt x="275533" y="0"/>
                    <a:pt x="264103" y="2857"/>
                    <a:pt x="254578" y="7620"/>
                  </a:cubicBezTo>
                  <a:lnTo>
                    <a:pt x="121228" y="60007"/>
                  </a:lnTo>
                  <a:cubicBezTo>
                    <a:pt x="111703" y="63818"/>
                    <a:pt x="104083" y="71438"/>
                    <a:pt x="100273" y="80963"/>
                  </a:cubicBezTo>
                  <a:lnTo>
                    <a:pt x="52648" y="195263"/>
                  </a:lnTo>
                  <a:cubicBezTo>
                    <a:pt x="45028" y="214313"/>
                    <a:pt x="53600" y="237173"/>
                    <a:pt x="73603" y="244793"/>
                  </a:cubicBezTo>
                  <a:cubicBezTo>
                    <a:pt x="78365" y="246698"/>
                    <a:pt x="83128" y="247650"/>
                    <a:pt x="87890" y="247650"/>
                  </a:cubicBezTo>
                  <a:cubicBezTo>
                    <a:pt x="103130" y="247650"/>
                    <a:pt x="117418" y="239077"/>
                    <a:pt x="123133" y="223838"/>
                  </a:cubicBezTo>
                  <a:lnTo>
                    <a:pt x="162185" y="124777"/>
                  </a:lnTo>
                  <a:lnTo>
                    <a:pt x="202190" y="109538"/>
                  </a:lnTo>
                  <a:lnTo>
                    <a:pt x="136468" y="430530"/>
                  </a:lnTo>
                  <a:lnTo>
                    <a:pt x="8833" y="585788"/>
                  </a:lnTo>
                  <a:cubicBezTo>
                    <a:pt x="-4502" y="601980"/>
                    <a:pt x="-2597" y="625793"/>
                    <a:pt x="13595" y="639128"/>
                  </a:cubicBezTo>
                  <a:cubicBezTo>
                    <a:pt x="20263" y="644843"/>
                    <a:pt x="28835" y="647700"/>
                    <a:pt x="37408" y="647700"/>
                  </a:cubicBezTo>
                  <a:cubicBezTo>
                    <a:pt x="48838" y="647700"/>
                    <a:pt x="59315" y="642938"/>
                    <a:pt x="66935" y="633413"/>
                  </a:cubicBezTo>
                  <a:lnTo>
                    <a:pt x="200285" y="471488"/>
                  </a:lnTo>
                  <a:cubicBezTo>
                    <a:pt x="204095" y="466725"/>
                    <a:pt x="206953" y="461010"/>
                    <a:pt x="207905" y="455295"/>
                  </a:cubicBezTo>
                  <a:lnTo>
                    <a:pt x="230765" y="344805"/>
                  </a:lnTo>
                  <a:lnTo>
                    <a:pt x="333635" y="419100"/>
                  </a:lnTo>
                  <a:lnTo>
                    <a:pt x="333635" y="609600"/>
                  </a:lnTo>
                  <a:cubicBezTo>
                    <a:pt x="333635" y="630555"/>
                    <a:pt x="350780" y="647700"/>
                    <a:pt x="371735" y="647700"/>
                  </a:cubicBezTo>
                  <a:cubicBezTo>
                    <a:pt x="392690" y="647700"/>
                    <a:pt x="409835" y="630555"/>
                    <a:pt x="409835" y="609600"/>
                  </a:cubicBezTo>
                  <a:lnTo>
                    <a:pt x="409835" y="400050"/>
                  </a:lnTo>
                  <a:cubicBezTo>
                    <a:pt x="409835" y="387668"/>
                    <a:pt x="404120" y="376238"/>
                    <a:pt x="394595" y="369570"/>
                  </a:cubicBezTo>
                  <a:lnTo>
                    <a:pt x="302203" y="301943"/>
                  </a:lnTo>
                  <a:lnTo>
                    <a:pt x="327920" y="173355"/>
                  </a:lnTo>
                  <a:lnTo>
                    <a:pt x="346018" y="215265"/>
                  </a:lnTo>
                  <a:cubicBezTo>
                    <a:pt x="350780" y="224790"/>
                    <a:pt x="358400" y="232410"/>
                    <a:pt x="368878" y="236220"/>
                  </a:cubicBezTo>
                  <a:lnTo>
                    <a:pt x="483178" y="274320"/>
                  </a:lnTo>
                  <a:cubicBezTo>
                    <a:pt x="486988" y="275273"/>
                    <a:pt x="490798" y="276225"/>
                    <a:pt x="495560" y="276225"/>
                  </a:cubicBezTo>
                  <a:cubicBezTo>
                    <a:pt x="511753" y="276225"/>
                    <a:pt x="526040" y="265748"/>
                    <a:pt x="531755" y="250508"/>
                  </a:cubicBezTo>
                  <a:cubicBezTo>
                    <a:pt x="538423" y="230505"/>
                    <a:pt x="527945" y="208598"/>
                    <a:pt x="507943" y="201930"/>
                  </a:cubicBezTo>
                  <a:close/>
                </a:path>
              </a:pathLst>
            </a:custGeom>
            <a:solidFill>
              <a:srgbClr val="000000"/>
            </a:solidFill>
            <a:ln w="9525" cap="flat">
              <a:noFill/>
              <a:prstDash val="solid"/>
              <a:miter/>
            </a:ln>
          </p:spPr>
          <p:txBody>
            <a:bodyPr rtlCol="0" anchor="ctr"/>
            <a:lstStyle/>
            <a:p>
              <a:endParaRPr lang="ko-KR" altLang="en-US"/>
            </a:p>
          </p:txBody>
        </p:sp>
      </p:grpSp>
      <p:sp>
        <p:nvSpPr>
          <p:cNvPr id="49" name="Google Shape;91;p19">
            <a:extLst>
              <a:ext uri="{FF2B5EF4-FFF2-40B4-BE49-F238E27FC236}">
                <a16:creationId xmlns:a16="http://schemas.microsoft.com/office/drawing/2014/main" id="{9154DBE7-371E-470D-96EE-842726626CF0}"/>
              </a:ext>
            </a:extLst>
          </p:cNvPr>
          <p:cNvSpPr txBox="1"/>
          <p:nvPr/>
        </p:nvSpPr>
        <p:spPr>
          <a:xfrm>
            <a:off x="5641706" y="902554"/>
            <a:ext cx="8679900" cy="3631733"/>
          </a:xfrm>
          <a:prstGeom prst="rect">
            <a:avLst/>
          </a:prstGeom>
          <a:noFill/>
          <a:ln>
            <a:noFill/>
          </a:ln>
        </p:spPr>
        <p:txBody>
          <a:bodyPr spcFirstLastPara="1" wrap="square" lIns="91425" tIns="91425" rIns="91425" bIns="91425" anchor="t" anchorCtr="0">
            <a:spAutoFit/>
          </a:bodyPr>
          <a:lstStyle/>
          <a:p>
            <a:pPr marL="139700" lvl="0" algn="l" rtl="0">
              <a:spcBef>
                <a:spcPts val="0"/>
              </a:spcBef>
              <a:spcAft>
                <a:spcPts val="0"/>
              </a:spcAft>
              <a:buSzPts val="1400"/>
            </a:pPr>
            <a:endParaRPr lang="en-US" altLang="ko" dirty="0"/>
          </a:p>
          <a:p>
            <a:pPr marL="139700" lvl="0">
              <a:buSzPts val="1400"/>
            </a:pPr>
            <a:endParaRPr lang="en-US" altLang="ko-KR" b="1" dirty="0">
              <a:solidFill>
                <a:schemeClr val="accent6">
                  <a:lumMod val="60000"/>
                  <a:lumOff val="40000"/>
                </a:schemeClr>
              </a:solidFill>
            </a:endParaRPr>
          </a:p>
          <a:p>
            <a:pPr marL="139700" lvl="0">
              <a:buSzPts val="1400"/>
            </a:pPr>
            <a:r>
              <a:rPr lang="ko-KR" altLang="en-US" b="1" dirty="0">
                <a:solidFill>
                  <a:schemeClr val="accent6">
                    <a:lumMod val="60000"/>
                    <a:lumOff val="40000"/>
                  </a:schemeClr>
                </a:solidFill>
              </a:rPr>
              <a:t>판매정보</a:t>
            </a:r>
            <a:endParaRPr lang="en-US" altLang="ko-KR" b="1" dirty="0">
              <a:solidFill>
                <a:schemeClr val="accent6">
                  <a:lumMod val="60000"/>
                  <a:lumOff val="40000"/>
                </a:schemeClr>
              </a:solidFill>
            </a:endParaRPr>
          </a:p>
          <a:p>
            <a:pPr marL="139700" lvl="0">
              <a:buSzPts val="1400"/>
            </a:pPr>
            <a:r>
              <a:rPr lang="en-US" altLang="ko-KR" b="1" dirty="0">
                <a:solidFill>
                  <a:schemeClr val="bg1"/>
                </a:solidFill>
              </a:rPr>
              <a:t> : </a:t>
            </a:r>
            <a:r>
              <a:rPr lang="ko-KR" altLang="en-US" b="1" dirty="0">
                <a:solidFill>
                  <a:schemeClr val="bg1"/>
                </a:solidFill>
              </a:rPr>
              <a:t>판매지에 고정</a:t>
            </a:r>
            <a:endParaRPr lang="en-US" altLang="ko-KR" b="1" dirty="0">
              <a:solidFill>
                <a:schemeClr val="bg1"/>
              </a:solidFill>
            </a:endParaRPr>
          </a:p>
          <a:p>
            <a:pPr marL="139700" lvl="0">
              <a:buSzPts val="1400"/>
            </a:pPr>
            <a:endParaRPr lang="en-US" altLang="ko-KR" b="1" dirty="0">
              <a:solidFill>
                <a:schemeClr val="accent6">
                  <a:lumMod val="60000"/>
                  <a:lumOff val="40000"/>
                </a:schemeClr>
              </a:solidFill>
            </a:endParaRPr>
          </a:p>
          <a:p>
            <a:pPr marL="139700" lvl="0">
              <a:buSzPts val="1400"/>
            </a:pPr>
            <a:r>
              <a:rPr lang="ko-KR" altLang="en-US" b="1" dirty="0">
                <a:solidFill>
                  <a:schemeClr val="accent6">
                    <a:lumMod val="60000"/>
                    <a:lumOff val="40000"/>
                  </a:schemeClr>
                </a:solidFill>
              </a:rPr>
              <a:t>판매자</a:t>
            </a:r>
            <a:endParaRPr lang="en-US" altLang="ko-KR" b="1" dirty="0">
              <a:solidFill>
                <a:schemeClr val="accent6">
                  <a:lumMod val="60000"/>
                  <a:lumOff val="40000"/>
                </a:schemeClr>
              </a:solidFill>
            </a:endParaRPr>
          </a:p>
          <a:p>
            <a:pPr marL="139700" lvl="0">
              <a:buSzPts val="1400"/>
            </a:pPr>
            <a:r>
              <a:rPr lang="ko-KR" altLang="en-US" b="1" dirty="0">
                <a:solidFill>
                  <a:schemeClr val="bg1"/>
                </a:solidFill>
              </a:rPr>
              <a:t> </a:t>
            </a:r>
            <a:r>
              <a:rPr lang="en-US" altLang="ko-KR" b="1" dirty="0">
                <a:solidFill>
                  <a:schemeClr val="bg1"/>
                </a:solidFill>
              </a:rPr>
              <a:t>: </a:t>
            </a:r>
            <a:r>
              <a:rPr lang="ko-KR" altLang="en-US" b="1" dirty="0">
                <a:solidFill>
                  <a:schemeClr val="bg1"/>
                </a:solidFill>
              </a:rPr>
              <a:t>수동적 판매정보 전달</a:t>
            </a:r>
            <a:endParaRPr lang="en-US" altLang="ko-KR" b="1" dirty="0">
              <a:solidFill>
                <a:schemeClr val="bg1"/>
              </a:solidFill>
            </a:endParaRPr>
          </a:p>
          <a:p>
            <a:pPr marL="139700" lvl="0">
              <a:buSzPts val="1400"/>
            </a:pPr>
            <a:endParaRPr lang="en-US" altLang="ko-KR" b="1" dirty="0">
              <a:solidFill>
                <a:schemeClr val="accent6">
                  <a:lumMod val="60000"/>
                  <a:lumOff val="40000"/>
                </a:schemeClr>
              </a:solidFill>
            </a:endParaRPr>
          </a:p>
          <a:p>
            <a:pPr marL="139700" lvl="0">
              <a:buSzPts val="1400"/>
            </a:pPr>
            <a:r>
              <a:rPr lang="ko-KR" altLang="en-US" b="1" dirty="0">
                <a:solidFill>
                  <a:schemeClr val="accent6">
                    <a:lumMod val="60000"/>
                    <a:lumOff val="40000"/>
                  </a:schemeClr>
                </a:solidFill>
              </a:rPr>
              <a:t>소비자</a:t>
            </a:r>
            <a:endParaRPr lang="en-US" altLang="ko-KR" b="1" dirty="0">
              <a:solidFill>
                <a:schemeClr val="accent6">
                  <a:lumMod val="60000"/>
                  <a:lumOff val="40000"/>
                </a:schemeClr>
              </a:solidFill>
            </a:endParaRPr>
          </a:p>
          <a:p>
            <a:pPr marL="139700" lvl="0">
              <a:buSzPts val="1400"/>
            </a:pPr>
            <a:r>
              <a:rPr lang="ko-KR" altLang="en-US" b="1" dirty="0">
                <a:solidFill>
                  <a:schemeClr val="bg1"/>
                </a:solidFill>
              </a:rPr>
              <a:t> </a:t>
            </a:r>
            <a:r>
              <a:rPr lang="en-US" altLang="ko-KR" b="1" dirty="0">
                <a:solidFill>
                  <a:schemeClr val="bg1"/>
                </a:solidFill>
              </a:rPr>
              <a:t>: </a:t>
            </a:r>
            <a:r>
              <a:rPr lang="ko-KR" altLang="en-US" b="1" dirty="0">
                <a:solidFill>
                  <a:schemeClr val="bg1"/>
                </a:solidFill>
              </a:rPr>
              <a:t>판매정보 획득 비용 큼</a:t>
            </a:r>
            <a:endParaRPr lang="en-US" altLang="ko-KR" b="1" dirty="0">
              <a:solidFill>
                <a:schemeClr val="bg1"/>
              </a:solidFill>
            </a:endParaRPr>
          </a:p>
          <a:p>
            <a:pPr marL="139700" lvl="0">
              <a:buSzPts val="1400"/>
            </a:pPr>
            <a:endParaRPr lang="en-US" altLang="ko-KR" b="1" dirty="0">
              <a:solidFill>
                <a:schemeClr val="accent6">
                  <a:lumMod val="60000"/>
                  <a:lumOff val="40000"/>
                </a:schemeClr>
              </a:solidFill>
            </a:endParaRPr>
          </a:p>
          <a:p>
            <a:pPr marL="139700" lvl="0">
              <a:buSzPts val="1400"/>
            </a:pPr>
            <a:r>
              <a:rPr lang="ko-KR" altLang="en-US" b="1" dirty="0">
                <a:solidFill>
                  <a:schemeClr val="accent6">
                    <a:lumMod val="60000"/>
                    <a:lumOff val="40000"/>
                  </a:schemeClr>
                </a:solidFill>
              </a:rPr>
              <a:t>판매정보전달</a:t>
            </a:r>
            <a:endParaRPr lang="en-US" altLang="ko-KR" b="1" dirty="0">
              <a:solidFill>
                <a:schemeClr val="accent6">
                  <a:lumMod val="60000"/>
                  <a:lumOff val="40000"/>
                </a:schemeClr>
              </a:solidFill>
            </a:endParaRPr>
          </a:p>
          <a:p>
            <a:pPr marL="139700" lvl="0">
              <a:buSzPts val="1400"/>
            </a:pPr>
            <a:r>
              <a:rPr lang="ko-KR" altLang="en-US" b="1" dirty="0">
                <a:solidFill>
                  <a:schemeClr val="bg1"/>
                </a:solidFill>
              </a:rPr>
              <a:t> </a:t>
            </a:r>
            <a:r>
              <a:rPr lang="en-US" altLang="ko-KR" b="1" dirty="0">
                <a:solidFill>
                  <a:schemeClr val="bg1"/>
                </a:solidFill>
              </a:rPr>
              <a:t>:</a:t>
            </a:r>
            <a:r>
              <a:rPr lang="ko-KR" altLang="en-US" b="1" dirty="0">
                <a:solidFill>
                  <a:schemeClr val="bg1"/>
                </a:solidFill>
              </a:rPr>
              <a:t> 소비자 이동시에만 가능</a:t>
            </a:r>
            <a:endParaRPr lang="en-US" altLang="ko-KR" b="1" dirty="0">
              <a:solidFill>
                <a:schemeClr val="bg1"/>
              </a:solidFill>
            </a:endParaRPr>
          </a:p>
          <a:p>
            <a:pPr marL="139700" lvl="0">
              <a:buSzPts val="1400"/>
            </a:pPr>
            <a:endParaRPr lang="en-US" altLang="ko-KR" b="1" dirty="0">
              <a:solidFill>
                <a:schemeClr val="accent6">
                  <a:lumMod val="60000"/>
                  <a:lumOff val="40000"/>
                </a:schemeClr>
              </a:solidFill>
            </a:endParaRPr>
          </a:p>
          <a:p>
            <a:pPr marL="139700" lvl="0">
              <a:buSzPts val="1400"/>
            </a:pPr>
            <a:r>
              <a:rPr lang="ko-KR" altLang="en-US" b="1" dirty="0">
                <a:solidFill>
                  <a:schemeClr val="accent6">
                    <a:lumMod val="60000"/>
                    <a:lumOff val="40000"/>
                  </a:schemeClr>
                </a:solidFill>
              </a:rPr>
              <a:t>판매가능성</a:t>
            </a:r>
            <a:endParaRPr lang="en-US" altLang="ko-KR" b="1" dirty="0">
              <a:solidFill>
                <a:schemeClr val="accent6">
                  <a:lumMod val="60000"/>
                  <a:lumOff val="40000"/>
                </a:schemeClr>
              </a:solidFill>
            </a:endParaRPr>
          </a:p>
          <a:p>
            <a:pPr marL="139700" lvl="0">
              <a:buSzPts val="1400"/>
            </a:pPr>
            <a:r>
              <a:rPr lang="ko-KR" altLang="en-US" b="1" dirty="0">
                <a:solidFill>
                  <a:schemeClr val="bg1"/>
                </a:solidFill>
              </a:rPr>
              <a:t> </a:t>
            </a:r>
            <a:r>
              <a:rPr lang="en-US" altLang="ko-KR" b="1" dirty="0">
                <a:solidFill>
                  <a:schemeClr val="bg1"/>
                </a:solidFill>
              </a:rPr>
              <a:t>: </a:t>
            </a:r>
            <a:r>
              <a:rPr lang="ko-KR" altLang="en-US" b="1" dirty="0">
                <a:solidFill>
                  <a:schemeClr val="bg1"/>
                </a:solidFill>
              </a:rPr>
              <a:t>소비자 방문시에만 생성</a:t>
            </a:r>
            <a:endParaRPr lang="en-US" altLang="ko" b="1" dirty="0">
              <a:solidFill>
                <a:schemeClr val="bg1"/>
              </a:solidFill>
            </a:endParaRPr>
          </a:p>
        </p:txBody>
      </p:sp>
      <p:cxnSp>
        <p:nvCxnSpPr>
          <p:cNvPr id="56" name="직선 화살표 연결선 55">
            <a:extLst>
              <a:ext uri="{FF2B5EF4-FFF2-40B4-BE49-F238E27FC236}">
                <a16:creationId xmlns:a16="http://schemas.microsoft.com/office/drawing/2014/main" id="{716549D7-6D47-473C-96A1-CEECE88461C3}"/>
              </a:ext>
            </a:extLst>
          </p:cNvPr>
          <p:cNvCxnSpPr>
            <a:cxnSpLocks/>
          </p:cNvCxnSpPr>
          <p:nvPr/>
        </p:nvCxnSpPr>
        <p:spPr>
          <a:xfrm flipH="1" flipV="1">
            <a:off x="2092807" y="4132617"/>
            <a:ext cx="1466136" cy="823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3" name="직선 화살표 연결선 62">
            <a:extLst>
              <a:ext uri="{FF2B5EF4-FFF2-40B4-BE49-F238E27FC236}">
                <a16:creationId xmlns:a16="http://schemas.microsoft.com/office/drawing/2014/main" id="{146E9DE6-BFEF-4877-895D-BC7C806F67D8}"/>
              </a:ext>
            </a:extLst>
          </p:cNvPr>
          <p:cNvCxnSpPr>
            <a:cxnSpLocks/>
          </p:cNvCxnSpPr>
          <p:nvPr/>
        </p:nvCxnSpPr>
        <p:spPr>
          <a:xfrm flipH="1">
            <a:off x="2101530" y="2992827"/>
            <a:ext cx="1450058" cy="102901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140" name="그래픽 139" descr="사과 단색으로 채워진">
            <a:extLst>
              <a:ext uri="{FF2B5EF4-FFF2-40B4-BE49-F238E27FC236}">
                <a16:creationId xmlns:a16="http://schemas.microsoft.com/office/drawing/2014/main" id="{47445D4B-CA82-4FEE-AF8D-9D56570E55E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03078" y="1772902"/>
            <a:ext cx="284132" cy="284132"/>
          </a:xfrm>
          <a:prstGeom prst="rect">
            <a:avLst/>
          </a:prstGeom>
        </p:spPr>
      </p:pic>
      <p:pic>
        <p:nvPicPr>
          <p:cNvPr id="144" name="그래픽 143" descr="바나나 단색으로 채워진">
            <a:extLst>
              <a:ext uri="{FF2B5EF4-FFF2-40B4-BE49-F238E27FC236}">
                <a16:creationId xmlns:a16="http://schemas.microsoft.com/office/drawing/2014/main" id="{E48BA865-D5C3-460A-96EB-0032988B870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488538" y="1998828"/>
            <a:ext cx="284132" cy="284132"/>
          </a:xfrm>
          <a:prstGeom prst="rect">
            <a:avLst/>
          </a:prstGeom>
        </p:spPr>
      </p:pic>
      <p:pic>
        <p:nvPicPr>
          <p:cNvPr id="148" name="그래픽 147" descr="블루베리 단색으로 채워진">
            <a:extLst>
              <a:ext uri="{FF2B5EF4-FFF2-40B4-BE49-F238E27FC236}">
                <a16:creationId xmlns:a16="http://schemas.microsoft.com/office/drawing/2014/main" id="{BAAA1819-17BB-4CE4-85CB-01B402525B1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228056" y="2766961"/>
            <a:ext cx="284132" cy="284132"/>
          </a:xfrm>
          <a:prstGeom prst="rect">
            <a:avLst/>
          </a:prstGeom>
        </p:spPr>
      </p:pic>
      <p:pic>
        <p:nvPicPr>
          <p:cNvPr id="152" name="그래픽 151" descr="체리 단색으로 채워진">
            <a:extLst>
              <a:ext uri="{FF2B5EF4-FFF2-40B4-BE49-F238E27FC236}">
                <a16:creationId xmlns:a16="http://schemas.microsoft.com/office/drawing/2014/main" id="{6B056CA7-BA54-407A-B048-3FA78475CD6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535952" y="2937236"/>
            <a:ext cx="284132" cy="284132"/>
          </a:xfrm>
          <a:prstGeom prst="rect">
            <a:avLst/>
          </a:prstGeom>
        </p:spPr>
      </p:pic>
      <p:pic>
        <p:nvPicPr>
          <p:cNvPr id="160" name="그래픽 159" descr="포도 단색으로 채워진">
            <a:extLst>
              <a:ext uri="{FF2B5EF4-FFF2-40B4-BE49-F238E27FC236}">
                <a16:creationId xmlns:a16="http://schemas.microsoft.com/office/drawing/2014/main" id="{555DF08F-E93F-4D99-BD0B-93FCC6CA87D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303496" y="3737705"/>
            <a:ext cx="284132" cy="284132"/>
          </a:xfrm>
          <a:prstGeom prst="rect">
            <a:avLst/>
          </a:prstGeom>
        </p:spPr>
      </p:pic>
      <p:pic>
        <p:nvPicPr>
          <p:cNvPr id="168" name="그래픽 167" descr="복숭아 단색으로 채워진">
            <a:extLst>
              <a:ext uri="{FF2B5EF4-FFF2-40B4-BE49-F238E27FC236}">
                <a16:creationId xmlns:a16="http://schemas.microsoft.com/office/drawing/2014/main" id="{122C90F4-FE96-4A27-BBA3-FFE9DE31024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573699" y="3914036"/>
            <a:ext cx="284132" cy="284132"/>
          </a:xfrm>
          <a:prstGeom prst="rect">
            <a:avLst/>
          </a:prstGeom>
        </p:spPr>
      </p:pic>
      <p:pic>
        <p:nvPicPr>
          <p:cNvPr id="172" name="그래픽 171" descr="파인애플 단색으로 채워진">
            <a:extLst>
              <a:ext uri="{FF2B5EF4-FFF2-40B4-BE49-F238E27FC236}">
                <a16:creationId xmlns:a16="http://schemas.microsoft.com/office/drawing/2014/main" id="{0E455760-466C-4BA5-BBDC-7DD27C32CFED}"/>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327767" y="4069433"/>
            <a:ext cx="284132" cy="284132"/>
          </a:xfrm>
          <a:prstGeom prst="rect">
            <a:avLst/>
          </a:prstGeom>
        </p:spPr>
      </p:pic>
      <p:pic>
        <p:nvPicPr>
          <p:cNvPr id="176" name="그래픽 175" descr="딸기 단색으로 채워진">
            <a:extLst>
              <a:ext uri="{FF2B5EF4-FFF2-40B4-BE49-F238E27FC236}">
                <a16:creationId xmlns:a16="http://schemas.microsoft.com/office/drawing/2014/main" id="{7ABEE94C-C52B-497B-B773-CFD98733EBE3}"/>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288246" y="3037796"/>
            <a:ext cx="284132" cy="284132"/>
          </a:xfrm>
          <a:prstGeom prst="rect">
            <a:avLst/>
          </a:prstGeom>
        </p:spPr>
      </p:pic>
      <p:pic>
        <p:nvPicPr>
          <p:cNvPr id="180" name="그래픽 179" descr="수박 단색으로 채워진">
            <a:extLst>
              <a:ext uri="{FF2B5EF4-FFF2-40B4-BE49-F238E27FC236}">
                <a16:creationId xmlns:a16="http://schemas.microsoft.com/office/drawing/2014/main" id="{FB103FD5-2787-479B-8F76-F3B6226137BA}"/>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213827" y="2066994"/>
            <a:ext cx="284132" cy="284132"/>
          </a:xfrm>
          <a:prstGeom prst="rect">
            <a:avLst/>
          </a:prstGeom>
        </p:spPr>
      </p:pic>
    </p:spTree>
    <p:extLst>
      <p:ext uri="{BB962C8B-B14F-4D97-AF65-F5344CB8AC3E}">
        <p14:creationId xmlns:p14="http://schemas.microsoft.com/office/powerpoint/2010/main" val="1372402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71" name="Google Shape;137;p25">
            <a:extLst>
              <a:ext uri="{FF2B5EF4-FFF2-40B4-BE49-F238E27FC236}">
                <a16:creationId xmlns:a16="http://schemas.microsoft.com/office/drawing/2014/main" id="{484C2B87-1B9B-449A-882E-A0B02E5D837A}"/>
              </a:ext>
            </a:extLst>
          </p:cNvPr>
          <p:cNvSpPr/>
          <p:nvPr/>
        </p:nvSpPr>
        <p:spPr>
          <a:xfrm>
            <a:off x="400740" y="1150737"/>
            <a:ext cx="1051550" cy="3601862"/>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KR" altLang="en-US" sz="2000" b="1" dirty="0"/>
              <a:t>판매자</a:t>
            </a:r>
            <a:endParaRPr lang="en-US" altLang="ko-KR" sz="2000" b="1" dirty="0"/>
          </a:p>
          <a:p>
            <a:pPr marL="0" lvl="0" indent="0" algn="ctr" rtl="0">
              <a:spcBef>
                <a:spcPts val="0"/>
              </a:spcBef>
              <a:spcAft>
                <a:spcPts val="0"/>
              </a:spcAft>
              <a:buNone/>
            </a:pPr>
            <a:endParaRPr lang="en-US" altLang="ko-KR" sz="2500" dirty="0">
              <a:highlight>
                <a:srgbClr val="FF00FF"/>
              </a:highlight>
            </a:endParaRPr>
          </a:p>
          <a:p>
            <a:pPr marL="0" lvl="0" indent="0" algn="ctr" rtl="0">
              <a:spcBef>
                <a:spcPts val="0"/>
              </a:spcBef>
              <a:spcAft>
                <a:spcPts val="0"/>
              </a:spcAft>
              <a:buNone/>
            </a:pPr>
            <a:endParaRPr lang="en-US" altLang="ko-KR" sz="2500" dirty="0">
              <a:highlight>
                <a:srgbClr val="FF00FF"/>
              </a:highlight>
            </a:endParaRPr>
          </a:p>
          <a:p>
            <a:pPr marL="0" lvl="0" indent="0" algn="ctr" rtl="0">
              <a:spcBef>
                <a:spcPts val="0"/>
              </a:spcBef>
              <a:spcAft>
                <a:spcPts val="0"/>
              </a:spcAft>
              <a:buNone/>
            </a:pPr>
            <a:endParaRPr lang="en-US" altLang="ko-KR" sz="2500" dirty="0">
              <a:highlight>
                <a:srgbClr val="FF00FF"/>
              </a:highlight>
            </a:endParaRPr>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dirty="0"/>
          </a:p>
        </p:txBody>
      </p:sp>
      <p:sp>
        <p:nvSpPr>
          <p:cNvPr id="70" name="Google Shape;137;p25">
            <a:extLst>
              <a:ext uri="{FF2B5EF4-FFF2-40B4-BE49-F238E27FC236}">
                <a16:creationId xmlns:a16="http://schemas.microsoft.com/office/drawing/2014/main" id="{8940F1FD-21C7-4168-B7F2-B0A3FC69631F}"/>
              </a:ext>
            </a:extLst>
          </p:cNvPr>
          <p:cNvSpPr/>
          <p:nvPr/>
        </p:nvSpPr>
        <p:spPr>
          <a:xfrm>
            <a:off x="5137042" y="1151376"/>
            <a:ext cx="1051550" cy="3601862"/>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KR" altLang="en-US" sz="2000" b="1" dirty="0"/>
              <a:t>소비자</a:t>
            </a:r>
            <a:endParaRPr lang="en-US" altLang="ko-KR" sz="2000" b="1" dirty="0"/>
          </a:p>
          <a:p>
            <a:pPr marL="0" lvl="0" indent="0" algn="ctr" rtl="0">
              <a:spcBef>
                <a:spcPts val="0"/>
              </a:spcBef>
              <a:spcAft>
                <a:spcPts val="0"/>
              </a:spcAft>
              <a:buNone/>
            </a:pPr>
            <a:endParaRPr lang="en-US" altLang="ko-KR" sz="2500" dirty="0">
              <a:highlight>
                <a:srgbClr val="FF00FF"/>
              </a:highlight>
            </a:endParaRPr>
          </a:p>
          <a:p>
            <a:pPr marL="0" lvl="0" indent="0" algn="ctr" rtl="0">
              <a:spcBef>
                <a:spcPts val="0"/>
              </a:spcBef>
              <a:spcAft>
                <a:spcPts val="0"/>
              </a:spcAft>
              <a:buNone/>
            </a:pPr>
            <a:endParaRPr lang="en-US" altLang="ko-KR" sz="2500" dirty="0">
              <a:highlight>
                <a:srgbClr val="FF00FF"/>
              </a:highlight>
            </a:endParaRPr>
          </a:p>
          <a:p>
            <a:pPr marL="0" lvl="0" indent="0" algn="ctr" rtl="0">
              <a:spcBef>
                <a:spcPts val="0"/>
              </a:spcBef>
              <a:spcAft>
                <a:spcPts val="0"/>
              </a:spcAft>
              <a:buNone/>
            </a:pPr>
            <a:endParaRPr lang="en-US" altLang="ko-KR" sz="2500" dirty="0">
              <a:highlight>
                <a:srgbClr val="FF00FF"/>
              </a:highlight>
            </a:endParaRPr>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dirty="0"/>
          </a:p>
        </p:txBody>
      </p:sp>
      <p:sp>
        <p:nvSpPr>
          <p:cNvPr id="137" name="Google Shape;137;p25"/>
          <p:cNvSpPr/>
          <p:nvPr/>
        </p:nvSpPr>
        <p:spPr>
          <a:xfrm>
            <a:off x="1840336" y="1151376"/>
            <a:ext cx="3113936" cy="3601862"/>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KR" altLang="en-US" sz="2000" b="1" dirty="0">
                <a:highlight>
                  <a:srgbClr val="FFFF00"/>
                </a:highlight>
              </a:rPr>
              <a:t>동네마켓</a:t>
            </a:r>
            <a:endParaRPr lang="en-US" altLang="ko-KR" sz="2000" b="1" dirty="0">
              <a:highlight>
                <a:srgbClr val="FFFF00"/>
              </a:highlight>
            </a:endParaRPr>
          </a:p>
          <a:p>
            <a:pPr marL="0" lvl="0" indent="0" algn="ctr" rtl="0">
              <a:spcBef>
                <a:spcPts val="0"/>
              </a:spcBef>
              <a:spcAft>
                <a:spcPts val="0"/>
              </a:spcAft>
              <a:buNone/>
            </a:pPr>
            <a:endParaRPr lang="en-US" altLang="ko-KR" sz="2500" dirty="0">
              <a:highlight>
                <a:srgbClr val="FF00FF"/>
              </a:highlight>
            </a:endParaRPr>
          </a:p>
          <a:p>
            <a:pPr marL="0" lvl="0" indent="0" algn="ctr" rtl="0">
              <a:spcBef>
                <a:spcPts val="0"/>
              </a:spcBef>
              <a:spcAft>
                <a:spcPts val="0"/>
              </a:spcAft>
              <a:buNone/>
            </a:pPr>
            <a:endParaRPr lang="en-US" altLang="ko-KR" sz="2500" dirty="0">
              <a:highlight>
                <a:srgbClr val="FF00FF"/>
              </a:highlight>
            </a:endParaRPr>
          </a:p>
          <a:p>
            <a:pPr marL="0" lvl="0" indent="0" algn="ctr" rtl="0">
              <a:spcBef>
                <a:spcPts val="0"/>
              </a:spcBef>
              <a:spcAft>
                <a:spcPts val="0"/>
              </a:spcAft>
              <a:buNone/>
            </a:pPr>
            <a:endParaRPr lang="en-US" altLang="ko-KR" sz="2500" dirty="0">
              <a:highlight>
                <a:srgbClr val="FF00FF"/>
              </a:highlight>
            </a:endParaRPr>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dirty="0"/>
          </a:p>
        </p:txBody>
      </p:sp>
      <p:sp>
        <p:nvSpPr>
          <p:cNvPr id="31" name="TextBox 30">
            <a:extLst>
              <a:ext uri="{FF2B5EF4-FFF2-40B4-BE49-F238E27FC236}">
                <a16:creationId xmlns:a16="http://schemas.microsoft.com/office/drawing/2014/main" id="{57B76701-E88B-46FF-BBD4-498DB0F3AF6A}"/>
              </a:ext>
            </a:extLst>
          </p:cNvPr>
          <p:cNvSpPr txBox="1"/>
          <p:nvPr/>
        </p:nvSpPr>
        <p:spPr>
          <a:xfrm>
            <a:off x="3100009" y="3997792"/>
            <a:ext cx="569387" cy="553998"/>
          </a:xfrm>
          <a:prstGeom prst="rect">
            <a:avLst/>
          </a:prstGeom>
          <a:noFill/>
        </p:spPr>
        <p:txBody>
          <a:bodyPr wrap="none" rtlCol="0">
            <a:spAutoFit/>
          </a:bodyPr>
          <a:lstStyle/>
          <a:p>
            <a:r>
              <a:rPr lang="en-US" altLang="ko-KR" sz="3000" dirty="0"/>
              <a:t>…</a:t>
            </a:r>
            <a:endParaRPr lang="ko-KR" altLang="en-US" sz="3000" dirty="0"/>
          </a:p>
        </p:txBody>
      </p:sp>
      <p:sp>
        <p:nvSpPr>
          <p:cNvPr id="32" name="Google Shape;91;p19">
            <a:extLst>
              <a:ext uri="{FF2B5EF4-FFF2-40B4-BE49-F238E27FC236}">
                <a16:creationId xmlns:a16="http://schemas.microsoft.com/office/drawing/2014/main" id="{15ABE20A-A17C-4F16-9E7A-298FA568B9A9}"/>
              </a:ext>
            </a:extLst>
          </p:cNvPr>
          <p:cNvSpPr txBox="1"/>
          <p:nvPr/>
        </p:nvSpPr>
        <p:spPr>
          <a:xfrm>
            <a:off x="6942501" y="457025"/>
            <a:ext cx="8679900" cy="4278064"/>
          </a:xfrm>
          <a:prstGeom prst="rect">
            <a:avLst/>
          </a:prstGeom>
          <a:noFill/>
          <a:ln>
            <a:noFill/>
          </a:ln>
        </p:spPr>
        <p:txBody>
          <a:bodyPr spcFirstLastPara="1" wrap="square" lIns="91425" tIns="91425" rIns="91425" bIns="91425" anchor="t" anchorCtr="0">
            <a:spAutoFit/>
          </a:bodyPr>
          <a:lstStyle/>
          <a:p>
            <a:pPr marL="139700" lvl="0" algn="l" rtl="0">
              <a:spcBef>
                <a:spcPts val="0"/>
              </a:spcBef>
              <a:spcAft>
                <a:spcPts val="0"/>
              </a:spcAft>
              <a:buSzPts val="1400"/>
            </a:pPr>
            <a:endParaRPr lang="en-US" altLang="ko" dirty="0"/>
          </a:p>
          <a:p>
            <a:pPr marL="139700" lvl="0">
              <a:buSzPts val="1400"/>
            </a:pPr>
            <a:endParaRPr lang="en-US" altLang="ko-KR" b="1" dirty="0">
              <a:solidFill>
                <a:schemeClr val="accent6">
                  <a:lumMod val="60000"/>
                  <a:lumOff val="40000"/>
                </a:schemeClr>
              </a:solidFill>
            </a:endParaRPr>
          </a:p>
          <a:p>
            <a:pPr marL="139700" lvl="0">
              <a:buSzPts val="1400"/>
            </a:pPr>
            <a:r>
              <a:rPr lang="ko-KR" altLang="en-US" b="1" dirty="0">
                <a:solidFill>
                  <a:schemeClr val="accent6">
                    <a:lumMod val="60000"/>
                    <a:lumOff val="40000"/>
                  </a:schemeClr>
                </a:solidFill>
              </a:rPr>
              <a:t>판매정보</a:t>
            </a:r>
            <a:endParaRPr lang="en-US" altLang="ko-KR" b="1" dirty="0">
              <a:solidFill>
                <a:schemeClr val="accent6">
                  <a:lumMod val="60000"/>
                  <a:lumOff val="40000"/>
                </a:schemeClr>
              </a:solidFill>
            </a:endParaRPr>
          </a:p>
          <a:p>
            <a:pPr marL="139700" lvl="0">
              <a:buSzPts val="1400"/>
            </a:pPr>
            <a:r>
              <a:rPr lang="en-US" altLang="ko-KR" b="1" dirty="0">
                <a:solidFill>
                  <a:schemeClr val="bg1"/>
                </a:solidFill>
              </a:rPr>
              <a:t> : </a:t>
            </a:r>
            <a:r>
              <a:rPr lang="ko-KR" altLang="en-US" b="1" dirty="0">
                <a:solidFill>
                  <a:schemeClr val="bg1"/>
                </a:solidFill>
              </a:rPr>
              <a:t>사용자 위치 </a:t>
            </a:r>
            <a:r>
              <a:rPr lang="en-US" altLang="ko-KR" b="1" dirty="0">
                <a:solidFill>
                  <a:schemeClr val="bg1"/>
                </a:solidFill>
              </a:rPr>
              <a:t>(</a:t>
            </a:r>
            <a:r>
              <a:rPr lang="ko-KR" altLang="en-US" b="1" dirty="0">
                <a:solidFill>
                  <a:schemeClr val="bg1"/>
                </a:solidFill>
              </a:rPr>
              <a:t>웹</a:t>
            </a:r>
            <a:r>
              <a:rPr lang="en-US" altLang="ko-KR" b="1" dirty="0">
                <a:solidFill>
                  <a:schemeClr val="bg1"/>
                </a:solidFill>
              </a:rPr>
              <a:t>/</a:t>
            </a:r>
            <a:r>
              <a:rPr lang="ko-KR" altLang="en-US" b="1" dirty="0">
                <a:solidFill>
                  <a:schemeClr val="bg1"/>
                </a:solidFill>
              </a:rPr>
              <a:t>앱</a:t>
            </a:r>
            <a:r>
              <a:rPr lang="en-US" altLang="ko-KR" b="1" dirty="0">
                <a:solidFill>
                  <a:schemeClr val="bg1"/>
                </a:solidFill>
              </a:rPr>
              <a:t>) </a:t>
            </a:r>
          </a:p>
          <a:p>
            <a:pPr marL="139700" lvl="0">
              <a:buSzPts val="1400"/>
            </a:pPr>
            <a:r>
              <a:rPr lang="ko-KR" altLang="en-US" b="1" dirty="0">
                <a:solidFill>
                  <a:schemeClr val="bg1"/>
                </a:solidFill>
              </a:rPr>
              <a:t>  실시간 업데이트</a:t>
            </a:r>
            <a:endParaRPr lang="en-US" altLang="ko-KR" b="1" dirty="0">
              <a:solidFill>
                <a:schemeClr val="bg1"/>
              </a:solidFill>
            </a:endParaRPr>
          </a:p>
          <a:p>
            <a:pPr marL="139700" lvl="0">
              <a:buSzPts val="1400"/>
            </a:pPr>
            <a:endParaRPr lang="en-US" altLang="ko-KR" b="1" dirty="0">
              <a:solidFill>
                <a:schemeClr val="accent6">
                  <a:lumMod val="60000"/>
                  <a:lumOff val="40000"/>
                </a:schemeClr>
              </a:solidFill>
            </a:endParaRPr>
          </a:p>
          <a:p>
            <a:pPr marL="139700" lvl="0">
              <a:buSzPts val="1400"/>
            </a:pPr>
            <a:r>
              <a:rPr lang="ko-KR" altLang="en-US" b="1" dirty="0">
                <a:solidFill>
                  <a:schemeClr val="accent6">
                    <a:lumMod val="60000"/>
                    <a:lumOff val="40000"/>
                  </a:schemeClr>
                </a:solidFill>
              </a:rPr>
              <a:t>판매자</a:t>
            </a:r>
            <a:endParaRPr lang="en-US" altLang="ko-KR" b="1" dirty="0">
              <a:solidFill>
                <a:schemeClr val="accent6">
                  <a:lumMod val="60000"/>
                  <a:lumOff val="40000"/>
                </a:schemeClr>
              </a:solidFill>
            </a:endParaRPr>
          </a:p>
          <a:p>
            <a:pPr marL="139700" lvl="0">
              <a:buSzPts val="1400"/>
            </a:pPr>
            <a:r>
              <a:rPr lang="en-US" altLang="ko-KR" b="1" dirty="0">
                <a:solidFill>
                  <a:schemeClr val="bg1"/>
                </a:solidFill>
              </a:rPr>
              <a:t> : </a:t>
            </a:r>
            <a:r>
              <a:rPr lang="ko-KR" altLang="en-US" b="1" dirty="0">
                <a:solidFill>
                  <a:schemeClr val="bg1"/>
                </a:solidFill>
              </a:rPr>
              <a:t>불특정다수 잠재고객에</a:t>
            </a:r>
            <a:endParaRPr lang="en-US" altLang="ko-KR" b="1" dirty="0">
              <a:solidFill>
                <a:schemeClr val="bg1"/>
              </a:solidFill>
            </a:endParaRPr>
          </a:p>
          <a:p>
            <a:pPr marL="139700" lvl="0">
              <a:buSzPts val="1400"/>
            </a:pPr>
            <a:r>
              <a:rPr lang="ko-KR" altLang="en-US" b="1" dirty="0">
                <a:solidFill>
                  <a:schemeClr val="bg1"/>
                </a:solidFill>
              </a:rPr>
              <a:t>  판매정보 노출 가능</a:t>
            </a:r>
            <a:endParaRPr lang="en-US" altLang="ko-KR" b="1" dirty="0">
              <a:solidFill>
                <a:schemeClr val="accent6">
                  <a:lumMod val="60000"/>
                  <a:lumOff val="40000"/>
                </a:schemeClr>
              </a:solidFill>
            </a:endParaRPr>
          </a:p>
          <a:p>
            <a:pPr marL="139700" lvl="0">
              <a:buSzPts val="1400"/>
            </a:pPr>
            <a:endParaRPr lang="en-US" altLang="ko-KR" b="1" dirty="0">
              <a:solidFill>
                <a:schemeClr val="accent6">
                  <a:lumMod val="60000"/>
                  <a:lumOff val="40000"/>
                </a:schemeClr>
              </a:solidFill>
            </a:endParaRPr>
          </a:p>
          <a:p>
            <a:pPr marL="139700" lvl="0">
              <a:buSzPts val="1400"/>
            </a:pPr>
            <a:r>
              <a:rPr lang="ko-KR" altLang="en-US" b="1" dirty="0">
                <a:solidFill>
                  <a:schemeClr val="accent6">
                    <a:lumMod val="60000"/>
                    <a:lumOff val="40000"/>
                  </a:schemeClr>
                </a:solidFill>
              </a:rPr>
              <a:t>소비자</a:t>
            </a:r>
            <a:endParaRPr lang="en-US" altLang="ko-KR" b="1" dirty="0">
              <a:solidFill>
                <a:schemeClr val="accent6">
                  <a:lumMod val="60000"/>
                  <a:lumOff val="40000"/>
                </a:schemeClr>
              </a:solidFill>
            </a:endParaRPr>
          </a:p>
          <a:p>
            <a:pPr marL="139700" lvl="0">
              <a:buSzPts val="1400"/>
            </a:pPr>
            <a:r>
              <a:rPr lang="en-US" altLang="ko-KR" b="1" dirty="0">
                <a:solidFill>
                  <a:schemeClr val="bg1"/>
                </a:solidFill>
              </a:rPr>
              <a:t> : </a:t>
            </a:r>
            <a:r>
              <a:rPr lang="ko-KR" altLang="en-US" b="1" dirty="0">
                <a:solidFill>
                  <a:schemeClr val="bg1"/>
                </a:solidFill>
              </a:rPr>
              <a:t>물리적 이동 없이</a:t>
            </a:r>
            <a:endParaRPr lang="en-US" altLang="ko-KR" b="1" dirty="0">
              <a:solidFill>
                <a:schemeClr val="bg1"/>
              </a:solidFill>
            </a:endParaRPr>
          </a:p>
          <a:p>
            <a:pPr marL="139700" lvl="0">
              <a:buSzPts val="1400"/>
            </a:pPr>
            <a:r>
              <a:rPr lang="ko-KR" altLang="en-US" b="1" dirty="0">
                <a:solidFill>
                  <a:schemeClr val="bg1"/>
                </a:solidFill>
              </a:rPr>
              <a:t>  정보획득</a:t>
            </a:r>
            <a:r>
              <a:rPr lang="en-US" altLang="ko-KR" b="1" dirty="0">
                <a:solidFill>
                  <a:schemeClr val="bg1"/>
                </a:solidFill>
              </a:rPr>
              <a:t>/</a:t>
            </a:r>
            <a:r>
              <a:rPr lang="ko-KR" altLang="en-US" b="1" dirty="0">
                <a:solidFill>
                  <a:schemeClr val="bg1"/>
                </a:solidFill>
              </a:rPr>
              <a:t>비교</a:t>
            </a:r>
            <a:r>
              <a:rPr lang="en-US" altLang="ko-KR" b="1" dirty="0">
                <a:solidFill>
                  <a:schemeClr val="bg1"/>
                </a:solidFill>
              </a:rPr>
              <a:t>/</a:t>
            </a:r>
            <a:r>
              <a:rPr lang="ko-KR" altLang="en-US" b="1" dirty="0">
                <a:solidFill>
                  <a:schemeClr val="bg1"/>
                </a:solidFill>
              </a:rPr>
              <a:t>구매결정 가능</a:t>
            </a:r>
            <a:endParaRPr lang="en-US" altLang="ko-KR" b="1" dirty="0">
              <a:solidFill>
                <a:schemeClr val="bg1"/>
              </a:solidFill>
            </a:endParaRPr>
          </a:p>
          <a:p>
            <a:pPr marL="139700" lvl="0">
              <a:buSzPts val="1400"/>
            </a:pPr>
            <a:endParaRPr lang="en-US" altLang="ko-KR" b="1" dirty="0">
              <a:solidFill>
                <a:schemeClr val="accent6">
                  <a:lumMod val="60000"/>
                  <a:lumOff val="40000"/>
                </a:schemeClr>
              </a:solidFill>
            </a:endParaRPr>
          </a:p>
          <a:p>
            <a:pPr marL="139700" lvl="0">
              <a:buSzPts val="1400"/>
            </a:pPr>
            <a:r>
              <a:rPr lang="ko-KR" altLang="en-US" b="1" dirty="0">
                <a:solidFill>
                  <a:schemeClr val="accent6">
                    <a:lumMod val="60000"/>
                    <a:lumOff val="40000"/>
                  </a:schemeClr>
                </a:solidFill>
              </a:rPr>
              <a:t>판매정보전달</a:t>
            </a:r>
            <a:endParaRPr lang="en-US" altLang="ko-KR" b="1" dirty="0">
              <a:solidFill>
                <a:schemeClr val="accent6">
                  <a:lumMod val="60000"/>
                  <a:lumOff val="40000"/>
                </a:schemeClr>
              </a:solidFill>
            </a:endParaRPr>
          </a:p>
          <a:p>
            <a:pPr marL="139700" lvl="0">
              <a:buSzPts val="1400"/>
            </a:pPr>
            <a:r>
              <a:rPr lang="en-US" altLang="ko-KR" b="1" dirty="0">
                <a:solidFill>
                  <a:schemeClr val="bg1"/>
                </a:solidFill>
              </a:rPr>
              <a:t> : </a:t>
            </a:r>
            <a:r>
              <a:rPr lang="ko-KR" altLang="en-US" b="1" dirty="0">
                <a:solidFill>
                  <a:schemeClr val="bg1"/>
                </a:solidFill>
              </a:rPr>
              <a:t>웹</a:t>
            </a:r>
            <a:r>
              <a:rPr lang="en-US" altLang="ko-KR" b="1" dirty="0">
                <a:solidFill>
                  <a:schemeClr val="bg1"/>
                </a:solidFill>
              </a:rPr>
              <a:t>/</a:t>
            </a:r>
            <a:r>
              <a:rPr lang="ko-KR" altLang="en-US" b="1" dirty="0">
                <a:solidFill>
                  <a:schemeClr val="bg1"/>
                </a:solidFill>
              </a:rPr>
              <a:t>앱상 실시간 전달</a:t>
            </a:r>
            <a:endParaRPr lang="en-US" altLang="ko-KR" b="1" dirty="0">
              <a:solidFill>
                <a:schemeClr val="bg1"/>
              </a:solidFill>
            </a:endParaRPr>
          </a:p>
          <a:p>
            <a:pPr marL="139700" lvl="0">
              <a:buSzPts val="1400"/>
            </a:pPr>
            <a:endParaRPr lang="en-US" altLang="ko-KR" b="1" dirty="0">
              <a:solidFill>
                <a:schemeClr val="accent6">
                  <a:lumMod val="60000"/>
                  <a:lumOff val="40000"/>
                </a:schemeClr>
              </a:solidFill>
            </a:endParaRPr>
          </a:p>
          <a:p>
            <a:pPr marL="139700" lvl="0">
              <a:buSzPts val="1400"/>
            </a:pPr>
            <a:r>
              <a:rPr lang="ko-KR" altLang="en-US" b="1" dirty="0">
                <a:solidFill>
                  <a:schemeClr val="accent6">
                    <a:lumMod val="60000"/>
                    <a:lumOff val="40000"/>
                  </a:schemeClr>
                </a:solidFill>
              </a:rPr>
              <a:t>판매가능성</a:t>
            </a:r>
            <a:endParaRPr lang="en-US" altLang="ko-KR" b="1" dirty="0">
              <a:solidFill>
                <a:schemeClr val="accent6">
                  <a:lumMod val="60000"/>
                  <a:lumOff val="40000"/>
                </a:schemeClr>
              </a:solidFill>
            </a:endParaRPr>
          </a:p>
          <a:p>
            <a:pPr marL="139700" lvl="0">
              <a:buSzPts val="1400"/>
            </a:pPr>
            <a:r>
              <a:rPr lang="en-US" altLang="ko-KR" b="1" dirty="0">
                <a:solidFill>
                  <a:schemeClr val="bg1"/>
                </a:solidFill>
              </a:rPr>
              <a:t> : </a:t>
            </a:r>
            <a:r>
              <a:rPr lang="ko-KR" altLang="en-US" b="1" dirty="0">
                <a:solidFill>
                  <a:schemeClr val="bg1"/>
                </a:solidFill>
              </a:rPr>
              <a:t>소비자 방문 전에 생성</a:t>
            </a:r>
            <a:endParaRPr lang="en-US" altLang="ko" b="1" dirty="0">
              <a:solidFill>
                <a:schemeClr val="bg1"/>
              </a:solidFill>
            </a:endParaRPr>
          </a:p>
        </p:txBody>
      </p:sp>
      <p:sp>
        <p:nvSpPr>
          <p:cNvPr id="37" name="Google Shape;136;p25">
            <a:extLst>
              <a:ext uri="{FF2B5EF4-FFF2-40B4-BE49-F238E27FC236}">
                <a16:creationId xmlns:a16="http://schemas.microsoft.com/office/drawing/2014/main" id="{97B837A5-88A6-4AC7-A32B-D7A6B002DB49}"/>
              </a:ext>
            </a:extLst>
          </p:cNvPr>
          <p:cNvSpPr/>
          <p:nvPr/>
        </p:nvSpPr>
        <p:spPr>
          <a:xfrm>
            <a:off x="2059321" y="3373968"/>
            <a:ext cx="1705855" cy="68774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US" altLang="ko-KR" b="1" dirty="0">
                <a:latin typeface="Amasis MT Pro Black" panose="02040A04050005020304" pitchFamily="18" charset="0"/>
              </a:rPr>
              <a:t>C</a:t>
            </a:r>
          </a:p>
          <a:p>
            <a:pPr marL="0" lvl="0" indent="0" rtl="0">
              <a:spcBef>
                <a:spcPts val="0"/>
              </a:spcBef>
              <a:spcAft>
                <a:spcPts val="0"/>
              </a:spcAft>
              <a:buNone/>
            </a:pPr>
            <a:endParaRPr lang="en-US" altLang="ko-KR" b="1" dirty="0">
              <a:latin typeface="Amasis MT Pro Black" panose="02040A04050005020304" pitchFamily="18" charset="0"/>
            </a:endParaRPr>
          </a:p>
          <a:p>
            <a:pPr marL="0" lvl="0" indent="0" rtl="0">
              <a:spcBef>
                <a:spcPts val="0"/>
              </a:spcBef>
              <a:spcAft>
                <a:spcPts val="0"/>
              </a:spcAft>
              <a:buNone/>
            </a:pPr>
            <a:endParaRPr lang="en-US" altLang="ko-KR" b="1" dirty="0">
              <a:latin typeface="Amasis MT Pro Black" panose="02040A04050005020304" pitchFamily="18" charset="0"/>
            </a:endParaRPr>
          </a:p>
        </p:txBody>
      </p:sp>
      <p:sp>
        <p:nvSpPr>
          <p:cNvPr id="38" name="Google Shape;136;p25">
            <a:extLst>
              <a:ext uri="{FF2B5EF4-FFF2-40B4-BE49-F238E27FC236}">
                <a16:creationId xmlns:a16="http://schemas.microsoft.com/office/drawing/2014/main" id="{7BF19A3E-9538-4E9C-9035-0EBD22618101}"/>
              </a:ext>
            </a:extLst>
          </p:cNvPr>
          <p:cNvSpPr/>
          <p:nvPr/>
        </p:nvSpPr>
        <p:spPr>
          <a:xfrm>
            <a:off x="2050598" y="2526135"/>
            <a:ext cx="1705855" cy="68774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US" altLang="ko-KR" b="1" dirty="0">
                <a:latin typeface="Amasis MT Pro Black" panose="020B0604020202020204" pitchFamily="18" charset="0"/>
              </a:rPr>
              <a:t>B</a:t>
            </a:r>
            <a:endParaRPr lang="en-US" altLang="ko-KR" sz="2000" b="1" dirty="0">
              <a:latin typeface="Amasis MT Pro Black" panose="020B0604020202020204" pitchFamily="18" charset="0"/>
            </a:endParaRPr>
          </a:p>
          <a:p>
            <a:pPr marL="0" lvl="0" indent="0" algn="ctr" rtl="0">
              <a:spcBef>
                <a:spcPts val="0"/>
              </a:spcBef>
              <a:spcAft>
                <a:spcPts val="0"/>
              </a:spcAft>
              <a:buNone/>
            </a:pPr>
            <a:endParaRPr lang="en-US" altLang="ko-KR" sz="2000" b="1" dirty="0">
              <a:latin typeface="Amasis MT Pro Black" panose="020B0604020202020204" pitchFamily="18" charset="0"/>
            </a:endParaRPr>
          </a:p>
        </p:txBody>
      </p:sp>
      <p:sp>
        <p:nvSpPr>
          <p:cNvPr id="44" name="Google Shape;136;p25">
            <a:extLst>
              <a:ext uri="{FF2B5EF4-FFF2-40B4-BE49-F238E27FC236}">
                <a16:creationId xmlns:a16="http://schemas.microsoft.com/office/drawing/2014/main" id="{7C329E47-01A2-417F-8E94-4F1FFD7D2207}"/>
              </a:ext>
            </a:extLst>
          </p:cNvPr>
          <p:cNvSpPr/>
          <p:nvPr/>
        </p:nvSpPr>
        <p:spPr>
          <a:xfrm>
            <a:off x="2050599" y="1701355"/>
            <a:ext cx="1711432" cy="68774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US" altLang="ko-KR" b="1" dirty="0">
                <a:latin typeface="Amasis MT Pro Black" panose="02040A04050005020304" pitchFamily="18" charset="0"/>
              </a:rPr>
              <a:t>A</a:t>
            </a:r>
          </a:p>
          <a:p>
            <a:pPr marL="0" lvl="0" indent="0" rtl="0">
              <a:spcBef>
                <a:spcPts val="0"/>
              </a:spcBef>
              <a:spcAft>
                <a:spcPts val="0"/>
              </a:spcAft>
              <a:buNone/>
            </a:pPr>
            <a:endParaRPr lang="en-US" altLang="ko-KR" b="1" dirty="0">
              <a:latin typeface="Amasis MT Pro Black" panose="02040A04050005020304" pitchFamily="18" charset="0"/>
            </a:endParaRPr>
          </a:p>
          <a:p>
            <a:pPr marL="0" lvl="0" indent="0" rtl="0">
              <a:spcBef>
                <a:spcPts val="0"/>
              </a:spcBef>
              <a:spcAft>
                <a:spcPts val="0"/>
              </a:spcAft>
              <a:buNone/>
            </a:pPr>
            <a:endParaRPr lang="en-US" altLang="ko-KR" b="1" dirty="0">
              <a:latin typeface="Amasis MT Pro Black" panose="02040A04050005020304" pitchFamily="18" charset="0"/>
            </a:endParaRPr>
          </a:p>
        </p:txBody>
      </p:sp>
      <p:pic>
        <p:nvPicPr>
          <p:cNvPr id="45" name="그래픽 44" descr="상점 단색으로 채워진">
            <a:extLst>
              <a:ext uri="{FF2B5EF4-FFF2-40B4-BE49-F238E27FC236}">
                <a16:creationId xmlns:a16="http://schemas.microsoft.com/office/drawing/2014/main" id="{CFE72BF3-214E-40A4-9205-1F15FAADAD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30216" y="1721034"/>
            <a:ext cx="696547" cy="696547"/>
          </a:xfrm>
          <a:prstGeom prst="rect">
            <a:avLst/>
          </a:prstGeom>
        </p:spPr>
      </p:pic>
      <p:pic>
        <p:nvPicPr>
          <p:cNvPr id="46" name="그래픽 45" descr="상점 단색으로 채워진">
            <a:extLst>
              <a:ext uri="{FF2B5EF4-FFF2-40B4-BE49-F238E27FC236}">
                <a16:creationId xmlns:a16="http://schemas.microsoft.com/office/drawing/2014/main" id="{036CDB62-417B-4C8E-BCAB-C8DA267138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97007" y="2544916"/>
            <a:ext cx="696547" cy="696547"/>
          </a:xfrm>
          <a:prstGeom prst="rect">
            <a:avLst/>
          </a:prstGeom>
        </p:spPr>
      </p:pic>
      <p:pic>
        <p:nvPicPr>
          <p:cNvPr id="47" name="그래픽 46" descr="상점 단색으로 채워진">
            <a:extLst>
              <a:ext uri="{FF2B5EF4-FFF2-40B4-BE49-F238E27FC236}">
                <a16:creationId xmlns:a16="http://schemas.microsoft.com/office/drawing/2014/main" id="{0E7CF1BA-12CC-4916-A038-65B76AFD45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14471" y="3378562"/>
            <a:ext cx="696547" cy="696547"/>
          </a:xfrm>
          <a:prstGeom prst="rect">
            <a:avLst/>
          </a:prstGeom>
        </p:spPr>
      </p:pic>
      <p:pic>
        <p:nvPicPr>
          <p:cNvPr id="48" name="그래픽 47" descr="사과 단색으로 채워진">
            <a:extLst>
              <a:ext uri="{FF2B5EF4-FFF2-40B4-BE49-F238E27FC236}">
                <a16:creationId xmlns:a16="http://schemas.microsoft.com/office/drawing/2014/main" id="{FE641E4E-FCF6-4618-8B09-6CD341C19FE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26420" y="1807223"/>
            <a:ext cx="284132" cy="284132"/>
          </a:xfrm>
          <a:prstGeom prst="rect">
            <a:avLst/>
          </a:prstGeom>
        </p:spPr>
      </p:pic>
      <p:pic>
        <p:nvPicPr>
          <p:cNvPr id="49" name="그래픽 48" descr="바나나 단색으로 채워진">
            <a:extLst>
              <a:ext uri="{FF2B5EF4-FFF2-40B4-BE49-F238E27FC236}">
                <a16:creationId xmlns:a16="http://schemas.microsoft.com/office/drawing/2014/main" id="{C2FDE769-8B43-4CA6-947B-D353244D42B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27568" y="1786632"/>
            <a:ext cx="284132" cy="284132"/>
          </a:xfrm>
          <a:prstGeom prst="rect">
            <a:avLst/>
          </a:prstGeom>
        </p:spPr>
      </p:pic>
      <p:pic>
        <p:nvPicPr>
          <p:cNvPr id="50" name="그래픽 49" descr="블루베리 단색으로 채워진">
            <a:extLst>
              <a:ext uri="{FF2B5EF4-FFF2-40B4-BE49-F238E27FC236}">
                <a16:creationId xmlns:a16="http://schemas.microsoft.com/office/drawing/2014/main" id="{C12672B1-31FC-4862-A1A1-B59768163C3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889268" y="2631544"/>
            <a:ext cx="284132" cy="284132"/>
          </a:xfrm>
          <a:prstGeom prst="rect">
            <a:avLst/>
          </a:prstGeom>
        </p:spPr>
      </p:pic>
      <p:pic>
        <p:nvPicPr>
          <p:cNvPr id="51" name="그래픽 50" descr="체리 단색으로 채워진">
            <a:extLst>
              <a:ext uri="{FF2B5EF4-FFF2-40B4-BE49-F238E27FC236}">
                <a16:creationId xmlns:a16="http://schemas.microsoft.com/office/drawing/2014/main" id="{A54D9F96-BAA0-4A24-A45B-12FD4CA3A75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206529" y="2620228"/>
            <a:ext cx="284132" cy="284132"/>
          </a:xfrm>
          <a:prstGeom prst="rect">
            <a:avLst/>
          </a:prstGeom>
        </p:spPr>
      </p:pic>
      <p:pic>
        <p:nvPicPr>
          <p:cNvPr id="52" name="그래픽 51" descr="포도 단색으로 채워진">
            <a:extLst>
              <a:ext uri="{FF2B5EF4-FFF2-40B4-BE49-F238E27FC236}">
                <a16:creationId xmlns:a16="http://schemas.microsoft.com/office/drawing/2014/main" id="{5776FA6F-B13B-456B-AB90-E631B86C105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938850" y="3460177"/>
            <a:ext cx="284132" cy="284132"/>
          </a:xfrm>
          <a:prstGeom prst="rect">
            <a:avLst/>
          </a:prstGeom>
        </p:spPr>
      </p:pic>
      <p:pic>
        <p:nvPicPr>
          <p:cNvPr id="53" name="그래픽 52" descr="파인애플 단색으로 채워진">
            <a:extLst>
              <a:ext uri="{FF2B5EF4-FFF2-40B4-BE49-F238E27FC236}">
                <a16:creationId xmlns:a16="http://schemas.microsoft.com/office/drawing/2014/main" id="{C2D79E0E-FD2A-4B02-AD56-854243EB8C3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109203" y="3690478"/>
            <a:ext cx="284132" cy="284132"/>
          </a:xfrm>
          <a:prstGeom prst="rect">
            <a:avLst/>
          </a:prstGeom>
        </p:spPr>
      </p:pic>
      <p:pic>
        <p:nvPicPr>
          <p:cNvPr id="54" name="그래픽 53" descr="딸기 단색으로 채워진">
            <a:extLst>
              <a:ext uri="{FF2B5EF4-FFF2-40B4-BE49-F238E27FC236}">
                <a16:creationId xmlns:a16="http://schemas.microsoft.com/office/drawing/2014/main" id="{0354F680-2C2D-48E4-B310-B5CCD7A1A3F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077723" y="2898136"/>
            <a:ext cx="284132" cy="284132"/>
          </a:xfrm>
          <a:prstGeom prst="rect">
            <a:avLst/>
          </a:prstGeom>
        </p:spPr>
      </p:pic>
      <p:pic>
        <p:nvPicPr>
          <p:cNvPr id="55" name="그래픽 54" descr="수박 단색으로 채워진">
            <a:extLst>
              <a:ext uri="{FF2B5EF4-FFF2-40B4-BE49-F238E27FC236}">
                <a16:creationId xmlns:a16="http://schemas.microsoft.com/office/drawing/2014/main" id="{03C07F38-DED9-441B-849C-9B7116FDA28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068486" y="2091676"/>
            <a:ext cx="284132" cy="284132"/>
          </a:xfrm>
          <a:prstGeom prst="rect">
            <a:avLst/>
          </a:prstGeom>
        </p:spPr>
      </p:pic>
      <p:sp>
        <p:nvSpPr>
          <p:cNvPr id="57" name="직사각형 56">
            <a:extLst>
              <a:ext uri="{FF2B5EF4-FFF2-40B4-BE49-F238E27FC236}">
                <a16:creationId xmlns:a16="http://schemas.microsoft.com/office/drawing/2014/main" id="{7596358A-28AA-4E26-A0CE-37A2501679E6}"/>
              </a:ext>
            </a:extLst>
          </p:cNvPr>
          <p:cNvSpPr/>
          <p:nvPr/>
        </p:nvSpPr>
        <p:spPr>
          <a:xfrm>
            <a:off x="-329274" y="100364"/>
            <a:ext cx="3415776" cy="71332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dirty="0"/>
          </a:p>
        </p:txBody>
      </p:sp>
      <p:sp>
        <p:nvSpPr>
          <p:cNvPr id="58" name="TextBox 57">
            <a:extLst>
              <a:ext uri="{FF2B5EF4-FFF2-40B4-BE49-F238E27FC236}">
                <a16:creationId xmlns:a16="http://schemas.microsoft.com/office/drawing/2014/main" id="{AA8DAFE7-531A-4A1C-888C-C913D189DF57}"/>
              </a:ext>
            </a:extLst>
          </p:cNvPr>
          <p:cNvSpPr txBox="1"/>
          <p:nvPr/>
        </p:nvSpPr>
        <p:spPr>
          <a:xfrm>
            <a:off x="-49173" y="210457"/>
            <a:ext cx="607859" cy="461665"/>
          </a:xfrm>
          <a:prstGeom prst="rect">
            <a:avLst/>
          </a:prstGeom>
          <a:noFill/>
        </p:spPr>
        <p:txBody>
          <a:bodyPr wrap="none" rtlCol="0">
            <a:spAutoFit/>
          </a:bodyPr>
          <a:lstStyle/>
          <a:p>
            <a:pPr algn="r"/>
            <a:r>
              <a:rPr lang="en-US" altLang="ko-KR" sz="1200" b="1" dirty="0">
                <a:solidFill>
                  <a:schemeClr val="bg1">
                    <a:lumMod val="75000"/>
                  </a:schemeClr>
                </a:solidFill>
                <a:latin typeface="Microsoft GothicNeo" panose="020B0500000101010101" pitchFamily="50" charset="-127"/>
                <a:ea typeface="Microsoft GothicNeo" panose="020B0500000101010101" pitchFamily="50" charset="-127"/>
                <a:cs typeface="Microsoft GothicNeo" panose="020B0500000101010101" pitchFamily="50" charset="-127"/>
              </a:rPr>
              <a:t>02 </a:t>
            </a:r>
          </a:p>
          <a:p>
            <a:pPr algn="r"/>
            <a:r>
              <a:rPr lang="ko-KR" altLang="en-US" sz="1200" b="1" dirty="0">
                <a:solidFill>
                  <a:schemeClr val="bg1">
                    <a:lumMod val="75000"/>
                  </a:schemeClr>
                </a:solidFill>
                <a:latin typeface="Microsoft GothicNeo" panose="020B0500000101010101" pitchFamily="50" charset="-127"/>
                <a:ea typeface="Microsoft GothicNeo" panose="020B0500000101010101" pitchFamily="50" charset="-127"/>
                <a:cs typeface="Microsoft GothicNeo" panose="020B0500000101010101" pitchFamily="50" charset="-127"/>
              </a:rPr>
              <a:t>서비스</a:t>
            </a:r>
            <a:endParaRPr lang="ko-KR" altLang="en-US" sz="1800" b="1" dirty="0">
              <a:solidFill>
                <a:schemeClr val="bg1">
                  <a:lumMod val="65000"/>
                </a:schemeClr>
              </a:solidFill>
            </a:endParaRPr>
          </a:p>
        </p:txBody>
      </p:sp>
      <p:sp>
        <p:nvSpPr>
          <p:cNvPr id="59" name="Google Shape;65;p15">
            <a:extLst>
              <a:ext uri="{FF2B5EF4-FFF2-40B4-BE49-F238E27FC236}">
                <a16:creationId xmlns:a16="http://schemas.microsoft.com/office/drawing/2014/main" id="{2CFA3638-8538-45D0-A9A9-5E3766B62C6C}"/>
              </a:ext>
            </a:extLst>
          </p:cNvPr>
          <p:cNvSpPr txBox="1">
            <a:spLocks noGrp="1"/>
          </p:cNvSpPr>
          <p:nvPr>
            <p:ph type="title"/>
          </p:nvPr>
        </p:nvSpPr>
        <p:spPr>
          <a:xfrm>
            <a:off x="572956" y="1706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KR" altLang="en-US" b="1" dirty="0">
                <a:solidFill>
                  <a:schemeClr val="bg1"/>
                </a:solidFill>
              </a:rPr>
              <a:t>기능 </a:t>
            </a:r>
            <a:r>
              <a:rPr lang="en-US" altLang="ko-KR" sz="1700" b="1" dirty="0">
                <a:solidFill>
                  <a:schemeClr val="bg1"/>
                </a:solidFill>
              </a:rPr>
              <a:t>| </a:t>
            </a:r>
            <a:r>
              <a:rPr lang="ko-KR" altLang="en-US" sz="1700" b="1" dirty="0">
                <a:solidFill>
                  <a:schemeClr val="bg1"/>
                </a:solidFill>
              </a:rPr>
              <a:t>동네마켓</a:t>
            </a:r>
            <a:endParaRPr sz="1700" b="1" dirty="0">
              <a:solidFill>
                <a:schemeClr val="bg1"/>
              </a:solidFill>
            </a:endParaRPr>
          </a:p>
        </p:txBody>
      </p:sp>
      <p:pic>
        <p:nvPicPr>
          <p:cNvPr id="9" name="그래픽 8" descr="두리안 과일 단색으로 채워진">
            <a:extLst>
              <a:ext uri="{FF2B5EF4-FFF2-40B4-BE49-F238E27FC236}">
                <a16:creationId xmlns:a16="http://schemas.microsoft.com/office/drawing/2014/main" id="{C4874B17-4CF4-4899-B49E-2B79AE898C3E}"/>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331853" y="3496906"/>
            <a:ext cx="288151" cy="288151"/>
          </a:xfrm>
          <a:prstGeom prst="rect">
            <a:avLst/>
          </a:prstGeom>
        </p:spPr>
      </p:pic>
      <p:pic>
        <p:nvPicPr>
          <p:cNvPr id="11" name="그래픽 10" descr="스마트폰 단색으로 채워진">
            <a:extLst>
              <a:ext uri="{FF2B5EF4-FFF2-40B4-BE49-F238E27FC236}">
                <a16:creationId xmlns:a16="http://schemas.microsoft.com/office/drawing/2014/main" id="{32BC87AE-2540-46A4-B8FF-9019F66A8940}"/>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rot="10800000">
            <a:off x="5119330" y="1816538"/>
            <a:ext cx="688375" cy="688375"/>
          </a:xfrm>
          <a:prstGeom prst="rect">
            <a:avLst/>
          </a:prstGeom>
        </p:spPr>
      </p:pic>
      <p:pic>
        <p:nvPicPr>
          <p:cNvPr id="63" name="그래픽 62" descr="스마트폰 단색으로 채워진">
            <a:extLst>
              <a:ext uri="{FF2B5EF4-FFF2-40B4-BE49-F238E27FC236}">
                <a16:creationId xmlns:a16="http://schemas.microsoft.com/office/drawing/2014/main" id="{DA08677A-7031-49A1-A477-C4FEF34CC7CA}"/>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rot="10800000">
            <a:off x="5544117" y="2570698"/>
            <a:ext cx="688375" cy="688375"/>
          </a:xfrm>
          <a:prstGeom prst="rect">
            <a:avLst/>
          </a:prstGeom>
        </p:spPr>
      </p:pic>
      <p:pic>
        <p:nvPicPr>
          <p:cNvPr id="64" name="그래픽 63" descr="스마트폰 단색으로 채워진">
            <a:extLst>
              <a:ext uri="{FF2B5EF4-FFF2-40B4-BE49-F238E27FC236}">
                <a16:creationId xmlns:a16="http://schemas.microsoft.com/office/drawing/2014/main" id="{09C0C838-A57F-449E-8FC6-AD4F2E7327AA}"/>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rot="10800000">
            <a:off x="5134211" y="3244587"/>
            <a:ext cx="688375" cy="688375"/>
          </a:xfrm>
          <a:prstGeom prst="rect">
            <a:avLst/>
          </a:prstGeom>
        </p:spPr>
      </p:pic>
      <p:pic>
        <p:nvPicPr>
          <p:cNvPr id="65" name="그래픽 64" descr="스마트폰 단색으로 채워진">
            <a:extLst>
              <a:ext uri="{FF2B5EF4-FFF2-40B4-BE49-F238E27FC236}">
                <a16:creationId xmlns:a16="http://schemas.microsoft.com/office/drawing/2014/main" id="{C8229DF7-4E71-43F5-AE2F-46B8EDE4D872}"/>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rot="10800000">
            <a:off x="370016" y="1887043"/>
            <a:ext cx="688375" cy="688375"/>
          </a:xfrm>
          <a:prstGeom prst="rect">
            <a:avLst/>
          </a:prstGeom>
        </p:spPr>
      </p:pic>
      <p:pic>
        <p:nvPicPr>
          <p:cNvPr id="66" name="그래픽 65" descr="스마트폰 단색으로 채워진">
            <a:extLst>
              <a:ext uri="{FF2B5EF4-FFF2-40B4-BE49-F238E27FC236}">
                <a16:creationId xmlns:a16="http://schemas.microsoft.com/office/drawing/2014/main" id="{06AC3660-F239-42B0-B236-88BB32F7E385}"/>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rot="10800000">
            <a:off x="839933" y="2545661"/>
            <a:ext cx="688375" cy="688375"/>
          </a:xfrm>
          <a:prstGeom prst="rect">
            <a:avLst/>
          </a:prstGeom>
        </p:spPr>
      </p:pic>
      <p:pic>
        <p:nvPicPr>
          <p:cNvPr id="67" name="그래픽 66" descr="스마트폰 단색으로 채워진">
            <a:extLst>
              <a:ext uri="{FF2B5EF4-FFF2-40B4-BE49-F238E27FC236}">
                <a16:creationId xmlns:a16="http://schemas.microsoft.com/office/drawing/2014/main" id="{D87585DD-9F70-4EC9-B641-25615D20F4D4}"/>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rot="10800000">
            <a:off x="334088" y="3140634"/>
            <a:ext cx="688375" cy="688375"/>
          </a:xfrm>
          <a:prstGeom prst="rect">
            <a:avLst/>
          </a:prstGeom>
        </p:spPr>
      </p:pic>
      <p:sp>
        <p:nvSpPr>
          <p:cNvPr id="68" name="TextBox 67">
            <a:extLst>
              <a:ext uri="{FF2B5EF4-FFF2-40B4-BE49-F238E27FC236}">
                <a16:creationId xmlns:a16="http://schemas.microsoft.com/office/drawing/2014/main" id="{4B0B12DD-1211-4A95-BA45-C90D512E60B4}"/>
              </a:ext>
            </a:extLst>
          </p:cNvPr>
          <p:cNvSpPr txBox="1"/>
          <p:nvPr/>
        </p:nvSpPr>
        <p:spPr>
          <a:xfrm>
            <a:off x="630101" y="3798110"/>
            <a:ext cx="569387" cy="553998"/>
          </a:xfrm>
          <a:prstGeom prst="rect">
            <a:avLst/>
          </a:prstGeom>
          <a:noFill/>
        </p:spPr>
        <p:txBody>
          <a:bodyPr wrap="none" rtlCol="0">
            <a:spAutoFit/>
          </a:bodyPr>
          <a:lstStyle/>
          <a:p>
            <a:r>
              <a:rPr lang="en-US" altLang="ko-KR" sz="3000" dirty="0"/>
              <a:t>…</a:t>
            </a:r>
            <a:endParaRPr lang="ko-KR" altLang="en-US" sz="3000" dirty="0"/>
          </a:p>
        </p:txBody>
      </p:sp>
      <p:sp>
        <p:nvSpPr>
          <p:cNvPr id="69" name="TextBox 68">
            <a:extLst>
              <a:ext uri="{FF2B5EF4-FFF2-40B4-BE49-F238E27FC236}">
                <a16:creationId xmlns:a16="http://schemas.microsoft.com/office/drawing/2014/main" id="{CBEF52F8-11E6-4F9E-83AB-B933888DF15E}"/>
              </a:ext>
            </a:extLst>
          </p:cNvPr>
          <p:cNvSpPr txBox="1"/>
          <p:nvPr/>
        </p:nvSpPr>
        <p:spPr>
          <a:xfrm>
            <a:off x="5226194" y="3798110"/>
            <a:ext cx="569387" cy="553998"/>
          </a:xfrm>
          <a:prstGeom prst="rect">
            <a:avLst/>
          </a:prstGeom>
          <a:noFill/>
        </p:spPr>
        <p:txBody>
          <a:bodyPr wrap="none" rtlCol="0">
            <a:spAutoFit/>
          </a:bodyPr>
          <a:lstStyle/>
          <a:p>
            <a:r>
              <a:rPr lang="en-US" altLang="ko-KR" sz="3000" dirty="0"/>
              <a:t>…</a:t>
            </a:r>
            <a:endParaRPr lang="ko-KR" altLang="en-US" sz="3000" dirty="0"/>
          </a:p>
        </p:txBody>
      </p:sp>
      <p:sp>
        <p:nvSpPr>
          <p:cNvPr id="72" name="TextBox 71">
            <a:extLst>
              <a:ext uri="{FF2B5EF4-FFF2-40B4-BE49-F238E27FC236}">
                <a16:creationId xmlns:a16="http://schemas.microsoft.com/office/drawing/2014/main" id="{D4F52041-7B3A-4C77-9BE9-8CA1B5DE6838}"/>
              </a:ext>
            </a:extLst>
          </p:cNvPr>
          <p:cNvSpPr txBox="1"/>
          <p:nvPr/>
        </p:nvSpPr>
        <p:spPr>
          <a:xfrm>
            <a:off x="554872" y="2077341"/>
            <a:ext cx="295667" cy="307777"/>
          </a:xfrm>
          <a:prstGeom prst="rect">
            <a:avLst/>
          </a:prstGeom>
          <a:noFill/>
        </p:spPr>
        <p:txBody>
          <a:bodyPr wrap="square">
            <a:spAutoFit/>
          </a:bodyPr>
          <a:lstStyle/>
          <a:p>
            <a:r>
              <a:rPr lang="en-US" altLang="ko-KR" b="1" dirty="0">
                <a:latin typeface="Amasis MT Pro Black" panose="02040A04050005020304" pitchFamily="18" charset="0"/>
              </a:rPr>
              <a:t>A</a:t>
            </a:r>
            <a:endParaRPr lang="ko-KR" altLang="en-US" dirty="0"/>
          </a:p>
        </p:txBody>
      </p:sp>
      <p:sp>
        <p:nvSpPr>
          <p:cNvPr id="73" name="TextBox 72">
            <a:extLst>
              <a:ext uri="{FF2B5EF4-FFF2-40B4-BE49-F238E27FC236}">
                <a16:creationId xmlns:a16="http://schemas.microsoft.com/office/drawing/2014/main" id="{564FD19E-0C7A-421A-A6E5-73066A54B450}"/>
              </a:ext>
            </a:extLst>
          </p:cNvPr>
          <p:cNvSpPr txBox="1"/>
          <p:nvPr/>
        </p:nvSpPr>
        <p:spPr>
          <a:xfrm>
            <a:off x="1022462" y="2760996"/>
            <a:ext cx="295667" cy="307777"/>
          </a:xfrm>
          <a:prstGeom prst="rect">
            <a:avLst/>
          </a:prstGeom>
          <a:noFill/>
        </p:spPr>
        <p:txBody>
          <a:bodyPr wrap="square">
            <a:spAutoFit/>
          </a:bodyPr>
          <a:lstStyle/>
          <a:p>
            <a:r>
              <a:rPr lang="en-US" altLang="ko-KR" b="1" dirty="0">
                <a:latin typeface="Amasis MT Pro Black" panose="02040A04050005020304" pitchFamily="18" charset="0"/>
              </a:rPr>
              <a:t>B</a:t>
            </a:r>
            <a:endParaRPr lang="ko-KR" altLang="en-US" dirty="0"/>
          </a:p>
        </p:txBody>
      </p:sp>
      <p:sp>
        <p:nvSpPr>
          <p:cNvPr id="74" name="TextBox 73">
            <a:extLst>
              <a:ext uri="{FF2B5EF4-FFF2-40B4-BE49-F238E27FC236}">
                <a16:creationId xmlns:a16="http://schemas.microsoft.com/office/drawing/2014/main" id="{BE04C99D-8D90-47D7-8C97-4F8E0DA6F735}"/>
              </a:ext>
            </a:extLst>
          </p:cNvPr>
          <p:cNvSpPr txBox="1"/>
          <p:nvPr/>
        </p:nvSpPr>
        <p:spPr>
          <a:xfrm>
            <a:off x="530441" y="3330932"/>
            <a:ext cx="295667" cy="307777"/>
          </a:xfrm>
          <a:prstGeom prst="rect">
            <a:avLst/>
          </a:prstGeom>
          <a:noFill/>
        </p:spPr>
        <p:txBody>
          <a:bodyPr wrap="square">
            <a:spAutoFit/>
          </a:bodyPr>
          <a:lstStyle/>
          <a:p>
            <a:r>
              <a:rPr lang="en-US" altLang="ko-KR" b="1" dirty="0">
                <a:latin typeface="Amasis MT Pro Black" panose="02040A04050005020304" pitchFamily="18" charset="0"/>
              </a:rPr>
              <a:t>C</a:t>
            </a:r>
            <a:endParaRPr lang="ko-KR" altLang="en-US" dirty="0"/>
          </a:p>
        </p:txBody>
      </p:sp>
      <p:sp>
        <p:nvSpPr>
          <p:cNvPr id="75" name="TextBox 74">
            <a:extLst>
              <a:ext uri="{FF2B5EF4-FFF2-40B4-BE49-F238E27FC236}">
                <a16:creationId xmlns:a16="http://schemas.microsoft.com/office/drawing/2014/main" id="{39A406F2-6CFE-49AE-8E00-9B12C4713A94}"/>
              </a:ext>
            </a:extLst>
          </p:cNvPr>
          <p:cNvSpPr txBox="1"/>
          <p:nvPr/>
        </p:nvSpPr>
        <p:spPr>
          <a:xfrm>
            <a:off x="5319041" y="1993402"/>
            <a:ext cx="295667" cy="307777"/>
          </a:xfrm>
          <a:prstGeom prst="rect">
            <a:avLst/>
          </a:prstGeom>
          <a:noFill/>
        </p:spPr>
        <p:txBody>
          <a:bodyPr wrap="square">
            <a:spAutoFit/>
          </a:bodyPr>
          <a:lstStyle/>
          <a:p>
            <a:r>
              <a:rPr lang="en-US" altLang="ko-KR" b="1" dirty="0">
                <a:latin typeface="Amasis MT Pro Black" panose="02040A04050005020304" pitchFamily="18" charset="0"/>
              </a:rPr>
              <a:t>a</a:t>
            </a:r>
            <a:endParaRPr lang="ko-KR" altLang="en-US" dirty="0"/>
          </a:p>
        </p:txBody>
      </p:sp>
      <p:sp>
        <p:nvSpPr>
          <p:cNvPr id="76" name="TextBox 75">
            <a:extLst>
              <a:ext uri="{FF2B5EF4-FFF2-40B4-BE49-F238E27FC236}">
                <a16:creationId xmlns:a16="http://schemas.microsoft.com/office/drawing/2014/main" id="{971466D2-1838-4E09-91F0-02A448E91676}"/>
              </a:ext>
            </a:extLst>
          </p:cNvPr>
          <p:cNvSpPr txBox="1"/>
          <p:nvPr/>
        </p:nvSpPr>
        <p:spPr>
          <a:xfrm>
            <a:off x="5740470" y="2753473"/>
            <a:ext cx="295667" cy="307777"/>
          </a:xfrm>
          <a:prstGeom prst="rect">
            <a:avLst/>
          </a:prstGeom>
          <a:noFill/>
        </p:spPr>
        <p:txBody>
          <a:bodyPr wrap="square">
            <a:spAutoFit/>
          </a:bodyPr>
          <a:lstStyle/>
          <a:p>
            <a:r>
              <a:rPr lang="en-US" altLang="ko-KR" b="1" dirty="0">
                <a:latin typeface="Amasis MT Pro Black" panose="02040A04050005020304" pitchFamily="18" charset="0"/>
              </a:rPr>
              <a:t>b</a:t>
            </a:r>
            <a:endParaRPr lang="ko-KR" altLang="en-US" dirty="0"/>
          </a:p>
        </p:txBody>
      </p:sp>
      <p:sp>
        <p:nvSpPr>
          <p:cNvPr id="77" name="TextBox 76">
            <a:extLst>
              <a:ext uri="{FF2B5EF4-FFF2-40B4-BE49-F238E27FC236}">
                <a16:creationId xmlns:a16="http://schemas.microsoft.com/office/drawing/2014/main" id="{F62A8C34-8A41-413C-9692-E8821CD333CF}"/>
              </a:ext>
            </a:extLst>
          </p:cNvPr>
          <p:cNvSpPr txBox="1"/>
          <p:nvPr/>
        </p:nvSpPr>
        <p:spPr>
          <a:xfrm>
            <a:off x="5332065" y="3442856"/>
            <a:ext cx="295667" cy="307777"/>
          </a:xfrm>
          <a:prstGeom prst="rect">
            <a:avLst/>
          </a:prstGeom>
          <a:noFill/>
        </p:spPr>
        <p:txBody>
          <a:bodyPr wrap="square">
            <a:spAutoFit/>
          </a:bodyPr>
          <a:lstStyle/>
          <a:p>
            <a:r>
              <a:rPr lang="en-US" altLang="ko-KR" b="1" dirty="0">
                <a:latin typeface="Amasis MT Pro Black" panose="02040A04050005020304" pitchFamily="18" charset="0"/>
              </a:rPr>
              <a:t>c</a:t>
            </a:r>
            <a:endParaRPr lang="ko-KR" altLang="en-US" dirty="0"/>
          </a:p>
        </p:txBody>
      </p:sp>
      <p:pic>
        <p:nvPicPr>
          <p:cNvPr id="33" name="그래픽 32" descr="달러 단색으로 채워진">
            <a:extLst>
              <a:ext uri="{FF2B5EF4-FFF2-40B4-BE49-F238E27FC236}">
                <a16:creationId xmlns:a16="http://schemas.microsoft.com/office/drawing/2014/main" id="{477B2BF2-D810-4DE4-A563-6E7B0EF5B7AF}"/>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649802" y="1726749"/>
            <a:ext cx="451895" cy="451895"/>
          </a:xfrm>
          <a:prstGeom prst="rect">
            <a:avLst/>
          </a:prstGeom>
        </p:spPr>
      </p:pic>
      <p:pic>
        <p:nvPicPr>
          <p:cNvPr id="79" name="그래픽 78" descr="일일 일정표 단색으로 채워진">
            <a:extLst>
              <a:ext uri="{FF2B5EF4-FFF2-40B4-BE49-F238E27FC236}">
                <a16:creationId xmlns:a16="http://schemas.microsoft.com/office/drawing/2014/main" id="{6C433F52-DFE8-4837-B7D1-CBDBC0DB2622}"/>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3996188" y="1726748"/>
            <a:ext cx="451895" cy="451895"/>
          </a:xfrm>
          <a:prstGeom prst="rect">
            <a:avLst/>
          </a:prstGeom>
        </p:spPr>
      </p:pic>
      <p:pic>
        <p:nvPicPr>
          <p:cNvPr id="81" name="그래픽 80" descr="Agriculture 단색으로 채워진">
            <a:extLst>
              <a:ext uri="{FF2B5EF4-FFF2-40B4-BE49-F238E27FC236}">
                <a16:creationId xmlns:a16="http://schemas.microsoft.com/office/drawing/2014/main" id="{CDB27005-CD0A-40B4-83E8-0979E6D37641}"/>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4492150" y="1708861"/>
            <a:ext cx="451895" cy="4518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5" name="Google Shape;135;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ko" dirty="0"/>
              <a:t>소비자</a:t>
            </a:r>
            <a:r>
              <a:rPr lang="en-US" altLang="ko" dirty="0"/>
              <a:t> </a:t>
            </a:r>
            <a:r>
              <a:rPr lang="en-US" altLang="ko" dirty="0">
                <a:highlight>
                  <a:srgbClr val="FFFF00"/>
                </a:highlight>
              </a:rPr>
              <a:t>(</a:t>
            </a:r>
            <a:r>
              <a:rPr lang="ko-KR" altLang="en-US" dirty="0">
                <a:highlight>
                  <a:srgbClr val="FFFF00"/>
                </a:highlight>
              </a:rPr>
              <a:t>소비자화면</a:t>
            </a:r>
            <a:r>
              <a:rPr lang="en-US" altLang="ko" dirty="0">
                <a:highlight>
                  <a:srgbClr val="FFFF00"/>
                </a:highlight>
              </a:rPr>
              <a:t>)</a:t>
            </a:r>
            <a:endParaRPr lang="en-US" altLang="ko-KR" dirty="0"/>
          </a:p>
          <a:p>
            <a:pPr marL="457200" lvl="0" indent="-342900" algn="l" rtl="0">
              <a:spcBef>
                <a:spcPts val="1200"/>
              </a:spcBef>
              <a:spcAft>
                <a:spcPts val="0"/>
              </a:spcAft>
              <a:buSzPts val="1800"/>
              <a:buChar char="●"/>
            </a:pPr>
            <a:r>
              <a:rPr lang="ko-KR" altLang="en-US" dirty="0"/>
              <a:t>소비자 반경 </a:t>
            </a:r>
            <a:r>
              <a:rPr lang="en-US" altLang="ko-KR" dirty="0"/>
              <a:t>2km </a:t>
            </a:r>
            <a:r>
              <a:rPr lang="ko-KR" altLang="en-US" dirty="0"/>
              <a:t>이내 과일가게 추천</a:t>
            </a:r>
            <a:endParaRPr dirty="0"/>
          </a:p>
          <a:p>
            <a:pPr marL="457200" lvl="0" indent="-342900" algn="l" rtl="0">
              <a:spcBef>
                <a:spcPts val="0"/>
              </a:spcBef>
              <a:spcAft>
                <a:spcPts val="0"/>
              </a:spcAft>
              <a:buSzPts val="1800"/>
              <a:buChar char="●"/>
            </a:pPr>
            <a:r>
              <a:rPr lang="ko-KR" altLang="en-US" dirty="0"/>
              <a:t>가게</a:t>
            </a:r>
            <a:r>
              <a:rPr lang="en-US" altLang="ko-KR" dirty="0"/>
              <a:t>/</a:t>
            </a:r>
            <a:r>
              <a:rPr lang="ko-KR" altLang="en-US" dirty="0"/>
              <a:t>상품</a:t>
            </a:r>
            <a:r>
              <a:rPr lang="en-US" altLang="ko" dirty="0"/>
              <a:t> </a:t>
            </a:r>
            <a:r>
              <a:rPr lang="ko-KR" altLang="en-US" dirty="0"/>
              <a:t>정보 </a:t>
            </a:r>
            <a:r>
              <a:rPr lang="en-US" altLang="ko-KR" dirty="0"/>
              <a:t>(</a:t>
            </a:r>
            <a:r>
              <a:rPr lang="ko-KR" altLang="en-US" dirty="0"/>
              <a:t>품질</a:t>
            </a:r>
            <a:r>
              <a:rPr lang="en-US" altLang="ko-KR" dirty="0"/>
              <a:t>/</a:t>
            </a:r>
            <a:r>
              <a:rPr lang="ko-KR" altLang="en-US" dirty="0"/>
              <a:t>신선도</a:t>
            </a:r>
            <a:r>
              <a:rPr lang="en-US" altLang="ko-KR" dirty="0"/>
              <a:t>)</a:t>
            </a:r>
            <a:endParaRPr lang="en-US" altLang="ko" dirty="0"/>
          </a:p>
          <a:p>
            <a:pPr marL="457200" lvl="0" indent="-342900" algn="l" rtl="0">
              <a:spcBef>
                <a:spcPts val="0"/>
              </a:spcBef>
              <a:spcAft>
                <a:spcPts val="0"/>
              </a:spcAft>
              <a:buSzPts val="1800"/>
              <a:buChar char="●"/>
            </a:pPr>
            <a:r>
              <a:rPr lang="ko" dirty="0"/>
              <a:t>즐겨찾기</a:t>
            </a:r>
            <a:r>
              <a:rPr lang="en-US" altLang="ko" dirty="0"/>
              <a:t>/</a:t>
            </a:r>
            <a:r>
              <a:rPr lang="ko" dirty="0"/>
              <a:t>관심</a:t>
            </a:r>
            <a:r>
              <a:rPr lang="ko-KR" altLang="en-US" dirty="0"/>
              <a:t>상품</a:t>
            </a:r>
            <a:r>
              <a:rPr lang="en-US" altLang="ko-KR" dirty="0"/>
              <a:t>/</a:t>
            </a:r>
            <a:r>
              <a:rPr lang="ko" dirty="0"/>
              <a:t>장바구니</a:t>
            </a:r>
            <a:endParaRPr lang="en-US" altLang="ko" dirty="0"/>
          </a:p>
          <a:p>
            <a:pPr marL="457200" lvl="0" indent="-342900" algn="l" rtl="0">
              <a:spcBef>
                <a:spcPts val="0"/>
              </a:spcBef>
              <a:spcAft>
                <a:spcPts val="0"/>
              </a:spcAft>
              <a:buSzPts val="1800"/>
              <a:buChar char="●"/>
            </a:pPr>
            <a:r>
              <a:rPr lang="ko-KR" altLang="en-US" dirty="0"/>
              <a:t>채팅 </a:t>
            </a:r>
            <a:r>
              <a:rPr lang="en-US" altLang="ko-KR" dirty="0"/>
              <a:t>(</a:t>
            </a:r>
            <a:r>
              <a:rPr lang="ko-KR" altLang="en-US" dirty="0"/>
              <a:t>예약기능</a:t>
            </a:r>
            <a:r>
              <a:rPr lang="en-US" altLang="ko-KR" dirty="0"/>
              <a:t>)</a:t>
            </a:r>
            <a:endParaRPr dirty="0"/>
          </a:p>
          <a:p>
            <a:pPr marL="457200" lvl="0" indent="-342900" algn="l" rtl="0">
              <a:spcBef>
                <a:spcPts val="0"/>
              </a:spcBef>
              <a:spcAft>
                <a:spcPts val="0"/>
              </a:spcAft>
              <a:buSzPts val="1800"/>
              <a:buChar char="●"/>
            </a:pPr>
            <a:r>
              <a:rPr lang="ko" dirty="0"/>
              <a:t>길찾기</a:t>
            </a:r>
            <a:endParaRPr dirty="0"/>
          </a:p>
          <a:p>
            <a:r>
              <a:rPr lang="ko-KR" altLang="en-US" dirty="0"/>
              <a:t>상품 촬영 등급 확인 </a:t>
            </a:r>
            <a:endParaRPr lang="en-US" altLang="ko" dirty="0"/>
          </a:p>
          <a:p>
            <a:pPr marL="457200" lvl="0" indent="-342900" algn="l" rtl="0">
              <a:spcBef>
                <a:spcPts val="0"/>
              </a:spcBef>
              <a:spcAft>
                <a:spcPts val="0"/>
              </a:spcAft>
              <a:buSzPts val="1800"/>
              <a:buChar char="●"/>
            </a:pPr>
            <a:r>
              <a:rPr lang="ko" dirty="0"/>
              <a:t>동네 커뮤니티</a:t>
            </a:r>
            <a:endParaRPr lang="en-US" altLang="ko" dirty="0"/>
          </a:p>
          <a:p>
            <a:pPr marL="457200" lvl="0" indent="-342900" algn="l" rtl="0">
              <a:spcBef>
                <a:spcPts val="0"/>
              </a:spcBef>
              <a:spcAft>
                <a:spcPts val="0"/>
              </a:spcAft>
              <a:buSzPts val="1800"/>
              <a:buChar char="●"/>
            </a:pPr>
            <a:r>
              <a:rPr lang="ko" dirty="0"/>
              <a:t>배달 서비스</a:t>
            </a:r>
            <a:r>
              <a:rPr lang="en-US" altLang="ko" dirty="0"/>
              <a:t> (</a:t>
            </a:r>
            <a:r>
              <a:rPr lang="ko-KR" altLang="en-US" dirty="0"/>
              <a:t>옵션</a:t>
            </a:r>
            <a:r>
              <a:rPr lang="en-US" altLang="ko" dirty="0"/>
              <a:t>)</a:t>
            </a:r>
          </a:p>
          <a:p>
            <a:pPr marL="457200" lvl="0" indent="-342900" algn="l" rtl="0">
              <a:spcBef>
                <a:spcPts val="0"/>
              </a:spcBef>
              <a:spcAft>
                <a:spcPts val="0"/>
              </a:spcAft>
              <a:buSzPts val="1800"/>
              <a:buChar char="●"/>
            </a:pPr>
            <a:r>
              <a:rPr lang="ko-KR" altLang="en-US" dirty="0"/>
              <a:t>검색기능</a:t>
            </a:r>
            <a:endParaRPr dirty="0"/>
          </a:p>
        </p:txBody>
      </p:sp>
      <p:sp>
        <p:nvSpPr>
          <p:cNvPr id="6" name="직사각형 5">
            <a:extLst>
              <a:ext uri="{FF2B5EF4-FFF2-40B4-BE49-F238E27FC236}">
                <a16:creationId xmlns:a16="http://schemas.microsoft.com/office/drawing/2014/main" id="{E0B258E1-7EDE-4F52-B121-A432EFAEC57D}"/>
              </a:ext>
            </a:extLst>
          </p:cNvPr>
          <p:cNvSpPr/>
          <p:nvPr/>
        </p:nvSpPr>
        <p:spPr>
          <a:xfrm>
            <a:off x="-329274" y="100364"/>
            <a:ext cx="3415776" cy="71332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dirty="0"/>
          </a:p>
        </p:txBody>
      </p:sp>
      <p:sp>
        <p:nvSpPr>
          <p:cNvPr id="7" name="TextBox 6">
            <a:extLst>
              <a:ext uri="{FF2B5EF4-FFF2-40B4-BE49-F238E27FC236}">
                <a16:creationId xmlns:a16="http://schemas.microsoft.com/office/drawing/2014/main" id="{7A6C280C-BF4E-4C85-BD04-D0F9419DE073}"/>
              </a:ext>
            </a:extLst>
          </p:cNvPr>
          <p:cNvSpPr txBox="1"/>
          <p:nvPr/>
        </p:nvSpPr>
        <p:spPr>
          <a:xfrm>
            <a:off x="-49173" y="210457"/>
            <a:ext cx="607859" cy="461665"/>
          </a:xfrm>
          <a:prstGeom prst="rect">
            <a:avLst/>
          </a:prstGeom>
          <a:noFill/>
        </p:spPr>
        <p:txBody>
          <a:bodyPr wrap="none" rtlCol="0">
            <a:spAutoFit/>
          </a:bodyPr>
          <a:lstStyle/>
          <a:p>
            <a:pPr algn="r"/>
            <a:r>
              <a:rPr lang="en-US" altLang="ko-KR" sz="1200" b="1" dirty="0">
                <a:solidFill>
                  <a:schemeClr val="bg1">
                    <a:lumMod val="75000"/>
                  </a:schemeClr>
                </a:solidFill>
                <a:latin typeface="Microsoft GothicNeo" panose="020B0500000101010101" pitchFamily="50" charset="-127"/>
                <a:ea typeface="Microsoft GothicNeo" panose="020B0500000101010101" pitchFamily="50" charset="-127"/>
                <a:cs typeface="Microsoft GothicNeo" panose="020B0500000101010101" pitchFamily="50" charset="-127"/>
              </a:rPr>
              <a:t>02 </a:t>
            </a:r>
          </a:p>
          <a:p>
            <a:pPr algn="r"/>
            <a:r>
              <a:rPr lang="ko-KR" altLang="en-US" sz="1200" b="1" dirty="0">
                <a:solidFill>
                  <a:schemeClr val="bg1">
                    <a:lumMod val="75000"/>
                  </a:schemeClr>
                </a:solidFill>
                <a:latin typeface="Microsoft GothicNeo" panose="020B0500000101010101" pitchFamily="50" charset="-127"/>
                <a:ea typeface="Microsoft GothicNeo" panose="020B0500000101010101" pitchFamily="50" charset="-127"/>
                <a:cs typeface="Microsoft GothicNeo" panose="020B0500000101010101" pitchFamily="50" charset="-127"/>
              </a:rPr>
              <a:t>서비스</a:t>
            </a:r>
            <a:endParaRPr lang="ko-KR" altLang="en-US" sz="1800" b="1" dirty="0">
              <a:solidFill>
                <a:schemeClr val="bg1">
                  <a:lumMod val="65000"/>
                </a:schemeClr>
              </a:solidFill>
            </a:endParaRPr>
          </a:p>
        </p:txBody>
      </p:sp>
      <p:sp>
        <p:nvSpPr>
          <p:cNvPr id="9" name="Google Shape;65;p15">
            <a:extLst>
              <a:ext uri="{FF2B5EF4-FFF2-40B4-BE49-F238E27FC236}">
                <a16:creationId xmlns:a16="http://schemas.microsoft.com/office/drawing/2014/main" id="{D8AFBF3C-5150-43B7-8EFA-F8CA9F55D752}"/>
              </a:ext>
            </a:extLst>
          </p:cNvPr>
          <p:cNvSpPr txBox="1">
            <a:spLocks noGrp="1"/>
          </p:cNvSpPr>
          <p:nvPr>
            <p:ph type="title"/>
          </p:nvPr>
        </p:nvSpPr>
        <p:spPr>
          <a:xfrm>
            <a:off x="572956" y="1706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KR" altLang="en-US" b="1" dirty="0">
                <a:solidFill>
                  <a:schemeClr val="bg1"/>
                </a:solidFill>
              </a:rPr>
              <a:t>기능 </a:t>
            </a:r>
            <a:r>
              <a:rPr lang="en-US" altLang="ko-KR" sz="1700" b="1" dirty="0">
                <a:solidFill>
                  <a:schemeClr val="bg1"/>
                </a:solidFill>
              </a:rPr>
              <a:t>| </a:t>
            </a:r>
            <a:r>
              <a:rPr lang="ko-KR" altLang="en-US" sz="1700" b="1" dirty="0">
                <a:solidFill>
                  <a:schemeClr val="bg1"/>
                </a:solidFill>
              </a:rPr>
              <a:t>소비자</a:t>
            </a:r>
            <a:endParaRPr sz="1700" b="1" dirty="0">
              <a:solidFill>
                <a:schemeClr val="bg1"/>
              </a:solidFill>
            </a:endParaRPr>
          </a:p>
        </p:txBody>
      </p:sp>
    </p:spTree>
    <p:extLst>
      <p:ext uri="{BB962C8B-B14F-4D97-AF65-F5344CB8AC3E}">
        <p14:creationId xmlns:p14="http://schemas.microsoft.com/office/powerpoint/2010/main" val="595771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6" name="Google Shape;126;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dirty="0"/>
              <a:t>판매자</a:t>
            </a:r>
            <a:r>
              <a:rPr lang="en-US" altLang="ko" dirty="0"/>
              <a:t> </a:t>
            </a:r>
            <a:r>
              <a:rPr lang="en-US" altLang="ko" dirty="0">
                <a:highlight>
                  <a:srgbClr val="FFFF00"/>
                </a:highlight>
              </a:rPr>
              <a:t>(</a:t>
            </a:r>
            <a:r>
              <a:rPr lang="ko-KR" altLang="en-US" dirty="0" err="1">
                <a:highlight>
                  <a:srgbClr val="FFFF00"/>
                </a:highlight>
              </a:rPr>
              <a:t>판매자화면</a:t>
            </a:r>
            <a:r>
              <a:rPr lang="en-US" altLang="ko" dirty="0">
                <a:highlight>
                  <a:srgbClr val="FFFF00"/>
                </a:highlight>
              </a:rPr>
              <a:t>)</a:t>
            </a:r>
            <a:endParaRPr dirty="0">
              <a:highlight>
                <a:srgbClr val="FFFF00"/>
              </a:highlight>
            </a:endParaRPr>
          </a:p>
          <a:p>
            <a:pPr marL="457200" lvl="0" indent="-342900" algn="l" rtl="0">
              <a:spcBef>
                <a:spcPts val="1200"/>
              </a:spcBef>
              <a:spcAft>
                <a:spcPts val="0"/>
              </a:spcAft>
              <a:buSzPts val="1800"/>
              <a:buChar char="●"/>
            </a:pPr>
            <a:r>
              <a:rPr lang="ko" dirty="0"/>
              <a:t>상품 </a:t>
            </a:r>
            <a:r>
              <a:rPr lang="ko-KR" altLang="en-US" dirty="0"/>
              <a:t>촬영 </a:t>
            </a:r>
            <a:r>
              <a:rPr lang="ko" dirty="0"/>
              <a:t>등급 측정</a:t>
            </a:r>
            <a:r>
              <a:rPr lang="en-US" altLang="ko" dirty="0"/>
              <a:t> </a:t>
            </a:r>
            <a:r>
              <a:rPr lang="ko-KR" altLang="en-US" dirty="0"/>
              <a:t>및 인증</a:t>
            </a:r>
            <a:endParaRPr dirty="0"/>
          </a:p>
          <a:p>
            <a:pPr marL="457200" lvl="0" indent="-342900" algn="l" rtl="0">
              <a:spcBef>
                <a:spcPts val="0"/>
              </a:spcBef>
              <a:spcAft>
                <a:spcPts val="0"/>
              </a:spcAft>
              <a:buSzPts val="1800"/>
              <a:buChar char="●"/>
            </a:pPr>
            <a:r>
              <a:rPr lang="ko-KR" altLang="en-US" dirty="0"/>
              <a:t>제품</a:t>
            </a:r>
            <a:r>
              <a:rPr lang="en-US" altLang="ko-KR" dirty="0"/>
              <a:t>/</a:t>
            </a:r>
            <a:r>
              <a:rPr lang="ko-KR" altLang="en-US" dirty="0"/>
              <a:t>판매</a:t>
            </a:r>
            <a:r>
              <a:rPr lang="en-US" altLang="ko-KR" dirty="0"/>
              <a:t>/</a:t>
            </a:r>
            <a:r>
              <a:rPr lang="ko-KR" altLang="en-US" dirty="0"/>
              <a:t>가게 관련 </a:t>
            </a:r>
            <a:r>
              <a:rPr lang="ko" dirty="0"/>
              <a:t>정보 </a:t>
            </a:r>
            <a:r>
              <a:rPr lang="ko-KR" altLang="en-US" dirty="0"/>
              <a:t>실시간 게시</a:t>
            </a:r>
            <a:endParaRPr dirty="0"/>
          </a:p>
          <a:p>
            <a:pPr marL="457200" lvl="0" indent="-342900" algn="l" rtl="0">
              <a:spcBef>
                <a:spcPts val="0"/>
              </a:spcBef>
              <a:spcAft>
                <a:spcPts val="0"/>
              </a:spcAft>
              <a:buSzPts val="1800"/>
              <a:buChar char="●"/>
            </a:pPr>
            <a:r>
              <a:rPr lang="ko-KR" altLang="en-US" dirty="0"/>
              <a:t>매출장부</a:t>
            </a:r>
            <a:endParaRPr lang="en-US" altLang="ko-KR" dirty="0"/>
          </a:p>
          <a:p>
            <a:pPr marL="457200" lvl="0" indent="-342900" algn="l" rtl="0">
              <a:spcBef>
                <a:spcPts val="0"/>
              </a:spcBef>
              <a:spcAft>
                <a:spcPts val="0"/>
              </a:spcAft>
              <a:buSzPts val="1800"/>
              <a:buChar char="●"/>
            </a:pPr>
            <a:r>
              <a:rPr lang="ko-KR" altLang="en-US" dirty="0"/>
              <a:t>소비자와 채팅</a:t>
            </a:r>
            <a:endParaRPr lang="en-US" altLang="ko-KR" dirty="0"/>
          </a:p>
          <a:p>
            <a:pPr marL="457200" lvl="0" indent="-342900" algn="l" rtl="0">
              <a:spcBef>
                <a:spcPts val="0"/>
              </a:spcBef>
              <a:spcAft>
                <a:spcPts val="0"/>
              </a:spcAft>
              <a:buSzPts val="1800"/>
              <a:buChar char="●"/>
            </a:pPr>
            <a:endParaRPr lang="en-US" altLang="ko-KR" dirty="0"/>
          </a:p>
          <a:p>
            <a:pPr marL="457200" lvl="0" indent="-342900" algn="l" rtl="0">
              <a:spcBef>
                <a:spcPts val="0"/>
              </a:spcBef>
              <a:spcAft>
                <a:spcPts val="0"/>
              </a:spcAft>
              <a:buSzPts val="1800"/>
              <a:buChar char="●"/>
            </a:pPr>
            <a:r>
              <a:rPr lang="ko-KR" altLang="en-US" dirty="0"/>
              <a:t>동네 커뮤니티</a:t>
            </a:r>
            <a:endParaRPr lang="en-US" altLang="ko-KR" dirty="0"/>
          </a:p>
          <a:p>
            <a:pPr marL="457200" lvl="0" indent="-342900" algn="l" rtl="0">
              <a:spcBef>
                <a:spcPts val="0"/>
              </a:spcBef>
              <a:spcAft>
                <a:spcPts val="0"/>
              </a:spcAft>
              <a:buSzPts val="1800"/>
              <a:buChar char="●"/>
            </a:pPr>
            <a:endParaRPr dirty="0"/>
          </a:p>
        </p:txBody>
      </p:sp>
      <p:sp>
        <p:nvSpPr>
          <p:cNvPr id="6" name="직사각형 5">
            <a:extLst>
              <a:ext uri="{FF2B5EF4-FFF2-40B4-BE49-F238E27FC236}">
                <a16:creationId xmlns:a16="http://schemas.microsoft.com/office/drawing/2014/main" id="{8A46618F-89BB-4CF1-895E-ED15D80698D2}"/>
              </a:ext>
            </a:extLst>
          </p:cNvPr>
          <p:cNvSpPr/>
          <p:nvPr/>
        </p:nvSpPr>
        <p:spPr>
          <a:xfrm>
            <a:off x="-329274" y="100364"/>
            <a:ext cx="3415776" cy="71332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dirty="0"/>
          </a:p>
        </p:txBody>
      </p:sp>
      <p:sp>
        <p:nvSpPr>
          <p:cNvPr id="7" name="TextBox 6">
            <a:extLst>
              <a:ext uri="{FF2B5EF4-FFF2-40B4-BE49-F238E27FC236}">
                <a16:creationId xmlns:a16="http://schemas.microsoft.com/office/drawing/2014/main" id="{9006719F-F00F-46C1-978A-E86A8A06875E}"/>
              </a:ext>
            </a:extLst>
          </p:cNvPr>
          <p:cNvSpPr txBox="1"/>
          <p:nvPr/>
        </p:nvSpPr>
        <p:spPr>
          <a:xfrm>
            <a:off x="-49173" y="210457"/>
            <a:ext cx="607859" cy="461665"/>
          </a:xfrm>
          <a:prstGeom prst="rect">
            <a:avLst/>
          </a:prstGeom>
          <a:noFill/>
        </p:spPr>
        <p:txBody>
          <a:bodyPr wrap="none" rtlCol="0">
            <a:spAutoFit/>
          </a:bodyPr>
          <a:lstStyle/>
          <a:p>
            <a:pPr algn="r"/>
            <a:r>
              <a:rPr lang="en-US" altLang="ko-KR" sz="1200" b="1" dirty="0">
                <a:solidFill>
                  <a:schemeClr val="bg1">
                    <a:lumMod val="75000"/>
                  </a:schemeClr>
                </a:solidFill>
                <a:latin typeface="Microsoft GothicNeo" panose="020B0500000101010101" pitchFamily="50" charset="-127"/>
                <a:ea typeface="Microsoft GothicNeo" panose="020B0500000101010101" pitchFamily="50" charset="-127"/>
                <a:cs typeface="Microsoft GothicNeo" panose="020B0500000101010101" pitchFamily="50" charset="-127"/>
              </a:rPr>
              <a:t>02 </a:t>
            </a:r>
          </a:p>
          <a:p>
            <a:pPr algn="r"/>
            <a:r>
              <a:rPr lang="ko-KR" altLang="en-US" sz="1200" b="1" dirty="0">
                <a:solidFill>
                  <a:schemeClr val="bg1">
                    <a:lumMod val="75000"/>
                  </a:schemeClr>
                </a:solidFill>
                <a:latin typeface="Microsoft GothicNeo" panose="020B0500000101010101" pitchFamily="50" charset="-127"/>
                <a:ea typeface="Microsoft GothicNeo" panose="020B0500000101010101" pitchFamily="50" charset="-127"/>
                <a:cs typeface="Microsoft GothicNeo" panose="020B0500000101010101" pitchFamily="50" charset="-127"/>
              </a:rPr>
              <a:t>서비스</a:t>
            </a:r>
            <a:endParaRPr lang="ko-KR" altLang="en-US" sz="1800" b="1" dirty="0">
              <a:solidFill>
                <a:schemeClr val="bg1">
                  <a:lumMod val="65000"/>
                </a:schemeClr>
              </a:solidFill>
            </a:endParaRPr>
          </a:p>
        </p:txBody>
      </p:sp>
      <p:sp>
        <p:nvSpPr>
          <p:cNvPr id="8" name="Google Shape;65;p15">
            <a:extLst>
              <a:ext uri="{FF2B5EF4-FFF2-40B4-BE49-F238E27FC236}">
                <a16:creationId xmlns:a16="http://schemas.microsoft.com/office/drawing/2014/main" id="{9CC28E66-F149-4F70-81BC-8744487C4569}"/>
              </a:ext>
            </a:extLst>
          </p:cNvPr>
          <p:cNvSpPr txBox="1">
            <a:spLocks noGrp="1"/>
          </p:cNvSpPr>
          <p:nvPr>
            <p:ph type="title"/>
          </p:nvPr>
        </p:nvSpPr>
        <p:spPr>
          <a:xfrm>
            <a:off x="572956" y="1706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KR" altLang="en-US" b="1" dirty="0">
                <a:solidFill>
                  <a:schemeClr val="bg1"/>
                </a:solidFill>
              </a:rPr>
              <a:t>기능 </a:t>
            </a:r>
            <a:r>
              <a:rPr lang="en-US" altLang="ko-KR" sz="1700" b="1" dirty="0">
                <a:solidFill>
                  <a:schemeClr val="bg1"/>
                </a:solidFill>
              </a:rPr>
              <a:t>| </a:t>
            </a:r>
            <a:r>
              <a:rPr lang="ko-KR" altLang="en-US" sz="1700" b="1" dirty="0">
                <a:solidFill>
                  <a:schemeClr val="bg1"/>
                </a:solidFill>
              </a:rPr>
              <a:t>판매자</a:t>
            </a:r>
            <a:endParaRPr sz="1700" b="1" dirty="0">
              <a:solidFill>
                <a:schemeClr val="bg1"/>
              </a:solidFill>
            </a:endParaRPr>
          </a:p>
        </p:txBody>
      </p:sp>
    </p:spTree>
    <p:extLst>
      <p:ext uri="{BB962C8B-B14F-4D97-AF65-F5344CB8AC3E}">
        <p14:creationId xmlns:p14="http://schemas.microsoft.com/office/powerpoint/2010/main" val="4248846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5" name="Google Shape;135;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dirty="0"/>
              <a:t>소비자</a:t>
            </a:r>
            <a:endParaRPr dirty="0"/>
          </a:p>
          <a:p>
            <a:pPr marL="114300" lvl="0" indent="0" algn="l" rtl="0">
              <a:spcBef>
                <a:spcPts val="1200"/>
              </a:spcBef>
              <a:spcAft>
                <a:spcPts val="0"/>
              </a:spcAft>
              <a:buSzPts val="1800"/>
              <a:buNone/>
            </a:pPr>
            <a:endParaRPr lang="en-US" altLang="ko-KR" dirty="0"/>
          </a:p>
          <a:p>
            <a:pPr marL="114300" lvl="0" indent="0" algn="l" rtl="0">
              <a:spcBef>
                <a:spcPts val="1200"/>
              </a:spcBef>
              <a:spcAft>
                <a:spcPts val="0"/>
              </a:spcAft>
              <a:buSzPts val="1800"/>
              <a:buNone/>
            </a:pPr>
            <a:endParaRPr lang="en-US" altLang="ko-KR" dirty="0"/>
          </a:p>
          <a:p>
            <a:pPr marL="114300" lvl="0" indent="0" algn="l" rtl="0">
              <a:spcBef>
                <a:spcPts val="1200"/>
              </a:spcBef>
              <a:spcAft>
                <a:spcPts val="0"/>
              </a:spcAft>
              <a:buSzPts val="1800"/>
              <a:buNone/>
            </a:pPr>
            <a:endParaRPr lang="en-US" altLang="ko-KR" dirty="0"/>
          </a:p>
          <a:p>
            <a:pPr marL="114300" indent="0">
              <a:spcBef>
                <a:spcPts val="1200"/>
              </a:spcBef>
              <a:buNone/>
            </a:pPr>
            <a:r>
              <a:rPr lang="ko-KR" altLang="en-US" dirty="0"/>
              <a:t>정보 획득을 위한 시간</a:t>
            </a:r>
            <a:r>
              <a:rPr lang="en-US" altLang="ko-KR" dirty="0"/>
              <a:t>/</a:t>
            </a:r>
            <a:r>
              <a:rPr lang="ko-KR" altLang="en-US" dirty="0"/>
              <a:t>에너지 감소</a:t>
            </a:r>
          </a:p>
          <a:p>
            <a:pPr marL="114300" lvl="0" indent="0" algn="l" rtl="0">
              <a:spcBef>
                <a:spcPts val="1200"/>
              </a:spcBef>
              <a:spcAft>
                <a:spcPts val="0"/>
              </a:spcAft>
              <a:buSzPts val="1800"/>
              <a:buNone/>
            </a:pPr>
            <a:r>
              <a:rPr lang="ko-KR" altLang="en-US" dirty="0"/>
              <a:t>다양한 가게</a:t>
            </a:r>
            <a:r>
              <a:rPr lang="en-US" altLang="ko-KR" dirty="0"/>
              <a:t>/</a:t>
            </a:r>
            <a:r>
              <a:rPr lang="ko-KR" altLang="en-US" dirty="0"/>
              <a:t>품목</a:t>
            </a:r>
            <a:r>
              <a:rPr lang="en-US" altLang="ko-KR" dirty="0"/>
              <a:t>/</a:t>
            </a:r>
            <a:r>
              <a:rPr lang="ko-KR" altLang="en-US" dirty="0"/>
              <a:t>품질정보 등 한눈에 비교</a:t>
            </a:r>
            <a:endParaRPr lang="en-US" altLang="ko-KR" dirty="0"/>
          </a:p>
          <a:p>
            <a:pPr marL="114300" lvl="0" indent="0" algn="l" rtl="0">
              <a:spcBef>
                <a:spcPts val="1200"/>
              </a:spcBef>
              <a:spcAft>
                <a:spcPts val="0"/>
              </a:spcAft>
              <a:buSzPts val="1800"/>
              <a:buNone/>
            </a:pPr>
            <a:r>
              <a:rPr lang="en-US" altLang="ko-KR" dirty="0"/>
              <a:t>&gt;&gt; </a:t>
            </a:r>
            <a:r>
              <a:rPr lang="ko-KR" altLang="en-US" dirty="0"/>
              <a:t>경제적인 구매 계획 및 결정 가능</a:t>
            </a:r>
            <a:endParaRPr lang="en-US" altLang="ko-KR" dirty="0"/>
          </a:p>
        </p:txBody>
      </p:sp>
      <p:sp>
        <p:nvSpPr>
          <p:cNvPr id="9" name="Google Shape;134;p25">
            <a:extLst>
              <a:ext uri="{FF2B5EF4-FFF2-40B4-BE49-F238E27FC236}">
                <a16:creationId xmlns:a16="http://schemas.microsoft.com/office/drawing/2014/main" id="{7607F328-AAA2-4F5D-A7F3-6A4C763ECCD1}"/>
              </a:ext>
            </a:extLst>
          </p:cNvPr>
          <p:cNvSpPr txBox="1">
            <a:spLocks noGrp="1"/>
          </p:cNvSpPr>
          <p:nvPr>
            <p:ph type="title"/>
          </p:nvPr>
        </p:nvSpPr>
        <p:spPr>
          <a:xfrm>
            <a:off x="311700" y="165226"/>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KR" altLang="en-US" dirty="0"/>
              <a:t>사용자 효용</a:t>
            </a:r>
            <a:endParaRPr dirty="0"/>
          </a:p>
        </p:txBody>
      </p:sp>
      <p:sp>
        <p:nvSpPr>
          <p:cNvPr id="4" name="화살표: 오각형 3">
            <a:extLst>
              <a:ext uri="{FF2B5EF4-FFF2-40B4-BE49-F238E27FC236}">
                <a16:creationId xmlns:a16="http://schemas.microsoft.com/office/drawing/2014/main" id="{DC4C3E09-1570-43C1-A537-87D692EAC3D4}"/>
              </a:ext>
            </a:extLst>
          </p:cNvPr>
          <p:cNvSpPr/>
          <p:nvPr/>
        </p:nvSpPr>
        <p:spPr>
          <a:xfrm>
            <a:off x="2438400" y="1635280"/>
            <a:ext cx="1731795" cy="36459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방문</a:t>
            </a:r>
          </a:p>
        </p:txBody>
      </p:sp>
      <p:sp>
        <p:nvSpPr>
          <p:cNvPr id="11" name="화살표: 오각형 10">
            <a:extLst>
              <a:ext uri="{FF2B5EF4-FFF2-40B4-BE49-F238E27FC236}">
                <a16:creationId xmlns:a16="http://schemas.microsoft.com/office/drawing/2014/main" id="{71F93900-39FC-4D9E-9BFF-CF224DB4C5A2}"/>
              </a:ext>
            </a:extLst>
          </p:cNvPr>
          <p:cNvSpPr/>
          <p:nvPr/>
        </p:nvSpPr>
        <p:spPr>
          <a:xfrm>
            <a:off x="4218721" y="1635280"/>
            <a:ext cx="1731795" cy="36459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정보</a:t>
            </a:r>
            <a:r>
              <a:rPr lang="en-US" altLang="ko-KR" dirty="0"/>
              <a:t>(</a:t>
            </a:r>
            <a:r>
              <a:rPr lang="ko-KR" altLang="en-US" dirty="0"/>
              <a:t>불충분</a:t>
            </a:r>
            <a:r>
              <a:rPr lang="en-US" altLang="ko-KR" dirty="0"/>
              <a:t>)</a:t>
            </a:r>
            <a:endParaRPr lang="ko-KR" altLang="en-US" dirty="0"/>
          </a:p>
        </p:txBody>
      </p:sp>
      <p:sp>
        <p:nvSpPr>
          <p:cNvPr id="12" name="화살표: 오각형 11">
            <a:extLst>
              <a:ext uri="{FF2B5EF4-FFF2-40B4-BE49-F238E27FC236}">
                <a16:creationId xmlns:a16="http://schemas.microsoft.com/office/drawing/2014/main" id="{DF724BEB-F9DD-4167-986D-443324BFC431}"/>
              </a:ext>
            </a:extLst>
          </p:cNvPr>
          <p:cNvSpPr/>
          <p:nvPr/>
        </p:nvSpPr>
        <p:spPr>
          <a:xfrm>
            <a:off x="6005968" y="1635280"/>
            <a:ext cx="1731795" cy="36459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구매결정</a:t>
            </a:r>
          </a:p>
        </p:txBody>
      </p:sp>
      <p:sp>
        <p:nvSpPr>
          <p:cNvPr id="13" name="화살표: 오각형 12">
            <a:extLst>
              <a:ext uri="{FF2B5EF4-FFF2-40B4-BE49-F238E27FC236}">
                <a16:creationId xmlns:a16="http://schemas.microsoft.com/office/drawing/2014/main" id="{A15C998F-1055-4500-9C4E-538EE2878913}"/>
              </a:ext>
            </a:extLst>
          </p:cNvPr>
          <p:cNvSpPr/>
          <p:nvPr/>
        </p:nvSpPr>
        <p:spPr>
          <a:xfrm>
            <a:off x="2438401" y="2389451"/>
            <a:ext cx="1731794" cy="36459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정보</a:t>
            </a:r>
            <a:r>
              <a:rPr lang="en-US" altLang="ko-KR" dirty="0"/>
              <a:t>(</a:t>
            </a:r>
            <a:r>
              <a:rPr lang="ko-KR" altLang="en-US" dirty="0"/>
              <a:t>충분</a:t>
            </a:r>
            <a:r>
              <a:rPr lang="en-US" altLang="ko-KR" dirty="0"/>
              <a:t>)</a:t>
            </a:r>
            <a:endParaRPr lang="ko-KR" altLang="en-US" dirty="0"/>
          </a:p>
        </p:txBody>
      </p:sp>
      <p:sp>
        <p:nvSpPr>
          <p:cNvPr id="14" name="화살표: 오각형 13">
            <a:extLst>
              <a:ext uri="{FF2B5EF4-FFF2-40B4-BE49-F238E27FC236}">
                <a16:creationId xmlns:a16="http://schemas.microsoft.com/office/drawing/2014/main" id="{795CF1A7-3BDD-4BFD-8F68-093491E890A9}"/>
              </a:ext>
            </a:extLst>
          </p:cNvPr>
          <p:cNvSpPr/>
          <p:nvPr/>
        </p:nvSpPr>
        <p:spPr>
          <a:xfrm>
            <a:off x="4218722" y="2389451"/>
            <a:ext cx="1731794" cy="36459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구매결정</a:t>
            </a:r>
          </a:p>
        </p:txBody>
      </p:sp>
      <p:sp>
        <p:nvSpPr>
          <p:cNvPr id="15" name="화살표: 오각형 14">
            <a:extLst>
              <a:ext uri="{FF2B5EF4-FFF2-40B4-BE49-F238E27FC236}">
                <a16:creationId xmlns:a16="http://schemas.microsoft.com/office/drawing/2014/main" id="{20C7B5A7-AE98-48A6-8E25-E624460E176A}"/>
              </a:ext>
            </a:extLst>
          </p:cNvPr>
          <p:cNvSpPr/>
          <p:nvPr/>
        </p:nvSpPr>
        <p:spPr>
          <a:xfrm>
            <a:off x="6005969" y="2389451"/>
            <a:ext cx="1731794" cy="36459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방문</a:t>
            </a:r>
          </a:p>
        </p:txBody>
      </p:sp>
      <p:sp>
        <p:nvSpPr>
          <p:cNvPr id="5" name="직사각형 4">
            <a:extLst>
              <a:ext uri="{FF2B5EF4-FFF2-40B4-BE49-F238E27FC236}">
                <a16:creationId xmlns:a16="http://schemas.microsoft.com/office/drawing/2014/main" id="{5D35F496-FE69-47B5-A9A8-9F958AF55B6A}"/>
              </a:ext>
            </a:extLst>
          </p:cNvPr>
          <p:cNvSpPr/>
          <p:nvPr/>
        </p:nvSpPr>
        <p:spPr>
          <a:xfrm>
            <a:off x="865910" y="1635280"/>
            <a:ext cx="1295400" cy="364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기존 구매</a:t>
            </a:r>
          </a:p>
        </p:txBody>
      </p:sp>
      <p:sp>
        <p:nvSpPr>
          <p:cNvPr id="17" name="직사각형 16">
            <a:extLst>
              <a:ext uri="{FF2B5EF4-FFF2-40B4-BE49-F238E27FC236}">
                <a16:creationId xmlns:a16="http://schemas.microsoft.com/office/drawing/2014/main" id="{4CCFFC6B-526F-4633-92C4-5FECD85F4CD6}"/>
              </a:ext>
            </a:extLst>
          </p:cNvPr>
          <p:cNvSpPr/>
          <p:nvPr/>
        </p:nvSpPr>
        <p:spPr>
          <a:xfrm>
            <a:off x="865910" y="2384528"/>
            <a:ext cx="1295400" cy="364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동네 마켓</a:t>
            </a:r>
          </a:p>
        </p:txBody>
      </p:sp>
    </p:spTree>
    <p:extLst>
      <p:ext uri="{BB962C8B-B14F-4D97-AF65-F5344CB8AC3E}">
        <p14:creationId xmlns:p14="http://schemas.microsoft.com/office/powerpoint/2010/main" val="1603215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1" name="Google Shape;134;p25">
            <a:extLst>
              <a:ext uri="{FF2B5EF4-FFF2-40B4-BE49-F238E27FC236}">
                <a16:creationId xmlns:a16="http://schemas.microsoft.com/office/drawing/2014/main" id="{EF2C3E8E-B15B-488D-A62E-FD0BA7916D36}"/>
              </a:ext>
            </a:extLst>
          </p:cNvPr>
          <p:cNvSpPr txBox="1">
            <a:spLocks noGrp="1"/>
          </p:cNvSpPr>
          <p:nvPr>
            <p:ph type="title"/>
          </p:nvPr>
        </p:nvSpPr>
        <p:spPr>
          <a:xfrm>
            <a:off x="311700" y="165226"/>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KR" altLang="en-US" dirty="0"/>
              <a:t>사용자 효용</a:t>
            </a:r>
            <a:endParaRPr dirty="0"/>
          </a:p>
        </p:txBody>
      </p:sp>
      <p:sp>
        <p:nvSpPr>
          <p:cNvPr id="15" name="Google Shape;135;p25">
            <a:extLst>
              <a:ext uri="{FF2B5EF4-FFF2-40B4-BE49-F238E27FC236}">
                <a16:creationId xmlns:a16="http://schemas.microsoft.com/office/drawing/2014/main" id="{9374EA20-28ED-4F4C-AE5F-6CB747396013}"/>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KR" altLang="en-US" dirty="0"/>
              <a:t>판매</a:t>
            </a:r>
            <a:r>
              <a:rPr lang="ko" dirty="0"/>
              <a:t>자</a:t>
            </a:r>
            <a:endParaRPr dirty="0"/>
          </a:p>
          <a:p>
            <a:pPr marL="114300" lvl="0" indent="0" algn="l" rtl="0">
              <a:spcBef>
                <a:spcPts val="1200"/>
              </a:spcBef>
              <a:spcAft>
                <a:spcPts val="0"/>
              </a:spcAft>
              <a:buSzPts val="1800"/>
              <a:buNone/>
            </a:pPr>
            <a:endParaRPr lang="en-US" altLang="ko-KR" dirty="0"/>
          </a:p>
          <a:p>
            <a:pPr marL="114300" lvl="0" indent="0" algn="l" rtl="0">
              <a:spcBef>
                <a:spcPts val="1200"/>
              </a:spcBef>
              <a:spcAft>
                <a:spcPts val="0"/>
              </a:spcAft>
              <a:buSzPts val="1800"/>
              <a:buNone/>
            </a:pPr>
            <a:endParaRPr lang="en-US" altLang="ko-KR" dirty="0"/>
          </a:p>
          <a:p>
            <a:pPr marL="114300" lvl="0" indent="0" algn="l" rtl="0">
              <a:spcBef>
                <a:spcPts val="1200"/>
              </a:spcBef>
              <a:spcAft>
                <a:spcPts val="0"/>
              </a:spcAft>
              <a:buSzPts val="1800"/>
              <a:buNone/>
            </a:pPr>
            <a:endParaRPr lang="en-US" altLang="ko-KR" dirty="0"/>
          </a:p>
          <a:p>
            <a:pPr marL="114300" indent="0">
              <a:spcBef>
                <a:spcPts val="1200"/>
              </a:spcBef>
              <a:buNone/>
            </a:pPr>
            <a:r>
              <a:rPr lang="ko-KR" altLang="en-US" dirty="0"/>
              <a:t>능동적인 판매 정보 제공 및 홍보 가능</a:t>
            </a:r>
          </a:p>
          <a:p>
            <a:pPr marL="114300" lvl="0" indent="0" algn="l" rtl="0">
              <a:spcBef>
                <a:spcPts val="1200"/>
              </a:spcBef>
              <a:spcAft>
                <a:spcPts val="0"/>
              </a:spcAft>
              <a:buSzPts val="1800"/>
              <a:buNone/>
            </a:pPr>
            <a:r>
              <a:rPr lang="ko-KR" altLang="en-US" dirty="0"/>
              <a:t>불특정 다수 잠재고객에 정보 제공 및 홍보 가능</a:t>
            </a:r>
            <a:endParaRPr lang="en-US" altLang="ko-KR" dirty="0"/>
          </a:p>
          <a:p>
            <a:pPr marL="114300" lvl="0" indent="0" algn="l" rtl="0">
              <a:spcBef>
                <a:spcPts val="1200"/>
              </a:spcBef>
              <a:spcAft>
                <a:spcPts val="0"/>
              </a:spcAft>
              <a:buSzPts val="1800"/>
              <a:buNone/>
            </a:pPr>
            <a:r>
              <a:rPr lang="en-US" altLang="ko-KR" dirty="0"/>
              <a:t>&gt;&gt; </a:t>
            </a:r>
            <a:r>
              <a:rPr lang="ko-KR" altLang="en-US" dirty="0"/>
              <a:t>판매 가능성 효율적으로 향상 가능</a:t>
            </a:r>
            <a:endParaRPr lang="en-US" altLang="ko-KR" dirty="0"/>
          </a:p>
        </p:txBody>
      </p:sp>
      <p:sp>
        <p:nvSpPr>
          <p:cNvPr id="24" name="화살표: 오각형 23">
            <a:extLst>
              <a:ext uri="{FF2B5EF4-FFF2-40B4-BE49-F238E27FC236}">
                <a16:creationId xmlns:a16="http://schemas.microsoft.com/office/drawing/2014/main" id="{FFCC9BC5-BF53-4EB6-9B75-645C500529B2}"/>
              </a:ext>
            </a:extLst>
          </p:cNvPr>
          <p:cNvSpPr/>
          <p:nvPr/>
        </p:nvSpPr>
        <p:spPr>
          <a:xfrm>
            <a:off x="2438398" y="1635280"/>
            <a:ext cx="1731795" cy="36459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소비자 방문</a:t>
            </a:r>
          </a:p>
        </p:txBody>
      </p:sp>
      <p:sp>
        <p:nvSpPr>
          <p:cNvPr id="25" name="화살표: 오각형 24">
            <a:extLst>
              <a:ext uri="{FF2B5EF4-FFF2-40B4-BE49-F238E27FC236}">
                <a16:creationId xmlns:a16="http://schemas.microsoft.com/office/drawing/2014/main" id="{62BB9D5D-FD2E-42FF-9ED7-6006870B36F7}"/>
              </a:ext>
            </a:extLst>
          </p:cNvPr>
          <p:cNvSpPr/>
          <p:nvPr/>
        </p:nvSpPr>
        <p:spPr>
          <a:xfrm>
            <a:off x="4218719" y="1635280"/>
            <a:ext cx="1731795" cy="36459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정보 전달</a:t>
            </a:r>
          </a:p>
        </p:txBody>
      </p:sp>
      <p:sp>
        <p:nvSpPr>
          <p:cNvPr id="26" name="화살표: 오각형 25">
            <a:extLst>
              <a:ext uri="{FF2B5EF4-FFF2-40B4-BE49-F238E27FC236}">
                <a16:creationId xmlns:a16="http://schemas.microsoft.com/office/drawing/2014/main" id="{6333E7F9-9541-46FC-B39F-568A9B7F2190}"/>
              </a:ext>
            </a:extLst>
          </p:cNvPr>
          <p:cNvSpPr/>
          <p:nvPr/>
        </p:nvSpPr>
        <p:spPr>
          <a:xfrm>
            <a:off x="6005966" y="1635280"/>
            <a:ext cx="1731795" cy="36459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판매 가능성 생성</a:t>
            </a:r>
          </a:p>
        </p:txBody>
      </p:sp>
      <p:sp>
        <p:nvSpPr>
          <p:cNvPr id="27" name="화살표: 오각형 26">
            <a:extLst>
              <a:ext uri="{FF2B5EF4-FFF2-40B4-BE49-F238E27FC236}">
                <a16:creationId xmlns:a16="http://schemas.microsoft.com/office/drawing/2014/main" id="{09D52BFC-B9EC-42AA-8052-2B0FD218CF65}"/>
              </a:ext>
            </a:extLst>
          </p:cNvPr>
          <p:cNvSpPr/>
          <p:nvPr/>
        </p:nvSpPr>
        <p:spPr>
          <a:xfrm>
            <a:off x="2438399" y="2389451"/>
            <a:ext cx="1731794" cy="36459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정보 전달</a:t>
            </a:r>
          </a:p>
        </p:txBody>
      </p:sp>
      <p:sp>
        <p:nvSpPr>
          <p:cNvPr id="28" name="화살표: 오각형 27">
            <a:extLst>
              <a:ext uri="{FF2B5EF4-FFF2-40B4-BE49-F238E27FC236}">
                <a16:creationId xmlns:a16="http://schemas.microsoft.com/office/drawing/2014/main" id="{17ABA944-07A7-4866-9A7D-F9A4B2135F68}"/>
              </a:ext>
            </a:extLst>
          </p:cNvPr>
          <p:cNvSpPr/>
          <p:nvPr/>
        </p:nvSpPr>
        <p:spPr>
          <a:xfrm>
            <a:off x="4218720" y="2389451"/>
            <a:ext cx="1731794" cy="36459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판매 가능성 생성</a:t>
            </a:r>
          </a:p>
        </p:txBody>
      </p:sp>
      <p:sp>
        <p:nvSpPr>
          <p:cNvPr id="29" name="화살표: 오각형 28">
            <a:extLst>
              <a:ext uri="{FF2B5EF4-FFF2-40B4-BE49-F238E27FC236}">
                <a16:creationId xmlns:a16="http://schemas.microsoft.com/office/drawing/2014/main" id="{C6ED02E1-B5A3-4F0B-B92D-A051D8DED7A9}"/>
              </a:ext>
            </a:extLst>
          </p:cNvPr>
          <p:cNvSpPr/>
          <p:nvPr/>
        </p:nvSpPr>
        <p:spPr>
          <a:xfrm>
            <a:off x="6005967" y="2389451"/>
            <a:ext cx="1731794" cy="36459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소비자 방문</a:t>
            </a:r>
          </a:p>
        </p:txBody>
      </p:sp>
      <p:sp>
        <p:nvSpPr>
          <p:cNvPr id="30" name="직사각형 29">
            <a:extLst>
              <a:ext uri="{FF2B5EF4-FFF2-40B4-BE49-F238E27FC236}">
                <a16:creationId xmlns:a16="http://schemas.microsoft.com/office/drawing/2014/main" id="{48A65F5A-AF4C-4423-8F5C-09645327C8C3}"/>
              </a:ext>
            </a:extLst>
          </p:cNvPr>
          <p:cNvSpPr/>
          <p:nvPr/>
        </p:nvSpPr>
        <p:spPr>
          <a:xfrm>
            <a:off x="865910" y="1635280"/>
            <a:ext cx="1295400" cy="364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기존 구매</a:t>
            </a:r>
          </a:p>
        </p:txBody>
      </p:sp>
      <p:sp>
        <p:nvSpPr>
          <p:cNvPr id="31" name="직사각형 30">
            <a:extLst>
              <a:ext uri="{FF2B5EF4-FFF2-40B4-BE49-F238E27FC236}">
                <a16:creationId xmlns:a16="http://schemas.microsoft.com/office/drawing/2014/main" id="{5DF838A8-5368-4F3B-B761-197BA3A44184}"/>
              </a:ext>
            </a:extLst>
          </p:cNvPr>
          <p:cNvSpPr/>
          <p:nvPr/>
        </p:nvSpPr>
        <p:spPr>
          <a:xfrm>
            <a:off x="865910" y="2384528"/>
            <a:ext cx="1295400" cy="364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동네 마켓</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목표시장</a:t>
            </a:r>
            <a:endParaRPr/>
          </a:p>
        </p:txBody>
      </p:sp>
      <p:sp>
        <p:nvSpPr>
          <p:cNvPr id="144" name="Google Shape;144;p26"/>
          <p:cNvSpPr txBox="1">
            <a:spLocks noGrp="1"/>
          </p:cNvSpPr>
          <p:nvPr>
            <p:ph type="body" idx="1"/>
          </p:nvPr>
        </p:nvSpPr>
        <p:spPr>
          <a:xfrm>
            <a:off x="311700" y="1152475"/>
            <a:ext cx="3011400" cy="57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ko"/>
              <a:t>시장분석</a:t>
            </a:r>
            <a:endParaRPr/>
          </a:p>
        </p:txBody>
      </p:sp>
      <p:pic>
        <p:nvPicPr>
          <p:cNvPr id="145" name="Google Shape;145;p26"/>
          <p:cNvPicPr preferRelativeResize="0"/>
          <p:nvPr/>
        </p:nvPicPr>
        <p:blipFill>
          <a:blip r:embed="rId3">
            <a:alphaModFix/>
          </a:blip>
          <a:stretch>
            <a:fillRect/>
          </a:stretch>
        </p:blipFill>
        <p:spPr>
          <a:xfrm>
            <a:off x="3640750" y="226275"/>
            <a:ext cx="5337475" cy="1817200"/>
          </a:xfrm>
          <a:prstGeom prst="rect">
            <a:avLst/>
          </a:prstGeom>
          <a:noFill/>
          <a:ln>
            <a:noFill/>
          </a:ln>
        </p:spPr>
      </p:pic>
      <p:pic>
        <p:nvPicPr>
          <p:cNvPr id="146" name="Google Shape;146;p26" descr="Points scored"/>
          <p:cNvPicPr preferRelativeResize="0"/>
          <p:nvPr/>
        </p:nvPicPr>
        <p:blipFill>
          <a:blip r:embed="rId4">
            <a:alphaModFix/>
          </a:blip>
          <a:stretch>
            <a:fillRect/>
          </a:stretch>
        </p:blipFill>
        <p:spPr>
          <a:xfrm>
            <a:off x="3640750" y="2343150"/>
            <a:ext cx="5337475" cy="2571750"/>
          </a:xfrm>
          <a:prstGeom prst="rect">
            <a:avLst/>
          </a:prstGeom>
          <a:noFill/>
          <a:ln>
            <a:noFill/>
          </a:ln>
        </p:spPr>
      </p:pic>
      <p:sp>
        <p:nvSpPr>
          <p:cNvPr id="147" name="Google Shape;147;p26"/>
          <p:cNvSpPr txBox="1"/>
          <p:nvPr/>
        </p:nvSpPr>
        <p:spPr>
          <a:xfrm>
            <a:off x="311700" y="1597725"/>
            <a:ext cx="3094200" cy="1335300"/>
          </a:xfrm>
          <a:prstGeom prst="rect">
            <a:avLst/>
          </a:prstGeom>
          <a:noFill/>
          <a:ln>
            <a:noFill/>
          </a:ln>
        </p:spPr>
        <p:txBody>
          <a:bodyPr spcFirstLastPara="1" wrap="square" lIns="91425" tIns="91425" rIns="91425" bIns="91425" anchor="t" anchorCtr="0">
            <a:spAutoFit/>
          </a:bodyPr>
          <a:lstStyle/>
          <a:p>
            <a:pPr marL="0" lvl="0" indent="0" algn="just" rtl="0">
              <a:lnSpc>
                <a:spcPct val="107916"/>
              </a:lnSpc>
              <a:spcBef>
                <a:spcPts val="0"/>
              </a:spcBef>
              <a:spcAft>
                <a:spcPts val="800"/>
              </a:spcAft>
              <a:buClr>
                <a:schemeClr val="dk1"/>
              </a:buClr>
              <a:buSzPts val="1100"/>
              <a:buFont typeface="Arial"/>
              <a:buNone/>
            </a:pPr>
            <a:r>
              <a:rPr lang="ko" sz="1000">
                <a:solidFill>
                  <a:schemeClr val="dk1"/>
                </a:solidFill>
                <a:latin typeface="Malgun Gothic"/>
                <a:ea typeface="Malgun Gothic"/>
                <a:cs typeface="Malgun Gothic"/>
                <a:sym typeface="Malgun Gothic"/>
              </a:rPr>
              <a:t>‘</a:t>
            </a:r>
            <a:r>
              <a:rPr lang="ko" sz="1000">
                <a:solidFill>
                  <a:srgbClr val="FF0000"/>
                </a:solidFill>
                <a:latin typeface="Malgun Gothic"/>
                <a:ea typeface="Malgun Gothic"/>
                <a:cs typeface="Malgun Gothic"/>
                <a:sym typeface="Malgun Gothic"/>
              </a:rPr>
              <a:t>동네마켓</a:t>
            </a:r>
            <a:r>
              <a:rPr lang="ko" sz="1000">
                <a:solidFill>
                  <a:schemeClr val="dk1"/>
                </a:solidFill>
                <a:latin typeface="Malgun Gothic"/>
                <a:ea typeface="Malgun Gothic"/>
                <a:cs typeface="Malgun Gothic"/>
                <a:sym typeface="Malgun Gothic"/>
              </a:rPr>
              <a:t>’의 주요 판매자는 과일가게, 정육점을 운영하는 소상공인이다. 위 그래프를 보면, 백화점이나 대형 마트가 아닌 소상공인이 운영하는 중소형 슈퍼마켓과 재래시장에서 상품을 직접 구매하는 연령층은 주로 60대, 50대 순이다. 따라서 ‘</a:t>
            </a:r>
            <a:r>
              <a:rPr lang="ko" sz="1000">
                <a:solidFill>
                  <a:srgbClr val="FF0000"/>
                </a:solidFill>
                <a:latin typeface="Malgun Gothic"/>
                <a:ea typeface="Malgun Gothic"/>
                <a:cs typeface="Malgun Gothic"/>
                <a:sym typeface="Malgun Gothic"/>
              </a:rPr>
              <a:t>동네마켓</a:t>
            </a:r>
            <a:r>
              <a:rPr lang="ko" sz="1000">
                <a:solidFill>
                  <a:schemeClr val="dk1"/>
                </a:solidFill>
                <a:latin typeface="Malgun Gothic"/>
                <a:ea typeface="Malgun Gothic"/>
                <a:cs typeface="Malgun Gothic"/>
                <a:sym typeface="Malgun Gothic"/>
              </a:rPr>
              <a:t>’은 50~60대층의 소비자를 주요 목표시장으로 잡아야 한다.</a:t>
            </a:r>
            <a:endParaRPr/>
          </a:p>
        </p:txBody>
      </p:sp>
      <p:sp>
        <p:nvSpPr>
          <p:cNvPr id="148" name="Google Shape;148;p26"/>
          <p:cNvSpPr txBox="1"/>
          <p:nvPr/>
        </p:nvSpPr>
        <p:spPr>
          <a:xfrm>
            <a:off x="270300" y="2914300"/>
            <a:ext cx="3094200" cy="2038800"/>
          </a:xfrm>
          <a:prstGeom prst="rect">
            <a:avLst/>
          </a:prstGeom>
          <a:noFill/>
          <a:ln>
            <a:noFill/>
          </a:ln>
        </p:spPr>
        <p:txBody>
          <a:bodyPr spcFirstLastPara="1" wrap="square" lIns="91425" tIns="91425" rIns="91425" bIns="91425" anchor="t" anchorCtr="0">
            <a:spAutoFit/>
          </a:bodyPr>
          <a:lstStyle/>
          <a:p>
            <a:pPr marL="0" lvl="0" indent="0" algn="just" rtl="0">
              <a:lnSpc>
                <a:spcPct val="107916"/>
              </a:lnSpc>
              <a:spcBef>
                <a:spcPts val="0"/>
              </a:spcBef>
              <a:spcAft>
                <a:spcPts val="0"/>
              </a:spcAft>
              <a:buClr>
                <a:schemeClr val="dk1"/>
              </a:buClr>
              <a:buSzPts val="1100"/>
              <a:buFont typeface="Arial"/>
              <a:buNone/>
            </a:pPr>
            <a:r>
              <a:rPr lang="ko" sz="1000">
                <a:solidFill>
                  <a:schemeClr val="dk1"/>
                </a:solidFill>
                <a:latin typeface="Malgun Gothic"/>
                <a:ea typeface="Malgun Gothic"/>
                <a:cs typeface="Malgun Gothic"/>
                <a:sym typeface="Malgun Gothic"/>
              </a:rPr>
              <a:t>그러나 위 연령별 SNS이용 그래프를 보면, 60대의 SNS활용율은 50%미만이다. SNS의 이용은 스마트폰과의 친숙도를 나타내는데 60대는 스마트폰을 아직 잘 활용하지 못한다고 볼 수 있다.</a:t>
            </a:r>
            <a:endParaRPr sz="1000">
              <a:solidFill>
                <a:schemeClr val="dk1"/>
              </a:solidFill>
              <a:latin typeface="Malgun Gothic"/>
              <a:ea typeface="Malgun Gothic"/>
              <a:cs typeface="Malgun Gothic"/>
              <a:sym typeface="Malgun Gothic"/>
            </a:endParaRPr>
          </a:p>
          <a:p>
            <a:pPr marL="0" lvl="0" indent="0" algn="just" rtl="0">
              <a:lnSpc>
                <a:spcPct val="107916"/>
              </a:lnSpc>
              <a:spcBef>
                <a:spcPts val="800"/>
              </a:spcBef>
              <a:spcAft>
                <a:spcPts val="0"/>
              </a:spcAft>
              <a:buClr>
                <a:schemeClr val="dk1"/>
              </a:buClr>
              <a:buSzPts val="1100"/>
              <a:buFont typeface="Arial"/>
              <a:buNone/>
            </a:pPr>
            <a:r>
              <a:rPr lang="ko" sz="1000">
                <a:solidFill>
                  <a:schemeClr val="dk1"/>
                </a:solidFill>
                <a:latin typeface="Malgun Gothic"/>
                <a:ea typeface="Malgun Gothic"/>
                <a:cs typeface="Malgun Gothic"/>
                <a:sym typeface="Malgun Gothic"/>
              </a:rPr>
              <a:t>주요 목표시장인 50대 소비자가 ‘</a:t>
            </a:r>
            <a:r>
              <a:rPr lang="ko" sz="1000">
                <a:solidFill>
                  <a:srgbClr val="FF0000"/>
                </a:solidFill>
                <a:latin typeface="Malgun Gothic"/>
                <a:ea typeface="Malgun Gothic"/>
                <a:cs typeface="Malgun Gothic"/>
                <a:sym typeface="Malgun Gothic"/>
              </a:rPr>
              <a:t>동네마켓</a:t>
            </a:r>
            <a:r>
              <a:rPr lang="ko" sz="1000">
                <a:solidFill>
                  <a:schemeClr val="dk1"/>
                </a:solidFill>
                <a:latin typeface="Malgun Gothic"/>
                <a:ea typeface="Malgun Gothic"/>
                <a:cs typeface="Malgun Gothic"/>
                <a:sym typeface="Malgun Gothic"/>
              </a:rPr>
              <a:t>’ 서비스 를 쉽고 간단하게 사용할 수 있도록 UI를 제작하는 방향으로 목표시장을 공략한다.</a:t>
            </a:r>
            <a:endParaRPr sz="1000">
              <a:solidFill>
                <a:schemeClr val="dk1"/>
              </a:solidFill>
              <a:latin typeface="Malgun Gothic"/>
              <a:ea typeface="Malgun Gothic"/>
              <a:cs typeface="Malgun Gothic"/>
              <a:sym typeface="Malgun Gothic"/>
            </a:endParaRPr>
          </a:p>
          <a:p>
            <a:pPr marL="0" lvl="0" indent="0" algn="just" rtl="0">
              <a:lnSpc>
                <a:spcPct val="107916"/>
              </a:lnSpc>
              <a:spcBef>
                <a:spcPts val="800"/>
              </a:spcBef>
              <a:spcAft>
                <a:spcPts val="800"/>
              </a:spcAft>
              <a:buClr>
                <a:schemeClr val="dk1"/>
              </a:buClr>
              <a:buSzPts val="1100"/>
              <a:buFont typeface="Arial"/>
              <a:buNone/>
            </a:pPr>
            <a:r>
              <a:rPr lang="ko" sz="1000">
                <a:solidFill>
                  <a:schemeClr val="dk1"/>
                </a:solidFill>
                <a:latin typeface="Malgun Gothic"/>
                <a:ea typeface="Malgun Gothic"/>
                <a:cs typeface="Malgun Gothic"/>
                <a:sym typeface="Malgun Gothic"/>
              </a:rPr>
              <a:t>또한 SNS를 활발히 사용하는 20-40대의 ‘</a:t>
            </a:r>
            <a:r>
              <a:rPr lang="ko" sz="1000">
                <a:solidFill>
                  <a:srgbClr val="FF0000"/>
                </a:solidFill>
                <a:latin typeface="Malgun Gothic"/>
                <a:ea typeface="Malgun Gothic"/>
                <a:cs typeface="Malgun Gothic"/>
                <a:sym typeface="Malgun Gothic"/>
              </a:rPr>
              <a:t>동네마켓</a:t>
            </a:r>
            <a:r>
              <a:rPr lang="ko" sz="1000">
                <a:solidFill>
                  <a:schemeClr val="dk1"/>
                </a:solidFill>
                <a:latin typeface="Malgun Gothic"/>
                <a:ea typeface="Malgun Gothic"/>
                <a:cs typeface="Malgun Gothic"/>
                <a:sym typeface="Malgun Gothic"/>
              </a:rPr>
              <a:t>’ 서비스 활용하여 목표 시장 내의 새로운 타겟으로 공략해본다.</a:t>
            </a:r>
            <a:endParaRPr sz="1000">
              <a:solidFill>
                <a:schemeClr val="dk1"/>
              </a:solidFill>
              <a:latin typeface="Malgun Gothic"/>
              <a:ea typeface="Malgun Gothic"/>
              <a:cs typeface="Malgun Gothic"/>
              <a:sym typeface="Malgun Gothic"/>
            </a:endParaRPr>
          </a:p>
        </p:txBody>
      </p:sp>
      <p:sp>
        <p:nvSpPr>
          <p:cNvPr id="149" name="Google Shape;149;p26"/>
          <p:cNvSpPr txBox="1"/>
          <p:nvPr/>
        </p:nvSpPr>
        <p:spPr>
          <a:xfrm>
            <a:off x="3640750" y="2047063"/>
            <a:ext cx="5786400" cy="292500"/>
          </a:xfrm>
          <a:prstGeom prst="rect">
            <a:avLst/>
          </a:prstGeom>
          <a:noFill/>
          <a:ln>
            <a:noFill/>
          </a:ln>
        </p:spPr>
        <p:txBody>
          <a:bodyPr spcFirstLastPara="1" wrap="square" lIns="91425" tIns="91425" rIns="91425" bIns="91425" anchor="t" anchorCtr="0">
            <a:spAutoFit/>
          </a:bodyPr>
          <a:lstStyle/>
          <a:p>
            <a:pPr marL="0" lvl="0" indent="0" algn="just" rtl="0">
              <a:lnSpc>
                <a:spcPct val="107916"/>
              </a:lnSpc>
              <a:spcBef>
                <a:spcPts val="0"/>
              </a:spcBef>
              <a:spcAft>
                <a:spcPts val="800"/>
              </a:spcAft>
              <a:buClr>
                <a:schemeClr val="dk1"/>
              </a:buClr>
              <a:buSzPts val="1100"/>
              <a:buFont typeface="Arial"/>
              <a:buNone/>
            </a:pPr>
            <a:r>
              <a:rPr lang="ko" sz="700">
                <a:solidFill>
                  <a:schemeClr val="dk1"/>
                </a:solidFill>
                <a:latin typeface="Malgun Gothic"/>
                <a:ea typeface="Malgun Gothic"/>
                <a:cs typeface="Malgun Gothic"/>
                <a:sym typeface="Malgun Gothic"/>
              </a:rPr>
              <a:t>(출처: 농림축산식품부, 가공식품소비자태도조사, 2020년)</a:t>
            </a:r>
            <a:endParaRPr/>
          </a:p>
        </p:txBody>
      </p:sp>
      <p:sp>
        <p:nvSpPr>
          <p:cNvPr id="150" name="Google Shape;150;p26"/>
          <p:cNvSpPr txBox="1"/>
          <p:nvPr/>
        </p:nvSpPr>
        <p:spPr>
          <a:xfrm>
            <a:off x="3686825" y="4914900"/>
            <a:ext cx="5786400" cy="292500"/>
          </a:xfrm>
          <a:prstGeom prst="rect">
            <a:avLst/>
          </a:prstGeom>
          <a:noFill/>
          <a:ln>
            <a:noFill/>
          </a:ln>
        </p:spPr>
        <p:txBody>
          <a:bodyPr spcFirstLastPara="1" wrap="square" lIns="91425" tIns="91425" rIns="91425" bIns="91425" anchor="t" anchorCtr="0">
            <a:spAutoFit/>
          </a:bodyPr>
          <a:lstStyle/>
          <a:p>
            <a:pPr marL="0" lvl="0" indent="0" algn="just" rtl="0">
              <a:lnSpc>
                <a:spcPct val="107916"/>
              </a:lnSpc>
              <a:spcBef>
                <a:spcPts val="0"/>
              </a:spcBef>
              <a:spcAft>
                <a:spcPts val="800"/>
              </a:spcAft>
              <a:buClr>
                <a:schemeClr val="dk1"/>
              </a:buClr>
              <a:buSzPts val="1100"/>
              <a:buFont typeface="Arial"/>
              <a:buNone/>
            </a:pPr>
            <a:r>
              <a:rPr lang="ko" sz="700">
                <a:solidFill>
                  <a:schemeClr val="dk1"/>
                </a:solidFill>
                <a:latin typeface="Malgun Gothic"/>
                <a:ea typeface="Malgun Gothic"/>
                <a:cs typeface="Malgun Gothic"/>
                <a:sym typeface="Malgun Gothic"/>
              </a:rPr>
              <a:t>(출처: 농림축산식품부, 가공식품소비자태도조사, 2020년)</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서비스</a:t>
            </a:r>
            <a:r>
              <a:rPr lang="en-US" altLang="ko" dirty="0"/>
              <a:t> </a:t>
            </a:r>
            <a:r>
              <a:rPr lang="ko-KR" altLang="en-US" dirty="0" err="1"/>
              <a:t>차별점</a:t>
            </a:r>
            <a:endParaRPr dirty="0"/>
          </a:p>
        </p:txBody>
      </p:sp>
      <p:sp>
        <p:nvSpPr>
          <p:cNvPr id="156" name="Google Shape;156;p27"/>
          <p:cNvSpPr txBox="1">
            <a:spLocks noGrp="1"/>
          </p:cNvSpPr>
          <p:nvPr>
            <p:ph type="body" idx="1"/>
          </p:nvPr>
        </p:nvSpPr>
        <p:spPr>
          <a:xfrm>
            <a:off x="311700" y="1152475"/>
            <a:ext cx="3960900" cy="4368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ko" dirty="0"/>
              <a:t>네이버 동네시장 장보기</a:t>
            </a:r>
            <a:endParaRPr dirty="0"/>
          </a:p>
        </p:txBody>
      </p:sp>
      <p:pic>
        <p:nvPicPr>
          <p:cNvPr id="157" name="Google Shape;157;p27"/>
          <p:cNvPicPr preferRelativeResize="0"/>
          <p:nvPr/>
        </p:nvPicPr>
        <p:blipFill>
          <a:blip r:embed="rId3">
            <a:alphaModFix/>
          </a:blip>
          <a:stretch>
            <a:fillRect/>
          </a:stretch>
        </p:blipFill>
        <p:spPr>
          <a:xfrm>
            <a:off x="311700" y="2786343"/>
            <a:ext cx="4709875" cy="2886075"/>
          </a:xfrm>
          <a:prstGeom prst="rect">
            <a:avLst/>
          </a:prstGeom>
          <a:noFill/>
          <a:ln>
            <a:noFill/>
          </a:ln>
        </p:spPr>
      </p:pic>
      <p:sp>
        <p:nvSpPr>
          <p:cNvPr id="158" name="Google Shape;158;p27"/>
          <p:cNvSpPr txBox="1"/>
          <p:nvPr/>
        </p:nvSpPr>
        <p:spPr>
          <a:xfrm>
            <a:off x="311700" y="1724025"/>
            <a:ext cx="3692700" cy="1002900"/>
          </a:xfrm>
          <a:prstGeom prst="rect">
            <a:avLst/>
          </a:prstGeom>
          <a:noFill/>
          <a:ln>
            <a:noFill/>
          </a:ln>
        </p:spPr>
        <p:txBody>
          <a:bodyPr spcFirstLastPara="1" wrap="square" lIns="91425" tIns="91425" rIns="91425" bIns="91425" anchor="t" anchorCtr="0">
            <a:spAutoFit/>
          </a:bodyPr>
          <a:lstStyle/>
          <a:p>
            <a:pPr marL="0" lvl="0" indent="0" algn="just" rtl="0">
              <a:lnSpc>
                <a:spcPct val="107916"/>
              </a:lnSpc>
              <a:spcBef>
                <a:spcPts val="0"/>
              </a:spcBef>
              <a:spcAft>
                <a:spcPts val="800"/>
              </a:spcAft>
              <a:buClr>
                <a:schemeClr val="dk1"/>
              </a:buClr>
              <a:buSzPts val="1100"/>
              <a:buFont typeface="Arial"/>
              <a:buNone/>
            </a:pPr>
            <a:r>
              <a:rPr lang="ko" sz="1000">
                <a:solidFill>
                  <a:schemeClr val="dk1"/>
                </a:solidFill>
                <a:latin typeface="Malgun Gothic"/>
                <a:ea typeface="Malgun Gothic"/>
                <a:cs typeface="Malgun Gothic"/>
                <a:sym typeface="Malgun Gothic"/>
              </a:rPr>
              <a:t>네이버 동네시장 장보기는 이용자 위치를 기반으로 동네 전통시장의 신선한 식재료와 반찬, 간식 등을 온라인으로 주문해 당일 배달하는 서비스로, 상점별 주문이 아닌 ‘시장별 주문’이 가능한 것이 특징이다. 이용자는 시장 내 여러 상점에서 다양하게 고른 상품을 묶음으로 배송 받을 수 있다</a:t>
            </a:r>
            <a:endParaRPr/>
          </a:p>
        </p:txBody>
      </p:sp>
      <p:sp>
        <p:nvSpPr>
          <p:cNvPr id="6" name="Google Shape;156;p27">
            <a:extLst>
              <a:ext uri="{FF2B5EF4-FFF2-40B4-BE49-F238E27FC236}">
                <a16:creationId xmlns:a16="http://schemas.microsoft.com/office/drawing/2014/main" id="{4F7E7A96-8548-4B0B-BC8F-94E48E2C5C0A}"/>
              </a:ext>
            </a:extLst>
          </p:cNvPr>
          <p:cNvSpPr txBox="1">
            <a:spLocks/>
          </p:cNvSpPr>
          <p:nvPr/>
        </p:nvSpPr>
        <p:spPr>
          <a:xfrm>
            <a:off x="4871400" y="1152475"/>
            <a:ext cx="3960900" cy="436800"/>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indent="-334327">
              <a:buSzPct val="100000"/>
            </a:pPr>
            <a:r>
              <a:rPr lang="ko-KR" altLang="en-US" dirty="0" err="1"/>
              <a:t>슈핑</a:t>
            </a:r>
            <a:endParaRPr lang="ko-KR"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KR" altLang="en-US" dirty="0"/>
              <a:t>서비스 </a:t>
            </a:r>
            <a:r>
              <a:rPr lang="ko-KR" altLang="en-US" dirty="0" err="1"/>
              <a:t>차별점</a:t>
            </a:r>
            <a:endParaRPr dirty="0"/>
          </a:p>
        </p:txBody>
      </p:sp>
      <p:sp>
        <p:nvSpPr>
          <p:cNvPr id="164" name="Google Shape;164;p28"/>
          <p:cNvSpPr txBox="1">
            <a:spLocks noGrp="1"/>
          </p:cNvSpPr>
          <p:nvPr>
            <p:ph type="body" idx="1"/>
          </p:nvPr>
        </p:nvSpPr>
        <p:spPr>
          <a:xfrm>
            <a:off x="8111950" y="1152475"/>
            <a:ext cx="720300" cy="3416400"/>
          </a:xfrm>
          <a:prstGeom prst="rect">
            <a:avLst/>
          </a:prstGeom>
        </p:spPr>
        <p:txBody>
          <a:bodyPr spcFirstLastPara="1" wrap="square" lIns="91425" tIns="91425" rIns="91425" bIns="91425" anchor="t" anchorCtr="0">
            <a:normAutofit fontScale="25000" lnSpcReduction="20000"/>
          </a:bodyPr>
          <a:lstStyle/>
          <a:p>
            <a:pPr marL="0" lvl="0" indent="0" algn="ctr" rtl="0">
              <a:lnSpc>
                <a:spcPct val="100000"/>
              </a:lnSpc>
              <a:spcBef>
                <a:spcPts val="0"/>
              </a:spcBef>
              <a:spcAft>
                <a:spcPts val="0"/>
              </a:spcAft>
              <a:buNone/>
            </a:pPr>
            <a:r>
              <a:rPr lang="ko" sz="1200">
                <a:solidFill>
                  <a:srgbClr val="FFFFFF"/>
                </a:solidFill>
                <a:latin typeface="Malgun Gothic"/>
                <a:ea typeface="Malgun Gothic"/>
                <a:cs typeface="Malgun Gothic"/>
                <a:sym typeface="Malgun Gothic"/>
              </a:rPr>
              <a:t>네이버 동네시장 장보기</a:t>
            </a:r>
            <a:endParaRPr sz="1200">
              <a:solidFill>
                <a:srgbClr val="FFFFFF"/>
              </a:solidFill>
              <a:latin typeface="Malgun Gothic"/>
              <a:ea typeface="Malgun Gothic"/>
              <a:cs typeface="Malgun Gothic"/>
              <a:sym typeface="Malgun Gothic"/>
            </a:endParaRPr>
          </a:p>
          <a:p>
            <a:pPr marL="0" lvl="0" indent="0" algn="ctr" rtl="0">
              <a:lnSpc>
                <a:spcPct val="100000"/>
              </a:lnSpc>
              <a:spcBef>
                <a:spcPts val="0"/>
              </a:spcBef>
              <a:spcAft>
                <a:spcPts val="0"/>
              </a:spcAft>
              <a:buNone/>
            </a:pPr>
            <a:r>
              <a:rPr lang="ko" sz="1200">
                <a:solidFill>
                  <a:srgbClr val="FFFFFF"/>
                </a:solidFill>
                <a:latin typeface="Malgun Gothic"/>
                <a:ea typeface="Malgun Gothic"/>
                <a:cs typeface="Malgun Gothic"/>
                <a:sym typeface="Malgun Gothic"/>
              </a:rPr>
              <a:t>슈핑</a:t>
            </a:r>
            <a:endParaRPr sz="1200">
              <a:solidFill>
                <a:srgbClr val="FFFFFF"/>
              </a:solidFill>
              <a:latin typeface="Malgun Gothic"/>
              <a:ea typeface="Malgun Gothic"/>
              <a:cs typeface="Malgun Gothic"/>
              <a:sym typeface="Malgun Gothic"/>
            </a:endParaRPr>
          </a:p>
          <a:p>
            <a:pPr marL="0" lvl="0" indent="0" algn="ctr" rtl="0">
              <a:lnSpc>
                <a:spcPct val="100000"/>
              </a:lnSpc>
              <a:spcBef>
                <a:spcPts val="0"/>
              </a:spcBef>
              <a:spcAft>
                <a:spcPts val="0"/>
              </a:spcAft>
              <a:buNone/>
            </a:pPr>
            <a:r>
              <a:rPr lang="ko" sz="1200">
                <a:solidFill>
                  <a:srgbClr val="FFFFFF"/>
                </a:solidFill>
                <a:latin typeface="Malgun Gothic"/>
                <a:ea typeface="Malgun Gothic"/>
                <a:cs typeface="Malgun Gothic"/>
                <a:sym typeface="Malgun Gothic"/>
              </a:rPr>
              <a:t>동네마켓</a:t>
            </a:r>
            <a:endParaRPr sz="1200">
              <a:solidFill>
                <a:srgbClr val="FFFFFF"/>
              </a:solidFill>
              <a:latin typeface="Malgun Gothic"/>
              <a:ea typeface="Malgun Gothic"/>
              <a:cs typeface="Malgun Gothic"/>
              <a:sym typeface="Malgun Gothic"/>
            </a:endParaRPr>
          </a:p>
          <a:p>
            <a:pPr marL="457200" lvl="0" indent="-244475" algn="l" rtl="0">
              <a:lnSpc>
                <a:spcPct val="100000"/>
              </a:lnSpc>
              <a:spcBef>
                <a:spcPts val="0"/>
              </a:spcBef>
              <a:spcAft>
                <a:spcPts val="0"/>
              </a:spcAft>
              <a:buClr>
                <a:srgbClr val="FFFFFF"/>
              </a:buClr>
              <a:buSzPct val="100000"/>
              <a:buFont typeface="Malgun Gothic"/>
              <a:buChar char="●"/>
            </a:pPr>
            <a:r>
              <a:rPr lang="ko" sz="1000" b="1">
                <a:solidFill>
                  <a:srgbClr val="FFFFFF"/>
                </a:solidFill>
                <a:latin typeface="Malgun Gothic"/>
                <a:ea typeface="Malgun Gothic"/>
                <a:cs typeface="Malgun Gothic"/>
                <a:sym typeface="Malgun Gothic"/>
              </a:rPr>
              <a:t>전통시장 기반</a:t>
            </a:r>
            <a:endParaRPr sz="1000" b="1">
              <a:solidFill>
                <a:srgbClr val="FFFFFF"/>
              </a:solidFill>
              <a:latin typeface="Malgun Gothic"/>
              <a:ea typeface="Malgun Gothic"/>
              <a:cs typeface="Malgun Gothic"/>
              <a:sym typeface="Malgun Gothic"/>
            </a:endParaRPr>
          </a:p>
          <a:p>
            <a:pPr marL="0" lvl="0" indent="0" algn="l" rtl="0">
              <a:lnSpc>
                <a:spcPct val="100000"/>
              </a:lnSpc>
              <a:spcBef>
                <a:spcPts val="0"/>
              </a:spcBef>
              <a:spcAft>
                <a:spcPts val="0"/>
              </a:spcAft>
              <a:buNone/>
            </a:pPr>
            <a:r>
              <a:rPr lang="ko" sz="900">
                <a:solidFill>
                  <a:srgbClr val="FFFFFF"/>
                </a:solidFill>
                <a:latin typeface="Malgun Gothic"/>
                <a:ea typeface="Malgun Gothic"/>
                <a:cs typeface="Malgun Gothic"/>
                <a:sym typeface="Malgun Gothic"/>
              </a:rPr>
              <a:t>소비자가 아닌 전통시장이 중심으로, 서비스를 하지않는 시장은 이용하지 못한다.</a:t>
            </a:r>
            <a:endParaRPr sz="900">
              <a:solidFill>
                <a:srgbClr val="FFFFFF"/>
              </a:solidFill>
              <a:latin typeface="Malgun Gothic"/>
              <a:ea typeface="Malgun Gothic"/>
              <a:cs typeface="Malgun Gothic"/>
              <a:sym typeface="Malgun Gothic"/>
            </a:endParaRPr>
          </a:p>
          <a:p>
            <a:pPr marL="0" lvl="0" indent="0" algn="l" rtl="0">
              <a:lnSpc>
                <a:spcPct val="100000"/>
              </a:lnSpc>
              <a:spcBef>
                <a:spcPts val="0"/>
              </a:spcBef>
              <a:spcAft>
                <a:spcPts val="0"/>
              </a:spcAft>
              <a:buNone/>
            </a:pPr>
            <a:endParaRPr sz="900">
              <a:solidFill>
                <a:srgbClr val="FFFFFF"/>
              </a:solidFill>
              <a:latin typeface="Malgun Gothic"/>
              <a:ea typeface="Malgun Gothic"/>
              <a:cs typeface="Malgun Gothic"/>
              <a:sym typeface="Malgun Gothic"/>
            </a:endParaRPr>
          </a:p>
          <a:p>
            <a:pPr marL="457200" lvl="0" indent="-244475" algn="l" rtl="0">
              <a:lnSpc>
                <a:spcPct val="100000"/>
              </a:lnSpc>
              <a:spcBef>
                <a:spcPts val="0"/>
              </a:spcBef>
              <a:spcAft>
                <a:spcPts val="0"/>
              </a:spcAft>
              <a:buClr>
                <a:srgbClr val="FFFFFF"/>
              </a:buClr>
              <a:buSzPct val="100000"/>
              <a:buFont typeface="Malgun Gothic"/>
              <a:buChar char="●"/>
            </a:pPr>
            <a:r>
              <a:rPr lang="ko" sz="1000" b="1">
                <a:solidFill>
                  <a:srgbClr val="FFFFFF"/>
                </a:solidFill>
                <a:latin typeface="Malgun Gothic"/>
                <a:ea typeface="Malgun Gothic"/>
                <a:cs typeface="Malgun Gothic"/>
                <a:sym typeface="Malgun Gothic"/>
              </a:rPr>
              <a:t>배송서비스 운영</a:t>
            </a:r>
            <a:endParaRPr sz="1000">
              <a:solidFill>
                <a:srgbClr val="FFFFFF"/>
              </a:solidFill>
              <a:latin typeface="Malgun Gothic"/>
              <a:ea typeface="Malgun Gothic"/>
              <a:cs typeface="Malgun Gothic"/>
              <a:sym typeface="Malgun Gothic"/>
            </a:endParaRPr>
          </a:p>
          <a:p>
            <a:pPr marL="0" lvl="0" indent="0" algn="l" rtl="0">
              <a:lnSpc>
                <a:spcPct val="100000"/>
              </a:lnSpc>
              <a:spcBef>
                <a:spcPts val="0"/>
              </a:spcBef>
              <a:spcAft>
                <a:spcPts val="0"/>
              </a:spcAft>
              <a:buNone/>
            </a:pPr>
            <a:r>
              <a:rPr lang="ko" sz="900">
                <a:solidFill>
                  <a:srgbClr val="FFFFFF"/>
                </a:solidFill>
                <a:latin typeface="Malgun Gothic"/>
                <a:ea typeface="Malgun Gothic"/>
                <a:cs typeface="Malgun Gothic"/>
                <a:sym typeface="Malgun Gothic"/>
              </a:rPr>
              <a:t>오후 1시이전 주문 당일배송 서비스를 운영하며, 또 상점별 주문이 아닌 ‘시장 별 주문’이 가능하다.</a:t>
            </a:r>
            <a:endParaRPr sz="900">
              <a:solidFill>
                <a:srgbClr val="FFFFFF"/>
              </a:solidFill>
              <a:latin typeface="Malgun Gothic"/>
              <a:ea typeface="Malgun Gothic"/>
              <a:cs typeface="Malgun Gothic"/>
              <a:sym typeface="Malgun Gothic"/>
            </a:endParaRPr>
          </a:p>
          <a:p>
            <a:pPr marL="457200" lvl="0" indent="-244475" algn="l" rtl="0">
              <a:lnSpc>
                <a:spcPct val="100000"/>
              </a:lnSpc>
              <a:spcBef>
                <a:spcPts val="0"/>
              </a:spcBef>
              <a:spcAft>
                <a:spcPts val="0"/>
              </a:spcAft>
              <a:buClr>
                <a:srgbClr val="FFFFFF"/>
              </a:buClr>
              <a:buSzPct val="100000"/>
              <a:buFont typeface="Malgun Gothic"/>
              <a:buChar char="●"/>
            </a:pPr>
            <a:r>
              <a:rPr lang="ko" sz="1000" b="1">
                <a:solidFill>
                  <a:srgbClr val="FFFFFF"/>
                </a:solidFill>
                <a:latin typeface="Malgun Gothic"/>
                <a:ea typeface="Malgun Gothic"/>
                <a:cs typeface="Malgun Gothic"/>
                <a:sym typeface="Malgun Gothic"/>
              </a:rPr>
              <a:t>동네 마트기반</a:t>
            </a:r>
            <a:endParaRPr sz="1000" b="1">
              <a:solidFill>
                <a:srgbClr val="FFFFFF"/>
              </a:solidFill>
              <a:latin typeface="Malgun Gothic"/>
              <a:ea typeface="Malgun Gothic"/>
              <a:cs typeface="Malgun Gothic"/>
              <a:sym typeface="Malgun Gothic"/>
            </a:endParaRPr>
          </a:p>
          <a:p>
            <a:pPr marL="0" lvl="0" indent="0" algn="l" rtl="0">
              <a:lnSpc>
                <a:spcPct val="100000"/>
              </a:lnSpc>
              <a:spcBef>
                <a:spcPts val="0"/>
              </a:spcBef>
              <a:spcAft>
                <a:spcPts val="0"/>
              </a:spcAft>
              <a:buNone/>
            </a:pPr>
            <a:r>
              <a:rPr lang="ko" sz="900">
                <a:solidFill>
                  <a:srgbClr val="FFFFFF"/>
                </a:solidFill>
                <a:latin typeface="Malgun Gothic"/>
                <a:ea typeface="Malgun Gothic"/>
                <a:cs typeface="Malgun Gothic"/>
                <a:sym typeface="Malgun Gothic"/>
              </a:rPr>
              <a:t>소비자가 아닌 동네 중소규모 마트가 중심으로, 가맹을 맺은 동네 마트에서만 서비스를 이용할 수 있다.</a:t>
            </a:r>
            <a:endParaRPr sz="900">
              <a:solidFill>
                <a:srgbClr val="FFFFFF"/>
              </a:solidFill>
              <a:latin typeface="Malgun Gothic"/>
              <a:ea typeface="Malgun Gothic"/>
              <a:cs typeface="Malgun Gothic"/>
              <a:sym typeface="Malgun Gothic"/>
            </a:endParaRPr>
          </a:p>
          <a:p>
            <a:pPr marL="0" lvl="0" indent="0" algn="l" rtl="0">
              <a:lnSpc>
                <a:spcPct val="100000"/>
              </a:lnSpc>
              <a:spcBef>
                <a:spcPts val="0"/>
              </a:spcBef>
              <a:spcAft>
                <a:spcPts val="0"/>
              </a:spcAft>
              <a:buNone/>
            </a:pPr>
            <a:endParaRPr sz="900">
              <a:solidFill>
                <a:srgbClr val="FFFFFF"/>
              </a:solidFill>
              <a:latin typeface="Malgun Gothic"/>
              <a:ea typeface="Malgun Gothic"/>
              <a:cs typeface="Malgun Gothic"/>
              <a:sym typeface="Malgun Gothic"/>
            </a:endParaRPr>
          </a:p>
          <a:p>
            <a:pPr marL="457200" lvl="0" indent="-244475" algn="l" rtl="0">
              <a:lnSpc>
                <a:spcPct val="100000"/>
              </a:lnSpc>
              <a:spcBef>
                <a:spcPts val="0"/>
              </a:spcBef>
              <a:spcAft>
                <a:spcPts val="0"/>
              </a:spcAft>
              <a:buClr>
                <a:srgbClr val="FFFFFF"/>
              </a:buClr>
              <a:buSzPct val="100000"/>
              <a:buFont typeface="Malgun Gothic"/>
              <a:buChar char="●"/>
            </a:pPr>
            <a:r>
              <a:rPr lang="ko" sz="1000" b="1">
                <a:solidFill>
                  <a:srgbClr val="FFFFFF"/>
                </a:solidFill>
                <a:latin typeface="Malgun Gothic"/>
                <a:ea typeface="Malgun Gothic"/>
                <a:cs typeface="Malgun Gothic"/>
                <a:sym typeface="Malgun Gothic"/>
              </a:rPr>
              <a:t>배달서비스 운영</a:t>
            </a:r>
            <a:endParaRPr sz="1000" b="1">
              <a:solidFill>
                <a:srgbClr val="FFFFFF"/>
              </a:solidFill>
              <a:latin typeface="Malgun Gothic"/>
              <a:ea typeface="Malgun Gothic"/>
              <a:cs typeface="Malgun Gothic"/>
              <a:sym typeface="Malgun Gothic"/>
            </a:endParaRPr>
          </a:p>
          <a:p>
            <a:pPr marL="0" lvl="0" indent="0" algn="l" rtl="0">
              <a:lnSpc>
                <a:spcPct val="100000"/>
              </a:lnSpc>
              <a:spcBef>
                <a:spcPts val="0"/>
              </a:spcBef>
              <a:spcAft>
                <a:spcPts val="0"/>
              </a:spcAft>
              <a:buNone/>
            </a:pPr>
            <a:r>
              <a:rPr lang="ko" sz="900">
                <a:solidFill>
                  <a:srgbClr val="FFFFFF"/>
                </a:solidFill>
                <a:latin typeface="Malgun Gothic"/>
                <a:ea typeface="Malgun Gothic"/>
                <a:cs typeface="Malgun Gothic"/>
                <a:sym typeface="Malgun Gothic"/>
              </a:rPr>
              <a:t>마트에서 판매하는 모든 상품을 동일한 행사 가격으로 무료배달까지 받아볼 수 있다.</a:t>
            </a:r>
            <a:endParaRPr sz="900">
              <a:solidFill>
                <a:srgbClr val="FFFFFF"/>
              </a:solidFill>
              <a:latin typeface="Malgun Gothic"/>
              <a:ea typeface="Malgun Gothic"/>
              <a:cs typeface="Malgun Gothic"/>
              <a:sym typeface="Malgun Gothic"/>
            </a:endParaRPr>
          </a:p>
          <a:p>
            <a:pPr marL="457200" lvl="0" indent="-244475" algn="l" rtl="0">
              <a:lnSpc>
                <a:spcPct val="100000"/>
              </a:lnSpc>
              <a:spcBef>
                <a:spcPts val="0"/>
              </a:spcBef>
              <a:spcAft>
                <a:spcPts val="0"/>
              </a:spcAft>
              <a:buClr>
                <a:srgbClr val="FFFFFF"/>
              </a:buClr>
              <a:buSzPct val="100000"/>
              <a:buFont typeface="Malgun Gothic"/>
              <a:buChar char="●"/>
            </a:pPr>
            <a:r>
              <a:rPr lang="ko" sz="1000" b="1">
                <a:solidFill>
                  <a:srgbClr val="FFFFFF"/>
                </a:solidFill>
                <a:latin typeface="Malgun Gothic"/>
                <a:ea typeface="Malgun Gothic"/>
                <a:cs typeface="Malgun Gothic"/>
                <a:sym typeface="Malgun Gothic"/>
              </a:rPr>
              <a:t>소비자 </a:t>
            </a:r>
            <a:r>
              <a:rPr lang="ko" sz="1200">
                <a:solidFill>
                  <a:srgbClr val="FFFFFF"/>
                </a:solidFill>
                <a:latin typeface="Malgun Gothic"/>
                <a:ea typeface="Malgun Gothic"/>
                <a:cs typeface="Malgun Gothic"/>
                <a:sym typeface="Malgun Gothic"/>
              </a:rPr>
              <a:t>네이버 동네시장 장보기</a:t>
            </a:r>
            <a:endParaRPr sz="1200">
              <a:solidFill>
                <a:srgbClr val="FFFFFF"/>
              </a:solidFill>
              <a:latin typeface="Malgun Gothic"/>
              <a:ea typeface="Malgun Gothic"/>
              <a:cs typeface="Malgun Gothic"/>
              <a:sym typeface="Malgun Gothic"/>
            </a:endParaRPr>
          </a:p>
          <a:p>
            <a:pPr marL="0" lvl="0" indent="0" algn="ctr" rtl="0">
              <a:lnSpc>
                <a:spcPct val="100000"/>
              </a:lnSpc>
              <a:spcBef>
                <a:spcPts val="0"/>
              </a:spcBef>
              <a:spcAft>
                <a:spcPts val="0"/>
              </a:spcAft>
              <a:buNone/>
            </a:pPr>
            <a:r>
              <a:rPr lang="ko" sz="1200">
                <a:solidFill>
                  <a:srgbClr val="FFFFFF"/>
                </a:solidFill>
                <a:latin typeface="Malgun Gothic"/>
                <a:ea typeface="Malgun Gothic"/>
                <a:cs typeface="Malgun Gothic"/>
                <a:sym typeface="Malgun Gothic"/>
              </a:rPr>
              <a:t>슈핑</a:t>
            </a:r>
            <a:endParaRPr sz="1200">
              <a:solidFill>
                <a:srgbClr val="FFFFFF"/>
              </a:solidFill>
              <a:latin typeface="Malgun Gothic"/>
              <a:ea typeface="Malgun Gothic"/>
              <a:cs typeface="Malgun Gothic"/>
              <a:sym typeface="Malgun Gothic"/>
            </a:endParaRPr>
          </a:p>
          <a:p>
            <a:pPr marL="0" lvl="0" indent="0" algn="ctr" rtl="0">
              <a:lnSpc>
                <a:spcPct val="100000"/>
              </a:lnSpc>
              <a:spcBef>
                <a:spcPts val="0"/>
              </a:spcBef>
              <a:spcAft>
                <a:spcPts val="0"/>
              </a:spcAft>
              <a:buNone/>
            </a:pPr>
            <a:r>
              <a:rPr lang="ko" sz="1200">
                <a:solidFill>
                  <a:srgbClr val="FFFFFF"/>
                </a:solidFill>
                <a:latin typeface="Malgun Gothic"/>
                <a:ea typeface="Malgun Gothic"/>
                <a:cs typeface="Malgun Gothic"/>
                <a:sym typeface="Malgun Gothic"/>
              </a:rPr>
              <a:t>동네마켓</a:t>
            </a:r>
            <a:endParaRPr sz="1200">
              <a:solidFill>
                <a:srgbClr val="FFFFFF"/>
              </a:solidFill>
              <a:latin typeface="Malgun Gothic"/>
              <a:ea typeface="Malgun Gothic"/>
              <a:cs typeface="Malgun Gothic"/>
              <a:sym typeface="Malgun Gothic"/>
            </a:endParaRPr>
          </a:p>
          <a:p>
            <a:pPr marL="457200" lvl="0" indent="-244475" algn="l" rtl="0">
              <a:lnSpc>
                <a:spcPct val="100000"/>
              </a:lnSpc>
              <a:spcBef>
                <a:spcPts val="0"/>
              </a:spcBef>
              <a:spcAft>
                <a:spcPts val="0"/>
              </a:spcAft>
              <a:buClr>
                <a:srgbClr val="FFFFFF"/>
              </a:buClr>
              <a:buSzPct val="100000"/>
              <a:buFont typeface="Malgun Gothic"/>
              <a:buChar char="●"/>
            </a:pPr>
            <a:r>
              <a:rPr lang="ko" sz="1000" b="1">
                <a:solidFill>
                  <a:srgbClr val="FFFFFF"/>
                </a:solidFill>
                <a:latin typeface="Malgun Gothic"/>
                <a:ea typeface="Malgun Gothic"/>
                <a:cs typeface="Malgun Gothic"/>
                <a:sym typeface="Malgun Gothic"/>
              </a:rPr>
              <a:t>전통시장 기반</a:t>
            </a:r>
            <a:endParaRPr sz="1000" b="1">
              <a:solidFill>
                <a:srgbClr val="FFFFFF"/>
              </a:solidFill>
              <a:latin typeface="Malgun Gothic"/>
              <a:ea typeface="Malgun Gothic"/>
              <a:cs typeface="Malgun Gothic"/>
              <a:sym typeface="Malgun Gothic"/>
            </a:endParaRPr>
          </a:p>
          <a:p>
            <a:pPr marL="0" lvl="0" indent="0" algn="l" rtl="0">
              <a:lnSpc>
                <a:spcPct val="100000"/>
              </a:lnSpc>
              <a:spcBef>
                <a:spcPts val="0"/>
              </a:spcBef>
              <a:spcAft>
                <a:spcPts val="0"/>
              </a:spcAft>
              <a:buNone/>
            </a:pPr>
            <a:r>
              <a:rPr lang="ko" sz="900">
                <a:solidFill>
                  <a:srgbClr val="FFFFFF"/>
                </a:solidFill>
                <a:latin typeface="Malgun Gothic"/>
                <a:ea typeface="Malgun Gothic"/>
                <a:cs typeface="Malgun Gothic"/>
                <a:sym typeface="Malgun Gothic"/>
              </a:rPr>
              <a:t>소비자가 아닌 전통시장이 중심으로, 서비스를 하지않는 시장은 이용하지 못한다.</a:t>
            </a:r>
            <a:endParaRPr sz="900">
              <a:solidFill>
                <a:srgbClr val="FFFFFF"/>
              </a:solidFill>
              <a:latin typeface="Malgun Gothic"/>
              <a:ea typeface="Malgun Gothic"/>
              <a:cs typeface="Malgun Gothic"/>
              <a:sym typeface="Malgun Gothic"/>
            </a:endParaRPr>
          </a:p>
          <a:p>
            <a:pPr marL="0" lvl="0" indent="0" algn="l" rtl="0">
              <a:lnSpc>
                <a:spcPct val="100000"/>
              </a:lnSpc>
              <a:spcBef>
                <a:spcPts val="0"/>
              </a:spcBef>
              <a:spcAft>
                <a:spcPts val="0"/>
              </a:spcAft>
              <a:buNone/>
            </a:pPr>
            <a:endParaRPr sz="900">
              <a:solidFill>
                <a:srgbClr val="FFFFFF"/>
              </a:solidFill>
              <a:latin typeface="Malgun Gothic"/>
              <a:ea typeface="Malgun Gothic"/>
              <a:cs typeface="Malgun Gothic"/>
              <a:sym typeface="Malgun Gothic"/>
            </a:endParaRPr>
          </a:p>
          <a:p>
            <a:pPr marL="457200" lvl="0" indent="-244475" algn="l" rtl="0">
              <a:lnSpc>
                <a:spcPct val="100000"/>
              </a:lnSpc>
              <a:spcBef>
                <a:spcPts val="0"/>
              </a:spcBef>
              <a:spcAft>
                <a:spcPts val="0"/>
              </a:spcAft>
              <a:buClr>
                <a:srgbClr val="FFFFFF"/>
              </a:buClr>
              <a:buSzPct val="100000"/>
              <a:buFont typeface="Malgun Gothic"/>
              <a:buChar char="●"/>
            </a:pPr>
            <a:r>
              <a:rPr lang="ko" sz="1000" b="1">
                <a:solidFill>
                  <a:srgbClr val="FFFFFF"/>
                </a:solidFill>
                <a:latin typeface="Malgun Gothic"/>
                <a:ea typeface="Malgun Gothic"/>
                <a:cs typeface="Malgun Gothic"/>
                <a:sym typeface="Malgun Gothic"/>
              </a:rPr>
              <a:t>배송서비스 운영</a:t>
            </a:r>
            <a:endParaRPr sz="1000">
              <a:solidFill>
                <a:srgbClr val="FFFFFF"/>
              </a:solidFill>
              <a:latin typeface="Malgun Gothic"/>
              <a:ea typeface="Malgun Gothic"/>
              <a:cs typeface="Malgun Gothic"/>
              <a:sym typeface="Malgun Gothic"/>
            </a:endParaRPr>
          </a:p>
          <a:p>
            <a:pPr marL="0" lvl="0" indent="0" algn="l" rtl="0">
              <a:lnSpc>
                <a:spcPct val="100000"/>
              </a:lnSpc>
              <a:spcBef>
                <a:spcPts val="0"/>
              </a:spcBef>
              <a:spcAft>
                <a:spcPts val="0"/>
              </a:spcAft>
              <a:buNone/>
            </a:pPr>
            <a:r>
              <a:rPr lang="ko" sz="900">
                <a:solidFill>
                  <a:srgbClr val="FFFFFF"/>
                </a:solidFill>
                <a:latin typeface="Malgun Gothic"/>
                <a:ea typeface="Malgun Gothic"/>
                <a:cs typeface="Malgun Gothic"/>
                <a:sym typeface="Malgun Gothic"/>
              </a:rPr>
              <a:t>오후 1시이전 주문 당일배송 서비스를 운영하며, 또 상점별 주문이 아닌 ‘시장 별 주문’이 가능하다.</a:t>
            </a:r>
            <a:endParaRPr sz="900">
              <a:solidFill>
                <a:srgbClr val="FFFFFF"/>
              </a:solidFill>
              <a:latin typeface="Malgun Gothic"/>
              <a:ea typeface="Malgun Gothic"/>
              <a:cs typeface="Malgun Gothic"/>
              <a:sym typeface="Malgun Gothic"/>
            </a:endParaRPr>
          </a:p>
          <a:p>
            <a:pPr marL="457200" lvl="0" indent="-244475" algn="l" rtl="0">
              <a:lnSpc>
                <a:spcPct val="100000"/>
              </a:lnSpc>
              <a:spcBef>
                <a:spcPts val="0"/>
              </a:spcBef>
              <a:spcAft>
                <a:spcPts val="0"/>
              </a:spcAft>
              <a:buClr>
                <a:srgbClr val="FFFFFF"/>
              </a:buClr>
              <a:buSzPct val="100000"/>
              <a:buFont typeface="Malgun Gothic"/>
              <a:buChar char="●"/>
            </a:pPr>
            <a:r>
              <a:rPr lang="ko" sz="1000" b="1">
                <a:solidFill>
                  <a:srgbClr val="FFFFFF"/>
                </a:solidFill>
                <a:latin typeface="Malgun Gothic"/>
                <a:ea typeface="Malgun Gothic"/>
                <a:cs typeface="Malgun Gothic"/>
                <a:sym typeface="Malgun Gothic"/>
              </a:rPr>
              <a:t>동네 마트기반</a:t>
            </a:r>
            <a:endParaRPr sz="1000" b="1">
              <a:solidFill>
                <a:srgbClr val="FFFFFF"/>
              </a:solidFill>
              <a:latin typeface="Malgun Gothic"/>
              <a:ea typeface="Malgun Gothic"/>
              <a:cs typeface="Malgun Gothic"/>
              <a:sym typeface="Malgun Gothic"/>
            </a:endParaRPr>
          </a:p>
          <a:p>
            <a:pPr marL="0" lvl="0" indent="0" algn="l" rtl="0">
              <a:lnSpc>
                <a:spcPct val="100000"/>
              </a:lnSpc>
              <a:spcBef>
                <a:spcPts val="0"/>
              </a:spcBef>
              <a:spcAft>
                <a:spcPts val="0"/>
              </a:spcAft>
              <a:buNone/>
            </a:pPr>
            <a:r>
              <a:rPr lang="ko" sz="900">
                <a:solidFill>
                  <a:srgbClr val="FFFFFF"/>
                </a:solidFill>
                <a:latin typeface="Malgun Gothic"/>
                <a:ea typeface="Malgun Gothic"/>
                <a:cs typeface="Malgun Gothic"/>
                <a:sym typeface="Malgun Gothic"/>
              </a:rPr>
              <a:t>소비자가 아닌 동네 중소규모 마트가 중심으로, 가맹을 맺은 동네 마트에서만 서비스를 이용할 수 있다.</a:t>
            </a:r>
            <a:endParaRPr sz="900">
              <a:solidFill>
                <a:srgbClr val="FFFFFF"/>
              </a:solidFill>
              <a:latin typeface="Malgun Gothic"/>
              <a:ea typeface="Malgun Gothic"/>
              <a:cs typeface="Malgun Gothic"/>
              <a:sym typeface="Malgun Gothic"/>
            </a:endParaRPr>
          </a:p>
          <a:p>
            <a:pPr marL="0" lvl="0" indent="0" algn="l" rtl="0">
              <a:lnSpc>
                <a:spcPct val="100000"/>
              </a:lnSpc>
              <a:spcBef>
                <a:spcPts val="0"/>
              </a:spcBef>
              <a:spcAft>
                <a:spcPts val="0"/>
              </a:spcAft>
              <a:buNone/>
            </a:pPr>
            <a:endParaRPr sz="900">
              <a:solidFill>
                <a:srgbClr val="FFFFFF"/>
              </a:solidFill>
              <a:latin typeface="Malgun Gothic"/>
              <a:ea typeface="Malgun Gothic"/>
              <a:cs typeface="Malgun Gothic"/>
              <a:sym typeface="Malgun Gothic"/>
            </a:endParaRPr>
          </a:p>
          <a:p>
            <a:pPr marL="457200" lvl="0" indent="-244475" algn="l" rtl="0">
              <a:lnSpc>
                <a:spcPct val="100000"/>
              </a:lnSpc>
              <a:spcBef>
                <a:spcPts val="0"/>
              </a:spcBef>
              <a:spcAft>
                <a:spcPts val="0"/>
              </a:spcAft>
              <a:buClr>
                <a:srgbClr val="FFFFFF"/>
              </a:buClr>
              <a:buSzPct val="100000"/>
              <a:buFont typeface="Malgun Gothic"/>
              <a:buChar char="●"/>
            </a:pPr>
            <a:r>
              <a:rPr lang="ko" sz="1000" b="1">
                <a:solidFill>
                  <a:srgbClr val="FFFFFF"/>
                </a:solidFill>
                <a:latin typeface="Malgun Gothic"/>
                <a:ea typeface="Malgun Gothic"/>
                <a:cs typeface="Malgun Gothic"/>
                <a:sym typeface="Malgun Gothic"/>
              </a:rPr>
              <a:t>배달서비스 운영</a:t>
            </a:r>
            <a:endParaRPr sz="1000" b="1">
              <a:solidFill>
                <a:srgbClr val="FFFFFF"/>
              </a:solidFill>
              <a:latin typeface="Malgun Gothic"/>
              <a:ea typeface="Malgun Gothic"/>
              <a:cs typeface="Malgun Gothic"/>
              <a:sym typeface="Malgun Gothic"/>
            </a:endParaRPr>
          </a:p>
          <a:p>
            <a:pPr marL="0" lvl="0" indent="0" algn="l" rtl="0">
              <a:lnSpc>
                <a:spcPct val="100000"/>
              </a:lnSpc>
              <a:spcBef>
                <a:spcPts val="0"/>
              </a:spcBef>
              <a:spcAft>
                <a:spcPts val="0"/>
              </a:spcAft>
              <a:buNone/>
            </a:pPr>
            <a:r>
              <a:rPr lang="ko" sz="900">
                <a:solidFill>
                  <a:srgbClr val="FFFFFF"/>
                </a:solidFill>
                <a:latin typeface="Malgun Gothic"/>
                <a:ea typeface="Malgun Gothic"/>
                <a:cs typeface="Malgun Gothic"/>
                <a:sym typeface="Malgun Gothic"/>
              </a:rPr>
              <a:t>마트에서 판매하는 모든 상품을 동일한 행사 가격으로 무료배달까지 받아볼 수 있다.</a:t>
            </a:r>
            <a:endParaRPr sz="900">
              <a:solidFill>
                <a:srgbClr val="FFFFFF"/>
              </a:solidFill>
              <a:latin typeface="Malgun Gothic"/>
              <a:ea typeface="Malgun Gothic"/>
              <a:cs typeface="Malgun Gothic"/>
              <a:sym typeface="Malgun Gothic"/>
            </a:endParaRPr>
          </a:p>
          <a:p>
            <a:pPr marL="457200" lvl="0" indent="-244475" algn="l" rtl="0">
              <a:lnSpc>
                <a:spcPct val="100000"/>
              </a:lnSpc>
              <a:spcBef>
                <a:spcPts val="0"/>
              </a:spcBef>
              <a:spcAft>
                <a:spcPts val="0"/>
              </a:spcAft>
              <a:buClr>
                <a:srgbClr val="FFFFFF"/>
              </a:buClr>
              <a:buSzPct val="100000"/>
              <a:buFont typeface="Malgun Gothic"/>
              <a:buChar char="●"/>
            </a:pPr>
            <a:r>
              <a:rPr lang="ko" sz="1000" b="1">
                <a:solidFill>
                  <a:srgbClr val="FFFFFF"/>
                </a:solidFill>
                <a:latin typeface="Malgun Gothic"/>
                <a:ea typeface="Malgun Gothic"/>
                <a:cs typeface="Malgun Gothic"/>
                <a:sym typeface="Malgun Gothic"/>
              </a:rPr>
              <a:t>소비자 위치기반</a:t>
            </a:r>
            <a:endParaRPr sz="1000" b="1">
              <a:solidFill>
                <a:srgbClr val="FFFFFF"/>
              </a:solidFill>
              <a:latin typeface="Malgun Gothic"/>
              <a:ea typeface="Malgun Gothic"/>
              <a:cs typeface="Malgun Gothic"/>
              <a:sym typeface="Malgun Gothic"/>
            </a:endParaRPr>
          </a:p>
          <a:p>
            <a:pPr marL="0" lvl="0" indent="0" algn="l" rtl="0">
              <a:lnSpc>
                <a:spcPct val="100000"/>
              </a:lnSpc>
              <a:spcBef>
                <a:spcPts val="0"/>
              </a:spcBef>
              <a:spcAft>
                <a:spcPts val="0"/>
              </a:spcAft>
              <a:buNone/>
            </a:pPr>
            <a:r>
              <a:rPr lang="ko" sz="900">
                <a:solidFill>
                  <a:srgbClr val="FFFFFF"/>
                </a:solidFill>
                <a:latin typeface="Malgun Gothic"/>
                <a:ea typeface="Malgun Gothic"/>
                <a:cs typeface="Malgun Gothic"/>
                <a:sym typeface="Malgun Gothic"/>
              </a:rPr>
              <a:t>소비자중심의 위치기반 서비스로, 소비자를 기준으로 가까운 가게들의 정보를 얻을 수 있다.</a:t>
            </a:r>
            <a:endParaRPr sz="900">
              <a:solidFill>
                <a:srgbClr val="FFFFFF"/>
              </a:solidFill>
              <a:latin typeface="Malgun Gothic"/>
              <a:ea typeface="Malgun Gothic"/>
              <a:cs typeface="Malgun Gothic"/>
              <a:sym typeface="Malgun Gothic"/>
            </a:endParaRPr>
          </a:p>
          <a:p>
            <a:pPr marL="0" lvl="0" indent="0" algn="l" rtl="0">
              <a:lnSpc>
                <a:spcPct val="100000"/>
              </a:lnSpc>
              <a:spcBef>
                <a:spcPts val="0"/>
              </a:spcBef>
              <a:spcAft>
                <a:spcPts val="0"/>
              </a:spcAft>
              <a:buNone/>
            </a:pPr>
            <a:r>
              <a:rPr lang="ko" sz="900">
                <a:solidFill>
                  <a:srgbClr val="FFFFFF"/>
                </a:solidFill>
                <a:latin typeface="Malgun Gothic"/>
                <a:ea typeface="Malgun Gothic"/>
                <a:cs typeface="Malgun Gothic"/>
                <a:sym typeface="Malgun Gothic"/>
              </a:rPr>
              <a:t>   또한, 전통시장 중심이 아니기 때문에,  전통시장에 위치하지 않은 가게들도 서비스 할 수 있고, 물론 전통시장도 서비스 할 수 있다.</a:t>
            </a:r>
            <a:endParaRPr sz="900">
              <a:solidFill>
                <a:srgbClr val="FFFFFF"/>
              </a:solidFill>
              <a:latin typeface="Malgun Gothic"/>
              <a:ea typeface="Malgun Gothic"/>
              <a:cs typeface="Malgun Gothic"/>
              <a:sym typeface="Malgun Gothic"/>
            </a:endParaRPr>
          </a:p>
          <a:p>
            <a:pPr marL="0" lvl="0" indent="0" algn="l" rtl="0">
              <a:lnSpc>
                <a:spcPct val="100000"/>
              </a:lnSpc>
              <a:spcBef>
                <a:spcPts val="0"/>
              </a:spcBef>
              <a:spcAft>
                <a:spcPts val="0"/>
              </a:spcAft>
              <a:buNone/>
            </a:pPr>
            <a:endParaRPr sz="900">
              <a:solidFill>
                <a:srgbClr val="FFFFFF"/>
              </a:solidFill>
              <a:latin typeface="Malgun Gothic"/>
              <a:ea typeface="Malgun Gothic"/>
              <a:cs typeface="Malgun Gothic"/>
              <a:sym typeface="Malgun Gothic"/>
            </a:endParaRPr>
          </a:p>
          <a:p>
            <a:pPr marL="457200" lvl="0" indent="-244475" algn="l" rtl="0">
              <a:lnSpc>
                <a:spcPct val="100000"/>
              </a:lnSpc>
              <a:spcBef>
                <a:spcPts val="0"/>
              </a:spcBef>
              <a:spcAft>
                <a:spcPts val="0"/>
              </a:spcAft>
              <a:buClr>
                <a:srgbClr val="FFFFFF"/>
              </a:buClr>
              <a:buSzPct val="100000"/>
              <a:buFont typeface="Malgun Gothic"/>
              <a:buChar char="●"/>
            </a:pPr>
            <a:r>
              <a:rPr lang="ko" sz="1000" b="1">
                <a:solidFill>
                  <a:srgbClr val="FFFFFF"/>
                </a:solidFill>
                <a:latin typeface="Malgun Gothic"/>
                <a:ea typeface="Malgun Gothic"/>
                <a:cs typeface="Malgun Gothic"/>
                <a:sym typeface="Malgun Gothic"/>
              </a:rPr>
              <a:t>배송서비스는 아직…</a:t>
            </a:r>
            <a:endParaRPr sz="1000" b="1">
              <a:solidFill>
                <a:srgbClr val="FFFFFF"/>
              </a:solidFill>
              <a:latin typeface="Malgun Gothic"/>
              <a:ea typeface="Malgun Gothic"/>
              <a:cs typeface="Malgun Gothic"/>
              <a:sym typeface="Malgun Gothic"/>
            </a:endParaRPr>
          </a:p>
          <a:p>
            <a:pPr marL="0" lvl="0" indent="0" algn="l" rtl="0">
              <a:lnSpc>
                <a:spcPct val="100000"/>
              </a:lnSpc>
              <a:spcBef>
                <a:spcPts val="0"/>
              </a:spcBef>
              <a:spcAft>
                <a:spcPts val="0"/>
              </a:spcAft>
              <a:buNone/>
            </a:pPr>
            <a:r>
              <a:rPr lang="ko" sz="900">
                <a:solidFill>
                  <a:srgbClr val="FFFFFF"/>
                </a:solidFill>
                <a:latin typeface="Malgun Gothic"/>
                <a:ea typeface="Malgun Gothic"/>
                <a:cs typeface="Malgun Gothic"/>
                <a:sym typeface="Malgun Gothic"/>
              </a:rPr>
              <a:t>그러나 배송서비스 운영을 목표로 하고 있으며, 과일, 정육같은 식재료 특성상 새벽배송 서비스제공, 또 정기적으로 상품을 배달하는 구독 서비스를 목표로 하고있다.</a:t>
            </a:r>
            <a:endParaRPr sz="900">
              <a:solidFill>
                <a:srgbClr val="FFFFFF"/>
              </a:solidFill>
              <a:latin typeface="Malgun Gothic"/>
              <a:ea typeface="Malgun Gothic"/>
              <a:cs typeface="Malgun Gothic"/>
              <a:sym typeface="Malgun Gothic"/>
            </a:endParaRPr>
          </a:p>
          <a:p>
            <a:pPr marL="457200" lvl="0" indent="-244475" algn="l" rtl="0">
              <a:lnSpc>
                <a:spcPct val="100000"/>
              </a:lnSpc>
              <a:spcBef>
                <a:spcPts val="0"/>
              </a:spcBef>
              <a:spcAft>
                <a:spcPts val="0"/>
              </a:spcAft>
              <a:buClr>
                <a:srgbClr val="FFFFFF"/>
              </a:buClr>
              <a:buSzPct val="100000"/>
              <a:buFont typeface="Malgun Gothic"/>
              <a:buChar char="●"/>
            </a:pPr>
            <a:r>
              <a:rPr lang="ko" sz="1000" b="1">
                <a:solidFill>
                  <a:srgbClr val="FFFFFF"/>
                </a:solidFill>
                <a:latin typeface="Malgun Gothic"/>
                <a:ea typeface="Malgun Gothic"/>
                <a:cs typeface="Malgun Gothic"/>
                <a:sym typeface="Malgun Gothic"/>
              </a:rPr>
              <a:t>위치기반</a:t>
            </a:r>
            <a:endParaRPr sz="1000" b="1">
              <a:solidFill>
                <a:srgbClr val="FFFFFF"/>
              </a:solidFill>
              <a:latin typeface="Malgun Gothic"/>
              <a:ea typeface="Malgun Gothic"/>
              <a:cs typeface="Malgun Gothic"/>
              <a:sym typeface="Malgun Gothic"/>
            </a:endParaRPr>
          </a:p>
          <a:p>
            <a:pPr marL="0" lvl="0" indent="0" algn="l" rtl="0">
              <a:lnSpc>
                <a:spcPct val="100000"/>
              </a:lnSpc>
              <a:spcBef>
                <a:spcPts val="0"/>
              </a:spcBef>
              <a:spcAft>
                <a:spcPts val="0"/>
              </a:spcAft>
              <a:buNone/>
            </a:pPr>
            <a:r>
              <a:rPr lang="ko" sz="900">
                <a:solidFill>
                  <a:srgbClr val="FFFFFF"/>
                </a:solidFill>
                <a:latin typeface="Malgun Gothic"/>
                <a:ea typeface="Malgun Gothic"/>
                <a:cs typeface="Malgun Gothic"/>
                <a:sym typeface="Malgun Gothic"/>
              </a:rPr>
              <a:t>소비자중심의 위치기반 서비스로, 소비자를 기준으로 가까운 가게들의 정보를 얻을 수 있다.</a:t>
            </a:r>
            <a:endParaRPr sz="900">
              <a:solidFill>
                <a:srgbClr val="FFFFFF"/>
              </a:solidFill>
              <a:latin typeface="Malgun Gothic"/>
              <a:ea typeface="Malgun Gothic"/>
              <a:cs typeface="Malgun Gothic"/>
              <a:sym typeface="Malgun Gothic"/>
            </a:endParaRPr>
          </a:p>
          <a:p>
            <a:pPr marL="0" lvl="0" indent="0" algn="l" rtl="0">
              <a:lnSpc>
                <a:spcPct val="100000"/>
              </a:lnSpc>
              <a:spcBef>
                <a:spcPts val="0"/>
              </a:spcBef>
              <a:spcAft>
                <a:spcPts val="0"/>
              </a:spcAft>
              <a:buNone/>
            </a:pPr>
            <a:r>
              <a:rPr lang="ko" sz="900">
                <a:solidFill>
                  <a:srgbClr val="FFFFFF"/>
                </a:solidFill>
                <a:latin typeface="Malgun Gothic"/>
                <a:ea typeface="Malgun Gothic"/>
                <a:cs typeface="Malgun Gothic"/>
                <a:sym typeface="Malgun Gothic"/>
              </a:rPr>
              <a:t>   또한, 전통시장 중심이 아니기 때문에,  전통시장에 위치하지 않은 가게들도 서비스 할 수 있고, 물론 전통시장도 서비스 할 수 있다.</a:t>
            </a:r>
            <a:endParaRPr sz="900">
              <a:solidFill>
                <a:srgbClr val="FFFFFF"/>
              </a:solidFill>
              <a:latin typeface="Malgun Gothic"/>
              <a:ea typeface="Malgun Gothic"/>
              <a:cs typeface="Malgun Gothic"/>
              <a:sym typeface="Malgun Gothic"/>
            </a:endParaRPr>
          </a:p>
          <a:p>
            <a:pPr marL="0" lvl="0" indent="0" algn="l" rtl="0">
              <a:lnSpc>
                <a:spcPct val="100000"/>
              </a:lnSpc>
              <a:spcBef>
                <a:spcPts val="0"/>
              </a:spcBef>
              <a:spcAft>
                <a:spcPts val="0"/>
              </a:spcAft>
              <a:buNone/>
            </a:pPr>
            <a:endParaRPr sz="900">
              <a:solidFill>
                <a:srgbClr val="FFFFFF"/>
              </a:solidFill>
              <a:latin typeface="Malgun Gothic"/>
              <a:ea typeface="Malgun Gothic"/>
              <a:cs typeface="Malgun Gothic"/>
              <a:sym typeface="Malgun Gothic"/>
            </a:endParaRPr>
          </a:p>
          <a:p>
            <a:pPr marL="457200" lvl="0" indent="-244475" algn="l" rtl="0">
              <a:lnSpc>
                <a:spcPct val="100000"/>
              </a:lnSpc>
              <a:spcBef>
                <a:spcPts val="0"/>
              </a:spcBef>
              <a:spcAft>
                <a:spcPts val="0"/>
              </a:spcAft>
              <a:buClr>
                <a:srgbClr val="FFFFFF"/>
              </a:buClr>
              <a:buSzPct val="100000"/>
              <a:buFont typeface="Malgun Gothic"/>
              <a:buChar char="●"/>
            </a:pPr>
            <a:r>
              <a:rPr lang="ko" sz="1000" b="1">
                <a:solidFill>
                  <a:srgbClr val="FFFFFF"/>
                </a:solidFill>
                <a:latin typeface="Malgun Gothic"/>
                <a:ea typeface="Malgun Gothic"/>
                <a:cs typeface="Malgun Gothic"/>
                <a:sym typeface="Malgun Gothic"/>
              </a:rPr>
              <a:t>배송서비스는 아직…</a:t>
            </a:r>
            <a:endParaRPr sz="1000" b="1">
              <a:solidFill>
                <a:srgbClr val="FFFFFF"/>
              </a:solidFill>
              <a:latin typeface="Malgun Gothic"/>
              <a:ea typeface="Malgun Gothic"/>
              <a:cs typeface="Malgun Gothic"/>
              <a:sym typeface="Malgun Gothic"/>
            </a:endParaRPr>
          </a:p>
          <a:p>
            <a:pPr marL="0" lvl="0" indent="0" algn="l" rtl="0">
              <a:lnSpc>
                <a:spcPct val="100000"/>
              </a:lnSpc>
              <a:spcBef>
                <a:spcPts val="0"/>
              </a:spcBef>
              <a:spcAft>
                <a:spcPts val="0"/>
              </a:spcAft>
              <a:buNone/>
            </a:pPr>
            <a:r>
              <a:rPr lang="ko" sz="900">
                <a:solidFill>
                  <a:srgbClr val="FFFFFF"/>
                </a:solidFill>
                <a:latin typeface="Malgun Gothic"/>
                <a:ea typeface="Malgun Gothic"/>
                <a:cs typeface="Malgun Gothic"/>
                <a:sym typeface="Malgun Gothic"/>
              </a:rPr>
              <a:t>그러나 배송서비스 운영을 목표로 하고 있으며, 과일, 정육같은 식재료 특성상 새벽배송 </a:t>
            </a:r>
            <a:endParaRPr/>
          </a:p>
        </p:txBody>
      </p:sp>
      <p:graphicFrame>
        <p:nvGraphicFramePr>
          <p:cNvPr id="165" name="Google Shape;165;p28"/>
          <p:cNvGraphicFramePr/>
          <p:nvPr/>
        </p:nvGraphicFramePr>
        <p:xfrm>
          <a:off x="1255238" y="1488275"/>
          <a:ext cx="6633525" cy="3080600"/>
        </p:xfrm>
        <a:graphic>
          <a:graphicData uri="http://schemas.openxmlformats.org/drawingml/2006/table">
            <a:tbl>
              <a:tblPr>
                <a:noFill/>
                <a:tableStyleId>{A7006FC0-66B1-43AC-AC71-251C1012ADA1}</a:tableStyleId>
              </a:tblPr>
              <a:tblGrid>
                <a:gridCol w="2211175">
                  <a:extLst>
                    <a:ext uri="{9D8B030D-6E8A-4147-A177-3AD203B41FA5}">
                      <a16:colId xmlns:a16="http://schemas.microsoft.com/office/drawing/2014/main" val="20000"/>
                    </a:ext>
                  </a:extLst>
                </a:gridCol>
                <a:gridCol w="2211175">
                  <a:extLst>
                    <a:ext uri="{9D8B030D-6E8A-4147-A177-3AD203B41FA5}">
                      <a16:colId xmlns:a16="http://schemas.microsoft.com/office/drawing/2014/main" val="20001"/>
                    </a:ext>
                  </a:extLst>
                </a:gridCol>
                <a:gridCol w="2211175">
                  <a:extLst>
                    <a:ext uri="{9D8B030D-6E8A-4147-A177-3AD203B41FA5}">
                      <a16:colId xmlns:a16="http://schemas.microsoft.com/office/drawing/2014/main" val="20002"/>
                    </a:ext>
                  </a:extLst>
                </a:gridCol>
              </a:tblGrid>
              <a:tr h="408550">
                <a:tc>
                  <a:txBody>
                    <a:bodyPr/>
                    <a:lstStyle/>
                    <a:p>
                      <a:pPr marL="0" lvl="0" indent="0" algn="ctr" rtl="0">
                        <a:spcBef>
                          <a:spcPts val="0"/>
                        </a:spcBef>
                        <a:spcAft>
                          <a:spcPts val="0"/>
                        </a:spcAft>
                        <a:buNone/>
                      </a:pPr>
                      <a:r>
                        <a:rPr lang="ko" sz="1200">
                          <a:solidFill>
                            <a:srgbClr val="FFFFFF"/>
                          </a:solidFill>
                          <a:latin typeface="Malgun Gothic"/>
                          <a:ea typeface="Malgun Gothic"/>
                          <a:cs typeface="Malgun Gothic"/>
                          <a:sym typeface="Malgun Gothic"/>
                        </a:rPr>
                        <a:t>네이버 동네시장 장보기</a:t>
                      </a:r>
                      <a:endParaRPr sz="1200">
                        <a:solidFill>
                          <a:srgbClr val="FFFFFF"/>
                        </a:solidFill>
                        <a:latin typeface="Malgun Gothic"/>
                        <a:ea typeface="Malgun Gothic"/>
                        <a:cs typeface="Malgun Gothic"/>
                        <a:sym typeface="Malgun Gothic"/>
                      </a:endParaRPr>
                    </a:p>
                  </a:txBody>
                  <a:tcPr marL="73025" marR="73025" marT="0" marB="0">
                    <a:solidFill>
                      <a:srgbClr val="E69138"/>
                    </a:solidFill>
                  </a:tcPr>
                </a:tc>
                <a:tc>
                  <a:txBody>
                    <a:bodyPr/>
                    <a:lstStyle/>
                    <a:p>
                      <a:pPr marL="0" lvl="0" indent="0" algn="ctr" rtl="0">
                        <a:spcBef>
                          <a:spcPts val="0"/>
                        </a:spcBef>
                        <a:spcAft>
                          <a:spcPts val="0"/>
                        </a:spcAft>
                        <a:buNone/>
                      </a:pPr>
                      <a:r>
                        <a:rPr lang="ko" sz="1200">
                          <a:solidFill>
                            <a:srgbClr val="FFFFFF"/>
                          </a:solidFill>
                          <a:latin typeface="Malgun Gothic"/>
                          <a:ea typeface="Malgun Gothic"/>
                          <a:cs typeface="Malgun Gothic"/>
                          <a:sym typeface="Malgun Gothic"/>
                        </a:rPr>
                        <a:t>슈핑</a:t>
                      </a:r>
                      <a:endParaRPr sz="1200">
                        <a:solidFill>
                          <a:srgbClr val="FFFFFF"/>
                        </a:solidFill>
                        <a:latin typeface="Malgun Gothic"/>
                        <a:ea typeface="Malgun Gothic"/>
                        <a:cs typeface="Malgun Gothic"/>
                        <a:sym typeface="Malgun Gothic"/>
                      </a:endParaRPr>
                    </a:p>
                  </a:txBody>
                  <a:tcPr marL="73025" marR="73025" marT="0" marB="0">
                    <a:solidFill>
                      <a:srgbClr val="E69138"/>
                    </a:solidFill>
                  </a:tcPr>
                </a:tc>
                <a:tc>
                  <a:txBody>
                    <a:bodyPr/>
                    <a:lstStyle/>
                    <a:p>
                      <a:pPr marL="0" lvl="0" indent="0" algn="ctr" rtl="0">
                        <a:spcBef>
                          <a:spcPts val="0"/>
                        </a:spcBef>
                        <a:spcAft>
                          <a:spcPts val="0"/>
                        </a:spcAft>
                        <a:buNone/>
                      </a:pPr>
                      <a:r>
                        <a:rPr lang="ko" sz="1200">
                          <a:solidFill>
                            <a:srgbClr val="FFFFFF"/>
                          </a:solidFill>
                          <a:latin typeface="Malgun Gothic"/>
                          <a:ea typeface="Malgun Gothic"/>
                          <a:cs typeface="Malgun Gothic"/>
                          <a:sym typeface="Malgun Gothic"/>
                        </a:rPr>
                        <a:t>동네마켓</a:t>
                      </a:r>
                      <a:endParaRPr sz="1200">
                        <a:solidFill>
                          <a:srgbClr val="FFFFFF"/>
                        </a:solidFill>
                        <a:latin typeface="Malgun Gothic"/>
                        <a:ea typeface="Malgun Gothic"/>
                        <a:cs typeface="Malgun Gothic"/>
                        <a:sym typeface="Malgun Gothic"/>
                      </a:endParaRPr>
                    </a:p>
                  </a:txBody>
                  <a:tcPr marL="73025" marR="73025" marT="0" marB="0">
                    <a:solidFill>
                      <a:srgbClr val="3D85C6"/>
                    </a:solidFill>
                  </a:tcPr>
                </a:tc>
                <a:extLst>
                  <a:ext uri="{0D108BD9-81ED-4DB2-BD59-A6C34878D82A}">
                    <a16:rowId xmlns:a16="http://schemas.microsoft.com/office/drawing/2014/main" val="10000"/>
                  </a:ext>
                </a:extLst>
              </a:tr>
              <a:tr h="2672050">
                <a:tc>
                  <a:txBody>
                    <a:bodyPr/>
                    <a:lstStyle/>
                    <a:p>
                      <a:pPr marL="457200" lvl="0" indent="-292100" algn="l" rtl="0">
                        <a:spcBef>
                          <a:spcPts val="0"/>
                        </a:spcBef>
                        <a:spcAft>
                          <a:spcPts val="0"/>
                        </a:spcAft>
                        <a:buClr>
                          <a:srgbClr val="FFFFFF"/>
                        </a:buClr>
                        <a:buSzPts val="1000"/>
                        <a:buFont typeface="Malgun Gothic"/>
                        <a:buChar char="●"/>
                      </a:pPr>
                      <a:r>
                        <a:rPr lang="ko" sz="1000" b="1">
                          <a:solidFill>
                            <a:srgbClr val="FFFFFF"/>
                          </a:solidFill>
                          <a:latin typeface="Malgun Gothic"/>
                          <a:ea typeface="Malgun Gothic"/>
                          <a:cs typeface="Malgun Gothic"/>
                          <a:sym typeface="Malgun Gothic"/>
                        </a:rPr>
                        <a:t>전통시장 기반</a:t>
                      </a:r>
                      <a:endParaRPr sz="1000" b="1">
                        <a:solidFill>
                          <a:srgbClr val="FFFFFF"/>
                        </a:solidFill>
                        <a:latin typeface="Malgun Gothic"/>
                        <a:ea typeface="Malgun Gothic"/>
                        <a:cs typeface="Malgun Gothic"/>
                        <a:sym typeface="Malgun Gothic"/>
                      </a:endParaRPr>
                    </a:p>
                    <a:p>
                      <a:pPr marL="0" lvl="0" indent="0" algn="l" rtl="0">
                        <a:spcBef>
                          <a:spcPts val="0"/>
                        </a:spcBef>
                        <a:spcAft>
                          <a:spcPts val="0"/>
                        </a:spcAft>
                        <a:buNone/>
                      </a:pPr>
                      <a:r>
                        <a:rPr lang="ko" sz="900">
                          <a:solidFill>
                            <a:srgbClr val="FFFFFF"/>
                          </a:solidFill>
                          <a:latin typeface="Malgun Gothic"/>
                          <a:ea typeface="Malgun Gothic"/>
                          <a:cs typeface="Malgun Gothic"/>
                          <a:sym typeface="Malgun Gothic"/>
                        </a:rPr>
                        <a:t>소비자가 아닌 전통시장이 중심으로, 서비스를 하지않는 시장은 이용하지 못한다.</a:t>
                      </a:r>
                      <a:endParaRPr sz="900">
                        <a:solidFill>
                          <a:srgbClr val="FFFFFF"/>
                        </a:solidFill>
                        <a:latin typeface="Malgun Gothic"/>
                        <a:ea typeface="Malgun Gothic"/>
                        <a:cs typeface="Malgun Gothic"/>
                        <a:sym typeface="Malgun Gothic"/>
                      </a:endParaRPr>
                    </a:p>
                    <a:p>
                      <a:pPr marL="0" lvl="0" indent="0" algn="l" rtl="0">
                        <a:spcBef>
                          <a:spcPts val="0"/>
                        </a:spcBef>
                        <a:spcAft>
                          <a:spcPts val="0"/>
                        </a:spcAft>
                        <a:buNone/>
                      </a:pPr>
                      <a:endParaRPr sz="900">
                        <a:solidFill>
                          <a:srgbClr val="FFFFFF"/>
                        </a:solidFill>
                        <a:latin typeface="Malgun Gothic"/>
                        <a:ea typeface="Malgun Gothic"/>
                        <a:cs typeface="Malgun Gothic"/>
                        <a:sym typeface="Malgun Gothic"/>
                      </a:endParaRPr>
                    </a:p>
                    <a:p>
                      <a:pPr marL="457200" lvl="0" indent="-292100" algn="l" rtl="0">
                        <a:spcBef>
                          <a:spcPts val="0"/>
                        </a:spcBef>
                        <a:spcAft>
                          <a:spcPts val="0"/>
                        </a:spcAft>
                        <a:buClr>
                          <a:srgbClr val="FFFFFF"/>
                        </a:buClr>
                        <a:buSzPts val="1000"/>
                        <a:buFont typeface="Malgun Gothic"/>
                        <a:buChar char="●"/>
                      </a:pPr>
                      <a:r>
                        <a:rPr lang="ko" sz="1000" b="1">
                          <a:solidFill>
                            <a:srgbClr val="FFFFFF"/>
                          </a:solidFill>
                          <a:latin typeface="Malgun Gothic"/>
                          <a:ea typeface="Malgun Gothic"/>
                          <a:cs typeface="Malgun Gothic"/>
                          <a:sym typeface="Malgun Gothic"/>
                        </a:rPr>
                        <a:t>배송서비스 운영</a:t>
                      </a:r>
                      <a:endParaRPr sz="1000">
                        <a:solidFill>
                          <a:srgbClr val="FFFFFF"/>
                        </a:solidFill>
                        <a:latin typeface="Malgun Gothic"/>
                        <a:ea typeface="Malgun Gothic"/>
                        <a:cs typeface="Malgun Gothic"/>
                        <a:sym typeface="Malgun Gothic"/>
                      </a:endParaRPr>
                    </a:p>
                    <a:p>
                      <a:pPr marL="0" lvl="0" indent="0" algn="l" rtl="0">
                        <a:spcBef>
                          <a:spcPts val="0"/>
                        </a:spcBef>
                        <a:spcAft>
                          <a:spcPts val="0"/>
                        </a:spcAft>
                        <a:buNone/>
                      </a:pPr>
                      <a:r>
                        <a:rPr lang="ko" sz="900">
                          <a:solidFill>
                            <a:srgbClr val="FFFFFF"/>
                          </a:solidFill>
                          <a:latin typeface="Malgun Gothic"/>
                          <a:ea typeface="Malgun Gothic"/>
                          <a:cs typeface="Malgun Gothic"/>
                          <a:sym typeface="Malgun Gothic"/>
                        </a:rPr>
                        <a:t>오후 1시이전 주문 당일배송 서비스를 운영하며, 또 상점별 주문이 아닌 ‘시장 별 주문’이 가능하다.</a:t>
                      </a:r>
                      <a:endParaRPr sz="900">
                        <a:solidFill>
                          <a:srgbClr val="FFFFFF"/>
                        </a:solidFill>
                        <a:latin typeface="Malgun Gothic"/>
                        <a:ea typeface="Malgun Gothic"/>
                        <a:cs typeface="Malgun Gothic"/>
                        <a:sym typeface="Malgun Gothic"/>
                      </a:endParaRPr>
                    </a:p>
                  </a:txBody>
                  <a:tcPr marL="73025" marR="73025" marT="0" marB="0">
                    <a:solidFill>
                      <a:srgbClr val="F6B26B"/>
                    </a:solidFill>
                  </a:tcPr>
                </a:tc>
                <a:tc>
                  <a:txBody>
                    <a:bodyPr/>
                    <a:lstStyle/>
                    <a:p>
                      <a:pPr marL="457200" lvl="0" indent="-292100" algn="l" rtl="0">
                        <a:spcBef>
                          <a:spcPts val="0"/>
                        </a:spcBef>
                        <a:spcAft>
                          <a:spcPts val="0"/>
                        </a:spcAft>
                        <a:buClr>
                          <a:srgbClr val="FFFFFF"/>
                        </a:buClr>
                        <a:buSzPts val="1000"/>
                        <a:buFont typeface="Malgun Gothic"/>
                        <a:buChar char="●"/>
                      </a:pPr>
                      <a:r>
                        <a:rPr lang="ko" sz="1000" b="1">
                          <a:solidFill>
                            <a:srgbClr val="FFFFFF"/>
                          </a:solidFill>
                          <a:latin typeface="Malgun Gothic"/>
                          <a:ea typeface="Malgun Gothic"/>
                          <a:cs typeface="Malgun Gothic"/>
                          <a:sym typeface="Malgun Gothic"/>
                        </a:rPr>
                        <a:t>동네 마트기반</a:t>
                      </a:r>
                      <a:endParaRPr sz="1000" b="1">
                        <a:solidFill>
                          <a:srgbClr val="FFFFFF"/>
                        </a:solidFill>
                        <a:latin typeface="Malgun Gothic"/>
                        <a:ea typeface="Malgun Gothic"/>
                        <a:cs typeface="Malgun Gothic"/>
                        <a:sym typeface="Malgun Gothic"/>
                      </a:endParaRPr>
                    </a:p>
                    <a:p>
                      <a:pPr marL="0" lvl="0" indent="0" algn="l" rtl="0">
                        <a:spcBef>
                          <a:spcPts val="0"/>
                        </a:spcBef>
                        <a:spcAft>
                          <a:spcPts val="0"/>
                        </a:spcAft>
                        <a:buNone/>
                      </a:pPr>
                      <a:r>
                        <a:rPr lang="ko" sz="900">
                          <a:solidFill>
                            <a:srgbClr val="FFFFFF"/>
                          </a:solidFill>
                          <a:latin typeface="Malgun Gothic"/>
                          <a:ea typeface="Malgun Gothic"/>
                          <a:cs typeface="Malgun Gothic"/>
                          <a:sym typeface="Malgun Gothic"/>
                        </a:rPr>
                        <a:t>소비자가 아닌 동네 중소규모 마트가 중심으로, 가맹을 맺은 동네 마트에서만 서비스를 이용할 수 있다.</a:t>
                      </a:r>
                      <a:endParaRPr sz="900">
                        <a:solidFill>
                          <a:srgbClr val="FFFFFF"/>
                        </a:solidFill>
                        <a:latin typeface="Malgun Gothic"/>
                        <a:ea typeface="Malgun Gothic"/>
                        <a:cs typeface="Malgun Gothic"/>
                        <a:sym typeface="Malgun Gothic"/>
                      </a:endParaRPr>
                    </a:p>
                    <a:p>
                      <a:pPr marL="0" lvl="0" indent="0" algn="l" rtl="0">
                        <a:spcBef>
                          <a:spcPts val="0"/>
                        </a:spcBef>
                        <a:spcAft>
                          <a:spcPts val="0"/>
                        </a:spcAft>
                        <a:buNone/>
                      </a:pPr>
                      <a:endParaRPr sz="900">
                        <a:solidFill>
                          <a:srgbClr val="FFFFFF"/>
                        </a:solidFill>
                        <a:latin typeface="Malgun Gothic"/>
                        <a:ea typeface="Malgun Gothic"/>
                        <a:cs typeface="Malgun Gothic"/>
                        <a:sym typeface="Malgun Gothic"/>
                      </a:endParaRPr>
                    </a:p>
                    <a:p>
                      <a:pPr marL="457200" lvl="0" indent="-292100" algn="l" rtl="0">
                        <a:spcBef>
                          <a:spcPts val="0"/>
                        </a:spcBef>
                        <a:spcAft>
                          <a:spcPts val="0"/>
                        </a:spcAft>
                        <a:buClr>
                          <a:srgbClr val="FFFFFF"/>
                        </a:buClr>
                        <a:buSzPts val="1000"/>
                        <a:buFont typeface="Malgun Gothic"/>
                        <a:buChar char="●"/>
                      </a:pPr>
                      <a:r>
                        <a:rPr lang="ko" sz="1000" b="1">
                          <a:solidFill>
                            <a:srgbClr val="FFFFFF"/>
                          </a:solidFill>
                          <a:latin typeface="Malgun Gothic"/>
                          <a:ea typeface="Malgun Gothic"/>
                          <a:cs typeface="Malgun Gothic"/>
                          <a:sym typeface="Malgun Gothic"/>
                        </a:rPr>
                        <a:t>배달서비스 운영</a:t>
                      </a:r>
                      <a:endParaRPr sz="1000" b="1">
                        <a:solidFill>
                          <a:srgbClr val="FFFFFF"/>
                        </a:solidFill>
                        <a:latin typeface="Malgun Gothic"/>
                        <a:ea typeface="Malgun Gothic"/>
                        <a:cs typeface="Malgun Gothic"/>
                        <a:sym typeface="Malgun Gothic"/>
                      </a:endParaRPr>
                    </a:p>
                    <a:p>
                      <a:pPr marL="0" lvl="0" indent="0" algn="l" rtl="0">
                        <a:spcBef>
                          <a:spcPts val="0"/>
                        </a:spcBef>
                        <a:spcAft>
                          <a:spcPts val="0"/>
                        </a:spcAft>
                        <a:buNone/>
                      </a:pPr>
                      <a:r>
                        <a:rPr lang="ko" sz="900">
                          <a:solidFill>
                            <a:srgbClr val="FFFFFF"/>
                          </a:solidFill>
                          <a:latin typeface="Malgun Gothic"/>
                          <a:ea typeface="Malgun Gothic"/>
                          <a:cs typeface="Malgun Gothic"/>
                          <a:sym typeface="Malgun Gothic"/>
                        </a:rPr>
                        <a:t>마트에서 판매하는 모든 상품을 동일한 행사 가격으로 무료배달까지 받아볼 수 있다.</a:t>
                      </a:r>
                      <a:endParaRPr sz="900">
                        <a:solidFill>
                          <a:srgbClr val="FFFFFF"/>
                        </a:solidFill>
                        <a:latin typeface="Malgun Gothic"/>
                        <a:ea typeface="Malgun Gothic"/>
                        <a:cs typeface="Malgun Gothic"/>
                        <a:sym typeface="Malgun Gothic"/>
                      </a:endParaRPr>
                    </a:p>
                  </a:txBody>
                  <a:tcPr marL="73025" marR="73025" marT="0" marB="0">
                    <a:solidFill>
                      <a:srgbClr val="F6B26B"/>
                    </a:solidFill>
                  </a:tcPr>
                </a:tc>
                <a:tc>
                  <a:txBody>
                    <a:bodyPr/>
                    <a:lstStyle/>
                    <a:p>
                      <a:pPr marL="457200" lvl="0" indent="-292100" algn="l" rtl="0">
                        <a:spcBef>
                          <a:spcPts val="0"/>
                        </a:spcBef>
                        <a:spcAft>
                          <a:spcPts val="0"/>
                        </a:spcAft>
                        <a:buClr>
                          <a:srgbClr val="FFFFFF"/>
                        </a:buClr>
                        <a:buSzPts val="1000"/>
                        <a:buFont typeface="Malgun Gothic"/>
                        <a:buChar char="●"/>
                      </a:pPr>
                      <a:r>
                        <a:rPr lang="ko" sz="1000" b="1">
                          <a:solidFill>
                            <a:srgbClr val="FFFFFF"/>
                          </a:solidFill>
                          <a:latin typeface="Malgun Gothic"/>
                          <a:ea typeface="Malgun Gothic"/>
                          <a:cs typeface="Malgun Gothic"/>
                          <a:sym typeface="Malgun Gothic"/>
                        </a:rPr>
                        <a:t>소비자 위치기반</a:t>
                      </a:r>
                      <a:endParaRPr sz="1000" b="1">
                        <a:solidFill>
                          <a:srgbClr val="FFFFFF"/>
                        </a:solidFill>
                        <a:latin typeface="Malgun Gothic"/>
                        <a:ea typeface="Malgun Gothic"/>
                        <a:cs typeface="Malgun Gothic"/>
                        <a:sym typeface="Malgun Gothic"/>
                      </a:endParaRPr>
                    </a:p>
                    <a:p>
                      <a:pPr marL="0" lvl="0" indent="0" algn="l" rtl="0">
                        <a:spcBef>
                          <a:spcPts val="0"/>
                        </a:spcBef>
                        <a:spcAft>
                          <a:spcPts val="0"/>
                        </a:spcAft>
                        <a:buNone/>
                      </a:pPr>
                      <a:r>
                        <a:rPr lang="ko" sz="900">
                          <a:solidFill>
                            <a:srgbClr val="FFFFFF"/>
                          </a:solidFill>
                          <a:latin typeface="Malgun Gothic"/>
                          <a:ea typeface="Malgun Gothic"/>
                          <a:cs typeface="Malgun Gothic"/>
                          <a:sym typeface="Malgun Gothic"/>
                        </a:rPr>
                        <a:t>소비자중심의 위치기반 서비스로, 소비자를 기준으로 가까운 가게들의 정보를 얻을 수 있다.</a:t>
                      </a:r>
                      <a:endParaRPr sz="900">
                        <a:solidFill>
                          <a:srgbClr val="FFFFFF"/>
                        </a:solidFill>
                        <a:latin typeface="Malgun Gothic"/>
                        <a:ea typeface="Malgun Gothic"/>
                        <a:cs typeface="Malgun Gothic"/>
                        <a:sym typeface="Malgun Gothic"/>
                      </a:endParaRPr>
                    </a:p>
                    <a:p>
                      <a:pPr marL="0" lvl="0" indent="0" algn="l" rtl="0">
                        <a:spcBef>
                          <a:spcPts val="0"/>
                        </a:spcBef>
                        <a:spcAft>
                          <a:spcPts val="0"/>
                        </a:spcAft>
                        <a:buNone/>
                      </a:pPr>
                      <a:r>
                        <a:rPr lang="ko" sz="900">
                          <a:solidFill>
                            <a:srgbClr val="FFFFFF"/>
                          </a:solidFill>
                          <a:latin typeface="Malgun Gothic"/>
                          <a:ea typeface="Malgun Gothic"/>
                          <a:cs typeface="Malgun Gothic"/>
                          <a:sym typeface="Malgun Gothic"/>
                        </a:rPr>
                        <a:t>   또한, 전통시장 중심이 아니기 때문에,  전통시장에 위치하지 않은 가게들도 서비스 할 수 있고, 물론 전통시장도 서비스 할 수 있다.</a:t>
                      </a:r>
                      <a:endParaRPr sz="900">
                        <a:solidFill>
                          <a:srgbClr val="FFFFFF"/>
                        </a:solidFill>
                        <a:latin typeface="Malgun Gothic"/>
                        <a:ea typeface="Malgun Gothic"/>
                        <a:cs typeface="Malgun Gothic"/>
                        <a:sym typeface="Malgun Gothic"/>
                      </a:endParaRPr>
                    </a:p>
                    <a:p>
                      <a:pPr marL="0" lvl="0" indent="0" algn="l" rtl="0">
                        <a:spcBef>
                          <a:spcPts val="0"/>
                        </a:spcBef>
                        <a:spcAft>
                          <a:spcPts val="0"/>
                        </a:spcAft>
                        <a:buNone/>
                      </a:pPr>
                      <a:endParaRPr sz="900">
                        <a:solidFill>
                          <a:srgbClr val="FFFFFF"/>
                        </a:solidFill>
                        <a:latin typeface="Malgun Gothic"/>
                        <a:ea typeface="Malgun Gothic"/>
                        <a:cs typeface="Malgun Gothic"/>
                        <a:sym typeface="Malgun Gothic"/>
                      </a:endParaRPr>
                    </a:p>
                    <a:p>
                      <a:pPr marL="457200" lvl="0" indent="-292100" algn="l" rtl="0">
                        <a:spcBef>
                          <a:spcPts val="0"/>
                        </a:spcBef>
                        <a:spcAft>
                          <a:spcPts val="0"/>
                        </a:spcAft>
                        <a:buClr>
                          <a:srgbClr val="FFFFFF"/>
                        </a:buClr>
                        <a:buSzPts val="1000"/>
                        <a:buFont typeface="Malgun Gothic"/>
                        <a:buChar char="●"/>
                      </a:pPr>
                      <a:r>
                        <a:rPr lang="ko" sz="1000" b="1">
                          <a:solidFill>
                            <a:srgbClr val="FFFFFF"/>
                          </a:solidFill>
                          <a:latin typeface="Malgun Gothic"/>
                          <a:ea typeface="Malgun Gothic"/>
                          <a:cs typeface="Malgun Gothic"/>
                          <a:sym typeface="Malgun Gothic"/>
                        </a:rPr>
                        <a:t>배송서비스 선택 운영</a:t>
                      </a:r>
                      <a:endParaRPr sz="1000" b="1">
                        <a:solidFill>
                          <a:srgbClr val="FFFFFF"/>
                        </a:solidFill>
                        <a:latin typeface="Malgun Gothic"/>
                        <a:ea typeface="Malgun Gothic"/>
                        <a:cs typeface="Malgun Gothic"/>
                        <a:sym typeface="Malgun Gothic"/>
                      </a:endParaRPr>
                    </a:p>
                    <a:p>
                      <a:pPr marL="0" lvl="0" indent="0" algn="l" rtl="0">
                        <a:spcBef>
                          <a:spcPts val="0"/>
                        </a:spcBef>
                        <a:spcAft>
                          <a:spcPts val="0"/>
                        </a:spcAft>
                        <a:buNone/>
                      </a:pPr>
                      <a:r>
                        <a:rPr lang="ko" sz="900">
                          <a:solidFill>
                            <a:srgbClr val="FFFFFF"/>
                          </a:solidFill>
                          <a:latin typeface="Malgun Gothic"/>
                          <a:ea typeface="Malgun Gothic"/>
                          <a:cs typeface="Malgun Gothic"/>
                          <a:sym typeface="Malgun Gothic"/>
                        </a:rPr>
                        <a:t>기본적으로 배송서비스는 판매자가 자율적으로 운용하도록 세팅하여 배송 가능 여부를 표기할 수 있는 기능만 제공한다.</a:t>
                      </a:r>
                      <a:endParaRPr sz="900">
                        <a:solidFill>
                          <a:srgbClr val="FFFFFF"/>
                        </a:solidFill>
                        <a:latin typeface="Malgun Gothic"/>
                        <a:ea typeface="Malgun Gothic"/>
                        <a:cs typeface="Malgun Gothic"/>
                        <a:sym typeface="Malgun Gothic"/>
                      </a:endParaRPr>
                    </a:p>
                    <a:p>
                      <a:pPr marL="0" lvl="0" indent="0" algn="l" rtl="0">
                        <a:spcBef>
                          <a:spcPts val="0"/>
                        </a:spcBef>
                        <a:spcAft>
                          <a:spcPts val="0"/>
                        </a:spcAft>
                        <a:buNone/>
                      </a:pPr>
                      <a:r>
                        <a:rPr lang="ko" sz="900">
                          <a:solidFill>
                            <a:srgbClr val="FFFFFF"/>
                          </a:solidFill>
                          <a:latin typeface="Malgun Gothic"/>
                          <a:ea typeface="Malgun Gothic"/>
                          <a:cs typeface="Malgun Gothic"/>
                          <a:sym typeface="Malgun Gothic"/>
                        </a:rPr>
                        <a:t>판매자의 자체배송/타배송업체 연계 등을 선택안으로 두어 수요 조사 후 향후 서비스 개발 필요성을 탐색한다.</a:t>
                      </a:r>
                      <a:endParaRPr sz="900">
                        <a:solidFill>
                          <a:srgbClr val="FFFFFF"/>
                        </a:solidFill>
                        <a:latin typeface="Malgun Gothic"/>
                        <a:ea typeface="Malgun Gothic"/>
                        <a:cs typeface="Malgun Gothic"/>
                        <a:sym typeface="Malgun Gothic"/>
                      </a:endParaRPr>
                    </a:p>
                  </a:txBody>
                  <a:tcPr marL="73025" marR="73025" marT="0" marB="0">
                    <a:solidFill>
                      <a:srgbClr val="6FA8DC"/>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KR" altLang="en-US" dirty="0"/>
              <a:t>서비스 </a:t>
            </a:r>
            <a:r>
              <a:rPr lang="ko-KR" altLang="en-US" dirty="0" err="1"/>
              <a:t>차별점</a:t>
            </a:r>
            <a:endParaRPr dirty="0"/>
          </a:p>
        </p:txBody>
      </p:sp>
      <p:sp>
        <p:nvSpPr>
          <p:cNvPr id="171" name="Google Shape;171;p29"/>
          <p:cNvSpPr txBox="1">
            <a:spLocks noGrp="1"/>
          </p:cNvSpPr>
          <p:nvPr>
            <p:ph type="body" idx="1"/>
          </p:nvPr>
        </p:nvSpPr>
        <p:spPr>
          <a:xfrm>
            <a:off x="311700" y="1152475"/>
            <a:ext cx="3960900" cy="4368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ko" dirty="0"/>
              <a:t>당근마켓 동네가게</a:t>
            </a:r>
            <a:endParaRPr dirty="0"/>
          </a:p>
        </p:txBody>
      </p:sp>
      <p:sp>
        <p:nvSpPr>
          <p:cNvPr id="172" name="Google Shape;172;p29"/>
          <p:cNvSpPr txBox="1"/>
          <p:nvPr/>
        </p:nvSpPr>
        <p:spPr>
          <a:xfrm>
            <a:off x="311700" y="1724025"/>
            <a:ext cx="3692700" cy="670800"/>
          </a:xfrm>
          <a:prstGeom prst="rect">
            <a:avLst/>
          </a:prstGeom>
          <a:noFill/>
          <a:ln>
            <a:noFill/>
          </a:ln>
        </p:spPr>
        <p:txBody>
          <a:bodyPr spcFirstLastPara="1" wrap="square" lIns="91425" tIns="91425" rIns="91425" bIns="91425" anchor="t" anchorCtr="0">
            <a:spAutoFit/>
          </a:bodyPr>
          <a:lstStyle/>
          <a:p>
            <a:pPr marL="0" lvl="0" indent="0" algn="just" rtl="0">
              <a:lnSpc>
                <a:spcPct val="107916"/>
              </a:lnSpc>
              <a:spcBef>
                <a:spcPts val="0"/>
              </a:spcBef>
              <a:spcAft>
                <a:spcPts val="800"/>
              </a:spcAft>
              <a:buNone/>
            </a:pPr>
            <a:r>
              <a:rPr lang="ko" sz="1000">
                <a:solidFill>
                  <a:schemeClr val="dk1"/>
                </a:solidFill>
                <a:latin typeface="Malgun Gothic"/>
                <a:ea typeface="Malgun Gothic"/>
                <a:cs typeface="Malgun Gothic"/>
                <a:sym typeface="Malgun Gothic"/>
              </a:rPr>
              <a:t>위 이미지는 당근마켓에서 제공하는 동네가게 서비스 메인화면이다.  자신의 동네를 설정하면 그 근처의 가게를 알려준다. </a:t>
            </a:r>
            <a:endParaRPr/>
          </a:p>
        </p:txBody>
      </p:sp>
      <p:pic>
        <p:nvPicPr>
          <p:cNvPr id="173" name="Google Shape;173;p29"/>
          <p:cNvPicPr preferRelativeResize="0"/>
          <p:nvPr/>
        </p:nvPicPr>
        <p:blipFill>
          <a:blip r:embed="rId3">
            <a:alphaModFix/>
          </a:blip>
          <a:stretch>
            <a:fillRect/>
          </a:stretch>
        </p:blipFill>
        <p:spPr>
          <a:xfrm>
            <a:off x="527258" y="2287272"/>
            <a:ext cx="3692700" cy="4275445"/>
          </a:xfrm>
          <a:prstGeom prst="rect">
            <a:avLst/>
          </a:prstGeom>
          <a:noFill/>
          <a:ln>
            <a:noFill/>
          </a:ln>
        </p:spPr>
      </p:pic>
      <p:sp>
        <p:nvSpPr>
          <p:cNvPr id="6" name="Google Shape;171;p29">
            <a:extLst>
              <a:ext uri="{FF2B5EF4-FFF2-40B4-BE49-F238E27FC236}">
                <a16:creationId xmlns:a16="http://schemas.microsoft.com/office/drawing/2014/main" id="{08E19507-7E40-40DD-AFB9-95598319B1DA}"/>
              </a:ext>
            </a:extLst>
          </p:cNvPr>
          <p:cNvSpPr txBox="1">
            <a:spLocks/>
          </p:cNvSpPr>
          <p:nvPr/>
        </p:nvSpPr>
        <p:spPr>
          <a:xfrm>
            <a:off x="4871400" y="1152475"/>
            <a:ext cx="3960900" cy="436800"/>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indent="-334327">
              <a:buSzPct val="100000"/>
            </a:pPr>
            <a:r>
              <a:rPr lang="ko-KR" altLang="en-US" dirty="0" err="1"/>
              <a:t>로컬맵</a:t>
            </a:r>
            <a:r>
              <a:rPr lang="ko-KR" altLang="en-US" dirty="0"/>
              <a:t> </a:t>
            </a:r>
            <a:r>
              <a:rPr lang="ko-KR" altLang="en-US" dirty="0" err="1"/>
              <a:t>두리찾기</a:t>
            </a:r>
            <a:endParaRPr lang="ko-KR" altLang="en-US" dirty="0"/>
          </a:p>
        </p:txBody>
      </p:sp>
    </p:spTree>
    <p:extLst>
      <p:ext uri="{BB962C8B-B14F-4D97-AF65-F5344CB8AC3E}">
        <p14:creationId xmlns:p14="http://schemas.microsoft.com/office/powerpoint/2010/main" val="3487479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2" name="직사각형 1">
            <a:extLst>
              <a:ext uri="{FF2B5EF4-FFF2-40B4-BE49-F238E27FC236}">
                <a16:creationId xmlns:a16="http://schemas.microsoft.com/office/drawing/2014/main" id="{B82210AD-E991-446E-B2F7-49A2A4D00072}"/>
              </a:ext>
            </a:extLst>
          </p:cNvPr>
          <p:cNvSpPr/>
          <p:nvPr/>
        </p:nvSpPr>
        <p:spPr>
          <a:xfrm>
            <a:off x="-982414" y="304403"/>
            <a:ext cx="3415776" cy="71332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dirty="0"/>
          </a:p>
        </p:txBody>
      </p:sp>
      <p:sp>
        <p:nvSpPr>
          <p:cNvPr id="65" name="Google Shape;65;p15"/>
          <p:cNvSpPr txBox="1">
            <a:spLocks noGrp="1"/>
          </p:cNvSpPr>
          <p:nvPr>
            <p:ph type="title"/>
          </p:nvPr>
        </p:nvSpPr>
        <p:spPr>
          <a:xfrm>
            <a:off x="311700" y="37471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dirty="0">
                <a:solidFill>
                  <a:schemeClr val="bg1"/>
                </a:solidFill>
              </a:rPr>
              <a:t>Welcome</a:t>
            </a:r>
            <a:r>
              <a:rPr lang="ko-KR" altLang="en-US" b="1" dirty="0">
                <a:solidFill>
                  <a:schemeClr val="bg1"/>
                </a:solidFill>
              </a:rPr>
              <a:t>조</a:t>
            </a:r>
            <a:endParaRPr b="1" dirty="0">
              <a:solidFill>
                <a:schemeClr val="bg1"/>
              </a:solidFill>
            </a:endParaRPr>
          </a:p>
        </p:txBody>
      </p:sp>
      <p:sp>
        <p:nvSpPr>
          <p:cNvPr id="4" name="TextBox 3">
            <a:extLst>
              <a:ext uri="{FF2B5EF4-FFF2-40B4-BE49-F238E27FC236}">
                <a16:creationId xmlns:a16="http://schemas.microsoft.com/office/drawing/2014/main" id="{4B9BA0D3-7556-4907-B796-E39DABF33529}"/>
              </a:ext>
            </a:extLst>
          </p:cNvPr>
          <p:cNvSpPr txBox="1"/>
          <p:nvPr/>
        </p:nvSpPr>
        <p:spPr>
          <a:xfrm>
            <a:off x="1629905" y="2865215"/>
            <a:ext cx="1122423" cy="1384995"/>
          </a:xfrm>
          <a:prstGeom prst="rect">
            <a:avLst/>
          </a:prstGeom>
          <a:noFill/>
        </p:spPr>
        <p:txBody>
          <a:bodyPr wrap="none" rtlCol="0">
            <a:spAutoFit/>
          </a:bodyPr>
          <a:lstStyle/>
          <a:p>
            <a:r>
              <a:rPr lang="ko-KR" altLang="en-US" b="1" dirty="0">
                <a:solidFill>
                  <a:schemeClr val="bg1"/>
                </a:solidFill>
              </a:rPr>
              <a:t>조현기</a:t>
            </a:r>
            <a:endParaRPr lang="en-US" altLang="ko-KR" b="1" dirty="0">
              <a:solidFill>
                <a:schemeClr val="bg1"/>
              </a:solidFill>
            </a:endParaRPr>
          </a:p>
          <a:p>
            <a:endParaRPr lang="en-US" altLang="ko-KR" dirty="0"/>
          </a:p>
          <a:p>
            <a:r>
              <a:rPr lang="en-US" altLang="ko-KR" dirty="0"/>
              <a:t>PM</a:t>
            </a:r>
          </a:p>
          <a:p>
            <a:endParaRPr lang="en-US" altLang="ko-KR" dirty="0"/>
          </a:p>
          <a:p>
            <a:r>
              <a:rPr lang="en-US" altLang="ko-KR" dirty="0"/>
              <a:t>AI</a:t>
            </a:r>
            <a:r>
              <a:rPr lang="ko-KR" altLang="en-US" dirty="0"/>
              <a:t>모델 구축</a:t>
            </a:r>
            <a:endParaRPr lang="en-US" altLang="ko-KR" dirty="0"/>
          </a:p>
          <a:p>
            <a:r>
              <a:rPr lang="ko-KR" altLang="en-US" dirty="0"/>
              <a:t>서버</a:t>
            </a:r>
            <a:r>
              <a:rPr lang="en-US" altLang="ko-KR" dirty="0"/>
              <a:t> </a:t>
            </a:r>
            <a:r>
              <a:rPr lang="ko-KR" altLang="en-US" dirty="0"/>
              <a:t>구축</a:t>
            </a:r>
            <a:endParaRPr lang="en-US" altLang="ko-KR" dirty="0"/>
          </a:p>
        </p:txBody>
      </p:sp>
      <p:sp>
        <p:nvSpPr>
          <p:cNvPr id="8" name="TextBox 7">
            <a:extLst>
              <a:ext uri="{FF2B5EF4-FFF2-40B4-BE49-F238E27FC236}">
                <a16:creationId xmlns:a16="http://schemas.microsoft.com/office/drawing/2014/main" id="{B9A23F27-F0F7-48AF-87CA-8B17F36A8C88}"/>
              </a:ext>
            </a:extLst>
          </p:cNvPr>
          <p:cNvSpPr txBox="1"/>
          <p:nvPr/>
        </p:nvSpPr>
        <p:spPr>
          <a:xfrm>
            <a:off x="3762726" y="2865214"/>
            <a:ext cx="1491114" cy="1600438"/>
          </a:xfrm>
          <a:prstGeom prst="rect">
            <a:avLst/>
          </a:prstGeom>
          <a:noFill/>
        </p:spPr>
        <p:txBody>
          <a:bodyPr wrap="none" rtlCol="0">
            <a:spAutoFit/>
          </a:bodyPr>
          <a:lstStyle/>
          <a:p>
            <a:r>
              <a:rPr lang="ko-KR" altLang="en-US" b="1" dirty="0">
                <a:solidFill>
                  <a:schemeClr val="bg1"/>
                </a:solidFill>
              </a:rPr>
              <a:t>김나라</a:t>
            </a:r>
            <a:endParaRPr lang="en-US" altLang="ko-KR" b="1" dirty="0">
              <a:solidFill>
                <a:schemeClr val="bg1"/>
              </a:solidFill>
            </a:endParaRPr>
          </a:p>
          <a:p>
            <a:endParaRPr lang="en-US" altLang="ko-KR" dirty="0"/>
          </a:p>
          <a:p>
            <a:r>
              <a:rPr lang="en-US" altLang="ko-KR" dirty="0"/>
              <a:t>PL</a:t>
            </a:r>
          </a:p>
          <a:p>
            <a:endParaRPr lang="en-US" altLang="ko-KR" dirty="0"/>
          </a:p>
          <a:p>
            <a:r>
              <a:rPr lang="ko-KR" altLang="en-US" dirty="0"/>
              <a:t>화면 설계</a:t>
            </a:r>
            <a:endParaRPr lang="en-US" altLang="ko-KR" dirty="0"/>
          </a:p>
          <a:p>
            <a:r>
              <a:rPr lang="ko-KR" altLang="en-US" dirty="0"/>
              <a:t>인터페이스 설계</a:t>
            </a:r>
            <a:endParaRPr lang="en-US" altLang="ko-KR" dirty="0"/>
          </a:p>
          <a:p>
            <a:r>
              <a:rPr lang="en-US" altLang="ko-KR" dirty="0"/>
              <a:t>PPT </a:t>
            </a:r>
            <a:r>
              <a:rPr lang="ko-KR" altLang="en-US" dirty="0"/>
              <a:t>제작</a:t>
            </a:r>
          </a:p>
        </p:txBody>
      </p:sp>
      <p:sp>
        <p:nvSpPr>
          <p:cNvPr id="9" name="TextBox 8">
            <a:extLst>
              <a:ext uri="{FF2B5EF4-FFF2-40B4-BE49-F238E27FC236}">
                <a16:creationId xmlns:a16="http://schemas.microsoft.com/office/drawing/2014/main" id="{FA2DD8F2-8FF7-41BA-8E3C-834033BED15C}"/>
              </a:ext>
            </a:extLst>
          </p:cNvPr>
          <p:cNvSpPr txBox="1"/>
          <p:nvPr/>
        </p:nvSpPr>
        <p:spPr>
          <a:xfrm>
            <a:off x="6256618" y="2865214"/>
            <a:ext cx="772969" cy="1600438"/>
          </a:xfrm>
          <a:prstGeom prst="rect">
            <a:avLst/>
          </a:prstGeom>
          <a:noFill/>
        </p:spPr>
        <p:txBody>
          <a:bodyPr wrap="none" rtlCol="0">
            <a:spAutoFit/>
          </a:bodyPr>
          <a:lstStyle/>
          <a:p>
            <a:r>
              <a:rPr lang="ko-KR" altLang="en-US" b="1" dirty="0" err="1">
                <a:solidFill>
                  <a:schemeClr val="bg1"/>
                </a:solidFill>
              </a:rPr>
              <a:t>임현후</a:t>
            </a:r>
            <a:endParaRPr lang="en-US" altLang="ko-KR" b="1" dirty="0">
              <a:solidFill>
                <a:schemeClr val="bg1"/>
              </a:solidFill>
            </a:endParaRPr>
          </a:p>
          <a:p>
            <a:endParaRPr lang="en-US" altLang="ko-KR" dirty="0"/>
          </a:p>
          <a:p>
            <a:r>
              <a:rPr lang="en-US" altLang="ko-KR" dirty="0"/>
              <a:t>PL</a:t>
            </a:r>
          </a:p>
          <a:p>
            <a:endParaRPr lang="en-US" altLang="ko-KR" dirty="0"/>
          </a:p>
          <a:p>
            <a:r>
              <a:rPr lang="ko-KR" altLang="en-US" dirty="0"/>
              <a:t>웹 구축</a:t>
            </a:r>
            <a:endParaRPr lang="en-US" altLang="ko-KR" dirty="0"/>
          </a:p>
          <a:p>
            <a:r>
              <a:rPr lang="en-US" altLang="ko-KR" dirty="0"/>
              <a:t>HTML</a:t>
            </a:r>
          </a:p>
          <a:p>
            <a:r>
              <a:rPr lang="en-US" altLang="ko-KR" dirty="0"/>
              <a:t>CSS</a:t>
            </a:r>
          </a:p>
        </p:txBody>
      </p:sp>
    </p:spTree>
    <p:extLst>
      <p:ext uri="{BB962C8B-B14F-4D97-AF65-F5344CB8AC3E}">
        <p14:creationId xmlns:p14="http://schemas.microsoft.com/office/powerpoint/2010/main" val="2295640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KR" altLang="en-US" dirty="0"/>
              <a:t>서비스 </a:t>
            </a:r>
            <a:r>
              <a:rPr lang="ko-KR" altLang="en-US" dirty="0" err="1"/>
              <a:t>차별점</a:t>
            </a:r>
            <a:endParaRPr dirty="0"/>
          </a:p>
        </p:txBody>
      </p:sp>
      <p:graphicFrame>
        <p:nvGraphicFramePr>
          <p:cNvPr id="179" name="Google Shape;179;p30"/>
          <p:cNvGraphicFramePr/>
          <p:nvPr>
            <p:extLst>
              <p:ext uri="{D42A27DB-BD31-4B8C-83A1-F6EECF244321}">
                <p14:modId xmlns:p14="http://schemas.microsoft.com/office/powerpoint/2010/main" val="381230744"/>
              </p:ext>
            </p:extLst>
          </p:nvPr>
        </p:nvGraphicFramePr>
        <p:xfrm>
          <a:off x="1645425" y="1293390"/>
          <a:ext cx="5715000" cy="1180465"/>
        </p:xfrm>
        <a:graphic>
          <a:graphicData uri="http://schemas.openxmlformats.org/drawingml/2006/table">
            <a:tbl>
              <a:tblPr>
                <a:noFill/>
                <a:tableStyleId>{78DFAAD7-2EF1-4052-A401-3C682D5C30D4}</a:tableStyleId>
              </a:tblPr>
              <a:tblGrid>
                <a:gridCol w="1905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352425">
                <a:tc>
                  <a:txBody>
                    <a:bodyPr/>
                    <a:lstStyle/>
                    <a:p>
                      <a:pPr marL="0" lvl="0" indent="0" algn="ctr" rtl="0">
                        <a:spcBef>
                          <a:spcPts val="0"/>
                        </a:spcBef>
                        <a:spcAft>
                          <a:spcPts val="0"/>
                        </a:spcAft>
                        <a:buNone/>
                      </a:pPr>
                      <a:r>
                        <a:rPr lang="ko" sz="1200">
                          <a:solidFill>
                            <a:srgbClr val="BF8F00"/>
                          </a:solidFill>
                          <a:latin typeface="Malgun Gothic"/>
                          <a:ea typeface="Malgun Gothic"/>
                          <a:cs typeface="Malgun Gothic"/>
                          <a:sym typeface="Malgun Gothic"/>
                        </a:rPr>
                        <a:t>당근마켓 동네가게</a:t>
                      </a:r>
                      <a:endParaRPr sz="1200">
                        <a:solidFill>
                          <a:srgbClr val="BF8F00"/>
                        </a:solidFill>
                        <a:latin typeface="Malgun Gothic"/>
                        <a:ea typeface="Malgun Gothic"/>
                        <a:cs typeface="Malgun Gothic"/>
                        <a:sym typeface="Malgun Gothic"/>
                      </a:endParaRPr>
                    </a:p>
                  </a:txBody>
                  <a:tcPr marL="63500" marR="63500" marT="63500" marB="63500">
                    <a:solidFill>
                      <a:srgbClr val="EA9999"/>
                    </a:solidFill>
                  </a:tcPr>
                </a:tc>
                <a:tc>
                  <a:txBody>
                    <a:bodyPr/>
                    <a:lstStyle/>
                    <a:p>
                      <a:pPr marL="0" lvl="0" indent="0" algn="ctr" rtl="0">
                        <a:spcBef>
                          <a:spcPts val="0"/>
                        </a:spcBef>
                        <a:spcAft>
                          <a:spcPts val="0"/>
                        </a:spcAft>
                        <a:buNone/>
                      </a:pPr>
                      <a:r>
                        <a:rPr lang="ko" sz="1200">
                          <a:solidFill>
                            <a:srgbClr val="BF8F00"/>
                          </a:solidFill>
                          <a:latin typeface="Malgun Gothic"/>
                          <a:ea typeface="Malgun Gothic"/>
                          <a:cs typeface="Malgun Gothic"/>
                          <a:sym typeface="Malgun Gothic"/>
                        </a:rPr>
                        <a:t>로컬맵 두리찾기</a:t>
                      </a:r>
                      <a:endParaRPr sz="1200">
                        <a:solidFill>
                          <a:srgbClr val="BF8F00"/>
                        </a:solidFill>
                        <a:latin typeface="Malgun Gothic"/>
                        <a:ea typeface="Malgun Gothic"/>
                        <a:cs typeface="Malgun Gothic"/>
                        <a:sym typeface="Malgun Gothic"/>
                      </a:endParaRPr>
                    </a:p>
                  </a:txBody>
                  <a:tcPr marL="63500" marR="63500" marT="63500" marB="63500">
                    <a:solidFill>
                      <a:srgbClr val="EA9999"/>
                    </a:solidFill>
                  </a:tcPr>
                </a:tc>
                <a:tc>
                  <a:txBody>
                    <a:bodyPr/>
                    <a:lstStyle/>
                    <a:p>
                      <a:pPr marL="0" lvl="0" indent="0" algn="ctr" rtl="0">
                        <a:spcBef>
                          <a:spcPts val="0"/>
                        </a:spcBef>
                        <a:spcAft>
                          <a:spcPts val="0"/>
                        </a:spcAft>
                        <a:buNone/>
                      </a:pPr>
                      <a:r>
                        <a:rPr lang="ko" sz="1200">
                          <a:solidFill>
                            <a:srgbClr val="BF8F00"/>
                          </a:solidFill>
                          <a:latin typeface="Malgun Gothic"/>
                          <a:ea typeface="Malgun Gothic"/>
                          <a:cs typeface="Malgun Gothic"/>
                          <a:sym typeface="Malgun Gothic"/>
                        </a:rPr>
                        <a:t>동네마켓</a:t>
                      </a:r>
                      <a:endParaRPr sz="1200">
                        <a:solidFill>
                          <a:srgbClr val="BF8F00"/>
                        </a:solidFill>
                        <a:latin typeface="Malgun Gothic"/>
                        <a:ea typeface="Malgun Gothic"/>
                        <a:cs typeface="Malgun Gothic"/>
                        <a:sym typeface="Malgun Gothic"/>
                      </a:endParaRPr>
                    </a:p>
                  </a:txBody>
                  <a:tcPr marL="63500" marR="63500" marT="63500" marB="63500">
                    <a:solidFill>
                      <a:srgbClr val="D9D2E9"/>
                    </a:solidFill>
                  </a:tcPr>
                </a:tc>
                <a:extLst>
                  <a:ext uri="{0D108BD9-81ED-4DB2-BD59-A6C34878D82A}">
                    <a16:rowId xmlns:a16="http://schemas.microsoft.com/office/drawing/2014/main" val="10000"/>
                  </a:ext>
                </a:extLst>
              </a:tr>
              <a:tr h="562600">
                <a:tc>
                  <a:txBody>
                    <a:bodyPr/>
                    <a:lstStyle/>
                    <a:p>
                      <a:pPr marL="457200" lvl="0" indent="-292100" algn="l" rtl="0">
                        <a:spcBef>
                          <a:spcPts val="0"/>
                        </a:spcBef>
                        <a:spcAft>
                          <a:spcPts val="0"/>
                        </a:spcAft>
                        <a:buClr>
                          <a:srgbClr val="BF8F00"/>
                        </a:buClr>
                        <a:buSzPts val="1000"/>
                        <a:buFont typeface="Malgun Gothic"/>
                        <a:buChar char="●"/>
                      </a:pPr>
                      <a:r>
                        <a:rPr lang="ko" sz="1000" b="1">
                          <a:solidFill>
                            <a:srgbClr val="BF8F00"/>
                          </a:solidFill>
                          <a:latin typeface="Malgun Gothic"/>
                          <a:ea typeface="Malgun Gothic"/>
                          <a:cs typeface="Malgun Gothic"/>
                          <a:sym typeface="Malgun Gothic"/>
                        </a:rPr>
                        <a:t>가게 </a:t>
                      </a:r>
                      <a:r>
                        <a:rPr lang="ko" sz="1000" b="1">
                          <a:latin typeface="Malgun Gothic"/>
                          <a:ea typeface="Malgun Gothic"/>
                          <a:cs typeface="Malgun Gothic"/>
                          <a:sym typeface="Malgun Gothic"/>
                        </a:rPr>
                        <a:t>기본 </a:t>
                      </a:r>
                      <a:r>
                        <a:rPr lang="ko" sz="1000" b="1">
                          <a:solidFill>
                            <a:srgbClr val="BF8F00"/>
                          </a:solidFill>
                          <a:latin typeface="Malgun Gothic"/>
                          <a:ea typeface="Malgun Gothic"/>
                          <a:cs typeface="Malgun Gothic"/>
                          <a:sym typeface="Malgun Gothic"/>
                        </a:rPr>
                        <a:t>정보 제공</a:t>
                      </a:r>
                      <a:endParaRPr sz="1000" b="1">
                        <a:solidFill>
                          <a:srgbClr val="BF8F00"/>
                        </a:solidFill>
                        <a:latin typeface="Malgun Gothic"/>
                        <a:ea typeface="Malgun Gothic"/>
                        <a:cs typeface="Malgun Gothic"/>
                        <a:sym typeface="Malgun Gothic"/>
                      </a:endParaRPr>
                    </a:p>
                    <a:p>
                      <a:pPr marL="0" lvl="0" indent="0" algn="l" rtl="0">
                        <a:spcBef>
                          <a:spcPts val="0"/>
                        </a:spcBef>
                        <a:spcAft>
                          <a:spcPts val="0"/>
                        </a:spcAft>
                        <a:buNone/>
                      </a:pPr>
                      <a:r>
                        <a:rPr lang="ko" sz="900">
                          <a:solidFill>
                            <a:srgbClr val="BF8F00"/>
                          </a:solidFill>
                          <a:latin typeface="Malgun Gothic"/>
                          <a:ea typeface="Malgun Gothic"/>
                          <a:cs typeface="Malgun Gothic"/>
                          <a:sym typeface="Malgun Gothic"/>
                        </a:rPr>
                        <a:t>그러나 가게명, 서비스종목, 위치정보, 전화번호 등의정보밖에는 알 수 없다. </a:t>
                      </a:r>
                      <a:endParaRPr sz="900">
                        <a:solidFill>
                          <a:srgbClr val="BF8F00"/>
                        </a:solidFill>
                        <a:latin typeface="Malgun Gothic"/>
                        <a:ea typeface="Malgun Gothic"/>
                        <a:cs typeface="Malgun Gothic"/>
                        <a:sym typeface="Malgun Gothic"/>
                      </a:endParaRPr>
                    </a:p>
                  </a:txBody>
                  <a:tcPr marL="63500" marR="63500" marT="63500" marB="63500">
                    <a:solidFill>
                      <a:srgbClr val="F4CCCC"/>
                    </a:solidFill>
                  </a:tcPr>
                </a:tc>
                <a:tc>
                  <a:txBody>
                    <a:bodyPr/>
                    <a:lstStyle/>
                    <a:p>
                      <a:pPr marL="457200" lvl="0" indent="-292100" algn="l" rtl="0">
                        <a:spcBef>
                          <a:spcPts val="0"/>
                        </a:spcBef>
                        <a:spcAft>
                          <a:spcPts val="0"/>
                        </a:spcAft>
                        <a:buClr>
                          <a:srgbClr val="BF8F00"/>
                        </a:buClr>
                        <a:buSzPts val="1000"/>
                        <a:buFont typeface="Malgun Gothic"/>
                        <a:buChar char="●"/>
                      </a:pPr>
                      <a:r>
                        <a:rPr lang="ko" sz="900" b="1">
                          <a:solidFill>
                            <a:srgbClr val="BF8F00"/>
                          </a:solidFill>
                          <a:latin typeface="Malgun Gothic"/>
                          <a:ea typeface="Malgun Gothic"/>
                          <a:cs typeface="Malgun Gothic"/>
                          <a:sym typeface="Malgun Gothic"/>
                        </a:rPr>
                        <a:t>가게 정보 제공</a:t>
                      </a:r>
                      <a:endParaRPr sz="1000" b="1">
                        <a:solidFill>
                          <a:srgbClr val="BF8F00"/>
                        </a:solidFill>
                        <a:latin typeface="Malgun Gothic"/>
                        <a:ea typeface="Malgun Gothic"/>
                        <a:cs typeface="Malgun Gothic"/>
                        <a:sym typeface="Malgun Gothic"/>
                      </a:endParaRPr>
                    </a:p>
                    <a:p>
                      <a:pPr marL="0" lvl="0" indent="0" algn="l" rtl="0">
                        <a:spcBef>
                          <a:spcPts val="0"/>
                        </a:spcBef>
                        <a:spcAft>
                          <a:spcPts val="0"/>
                        </a:spcAft>
                        <a:buNone/>
                      </a:pPr>
                      <a:r>
                        <a:rPr lang="ko" sz="900">
                          <a:solidFill>
                            <a:srgbClr val="BF8F00"/>
                          </a:solidFill>
                          <a:latin typeface="Malgun Gothic"/>
                          <a:ea typeface="Malgun Gothic"/>
                          <a:cs typeface="Malgun Gothic"/>
                          <a:sym typeface="Malgun Gothic"/>
                        </a:rPr>
                        <a:t>그러나 역시 이름, 위치, 로드뷰, 가는길, 근처 비슷한 가게 등의 정보만 존재한다.</a:t>
                      </a:r>
                      <a:endParaRPr sz="900">
                        <a:solidFill>
                          <a:srgbClr val="BF8F00"/>
                        </a:solidFill>
                        <a:latin typeface="Malgun Gothic"/>
                        <a:ea typeface="Malgun Gothic"/>
                        <a:cs typeface="Malgun Gothic"/>
                        <a:sym typeface="Malgun Gothic"/>
                      </a:endParaRPr>
                    </a:p>
                  </a:txBody>
                  <a:tcPr marL="63500" marR="63500" marT="63500" marB="63500">
                    <a:solidFill>
                      <a:srgbClr val="F4CCCC"/>
                    </a:solidFill>
                  </a:tcPr>
                </a:tc>
                <a:tc>
                  <a:txBody>
                    <a:bodyPr/>
                    <a:lstStyle/>
                    <a:p>
                      <a:pPr marL="457200" lvl="0" indent="-292100" algn="l" rtl="0">
                        <a:spcBef>
                          <a:spcPts val="0"/>
                        </a:spcBef>
                        <a:spcAft>
                          <a:spcPts val="0"/>
                        </a:spcAft>
                        <a:buClr>
                          <a:srgbClr val="BF8F00"/>
                        </a:buClr>
                        <a:buSzPts val="1000"/>
                        <a:buFont typeface="Malgun Gothic"/>
                        <a:buChar char="●"/>
                      </a:pPr>
                      <a:r>
                        <a:rPr lang="ko" sz="1000" b="1" dirty="0">
                          <a:solidFill>
                            <a:srgbClr val="BF8F00"/>
                          </a:solidFill>
                          <a:latin typeface="Malgun Gothic"/>
                          <a:ea typeface="Malgun Gothic"/>
                          <a:cs typeface="Malgun Gothic"/>
                          <a:sym typeface="Malgun Gothic"/>
                        </a:rPr>
                        <a:t>가게 </a:t>
                      </a:r>
                      <a:r>
                        <a:rPr lang="ko-KR" altLang="en-US" sz="1000" b="1" dirty="0">
                          <a:solidFill>
                            <a:srgbClr val="BF8F00"/>
                          </a:solidFill>
                          <a:latin typeface="Malgun Gothic"/>
                          <a:ea typeface="Malgun Gothic"/>
                          <a:cs typeface="Malgun Gothic"/>
                          <a:sym typeface="Malgun Gothic"/>
                        </a:rPr>
                        <a:t>정보 </a:t>
                      </a:r>
                      <a:r>
                        <a:rPr lang="en-US" altLang="ko-KR" sz="1000" b="1" dirty="0">
                          <a:solidFill>
                            <a:srgbClr val="BF8F00"/>
                          </a:solidFill>
                          <a:latin typeface="Malgun Gothic"/>
                          <a:ea typeface="Malgun Gothic"/>
                          <a:cs typeface="Malgun Gothic"/>
                          <a:sym typeface="Malgun Gothic"/>
                        </a:rPr>
                        <a:t>+</a:t>
                      </a:r>
                      <a:r>
                        <a:rPr lang="ko" sz="1000" b="1" dirty="0">
                          <a:latin typeface="Malgun Gothic"/>
                          <a:ea typeface="Malgun Gothic"/>
                          <a:cs typeface="Malgun Gothic"/>
                          <a:sym typeface="Malgun Gothic"/>
                        </a:rPr>
                        <a:t> 판매 </a:t>
                      </a:r>
                      <a:r>
                        <a:rPr lang="ko" sz="1000" b="1" dirty="0">
                          <a:solidFill>
                            <a:srgbClr val="BF8F00"/>
                          </a:solidFill>
                          <a:latin typeface="Malgun Gothic"/>
                          <a:ea typeface="Malgun Gothic"/>
                          <a:cs typeface="Malgun Gothic"/>
                          <a:sym typeface="Malgun Gothic"/>
                        </a:rPr>
                        <a:t>정보</a:t>
                      </a:r>
                      <a:endParaRPr sz="1000" b="1" dirty="0">
                        <a:solidFill>
                          <a:srgbClr val="BF8F00"/>
                        </a:solidFill>
                        <a:latin typeface="Malgun Gothic"/>
                        <a:ea typeface="Malgun Gothic"/>
                        <a:cs typeface="Malgun Gothic"/>
                        <a:sym typeface="Malgun Gothic"/>
                      </a:endParaRPr>
                    </a:p>
                    <a:p>
                      <a:pPr marL="0" lvl="0" indent="0" algn="l" rtl="0">
                        <a:spcBef>
                          <a:spcPts val="0"/>
                        </a:spcBef>
                        <a:spcAft>
                          <a:spcPts val="0"/>
                        </a:spcAft>
                        <a:buNone/>
                      </a:pPr>
                      <a:r>
                        <a:rPr lang="ko" sz="900" dirty="0">
                          <a:latin typeface="Malgun Gothic"/>
                          <a:ea typeface="Malgun Gothic"/>
                          <a:cs typeface="Malgun Gothic"/>
                          <a:sym typeface="Malgun Gothic"/>
                        </a:rPr>
                        <a:t> </a:t>
                      </a:r>
                      <a:r>
                        <a:rPr lang="ko" sz="900" dirty="0">
                          <a:solidFill>
                            <a:srgbClr val="BF8F00"/>
                          </a:solidFill>
                          <a:latin typeface="Malgun Gothic"/>
                          <a:ea typeface="Malgun Gothic"/>
                          <a:cs typeface="Malgun Gothic"/>
                          <a:sym typeface="Malgun Gothic"/>
                        </a:rPr>
                        <a:t>온라인 </a:t>
                      </a:r>
                      <a:r>
                        <a:rPr lang="ko" sz="900" dirty="0">
                          <a:latin typeface="Malgun Gothic"/>
                          <a:ea typeface="Malgun Gothic"/>
                          <a:cs typeface="Malgun Gothic"/>
                          <a:sym typeface="Malgun Gothic"/>
                        </a:rPr>
                        <a:t>마켓</a:t>
                      </a:r>
                      <a:r>
                        <a:rPr lang="ko" sz="900" dirty="0">
                          <a:solidFill>
                            <a:srgbClr val="BF8F00"/>
                          </a:solidFill>
                          <a:latin typeface="Malgun Gothic"/>
                          <a:ea typeface="Malgun Gothic"/>
                          <a:cs typeface="Malgun Gothic"/>
                          <a:sym typeface="Malgun Gothic"/>
                        </a:rPr>
                        <a:t>처럼, 가게 상품에 대한 정보를 제공한다. 상품명, 품질, 가격, 들어온날짜에 대한 정보를 제공하여 소비자의 구매를 돕는다.</a:t>
                      </a:r>
                      <a:endParaRPr sz="900" dirty="0">
                        <a:solidFill>
                          <a:srgbClr val="BF8F00"/>
                        </a:solidFill>
                        <a:latin typeface="Malgun Gothic"/>
                        <a:ea typeface="Malgun Gothic"/>
                        <a:cs typeface="Malgun Gothic"/>
                        <a:sym typeface="Malgun Gothic"/>
                      </a:endParaRPr>
                    </a:p>
                  </a:txBody>
                  <a:tcPr marL="63500" marR="63500" marT="63500" marB="63500">
                    <a:solidFill>
                      <a:srgbClr val="D9D2E9"/>
                    </a:solidFill>
                  </a:tcPr>
                </a:tc>
                <a:extLst>
                  <a:ext uri="{0D108BD9-81ED-4DB2-BD59-A6C34878D82A}">
                    <a16:rowId xmlns:a16="http://schemas.microsoft.com/office/drawing/2014/main" val="10001"/>
                  </a:ext>
                </a:extLst>
              </a:tr>
            </a:tbl>
          </a:graphicData>
        </a:graphic>
      </p:graphicFrame>
      <p:graphicFrame>
        <p:nvGraphicFramePr>
          <p:cNvPr id="180" name="Google Shape;180;p30"/>
          <p:cNvGraphicFramePr/>
          <p:nvPr>
            <p:extLst>
              <p:ext uri="{D42A27DB-BD31-4B8C-83A1-F6EECF244321}">
                <p14:modId xmlns:p14="http://schemas.microsoft.com/office/powerpoint/2010/main" val="2813719686"/>
              </p:ext>
            </p:extLst>
          </p:nvPr>
        </p:nvGraphicFramePr>
        <p:xfrm>
          <a:off x="883425" y="2571750"/>
          <a:ext cx="7239000" cy="2011560"/>
        </p:xfrm>
        <a:graphic>
          <a:graphicData uri="http://schemas.openxmlformats.org/drawingml/2006/table">
            <a:tbl>
              <a:tblPr>
                <a:noFill/>
                <a:tableStyleId>{0A686855-C696-4C60-876B-8336CCBB88EF}</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ko"/>
                        <a:t>가게정보</a:t>
                      </a:r>
                      <a:endParaRPr/>
                    </a:p>
                  </a:txBody>
                  <a:tcPr marL="91425" marR="91425" marT="91425" marB="91425"/>
                </a:tc>
                <a:tc>
                  <a:txBody>
                    <a:bodyPr/>
                    <a:lstStyle/>
                    <a:p>
                      <a:pPr marL="0" lvl="0" indent="0" algn="l" rtl="0">
                        <a:spcBef>
                          <a:spcPts val="0"/>
                        </a:spcBef>
                        <a:spcAft>
                          <a:spcPts val="0"/>
                        </a:spcAft>
                        <a:buNone/>
                      </a:pPr>
                      <a:r>
                        <a:rPr lang="ko"/>
                        <a:t>O</a:t>
                      </a:r>
                      <a:endParaRPr/>
                    </a:p>
                  </a:txBody>
                  <a:tcPr marL="91425" marR="91425" marT="91425" marB="91425"/>
                </a:tc>
                <a:tc>
                  <a:txBody>
                    <a:bodyPr/>
                    <a:lstStyle/>
                    <a:p>
                      <a:pPr marL="0" lvl="0" indent="0" algn="l" rtl="0">
                        <a:spcBef>
                          <a:spcPts val="0"/>
                        </a:spcBef>
                        <a:spcAft>
                          <a:spcPts val="0"/>
                        </a:spcAft>
                        <a:buNone/>
                      </a:pPr>
                      <a:r>
                        <a:rPr lang="ko"/>
                        <a:t>O</a:t>
                      </a:r>
                      <a:endParaRPr/>
                    </a:p>
                  </a:txBody>
                  <a:tcPr marL="91425" marR="91425" marT="91425" marB="91425"/>
                </a:tc>
                <a:tc>
                  <a:txBody>
                    <a:bodyPr/>
                    <a:lstStyle/>
                    <a:p>
                      <a:pPr marL="0" lvl="0" indent="0" algn="l" rtl="0">
                        <a:spcBef>
                          <a:spcPts val="0"/>
                        </a:spcBef>
                        <a:spcAft>
                          <a:spcPts val="0"/>
                        </a:spcAft>
                        <a:buNone/>
                      </a:pPr>
                      <a:r>
                        <a:rPr lang="ko"/>
                        <a:t>O</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ko"/>
                        <a:t>판매제품정보</a:t>
                      </a:r>
                      <a:endParaRPr/>
                    </a:p>
                  </a:txBody>
                  <a:tcPr marL="91425" marR="91425" marT="91425" marB="91425"/>
                </a:tc>
                <a:tc>
                  <a:txBody>
                    <a:bodyPr/>
                    <a:lstStyle/>
                    <a:p>
                      <a:pPr marL="0" lvl="0" indent="0" algn="l" rtl="0">
                        <a:spcBef>
                          <a:spcPts val="0"/>
                        </a:spcBef>
                        <a:spcAft>
                          <a:spcPts val="0"/>
                        </a:spcAft>
                        <a:buNone/>
                      </a:pPr>
                      <a:r>
                        <a:rPr lang="ko"/>
                        <a:t>△</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ko">
                          <a:solidFill>
                            <a:schemeClr val="dk1"/>
                          </a:solidFill>
                        </a:rPr>
                        <a:t>△</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ko">
                          <a:solidFill>
                            <a:schemeClr val="dk1"/>
                          </a:solidFill>
                        </a:rPr>
                        <a:t>O</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ko"/>
                        <a:t>제품 정보 업데이트</a:t>
                      </a:r>
                      <a:endParaRPr/>
                    </a:p>
                  </a:txBody>
                  <a:tcPr marL="91425" marR="91425" marT="91425" marB="91425"/>
                </a:tc>
                <a:tc>
                  <a:txBody>
                    <a:bodyPr/>
                    <a:lstStyle/>
                    <a:p>
                      <a:pPr marL="0" lvl="0" indent="0" algn="l" rtl="0">
                        <a:spcBef>
                          <a:spcPts val="0"/>
                        </a:spcBef>
                        <a:spcAft>
                          <a:spcPts val="0"/>
                        </a:spcAft>
                        <a:buNone/>
                      </a:pPr>
                      <a:r>
                        <a:rPr lang="ko"/>
                        <a:t>X</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ko">
                          <a:solidFill>
                            <a:schemeClr val="dk1"/>
                          </a:solidFill>
                        </a:rPr>
                        <a:t>X</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ko">
                          <a:solidFill>
                            <a:schemeClr val="dk1"/>
                          </a:solidFill>
                        </a:rPr>
                        <a:t>O</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ko"/>
                        <a:t>서비스 제공 범위</a:t>
                      </a:r>
                      <a:endParaRPr/>
                    </a:p>
                  </a:txBody>
                  <a:tcPr marL="91425" marR="91425" marT="91425" marB="91425"/>
                </a:tc>
                <a:tc>
                  <a:txBody>
                    <a:bodyPr/>
                    <a:lstStyle/>
                    <a:p>
                      <a:pPr marL="0" lvl="0" indent="0" algn="l" rtl="0">
                        <a:spcBef>
                          <a:spcPts val="0"/>
                        </a:spcBef>
                        <a:spcAft>
                          <a:spcPts val="0"/>
                        </a:spcAft>
                        <a:buNone/>
                      </a:pPr>
                      <a:r>
                        <a:rPr lang="ko"/>
                        <a:t>가게 정보 제공</a:t>
                      </a:r>
                      <a:endParaRPr/>
                    </a:p>
                  </a:txBody>
                  <a:tcPr marL="91425" marR="91425" marT="91425" marB="91425"/>
                </a:tc>
                <a:tc>
                  <a:txBody>
                    <a:bodyPr/>
                    <a:lstStyle/>
                    <a:p>
                      <a:pPr marL="0" lvl="0" indent="0" algn="l" rtl="0">
                        <a:spcBef>
                          <a:spcPts val="0"/>
                        </a:spcBef>
                        <a:spcAft>
                          <a:spcPts val="0"/>
                        </a:spcAft>
                        <a:buNone/>
                      </a:pPr>
                      <a:r>
                        <a:rPr lang="ko">
                          <a:solidFill>
                            <a:schemeClr val="dk1"/>
                          </a:solidFill>
                        </a:rPr>
                        <a:t>가게 정보 제공</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ko" dirty="0">
                          <a:solidFill>
                            <a:schemeClr val="dk1"/>
                          </a:solidFill>
                        </a:rPr>
                        <a:t>가게 정보 제공</a:t>
                      </a:r>
                      <a:endParaRPr lang="en-US" altLang="ko" dirty="0">
                        <a:solidFill>
                          <a:schemeClr val="dk1"/>
                        </a:solidFill>
                      </a:endParaRPr>
                    </a:p>
                    <a:p>
                      <a:pPr marL="0" lvl="0" indent="0" algn="l" rtl="0">
                        <a:spcBef>
                          <a:spcPts val="0"/>
                        </a:spcBef>
                        <a:spcAft>
                          <a:spcPts val="0"/>
                        </a:spcAft>
                        <a:buNone/>
                      </a:pPr>
                      <a:r>
                        <a:rPr lang="en-US" altLang="ko" dirty="0">
                          <a:solidFill>
                            <a:schemeClr val="dk1"/>
                          </a:solidFill>
                        </a:rPr>
                        <a:t>+ </a:t>
                      </a:r>
                      <a:r>
                        <a:rPr lang="ko" dirty="0">
                          <a:solidFill>
                            <a:schemeClr val="dk1"/>
                          </a:solidFill>
                        </a:rPr>
                        <a:t>판매</a:t>
                      </a:r>
                      <a:r>
                        <a:rPr lang="en-US" altLang="ko" dirty="0">
                          <a:solidFill>
                            <a:schemeClr val="dk1"/>
                          </a:solidFill>
                        </a:rPr>
                        <a:t> </a:t>
                      </a:r>
                      <a:r>
                        <a:rPr lang="ko-KR" altLang="en-US" dirty="0">
                          <a:solidFill>
                            <a:schemeClr val="dk1"/>
                          </a:solidFill>
                        </a:rPr>
                        <a:t>정보 제공</a:t>
                      </a:r>
                      <a:endParaRPr lang="en-US" altLang="ko-KR" dirty="0">
                        <a:solidFill>
                          <a:schemeClr val="dk1"/>
                        </a:solidFill>
                      </a:endParaRPr>
                    </a:p>
                    <a:p>
                      <a:pPr marL="0" lvl="0" indent="0" algn="l" rtl="0">
                        <a:spcBef>
                          <a:spcPts val="0"/>
                        </a:spcBef>
                        <a:spcAft>
                          <a:spcPts val="0"/>
                        </a:spcAft>
                        <a:buNone/>
                      </a:pPr>
                      <a:r>
                        <a:rPr lang="en-US" altLang="ko" dirty="0">
                          <a:solidFill>
                            <a:schemeClr val="dk1"/>
                          </a:solidFill>
                        </a:rPr>
                        <a:t>= </a:t>
                      </a:r>
                      <a:r>
                        <a:rPr lang="ko" dirty="0">
                          <a:solidFill>
                            <a:schemeClr val="dk1"/>
                          </a:solidFill>
                        </a:rPr>
                        <a:t>구매 중개</a:t>
                      </a:r>
                      <a:endParaRPr dirty="0">
                        <a:solidFill>
                          <a:schemeClr val="dk1"/>
                        </a:solidFill>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홍보전략</a:t>
            </a:r>
            <a:endParaRPr/>
          </a:p>
        </p:txBody>
      </p:sp>
      <p:sp>
        <p:nvSpPr>
          <p:cNvPr id="186" name="Google Shape;186;p31"/>
          <p:cNvSpPr txBox="1">
            <a:spLocks noGrp="1"/>
          </p:cNvSpPr>
          <p:nvPr>
            <p:ph type="body" idx="1"/>
          </p:nvPr>
        </p:nvSpPr>
        <p:spPr>
          <a:xfrm>
            <a:off x="311700" y="1152475"/>
            <a:ext cx="2020800" cy="57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ko"/>
              <a:t>SWOT 분석</a:t>
            </a:r>
            <a:endParaRPr/>
          </a:p>
        </p:txBody>
      </p:sp>
      <p:pic>
        <p:nvPicPr>
          <p:cNvPr id="187" name="Google Shape;187;p31"/>
          <p:cNvPicPr preferRelativeResize="0"/>
          <p:nvPr/>
        </p:nvPicPr>
        <p:blipFill>
          <a:blip r:embed="rId3">
            <a:alphaModFix/>
          </a:blip>
          <a:stretch>
            <a:fillRect/>
          </a:stretch>
        </p:blipFill>
        <p:spPr>
          <a:xfrm>
            <a:off x="311700" y="1859925"/>
            <a:ext cx="3775226" cy="3113525"/>
          </a:xfrm>
          <a:prstGeom prst="rect">
            <a:avLst/>
          </a:prstGeom>
          <a:noFill/>
          <a:ln>
            <a:noFill/>
          </a:ln>
        </p:spPr>
      </p:pic>
      <p:pic>
        <p:nvPicPr>
          <p:cNvPr id="188" name="Google Shape;188;p31"/>
          <p:cNvPicPr preferRelativeResize="0"/>
          <p:nvPr/>
        </p:nvPicPr>
        <p:blipFill>
          <a:blip r:embed="rId4">
            <a:alphaModFix/>
          </a:blip>
          <a:stretch>
            <a:fillRect/>
          </a:stretch>
        </p:blipFill>
        <p:spPr>
          <a:xfrm>
            <a:off x="4391726" y="1725175"/>
            <a:ext cx="4752275" cy="2670174"/>
          </a:xfrm>
          <a:prstGeom prst="rect">
            <a:avLst/>
          </a:prstGeom>
          <a:noFill/>
          <a:ln>
            <a:noFill/>
          </a:ln>
        </p:spPr>
      </p:pic>
      <p:sp>
        <p:nvSpPr>
          <p:cNvPr id="2" name="타원 1">
            <a:extLst>
              <a:ext uri="{FF2B5EF4-FFF2-40B4-BE49-F238E27FC236}">
                <a16:creationId xmlns:a16="http://schemas.microsoft.com/office/drawing/2014/main" id="{71320E46-514E-466F-BE75-E046A410D250}"/>
              </a:ext>
            </a:extLst>
          </p:cNvPr>
          <p:cNvSpPr/>
          <p:nvPr/>
        </p:nvSpPr>
        <p:spPr>
          <a:xfrm>
            <a:off x="6225989" y="2249020"/>
            <a:ext cx="739588" cy="64545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a:extLst>
              <a:ext uri="{FF2B5EF4-FFF2-40B4-BE49-F238E27FC236}">
                <a16:creationId xmlns:a16="http://schemas.microsoft.com/office/drawing/2014/main" id="{69FEA8A8-F548-4116-B9C7-AF7B7FDE7F4E}"/>
              </a:ext>
            </a:extLst>
          </p:cNvPr>
          <p:cNvSpPr/>
          <p:nvPr/>
        </p:nvSpPr>
        <p:spPr>
          <a:xfrm>
            <a:off x="7044018" y="2894479"/>
            <a:ext cx="739588" cy="64545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swot 분석</a:t>
            </a:r>
            <a:endParaRPr/>
          </a:p>
        </p:txBody>
      </p:sp>
      <p:graphicFrame>
        <p:nvGraphicFramePr>
          <p:cNvPr id="194" name="Google Shape;194;p32"/>
          <p:cNvGraphicFramePr/>
          <p:nvPr>
            <p:extLst>
              <p:ext uri="{D42A27DB-BD31-4B8C-83A1-F6EECF244321}">
                <p14:modId xmlns:p14="http://schemas.microsoft.com/office/powerpoint/2010/main" val="2736364103"/>
              </p:ext>
            </p:extLst>
          </p:nvPr>
        </p:nvGraphicFramePr>
        <p:xfrm>
          <a:off x="3107150" y="1017725"/>
          <a:ext cx="5725150" cy="4358640"/>
        </p:xfrm>
        <a:graphic>
          <a:graphicData uri="http://schemas.openxmlformats.org/drawingml/2006/table">
            <a:tbl>
              <a:tblPr firstRow="1" firstCol="1" bandRow="1">
                <a:noFill/>
                <a:tableStyleId>{169F7F72-D397-4E15-9AC1-D821E859CAF0}</a:tableStyleId>
              </a:tblPr>
              <a:tblGrid>
                <a:gridCol w="1908175">
                  <a:extLst>
                    <a:ext uri="{9D8B030D-6E8A-4147-A177-3AD203B41FA5}">
                      <a16:colId xmlns:a16="http://schemas.microsoft.com/office/drawing/2014/main" val="20000"/>
                    </a:ext>
                  </a:extLst>
                </a:gridCol>
                <a:gridCol w="1908175">
                  <a:extLst>
                    <a:ext uri="{9D8B030D-6E8A-4147-A177-3AD203B41FA5}">
                      <a16:colId xmlns:a16="http://schemas.microsoft.com/office/drawing/2014/main" val="20001"/>
                    </a:ext>
                  </a:extLst>
                </a:gridCol>
                <a:gridCol w="1908800">
                  <a:extLst>
                    <a:ext uri="{9D8B030D-6E8A-4147-A177-3AD203B41FA5}">
                      <a16:colId xmlns:a16="http://schemas.microsoft.com/office/drawing/2014/main" val="20002"/>
                    </a:ext>
                  </a:extLst>
                </a:gridCol>
              </a:tblGrid>
              <a:tr h="787275">
                <a:tc>
                  <a:txBody>
                    <a:bodyPr/>
                    <a:lstStyle/>
                    <a:p>
                      <a:pPr marL="0" lvl="0" indent="0" algn="just" rtl="0">
                        <a:spcBef>
                          <a:spcPts val="0"/>
                        </a:spcBef>
                        <a:spcAft>
                          <a:spcPts val="0"/>
                        </a:spcAft>
                        <a:buNone/>
                      </a:pPr>
                      <a:endParaRPr sz="800" b="1">
                        <a:solidFill>
                          <a:srgbClr val="FFFFFF"/>
                        </a:solidFill>
                        <a:latin typeface="Malgun Gothic"/>
                        <a:ea typeface="Malgun Gothic"/>
                        <a:cs typeface="Malgun Gothic"/>
                        <a:sym typeface="Malgun Gothic"/>
                      </a:endParaRPr>
                    </a:p>
                  </a:txBody>
                  <a:tcPr marL="73025" marR="73025" marT="0" marB="0"/>
                </a:tc>
                <a:tc>
                  <a:txBody>
                    <a:bodyPr/>
                    <a:lstStyle/>
                    <a:p>
                      <a:pPr marL="0" lvl="0" indent="0" algn="just" rtl="0">
                        <a:spcBef>
                          <a:spcPts val="0"/>
                        </a:spcBef>
                        <a:spcAft>
                          <a:spcPts val="0"/>
                        </a:spcAft>
                        <a:buNone/>
                      </a:pPr>
                      <a:r>
                        <a:rPr lang="ko" sz="1000" dirty="0">
                          <a:solidFill>
                            <a:srgbClr val="FFFFFF"/>
                          </a:solidFill>
                          <a:latin typeface="Malgun Gothic"/>
                          <a:ea typeface="Malgun Gothic"/>
                          <a:cs typeface="Malgun Gothic"/>
                          <a:sym typeface="Malgun Gothic"/>
                        </a:rPr>
                        <a:t>S</a:t>
                      </a:r>
                      <a:endParaRPr sz="1000" dirty="0">
                        <a:solidFill>
                          <a:srgbClr val="FFFFFF"/>
                        </a:solidFill>
                        <a:latin typeface="Malgun Gothic"/>
                        <a:ea typeface="Malgun Gothic"/>
                        <a:cs typeface="Malgun Gothic"/>
                        <a:sym typeface="Malgun Gothic"/>
                      </a:endParaRPr>
                    </a:p>
                    <a:p>
                      <a:pPr marL="0" lvl="0" indent="0" algn="l" rtl="0">
                        <a:spcBef>
                          <a:spcPts val="0"/>
                        </a:spcBef>
                        <a:spcAft>
                          <a:spcPts val="0"/>
                        </a:spcAft>
                        <a:buNone/>
                      </a:pPr>
                      <a:r>
                        <a:rPr lang="ko" sz="800" b="1" dirty="0">
                          <a:solidFill>
                            <a:srgbClr val="FFFFFF"/>
                          </a:solidFill>
                          <a:latin typeface="Malgun Gothic"/>
                          <a:ea typeface="Malgun Gothic"/>
                          <a:cs typeface="Malgun Gothic"/>
                          <a:sym typeface="Malgun Gothic"/>
                        </a:rPr>
                        <a:t>- 소비자중심 위치기반 서비스</a:t>
                      </a:r>
                      <a:endParaRPr sz="800" b="1" dirty="0">
                        <a:solidFill>
                          <a:srgbClr val="FFFFFF"/>
                        </a:solidFill>
                        <a:latin typeface="Malgun Gothic"/>
                        <a:ea typeface="Malgun Gothic"/>
                        <a:cs typeface="Malgun Gothic"/>
                        <a:sym typeface="Malgun Gothic"/>
                      </a:endParaRPr>
                    </a:p>
                    <a:p>
                      <a:pPr marL="0" lvl="0" indent="0" algn="l" rtl="0">
                        <a:spcBef>
                          <a:spcPts val="0"/>
                        </a:spcBef>
                        <a:spcAft>
                          <a:spcPts val="0"/>
                        </a:spcAft>
                        <a:buNone/>
                      </a:pPr>
                      <a:r>
                        <a:rPr lang="ko" sz="800" b="1" dirty="0">
                          <a:solidFill>
                            <a:srgbClr val="FFFFFF"/>
                          </a:solidFill>
                          <a:latin typeface="Malgun Gothic"/>
                          <a:ea typeface="Malgun Gothic"/>
                          <a:cs typeface="Malgun Gothic"/>
                          <a:sym typeface="Malgun Gothic"/>
                        </a:rPr>
                        <a:t>- 이미지 인식으로 객관적인 </a:t>
                      </a:r>
                      <a:endParaRPr sz="800" b="1" dirty="0">
                        <a:solidFill>
                          <a:srgbClr val="FFFFFF"/>
                        </a:solidFill>
                        <a:latin typeface="Malgun Gothic"/>
                        <a:ea typeface="Malgun Gothic"/>
                        <a:cs typeface="Malgun Gothic"/>
                        <a:sym typeface="Malgun Gothic"/>
                      </a:endParaRPr>
                    </a:p>
                    <a:p>
                      <a:pPr marL="0" lvl="0" indent="101600" algn="l" rtl="0">
                        <a:spcBef>
                          <a:spcPts val="0"/>
                        </a:spcBef>
                        <a:spcAft>
                          <a:spcPts val="0"/>
                        </a:spcAft>
                        <a:buNone/>
                      </a:pPr>
                      <a:r>
                        <a:rPr lang="ko" sz="800" b="1" dirty="0">
                          <a:solidFill>
                            <a:srgbClr val="FFFFFF"/>
                          </a:solidFill>
                          <a:latin typeface="Malgun Gothic"/>
                          <a:ea typeface="Malgun Gothic"/>
                          <a:cs typeface="Malgun Gothic"/>
                          <a:sym typeface="Malgun Gothic"/>
                        </a:rPr>
                        <a:t>상품 정보 제공</a:t>
                      </a:r>
                      <a:endParaRPr lang="en-US" altLang="ko" sz="800" b="1" dirty="0">
                        <a:solidFill>
                          <a:srgbClr val="FFFFFF"/>
                        </a:solidFill>
                        <a:latin typeface="Malgun Gothic"/>
                        <a:ea typeface="Malgun Gothic"/>
                        <a:cs typeface="Malgun Gothic"/>
                        <a:sym typeface="Malgun Gothic"/>
                      </a:endParaRPr>
                    </a:p>
                    <a:p>
                      <a:pPr marL="0" lvl="0" indent="0" algn="just" rtl="0">
                        <a:spcBef>
                          <a:spcPts val="0"/>
                        </a:spcBef>
                        <a:spcAft>
                          <a:spcPts val="0"/>
                        </a:spcAft>
                        <a:buNone/>
                      </a:pPr>
                      <a:r>
                        <a:rPr lang="en-US" altLang="ko-KR" sz="800" b="1" dirty="0">
                          <a:solidFill>
                            <a:srgbClr val="FFFFFF"/>
                          </a:solidFill>
                          <a:latin typeface="Malgun Gothic"/>
                          <a:ea typeface="Malgun Gothic"/>
                          <a:cs typeface="Malgun Gothic"/>
                          <a:sym typeface="Malgun Gothic"/>
                        </a:rPr>
                        <a:t>- </a:t>
                      </a:r>
                      <a:r>
                        <a:rPr lang="ko-KR" altLang="en-US" sz="800" b="1" dirty="0">
                          <a:solidFill>
                            <a:srgbClr val="FFFFFF"/>
                          </a:solidFill>
                          <a:latin typeface="Malgun Gothic"/>
                          <a:ea typeface="Malgun Gothic"/>
                          <a:cs typeface="Malgun Gothic"/>
                          <a:sym typeface="Malgun Gothic"/>
                        </a:rPr>
                        <a:t>판매자가 직접 판매정보 게시 가능</a:t>
                      </a:r>
                    </a:p>
                    <a:p>
                      <a:pPr marL="0" lvl="0" indent="101600" algn="l" rtl="0">
                        <a:spcBef>
                          <a:spcPts val="0"/>
                        </a:spcBef>
                        <a:spcAft>
                          <a:spcPts val="0"/>
                        </a:spcAft>
                        <a:buNone/>
                      </a:pPr>
                      <a:endParaRPr sz="800" b="1" dirty="0">
                        <a:solidFill>
                          <a:srgbClr val="FFFFFF"/>
                        </a:solidFill>
                        <a:latin typeface="Malgun Gothic"/>
                        <a:ea typeface="Malgun Gothic"/>
                        <a:cs typeface="Malgun Gothic"/>
                        <a:sym typeface="Malgun Gothic"/>
                      </a:endParaRPr>
                    </a:p>
                    <a:p>
                      <a:pPr marL="0" lvl="0" indent="0" algn="l" rtl="0">
                        <a:spcBef>
                          <a:spcPts val="0"/>
                        </a:spcBef>
                        <a:spcAft>
                          <a:spcPts val="0"/>
                        </a:spcAft>
                        <a:buNone/>
                      </a:pPr>
                      <a:r>
                        <a:rPr lang="ko" sz="800" b="1" dirty="0">
                          <a:solidFill>
                            <a:srgbClr val="FFFFFF"/>
                          </a:solidFill>
                          <a:latin typeface="Malgun Gothic"/>
                          <a:ea typeface="Malgun Gothic"/>
                          <a:cs typeface="Malgun Gothic"/>
                          <a:sym typeface="Malgun Gothic"/>
                        </a:rPr>
                        <a:t>- 커뮤니티 기능으로 손님의 피드백을 얻을 수 있고, 지역 커뮤니티로, 지역밀착성을 강화할 수 있다.</a:t>
                      </a:r>
                      <a:endParaRPr sz="800" b="1" dirty="0">
                        <a:solidFill>
                          <a:srgbClr val="FFFFFF"/>
                        </a:solidFill>
                        <a:latin typeface="Malgun Gothic"/>
                        <a:ea typeface="Malgun Gothic"/>
                        <a:cs typeface="Malgun Gothic"/>
                        <a:sym typeface="Malgun Gothic"/>
                      </a:endParaRPr>
                    </a:p>
                  </a:txBody>
                  <a:tcPr marL="73025" marR="73025" marT="0" marB="0"/>
                </a:tc>
                <a:tc>
                  <a:txBody>
                    <a:bodyPr/>
                    <a:lstStyle/>
                    <a:p>
                      <a:pPr marL="0" lvl="0" indent="0" algn="just" rtl="0">
                        <a:spcBef>
                          <a:spcPts val="0"/>
                        </a:spcBef>
                        <a:spcAft>
                          <a:spcPts val="0"/>
                        </a:spcAft>
                        <a:buNone/>
                      </a:pPr>
                      <a:r>
                        <a:rPr lang="ko" sz="1000" dirty="0">
                          <a:solidFill>
                            <a:srgbClr val="FFFFFF"/>
                          </a:solidFill>
                          <a:latin typeface="Malgun Gothic"/>
                          <a:ea typeface="Malgun Gothic"/>
                          <a:cs typeface="Malgun Gothic"/>
                          <a:sym typeface="Malgun Gothic"/>
                        </a:rPr>
                        <a:t>W</a:t>
                      </a:r>
                      <a:endParaRPr sz="1000" dirty="0">
                        <a:solidFill>
                          <a:srgbClr val="FFFFFF"/>
                        </a:solidFill>
                        <a:latin typeface="Malgun Gothic"/>
                        <a:ea typeface="Malgun Gothic"/>
                        <a:cs typeface="Malgun Gothic"/>
                        <a:sym typeface="Malgun Gothic"/>
                      </a:endParaRPr>
                    </a:p>
                    <a:p>
                      <a:pPr marL="0" lvl="0" indent="0" algn="just" rtl="0">
                        <a:spcBef>
                          <a:spcPts val="0"/>
                        </a:spcBef>
                        <a:spcAft>
                          <a:spcPts val="0"/>
                        </a:spcAft>
                        <a:buNone/>
                      </a:pPr>
                      <a:r>
                        <a:rPr lang="ko" sz="800" b="1" dirty="0">
                          <a:solidFill>
                            <a:srgbClr val="FFFFFF"/>
                          </a:solidFill>
                          <a:latin typeface="Malgun Gothic"/>
                          <a:ea typeface="Malgun Gothic"/>
                          <a:cs typeface="Malgun Gothic"/>
                          <a:sym typeface="Malgun Gothic"/>
                        </a:rPr>
                        <a:t>- 배달 서비스의 부재</a:t>
                      </a:r>
                      <a:endParaRPr sz="800" b="1" dirty="0">
                        <a:solidFill>
                          <a:srgbClr val="FFFFFF"/>
                        </a:solidFill>
                        <a:latin typeface="Malgun Gothic"/>
                        <a:ea typeface="Malgun Gothic"/>
                        <a:cs typeface="Malgun Gothic"/>
                        <a:sym typeface="Malgun Gothic"/>
                      </a:endParaRPr>
                    </a:p>
                    <a:p>
                      <a:pPr marL="0" lvl="0" indent="0" algn="just" rtl="0">
                        <a:spcBef>
                          <a:spcPts val="0"/>
                        </a:spcBef>
                        <a:spcAft>
                          <a:spcPts val="0"/>
                        </a:spcAft>
                        <a:buNone/>
                      </a:pPr>
                      <a:r>
                        <a:rPr lang="ko" sz="800" b="1" dirty="0">
                          <a:solidFill>
                            <a:srgbClr val="FFFFFF"/>
                          </a:solidFill>
                          <a:latin typeface="Malgun Gothic"/>
                          <a:ea typeface="Malgun Gothic"/>
                          <a:cs typeface="Malgun Gothic"/>
                          <a:sym typeface="Malgun Gothic"/>
                        </a:rPr>
                        <a:t>- 경쟁사보다 적은 인지도와 </a:t>
                      </a:r>
                      <a:endParaRPr sz="800" b="1" dirty="0">
                        <a:solidFill>
                          <a:srgbClr val="FFFFFF"/>
                        </a:solidFill>
                        <a:latin typeface="Malgun Gothic"/>
                        <a:ea typeface="Malgun Gothic"/>
                        <a:cs typeface="Malgun Gothic"/>
                        <a:sym typeface="Malgun Gothic"/>
                      </a:endParaRPr>
                    </a:p>
                    <a:p>
                      <a:pPr marL="0" lvl="0" indent="101600" algn="just" rtl="0">
                        <a:spcBef>
                          <a:spcPts val="0"/>
                        </a:spcBef>
                        <a:spcAft>
                          <a:spcPts val="0"/>
                        </a:spcAft>
                        <a:buNone/>
                      </a:pPr>
                      <a:r>
                        <a:rPr lang="ko" sz="800" b="1" dirty="0">
                          <a:solidFill>
                            <a:srgbClr val="FFFFFF"/>
                          </a:solidFill>
                          <a:latin typeface="Malgun Gothic"/>
                          <a:ea typeface="Malgun Gothic"/>
                          <a:cs typeface="Malgun Gothic"/>
                          <a:sym typeface="Malgun Gothic"/>
                        </a:rPr>
                        <a:t>가맹점</a:t>
                      </a:r>
                      <a:endParaRPr sz="800" b="1" dirty="0">
                        <a:solidFill>
                          <a:srgbClr val="FFFFFF"/>
                        </a:solidFill>
                        <a:latin typeface="Malgun Gothic"/>
                        <a:ea typeface="Malgun Gothic"/>
                        <a:cs typeface="Malgun Gothic"/>
                        <a:sym typeface="Malgun Gothic"/>
                      </a:endParaRPr>
                    </a:p>
                  </a:txBody>
                  <a:tcPr marL="73025" marR="73025" marT="0" marB="0"/>
                </a:tc>
                <a:extLst>
                  <a:ext uri="{0D108BD9-81ED-4DB2-BD59-A6C34878D82A}">
                    <a16:rowId xmlns:a16="http://schemas.microsoft.com/office/drawing/2014/main" val="10000"/>
                  </a:ext>
                </a:extLst>
              </a:tr>
              <a:tr h="1440550">
                <a:tc>
                  <a:txBody>
                    <a:bodyPr/>
                    <a:lstStyle/>
                    <a:p>
                      <a:pPr marL="0" lvl="0" indent="0" algn="just" rtl="0">
                        <a:spcBef>
                          <a:spcPts val="0"/>
                        </a:spcBef>
                        <a:spcAft>
                          <a:spcPts val="0"/>
                        </a:spcAft>
                        <a:buNone/>
                      </a:pPr>
                      <a:r>
                        <a:rPr lang="ko" sz="1000" dirty="0">
                          <a:solidFill>
                            <a:srgbClr val="FFFFFF"/>
                          </a:solidFill>
                          <a:latin typeface="Malgun Gothic"/>
                          <a:ea typeface="Malgun Gothic"/>
                          <a:cs typeface="Malgun Gothic"/>
                          <a:sym typeface="Malgun Gothic"/>
                        </a:rPr>
                        <a:t>O</a:t>
                      </a:r>
                      <a:endParaRPr sz="1000" dirty="0">
                        <a:solidFill>
                          <a:srgbClr val="FFFFFF"/>
                        </a:solidFill>
                        <a:latin typeface="Malgun Gothic"/>
                        <a:ea typeface="Malgun Gothic"/>
                        <a:cs typeface="Malgun Gothic"/>
                        <a:sym typeface="Malgun Gothic"/>
                      </a:endParaRPr>
                    </a:p>
                    <a:p>
                      <a:pPr marL="0" lvl="0" indent="0" algn="just" rtl="0">
                        <a:spcBef>
                          <a:spcPts val="0"/>
                        </a:spcBef>
                        <a:spcAft>
                          <a:spcPts val="0"/>
                        </a:spcAft>
                        <a:buNone/>
                      </a:pPr>
                      <a:r>
                        <a:rPr lang="ko" sz="800" b="1" dirty="0">
                          <a:solidFill>
                            <a:srgbClr val="FFFFFF"/>
                          </a:solidFill>
                          <a:latin typeface="Malgun Gothic"/>
                          <a:ea typeface="Malgun Gothic"/>
                          <a:cs typeface="Malgun Gothic"/>
                          <a:sym typeface="Malgun Gothic"/>
                        </a:rPr>
                        <a:t>- 코로나19로 인한 하이퍼로컬</a:t>
                      </a:r>
                      <a:endParaRPr sz="800" b="1" dirty="0">
                        <a:solidFill>
                          <a:srgbClr val="FFFFFF"/>
                        </a:solidFill>
                        <a:latin typeface="Malgun Gothic"/>
                        <a:ea typeface="Malgun Gothic"/>
                        <a:cs typeface="Malgun Gothic"/>
                        <a:sym typeface="Malgun Gothic"/>
                      </a:endParaRPr>
                    </a:p>
                    <a:p>
                      <a:pPr marL="0" lvl="0" indent="101600" algn="just" rtl="0">
                        <a:spcBef>
                          <a:spcPts val="0"/>
                        </a:spcBef>
                        <a:spcAft>
                          <a:spcPts val="0"/>
                        </a:spcAft>
                        <a:buNone/>
                      </a:pPr>
                      <a:r>
                        <a:rPr lang="ko" sz="800" b="1" dirty="0">
                          <a:solidFill>
                            <a:srgbClr val="FFFFFF"/>
                          </a:solidFill>
                          <a:latin typeface="Malgun Gothic"/>
                          <a:ea typeface="Malgun Gothic"/>
                          <a:cs typeface="Malgun Gothic"/>
                          <a:sym typeface="Malgun Gothic"/>
                        </a:rPr>
                        <a:t>형 서비스의 수요증가</a:t>
                      </a:r>
                      <a:endParaRPr sz="800" dirty="0">
                        <a:solidFill>
                          <a:srgbClr val="FFFFFF"/>
                        </a:solidFill>
                        <a:latin typeface="Malgun Gothic"/>
                        <a:ea typeface="Malgun Gothic"/>
                        <a:cs typeface="Malgun Gothic"/>
                        <a:sym typeface="Malgun Gothic"/>
                      </a:endParaRPr>
                    </a:p>
                    <a:p>
                      <a:pPr marL="0" lvl="0" indent="101600" algn="just" rtl="0">
                        <a:spcBef>
                          <a:spcPts val="0"/>
                        </a:spcBef>
                        <a:spcAft>
                          <a:spcPts val="0"/>
                        </a:spcAft>
                        <a:buNone/>
                      </a:pPr>
                      <a:endParaRPr sz="800" b="1" dirty="0">
                        <a:solidFill>
                          <a:srgbClr val="FFFFFF"/>
                        </a:solidFill>
                        <a:latin typeface="Malgun Gothic"/>
                        <a:ea typeface="Malgun Gothic"/>
                        <a:cs typeface="Malgun Gothic"/>
                        <a:sym typeface="Malgun Gothic"/>
                      </a:endParaRPr>
                    </a:p>
                    <a:p>
                      <a:pPr marL="0" lvl="0" indent="0" algn="just" rtl="0">
                        <a:spcBef>
                          <a:spcPts val="0"/>
                        </a:spcBef>
                        <a:spcAft>
                          <a:spcPts val="0"/>
                        </a:spcAft>
                        <a:buNone/>
                      </a:pPr>
                      <a:r>
                        <a:rPr lang="ko" sz="800" b="1" dirty="0">
                          <a:solidFill>
                            <a:srgbClr val="FFFFFF"/>
                          </a:solidFill>
                          <a:latin typeface="Malgun Gothic"/>
                          <a:ea typeface="Malgun Gothic"/>
                          <a:cs typeface="Malgun Gothic"/>
                          <a:sym typeface="Malgun Gothic"/>
                        </a:rPr>
                        <a:t>- ‘홈쿡’의 영향으로 정육점등 </a:t>
                      </a:r>
                      <a:endParaRPr sz="800" b="1" dirty="0">
                        <a:solidFill>
                          <a:srgbClr val="FFFFFF"/>
                        </a:solidFill>
                        <a:latin typeface="Malgun Gothic"/>
                        <a:ea typeface="Malgun Gothic"/>
                        <a:cs typeface="Malgun Gothic"/>
                        <a:sym typeface="Malgun Gothic"/>
                      </a:endParaRPr>
                    </a:p>
                    <a:p>
                      <a:pPr marL="0" lvl="0" indent="101600" algn="just" rtl="0">
                        <a:spcBef>
                          <a:spcPts val="0"/>
                        </a:spcBef>
                        <a:spcAft>
                          <a:spcPts val="0"/>
                        </a:spcAft>
                        <a:buNone/>
                      </a:pPr>
                      <a:r>
                        <a:rPr lang="ko" sz="800" b="1" dirty="0">
                          <a:solidFill>
                            <a:srgbClr val="FFFFFF"/>
                          </a:solidFill>
                          <a:latin typeface="Malgun Gothic"/>
                          <a:ea typeface="Malgun Gothic"/>
                          <a:cs typeface="Malgun Gothic"/>
                          <a:sym typeface="Malgun Gothic"/>
                        </a:rPr>
                        <a:t>식료품 구매 증가</a:t>
                      </a:r>
                      <a:endParaRPr sz="800" dirty="0">
                        <a:solidFill>
                          <a:srgbClr val="FFFFFF"/>
                        </a:solidFill>
                        <a:latin typeface="Malgun Gothic"/>
                        <a:ea typeface="Malgun Gothic"/>
                        <a:cs typeface="Malgun Gothic"/>
                        <a:sym typeface="Malgun Gothic"/>
                      </a:endParaRPr>
                    </a:p>
                    <a:p>
                      <a:pPr marL="0" lvl="0" indent="101600" algn="just" rtl="0">
                        <a:spcBef>
                          <a:spcPts val="0"/>
                        </a:spcBef>
                        <a:spcAft>
                          <a:spcPts val="0"/>
                        </a:spcAft>
                        <a:buNone/>
                      </a:pPr>
                      <a:endParaRPr sz="800" b="1" dirty="0">
                        <a:solidFill>
                          <a:srgbClr val="FFFFFF"/>
                        </a:solidFill>
                        <a:latin typeface="Malgun Gothic"/>
                        <a:ea typeface="Malgun Gothic"/>
                        <a:cs typeface="Malgun Gothic"/>
                        <a:sym typeface="Malgun Gothic"/>
                      </a:endParaRPr>
                    </a:p>
                    <a:p>
                      <a:pPr marL="0" lvl="0" indent="0" algn="just" rtl="0">
                        <a:spcBef>
                          <a:spcPts val="0"/>
                        </a:spcBef>
                        <a:spcAft>
                          <a:spcPts val="0"/>
                        </a:spcAft>
                        <a:buNone/>
                      </a:pPr>
                      <a:r>
                        <a:rPr lang="ko" sz="800" b="1" dirty="0">
                          <a:solidFill>
                            <a:srgbClr val="FFFFFF"/>
                          </a:solidFill>
                          <a:latin typeface="Malgun Gothic"/>
                          <a:ea typeface="Malgun Gothic"/>
                          <a:cs typeface="Malgun Gothic"/>
                          <a:sym typeface="Malgun Gothic"/>
                        </a:rPr>
                        <a:t>- 위 그래프에서 나타나는 구입처의 </a:t>
                      </a:r>
                      <a:endParaRPr sz="800" dirty="0">
                        <a:solidFill>
                          <a:srgbClr val="FFFFFF"/>
                        </a:solidFill>
                        <a:latin typeface="Malgun Gothic"/>
                        <a:ea typeface="Malgun Gothic"/>
                        <a:cs typeface="Malgun Gothic"/>
                        <a:sym typeface="Malgun Gothic"/>
                      </a:endParaRPr>
                    </a:p>
                    <a:p>
                      <a:pPr marL="0" lvl="0" indent="0" algn="just" rtl="0">
                        <a:spcBef>
                          <a:spcPts val="0"/>
                        </a:spcBef>
                        <a:spcAft>
                          <a:spcPts val="0"/>
                        </a:spcAft>
                        <a:buNone/>
                      </a:pPr>
                      <a:r>
                        <a:rPr lang="ko" sz="800" b="1" dirty="0">
                          <a:solidFill>
                            <a:srgbClr val="FFFFFF"/>
                          </a:solidFill>
                          <a:latin typeface="Malgun Gothic"/>
                          <a:ea typeface="Malgun Gothic"/>
                          <a:cs typeface="Malgun Gothic"/>
                          <a:sym typeface="Malgun Gothic"/>
                        </a:rPr>
                        <a:t>이용 이유 중 가장 큰 이유에서 강점을 가진다. (가까운 거리, 우수한 품질)</a:t>
                      </a:r>
                      <a:endParaRPr sz="800" b="1" dirty="0">
                        <a:solidFill>
                          <a:srgbClr val="FFFFFF"/>
                        </a:solidFill>
                        <a:latin typeface="Malgun Gothic"/>
                        <a:ea typeface="Malgun Gothic"/>
                        <a:cs typeface="Malgun Gothic"/>
                        <a:sym typeface="Malgun Gothic"/>
                      </a:endParaRPr>
                    </a:p>
                  </a:txBody>
                  <a:tcPr marL="73025" marR="73025" marT="0" marB="0">
                    <a:solidFill>
                      <a:srgbClr val="AEAAAA"/>
                    </a:solidFill>
                  </a:tcPr>
                </a:tc>
                <a:tc>
                  <a:txBody>
                    <a:bodyPr/>
                    <a:lstStyle/>
                    <a:p>
                      <a:pPr marL="0" lvl="0" indent="0" algn="just" rtl="0">
                        <a:spcBef>
                          <a:spcPts val="0"/>
                        </a:spcBef>
                        <a:spcAft>
                          <a:spcPts val="0"/>
                        </a:spcAft>
                        <a:buNone/>
                      </a:pPr>
                      <a:r>
                        <a:rPr lang="ko" sz="1000" b="1" dirty="0">
                          <a:solidFill>
                            <a:srgbClr val="BF8F00"/>
                          </a:solidFill>
                          <a:latin typeface="Malgun Gothic"/>
                          <a:ea typeface="Malgun Gothic"/>
                          <a:cs typeface="Malgun Gothic"/>
                          <a:sym typeface="Malgun Gothic"/>
                        </a:rPr>
                        <a:t>SO</a:t>
                      </a:r>
                      <a:endParaRPr sz="1000" b="1" dirty="0">
                        <a:solidFill>
                          <a:srgbClr val="BF8F00"/>
                        </a:solidFill>
                        <a:latin typeface="Malgun Gothic"/>
                        <a:ea typeface="Malgun Gothic"/>
                        <a:cs typeface="Malgun Gothic"/>
                        <a:sym typeface="Malgun Gothic"/>
                      </a:endParaRPr>
                    </a:p>
                    <a:p>
                      <a:pPr marL="0" lvl="0" indent="0" algn="just" rtl="0">
                        <a:spcBef>
                          <a:spcPts val="0"/>
                        </a:spcBef>
                        <a:spcAft>
                          <a:spcPts val="0"/>
                        </a:spcAft>
                        <a:buNone/>
                      </a:pPr>
                      <a:r>
                        <a:rPr lang="ko" sz="800" dirty="0">
                          <a:solidFill>
                            <a:srgbClr val="BF8F00"/>
                          </a:solidFill>
                          <a:latin typeface="Malgun Gothic"/>
                          <a:ea typeface="Malgun Gothic"/>
                          <a:cs typeface="Malgun Gothic"/>
                          <a:sym typeface="Malgun Gothic"/>
                        </a:rPr>
                        <a:t>- 가까운 거리에 있는 가게를 보여주는 점으로 신뢰감을 어필</a:t>
                      </a:r>
                      <a:endParaRPr sz="800" dirty="0">
                        <a:solidFill>
                          <a:srgbClr val="BF8F00"/>
                        </a:solidFill>
                        <a:latin typeface="Malgun Gothic"/>
                        <a:ea typeface="Malgun Gothic"/>
                        <a:cs typeface="Malgun Gothic"/>
                        <a:sym typeface="Malgun Gothic"/>
                      </a:endParaRPr>
                    </a:p>
                    <a:p>
                      <a:pPr marL="0" lvl="0" indent="0" algn="just" rtl="0">
                        <a:spcBef>
                          <a:spcPts val="0"/>
                        </a:spcBef>
                        <a:spcAft>
                          <a:spcPts val="0"/>
                        </a:spcAft>
                        <a:buNone/>
                      </a:pPr>
                      <a:endParaRPr sz="800" dirty="0">
                        <a:solidFill>
                          <a:srgbClr val="BF8F00"/>
                        </a:solidFill>
                        <a:latin typeface="Malgun Gothic"/>
                        <a:ea typeface="Malgun Gothic"/>
                        <a:cs typeface="Malgun Gothic"/>
                        <a:sym typeface="Malgun Gothic"/>
                      </a:endParaRPr>
                    </a:p>
                    <a:p>
                      <a:pPr marL="0" lvl="0" indent="0" algn="just" rtl="0">
                        <a:spcBef>
                          <a:spcPts val="0"/>
                        </a:spcBef>
                        <a:spcAft>
                          <a:spcPts val="0"/>
                        </a:spcAft>
                        <a:buNone/>
                      </a:pPr>
                      <a:r>
                        <a:rPr lang="ko" sz="800" dirty="0">
                          <a:solidFill>
                            <a:srgbClr val="BF8F00"/>
                          </a:solidFill>
                          <a:latin typeface="Malgun Gothic"/>
                          <a:ea typeface="Malgun Gothic"/>
                          <a:cs typeface="Malgun Gothic"/>
                          <a:sym typeface="Malgun Gothic"/>
                        </a:rPr>
                        <a:t>- ‘홈쿡’ 트렌드에 영향을 받는 정육점과 과일가게정보 제공 어필</a:t>
                      </a:r>
                      <a:endParaRPr sz="800" dirty="0">
                        <a:solidFill>
                          <a:srgbClr val="BF8F00"/>
                        </a:solidFill>
                        <a:latin typeface="Malgun Gothic"/>
                        <a:ea typeface="Malgun Gothic"/>
                        <a:cs typeface="Malgun Gothic"/>
                        <a:sym typeface="Malgun Gothic"/>
                      </a:endParaRPr>
                    </a:p>
                    <a:p>
                      <a:pPr marL="0" lvl="0" indent="0" algn="just" rtl="0">
                        <a:spcBef>
                          <a:spcPts val="0"/>
                        </a:spcBef>
                        <a:spcAft>
                          <a:spcPts val="0"/>
                        </a:spcAft>
                        <a:buNone/>
                      </a:pPr>
                      <a:endParaRPr sz="800" dirty="0">
                        <a:solidFill>
                          <a:srgbClr val="BF8F00"/>
                        </a:solidFill>
                        <a:latin typeface="Malgun Gothic"/>
                        <a:ea typeface="Malgun Gothic"/>
                        <a:cs typeface="Malgun Gothic"/>
                        <a:sym typeface="Malgun Gothic"/>
                      </a:endParaRPr>
                    </a:p>
                    <a:p>
                      <a:pPr marL="171450" lvl="0" indent="-171450" algn="just" rtl="0">
                        <a:spcBef>
                          <a:spcPts val="0"/>
                        </a:spcBef>
                        <a:spcAft>
                          <a:spcPts val="0"/>
                        </a:spcAft>
                        <a:buFontTx/>
                        <a:buChar char="-"/>
                      </a:pPr>
                      <a:r>
                        <a:rPr lang="ko" sz="800" dirty="0">
                          <a:solidFill>
                            <a:srgbClr val="BF8F00"/>
                          </a:solidFill>
                          <a:latin typeface="Malgun Gothic"/>
                          <a:ea typeface="Malgun Gothic"/>
                          <a:cs typeface="Malgun Gothic"/>
                          <a:sym typeface="Malgun Gothic"/>
                        </a:rPr>
                        <a:t>이미지 인식으로 상품의 등급 측정기능 어필</a:t>
                      </a:r>
                      <a:endParaRPr lang="en-US" altLang="ko" sz="800" dirty="0">
                        <a:solidFill>
                          <a:srgbClr val="BF8F00"/>
                        </a:solidFill>
                        <a:latin typeface="Malgun Gothic"/>
                        <a:ea typeface="Malgun Gothic"/>
                        <a:cs typeface="Malgun Gothic"/>
                        <a:sym typeface="Malgun Gothic"/>
                      </a:endParaRPr>
                    </a:p>
                    <a:p>
                      <a:pPr marL="171450" lvl="0" indent="-171450" algn="just" rtl="0">
                        <a:spcBef>
                          <a:spcPts val="0"/>
                        </a:spcBef>
                        <a:spcAft>
                          <a:spcPts val="0"/>
                        </a:spcAft>
                        <a:buFontTx/>
                        <a:buChar char="-"/>
                      </a:pPr>
                      <a:endParaRPr lang="en-US" altLang="ko" sz="800" dirty="0">
                        <a:solidFill>
                          <a:srgbClr val="BF8F00"/>
                        </a:solidFill>
                        <a:latin typeface="Malgun Gothic"/>
                        <a:ea typeface="Malgun Gothic"/>
                        <a:cs typeface="Malgun Gothic"/>
                        <a:sym typeface="Malgun Gothic"/>
                      </a:endParaRPr>
                    </a:p>
                    <a:p>
                      <a:pPr marL="0" marR="0" lvl="0" indent="0" algn="just" defTabSz="914400" rtl="0" eaLnBrk="1" fontAlgn="auto" latinLnBrk="0" hangingPunct="1">
                        <a:lnSpc>
                          <a:spcPct val="100000"/>
                        </a:lnSpc>
                        <a:spcBef>
                          <a:spcPts val="0"/>
                        </a:spcBef>
                        <a:spcAft>
                          <a:spcPts val="0"/>
                        </a:spcAft>
                        <a:buClr>
                          <a:srgbClr val="000000"/>
                        </a:buClr>
                        <a:buSzTx/>
                        <a:buFontTx/>
                        <a:buNone/>
                        <a:tabLst/>
                        <a:defRPr/>
                      </a:pPr>
                      <a:r>
                        <a:rPr lang="en-US" altLang="ko-KR" sz="800" dirty="0">
                          <a:solidFill>
                            <a:srgbClr val="BF8F00"/>
                          </a:solidFill>
                          <a:latin typeface="Malgun Gothic"/>
                          <a:ea typeface="Malgun Gothic"/>
                          <a:cs typeface="Malgun Gothic"/>
                          <a:sym typeface="Malgun Gothic"/>
                        </a:rPr>
                        <a:t>- </a:t>
                      </a:r>
                      <a:r>
                        <a:rPr lang="ko-KR" altLang="en-US" sz="800" dirty="0">
                          <a:solidFill>
                            <a:srgbClr val="BF8F00"/>
                          </a:solidFill>
                          <a:latin typeface="Malgun Gothic"/>
                          <a:ea typeface="Malgun Gothic"/>
                          <a:cs typeface="Malgun Gothic"/>
                          <a:sym typeface="Malgun Gothic"/>
                        </a:rPr>
                        <a:t>판매자가 직접 글을 작성해야 하지만</a:t>
                      </a:r>
                      <a:r>
                        <a:rPr lang="en-US" altLang="ko-KR" sz="800" dirty="0">
                          <a:solidFill>
                            <a:srgbClr val="BF8F00"/>
                          </a:solidFill>
                          <a:latin typeface="Malgun Gothic"/>
                          <a:ea typeface="Malgun Gothic"/>
                          <a:cs typeface="Malgun Gothic"/>
                          <a:sym typeface="Malgun Gothic"/>
                        </a:rPr>
                        <a:t>, </a:t>
                      </a:r>
                      <a:r>
                        <a:rPr lang="ko-KR" altLang="en-US" sz="800" dirty="0">
                          <a:solidFill>
                            <a:srgbClr val="BF8F00"/>
                          </a:solidFill>
                          <a:latin typeface="Malgun Gothic"/>
                          <a:ea typeface="Malgun Gothic"/>
                          <a:cs typeface="Malgun Gothic"/>
                          <a:sym typeface="Malgun Gothic"/>
                        </a:rPr>
                        <a:t>판매자가 직접 홍보를 하며</a:t>
                      </a:r>
                      <a:r>
                        <a:rPr lang="en-US" altLang="ko-KR" sz="800" dirty="0">
                          <a:solidFill>
                            <a:srgbClr val="BF8F00"/>
                          </a:solidFill>
                          <a:latin typeface="Malgun Gothic"/>
                          <a:ea typeface="Malgun Gothic"/>
                          <a:cs typeface="Malgun Gothic"/>
                          <a:sym typeface="Malgun Gothic"/>
                        </a:rPr>
                        <a:t>, </a:t>
                      </a:r>
                      <a:r>
                        <a:rPr lang="ko-KR" altLang="en-US" sz="800" dirty="0">
                          <a:solidFill>
                            <a:srgbClr val="BF8F00"/>
                          </a:solidFill>
                          <a:latin typeface="Malgun Gothic"/>
                          <a:ea typeface="Malgun Gothic"/>
                          <a:cs typeface="Malgun Gothic"/>
                          <a:sym typeface="Malgun Gothic"/>
                        </a:rPr>
                        <a:t>실시간 업데이트로 상품을 원하는 대로 홍보할 수 있고</a:t>
                      </a:r>
                      <a:r>
                        <a:rPr lang="en-US" altLang="ko-KR" sz="800" dirty="0">
                          <a:solidFill>
                            <a:srgbClr val="BF8F00"/>
                          </a:solidFill>
                          <a:latin typeface="Malgun Gothic"/>
                          <a:ea typeface="Malgun Gothic"/>
                          <a:cs typeface="Malgun Gothic"/>
                          <a:sym typeface="Malgun Gothic"/>
                        </a:rPr>
                        <a:t>, </a:t>
                      </a:r>
                      <a:r>
                        <a:rPr lang="ko-KR" altLang="en-US" sz="800" dirty="0">
                          <a:solidFill>
                            <a:srgbClr val="BF8F00"/>
                          </a:solidFill>
                          <a:latin typeface="Malgun Gothic"/>
                          <a:ea typeface="Malgun Gothic"/>
                          <a:cs typeface="Malgun Gothic"/>
                          <a:sym typeface="Malgun Gothic"/>
                        </a:rPr>
                        <a:t>이점이 오히려 신뢰도를 줄 수 있다는 점 어필</a:t>
                      </a:r>
                    </a:p>
                    <a:p>
                      <a:pPr marL="0" lvl="0" indent="0" algn="just" rtl="0">
                        <a:spcBef>
                          <a:spcPts val="0"/>
                        </a:spcBef>
                        <a:spcAft>
                          <a:spcPts val="0"/>
                        </a:spcAft>
                        <a:buFontTx/>
                        <a:buNone/>
                      </a:pPr>
                      <a:endParaRPr sz="800" dirty="0">
                        <a:solidFill>
                          <a:srgbClr val="BF8F00"/>
                        </a:solidFill>
                        <a:latin typeface="Malgun Gothic"/>
                        <a:ea typeface="Malgun Gothic"/>
                        <a:cs typeface="Malgun Gothic"/>
                        <a:sym typeface="Malgun Gothic"/>
                      </a:endParaRPr>
                    </a:p>
                    <a:p>
                      <a:pPr marL="0" lvl="0" indent="0" algn="just" rtl="0">
                        <a:spcBef>
                          <a:spcPts val="0"/>
                        </a:spcBef>
                        <a:spcAft>
                          <a:spcPts val="0"/>
                        </a:spcAft>
                        <a:buNone/>
                      </a:pPr>
                      <a:endParaRPr sz="800" dirty="0">
                        <a:solidFill>
                          <a:srgbClr val="BF8F00"/>
                        </a:solidFill>
                        <a:latin typeface="Malgun Gothic"/>
                        <a:ea typeface="Malgun Gothic"/>
                        <a:cs typeface="Malgun Gothic"/>
                        <a:sym typeface="Malgun Gothic"/>
                      </a:endParaRPr>
                    </a:p>
                    <a:p>
                      <a:pPr marL="0" lvl="0" indent="0" algn="just" rtl="0">
                        <a:spcBef>
                          <a:spcPts val="0"/>
                        </a:spcBef>
                        <a:spcAft>
                          <a:spcPts val="0"/>
                        </a:spcAft>
                        <a:buNone/>
                      </a:pPr>
                      <a:r>
                        <a:rPr lang="ko" sz="800" dirty="0">
                          <a:solidFill>
                            <a:srgbClr val="BF8F00"/>
                          </a:solidFill>
                          <a:latin typeface="Malgun Gothic"/>
                          <a:ea typeface="Malgun Gothic"/>
                          <a:cs typeface="Malgun Gothic"/>
                          <a:sym typeface="Malgun Gothic"/>
                        </a:rPr>
                        <a:t>- 동네 커뮤니티를 연결해주는 점 어필</a:t>
                      </a:r>
                      <a:endParaRPr sz="800" dirty="0">
                        <a:solidFill>
                          <a:srgbClr val="BF8F00"/>
                        </a:solidFill>
                        <a:latin typeface="Malgun Gothic"/>
                        <a:ea typeface="Malgun Gothic"/>
                        <a:cs typeface="Malgun Gothic"/>
                        <a:sym typeface="Malgun Gothic"/>
                      </a:endParaRPr>
                    </a:p>
                  </a:txBody>
                  <a:tcPr marL="73025" marR="73025" marT="0" marB="0"/>
                </a:tc>
                <a:tc>
                  <a:txBody>
                    <a:bodyPr/>
                    <a:lstStyle/>
                    <a:p>
                      <a:pPr marL="0" lvl="0" indent="0" algn="just" rtl="0">
                        <a:spcBef>
                          <a:spcPts val="0"/>
                        </a:spcBef>
                        <a:spcAft>
                          <a:spcPts val="0"/>
                        </a:spcAft>
                        <a:buNone/>
                      </a:pPr>
                      <a:r>
                        <a:rPr lang="ko" sz="1000" b="1" dirty="0">
                          <a:solidFill>
                            <a:srgbClr val="BF8F00"/>
                          </a:solidFill>
                          <a:latin typeface="Malgun Gothic"/>
                          <a:ea typeface="Malgun Gothic"/>
                          <a:cs typeface="Malgun Gothic"/>
                          <a:sym typeface="Malgun Gothic"/>
                        </a:rPr>
                        <a:t>WO</a:t>
                      </a:r>
                      <a:endParaRPr sz="1000" b="1" dirty="0">
                        <a:solidFill>
                          <a:srgbClr val="BF8F00"/>
                        </a:solidFill>
                        <a:latin typeface="Malgun Gothic"/>
                        <a:ea typeface="Malgun Gothic"/>
                        <a:cs typeface="Malgun Gothic"/>
                        <a:sym typeface="Malgun Gothic"/>
                      </a:endParaRPr>
                    </a:p>
                    <a:p>
                      <a:pPr marL="0" lvl="0" indent="0" algn="just" rtl="0">
                        <a:spcBef>
                          <a:spcPts val="0"/>
                        </a:spcBef>
                        <a:spcAft>
                          <a:spcPts val="0"/>
                        </a:spcAft>
                        <a:buNone/>
                      </a:pPr>
                      <a:r>
                        <a:rPr lang="ko" sz="800" dirty="0">
                          <a:solidFill>
                            <a:srgbClr val="BF8F00"/>
                          </a:solidFill>
                          <a:latin typeface="Malgun Gothic"/>
                          <a:ea typeface="Malgun Gothic"/>
                          <a:cs typeface="Malgun Gothic"/>
                          <a:sym typeface="Malgun Gothic"/>
                        </a:rPr>
                        <a:t>- 배달 서비스는 없지만, 정확한 정보와 가까운 거리라는 점을 어필, 또한 배달서비스 제공을 최우선으로 함</a:t>
                      </a:r>
                      <a:endParaRPr sz="800" dirty="0">
                        <a:solidFill>
                          <a:srgbClr val="BF8F00"/>
                        </a:solidFill>
                        <a:latin typeface="Malgun Gothic"/>
                        <a:ea typeface="Malgun Gothic"/>
                        <a:cs typeface="Malgun Gothic"/>
                        <a:sym typeface="Malgun Gothic"/>
                      </a:endParaRPr>
                    </a:p>
                    <a:p>
                      <a:pPr marL="0" lvl="0" indent="0" algn="just" rtl="0">
                        <a:spcBef>
                          <a:spcPts val="0"/>
                        </a:spcBef>
                        <a:spcAft>
                          <a:spcPts val="0"/>
                        </a:spcAft>
                        <a:buNone/>
                      </a:pPr>
                      <a:r>
                        <a:rPr lang="ko" sz="800" dirty="0">
                          <a:solidFill>
                            <a:srgbClr val="BF8F00"/>
                          </a:solidFill>
                          <a:latin typeface="Malgun Gothic"/>
                          <a:ea typeface="Malgun Gothic"/>
                          <a:cs typeface="Malgun Gothic"/>
                          <a:sym typeface="Malgun Gothic"/>
                        </a:rPr>
                        <a:t>- 지역 밀착형 서비스이기 때문에, 동네가게와 그 가게를 이용하는 소비자에게 직접적으로 홍보</a:t>
                      </a:r>
                      <a:endParaRPr sz="800" dirty="0">
                        <a:solidFill>
                          <a:srgbClr val="BF8F00"/>
                        </a:solidFill>
                        <a:latin typeface="Malgun Gothic"/>
                        <a:ea typeface="Malgun Gothic"/>
                        <a:cs typeface="Malgun Gothic"/>
                        <a:sym typeface="Malgun Gothic"/>
                      </a:endParaRPr>
                    </a:p>
                  </a:txBody>
                  <a:tcPr marL="73025" marR="73025" marT="0" marB="0"/>
                </a:tc>
                <a:extLst>
                  <a:ext uri="{0D108BD9-81ED-4DB2-BD59-A6C34878D82A}">
                    <a16:rowId xmlns:a16="http://schemas.microsoft.com/office/drawing/2014/main" val="10001"/>
                  </a:ext>
                </a:extLst>
              </a:tr>
              <a:tr h="1005050">
                <a:tc>
                  <a:txBody>
                    <a:bodyPr/>
                    <a:lstStyle/>
                    <a:p>
                      <a:pPr marL="0" lvl="0" indent="0" algn="just" rtl="0">
                        <a:spcBef>
                          <a:spcPts val="0"/>
                        </a:spcBef>
                        <a:spcAft>
                          <a:spcPts val="0"/>
                        </a:spcAft>
                        <a:buNone/>
                      </a:pPr>
                      <a:r>
                        <a:rPr lang="ko" sz="1000">
                          <a:solidFill>
                            <a:srgbClr val="FFFFFF"/>
                          </a:solidFill>
                          <a:latin typeface="Malgun Gothic"/>
                          <a:ea typeface="Malgun Gothic"/>
                          <a:cs typeface="Malgun Gothic"/>
                          <a:sym typeface="Malgun Gothic"/>
                        </a:rPr>
                        <a:t>T</a:t>
                      </a:r>
                      <a:endParaRPr sz="1000">
                        <a:solidFill>
                          <a:srgbClr val="FFFFFF"/>
                        </a:solidFill>
                        <a:latin typeface="Malgun Gothic"/>
                        <a:ea typeface="Malgun Gothic"/>
                        <a:cs typeface="Malgun Gothic"/>
                        <a:sym typeface="Malgun Gothic"/>
                      </a:endParaRPr>
                    </a:p>
                    <a:p>
                      <a:pPr marL="0" lvl="0" indent="0" algn="just" rtl="0">
                        <a:spcBef>
                          <a:spcPts val="0"/>
                        </a:spcBef>
                        <a:spcAft>
                          <a:spcPts val="0"/>
                        </a:spcAft>
                        <a:buNone/>
                      </a:pPr>
                      <a:r>
                        <a:rPr lang="ko" sz="800" b="1">
                          <a:solidFill>
                            <a:srgbClr val="FFFFFF"/>
                          </a:solidFill>
                          <a:latin typeface="Malgun Gothic"/>
                          <a:ea typeface="Malgun Gothic"/>
                          <a:cs typeface="Malgun Gothic"/>
                          <a:sym typeface="Malgun Gothic"/>
                        </a:rPr>
                        <a:t>- 기존 하이퍼로컬 시장을 지배</a:t>
                      </a:r>
                      <a:endParaRPr sz="800" b="1">
                        <a:solidFill>
                          <a:srgbClr val="FFFFFF"/>
                        </a:solidFill>
                        <a:latin typeface="Malgun Gothic"/>
                        <a:ea typeface="Malgun Gothic"/>
                        <a:cs typeface="Malgun Gothic"/>
                        <a:sym typeface="Malgun Gothic"/>
                      </a:endParaRPr>
                    </a:p>
                    <a:p>
                      <a:pPr marL="0" lvl="0" indent="101600" algn="just" rtl="0">
                        <a:spcBef>
                          <a:spcPts val="0"/>
                        </a:spcBef>
                        <a:spcAft>
                          <a:spcPts val="0"/>
                        </a:spcAft>
                        <a:buNone/>
                      </a:pPr>
                      <a:r>
                        <a:rPr lang="ko" sz="800" b="1">
                          <a:solidFill>
                            <a:srgbClr val="FFFFFF"/>
                          </a:solidFill>
                          <a:latin typeface="Malgun Gothic"/>
                          <a:ea typeface="Malgun Gothic"/>
                          <a:cs typeface="Malgun Gothic"/>
                          <a:sym typeface="Malgun Gothic"/>
                        </a:rPr>
                        <a:t>하고 있는 경쟁사</a:t>
                      </a:r>
                      <a:endParaRPr sz="800" b="1">
                        <a:solidFill>
                          <a:srgbClr val="FFFFFF"/>
                        </a:solidFill>
                        <a:latin typeface="Malgun Gothic"/>
                        <a:ea typeface="Malgun Gothic"/>
                        <a:cs typeface="Malgun Gothic"/>
                        <a:sym typeface="Malgun Gothic"/>
                      </a:endParaRPr>
                    </a:p>
                    <a:p>
                      <a:pPr marL="0" lvl="0" indent="0" algn="just" rtl="0">
                        <a:spcBef>
                          <a:spcPts val="0"/>
                        </a:spcBef>
                        <a:spcAft>
                          <a:spcPts val="0"/>
                        </a:spcAft>
                        <a:buNone/>
                      </a:pPr>
                      <a:endParaRPr sz="800" b="1">
                        <a:solidFill>
                          <a:srgbClr val="FFFFFF"/>
                        </a:solidFill>
                        <a:latin typeface="Malgun Gothic"/>
                        <a:ea typeface="Malgun Gothic"/>
                        <a:cs typeface="Malgun Gothic"/>
                        <a:sym typeface="Malgun Gothic"/>
                      </a:endParaRPr>
                    </a:p>
                    <a:p>
                      <a:pPr marL="0" lvl="0" indent="0" algn="just" rtl="0">
                        <a:spcBef>
                          <a:spcPts val="0"/>
                        </a:spcBef>
                        <a:spcAft>
                          <a:spcPts val="0"/>
                        </a:spcAft>
                        <a:buNone/>
                      </a:pPr>
                      <a:r>
                        <a:rPr lang="ko" sz="800" b="1">
                          <a:solidFill>
                            <a:srgbClr val="FFFFFF"/>
                          </a:solidFill>
                          <a:latin typeface="Malgun Gothic"/>
                          <a:ea typeface="Malgun Gothic"/>
                          <a:cs typeface="Malgun Gothic"/>
                          <a:sym typeface="Malgun Gothic"/>
                        </a:rPr>
                        <a:t>- 배달 서비스를 선점한 경쟁사</a:t>
                      </a:r>
                      <a:endParaRPr sz="800" b="1">
                        <a:solidFill>
                          <a:srgbClr val="FFFFFF"/>
                        </a:solidFill>
                        <a:latin typeface="Malgun Gothic"/>
                        <a:ea typeface="Malgun Gothic"/>
                        <a:cs typeface="Malgun Gothic"/>
                        <a:sym typeface="Malgun Gothic"/>
                      </a:endParaRPr>
                    </a:p>
                  </a:txBody>
                  <a:tcPr marL="73025" marR="73025" marT="0" marB="0">
                    <a:solidFill>
                      <a:srgbClr val="AEAAAA"/>
                    </a:solidFill>
                  </a:tcPr>
                </a:tc>
                <a:tc>
                  <a:txBody>
                    <a:bodyPr/>
                    <a:lstStyle/>
                    <a:p>
                      <a:pPr marL="0" lvl="0" indent="0" algn="just" rtl="0">
                        <a:spcBef>
                          <a:spcPts val="0"/>
                        </a:spcBef>
                        <a:spcAft>
                          <a:spcPts val="0"/>
                        </a:spcAft>
                        <a:buNone/>
                      </a:pPr>
                      <a:r>
                        <a:rPr lang="ko" sz="1000" b="1">
                          <a:solidFill>
                            <a:srgbClr val="BF8F00"/>
                          </a:solidFill>
                          <a:latin typeface="Malgun Gothic"/>
                          <a:ea typeface="Malgun Gothic"/>
                          <a:cs typeface="Malgun Gothic"/>
                          <a:sym typeface="Malgun Gothic"/>
                        </a:rPr>
                        <a:t>ST</a:t>
                      </a:r>
                      <a:endParaRPr sz="1000" b="1">
                        <a:solidFill>
                          <a:srgbClr val="BF8F00"/>
                        </a:solidFill>
                        <a:latin typeface="Malgun Gothic"/>
                        <a:ea typeface="Malgun Gothic"/>
                        <a:cs typeface="Malgun Gothic"/>
                        <a:sym typeface="Malgun Gothic"/>
                      </a:endParaRPr>
                    </a:p>
                    <a:p>
                      <a:pPr marL="0" lvl="0" indent="0" algn="just" rtl="0">
                        <a:spcBef>
                          <a:spcPts val="0"/>
                        </a:spcBef>
                        <a:spcAft>
                          <a:spcPts val="0"/>
                        </a:spcAft>
                        <a:buNone/>
                      </a:pPr>
                      <a:r>
                        <a:rPr lang="ko" sz="800">
                          <a:solidFill>
                            <a:srgbClr val="BF8F00"/>
                          </a:solidFill>
                          <a:latin typeface="Malgun Gothic"/>
                          <a:ea typeface="Malgun Gothic"/>
                          <a:cs typeface="Malgun Gothic"/>
                          <a:sym typeface="Malgun Gothic"/>
                        </a:rPr>
                        <a:t>- 기존 하이퍼로컬 시장을 지배하고 있는 경쟁사의 중심은 시장과 가게이며, 소비자 중심이 아님을 홍보한다.</a:t>
                      </a:r>
                      <a:endParaRPr sz="800">
                        <a:solidFill>
                          <a:srgbClr val="BF8F00"/>
                        </a:solidFill>
                        <a:latin typeface="Malgun Gothic"/>
                        <a:ea typeface="Malgun Gothic"/>
                        <a:cs typeface="Malgun Gothic"/>
                        <a:sym typeface="Malgun Gothic"/>
                      </a:endParaRPr>
                    </a:p>
                    <a:p>
                      <a:pPr marL="0" lvl="0" indent="0" algn="just" rtl="0">
                        <a:spcBef>
                          <a:spcPts val="0"/>
                        </a:spcBef>
                        <a:spcAft>
                          <a:spcPts val="0"/>
                        </a:spcAft>
                        <a:buNone/>
                      </a:pPr>
                      <a:r>
                        <a:rPr lang="ko" sz="800">
                          <a:solidFill>
                            <a:srgbClr val="BF8F00"/>
                          </a:solidFill>
                          <a:latin typeface="Malgun Gothic"/>
                          <a:ea typeface="Malgun Gothic"/>
                          <a:cs typeface="Malgun Gothic"/>
                          <a:sym typeface="Malgun Gothic"/>
                        </a:rPr>
                        <a:t>- 가게에서 배달서비스를 제공하고 있다면 그 배달 서비스를 사용할 수 있고, 또한 배달서비스 제공을 최우선적으로 목표로 함</a:t>
                      </a:r>
                      <a:endParaRPr sz="800">
                        <a:solidFill>
                          <a:srgbClr val="BF8F00"/>
                        </a:solidFill>
                        <a:latin typeface="Malgun Gothic"/>
                        <a:ea typeface="Malgun Gothic"/>
                        <a:cs typeface="Malgun Gothic"/>
                        <a:sym typeface="Malgun Gothic"/>
                      </a:endParaRPr>
                    </a:p>
                  </a:txBody>
                  <a:tcPr marL="73025" marR="73025" marT="0" marB="0"/>
                </a:tc>
                <a:tc>
                  <a:txBody>
                    <a:bodyPr/>
                    <a:lstStyle/>
                    <a:p>
                      <a:pPr marL="0" lvl="0" indent="0" algn="just" rtl="0">
                        <a:spcBef>
                          <a:spcPts val="0"/>
                        </a:spcBef>
                        <a:spcAft>
                          <a:spcPts val="0"/>
                        </a:spcAft>
                        <a:buNone/>
                      </a:pPr>
                      <a:r>
                        <a:rPr lang="ko" sz="1000" b="1" dirty="0">
                          <a:solidFill>
                            <a:srgbClr val="BF8F00"/>
                          </a:solidFill>
                          <a:latin typeface="Malgun Gothic"/>
                          <a:ea typeface="Malgun Gothic"/>
                          <a:cs typeface="Malgun Gothic"/>
                          <a:sym typeface="Malgun Gothic"/>
                        </a:rPr>
                        <a:t>WT</a:t>
                      </a:r>
                      <a:endParaRPr sz="1000" b="1" dirty="0">
                        <a:solidFill>
                          <a:srgbClr val="BF8F00"/>
                        </a:solidFill>
                        <a:latin typeface="Malgun Gothic"/>
                        <a:ea typeface="Malgun Gothic"/>
                        <a:cs typeface="Malgun Gothic"/>
                        <a:sym typeface="Malgun Gothic"/>
                      </a:endParaRPr>
                    </a:p>
                    <a:p>
                      <a:pPr marL="0" lvl="0" indent="0" algn="just" rtl="0">
                        <a:spcBef>
                          <a:spcPts val="0"/>
                        </a:spcBef>
                        <a:spcAft>
                          <a:spcPts val="0"/>
                        </a:spcAft>
                        <a:buNone/>
                      </a:pPr>
                      <a:r>
                        <a:rPr lang="ko" sz="800" dirty="0">
                          <a:solidFill>
                            <a:srgbClr val="BF8F00"/>
                          </a:solidFill>
                          <a:latin typeface="Malgun Gothic"/>
                          <a:ea typeface="Malgun Gothic"/>
                          <a:cs typeface="Malgun Gothic"/>
                          <a:sym typeface="Malgun Gothic"/>
                        </a:rPr>
                        <a:t>- 기존 회사는 시장과 중소형 마트 중심으로 그 외의 가게는 서비스 혜택을 받지 못함, ‘</a:t>
                      </a:r>
                      <a:r>
                        <a:rPr lang="ko" sz="800" dirty="0">
                          <a:solidFill>
                            <a:srgbClr val="FF0000"/>
                          </a:solidFill>
                          <a:latin typeface="Malgun Gothic"/>
                          <a:ea typeface="Malgun Gothic"/>
                          <a:cs typeface="Malgun Gothic"/>
                          <a:sym typeface="Malgun Gothic"/>
                        </a:rPr>
                        <a:t>동네마켓</a:t>
                      </a:r>
                      <a:r>
                        <a:rPr lang="ko" sz="800" dirty="0">
                          <a:solidFill>
                            <a:srgbClr val="BF8F00"/>
                          </a:solidFill>
                          <a:latin typeface="Malgun Gothic"/>
                          <a:ea typeface="Malgun Gothic"/>
                          <a:cs typeface="Malgun Gothic"/>
                          <a:sym typeface="Malgun Gothic"/>
                        </a:rPr>
                        <a:t>’은 그 외의 소상공인들도 홍보할 수 있음.</a:t>
                      </a:r>
                      <a:endParaRPr sz="800" dirty="0">
                        <a:solidFill>
                          <a:srgbClr val="BF8F00"/>
                        </a:solidFill>
                        <a:latin typeface="Malgun Gothic"/>
                        <a:ea typeface="Malgun Gothic"/>
                        <a:cs typeface="Malgun Gothic"/>
                        <a:sym typeface="Malgun Gothic"/>
                      </a:endParaRPr>
                    </a:p>
                    <a:p>
                      <a:pPr marL="0" lvl="0" indent="0" algn="just" rtl="0">
                        <a:spcBef>
                          <a:spcPts val="0"/>
                        </a:spcBef>
                        <a:spcAft>
                          <a:spcPts val="0"/>
                        </a:spcAft>
                        <a:buNone/>
                      </a:pPr>
                      <a:r>
                        <a:rPr lang="ko" sz="800" dirty="0">
                          <a:solidFill>
                            <a:srgbClr val="BF8F00"/>
                          </a:solidFill>
                          <a:latin typeface="Malgun Gothic"/>
                          <a:ea typeface="Malgun Gothic"/>
                          <a:cs typeface="Malgun Gothic"/>
                          <a:sym typeface="Malgun Gothic"/>
                        </a:rPr>
                        <a:t>- 각 가게에서 이미 제공하고 있는 배달 서비스를 사용할 수 있음</a:t>
                      </a:r>
                      <a:endParaRPr sz="800" dirty="0">
                        <a:solidFill>
                          <a:srgbClr val="BF8F00"/>
                        </a:solidFill>
                        <a:latin typeface="Malgun Gothic"/>
                        <a:ea typeface="Malgun Gothic"/>
                        <a:cs typeface="Malgun Gothic"/>
                        <a:sym typeface="Malgun Gothic"/>
                      </a:endParaRPr>
                    </a:p>
                  </a:txBody>
                  <a:tcPr marL="73025" marR="73025" marT="0" marB="0"/>
                </a:tc>
                <a:extLst>
                  <a:ext uri="{0D108BD9-81ED-4DB2-BD59-A6C34878D82A}">
                    <a16:rowId xmlns:a16="http://schemas.microsoft.com/office/drawing/2014/main" val="10002"/>
                  </a:ext>
                </a:extLst>
              </a:tr>
            </a:tbl>
          </a:graphicData>
        </a:graphic>
      </p:graphicFrame>
      <p:sp>
        <p:nvSpPr>
          <p:cNvPr id="195" name="Google Shape;195;p32"/>
          <p:cNvSpPr txBox="1">
            <a:spLocks noGrp="1"/>
          </p:cNvSpPr>
          <p:nvPr>
            <p:ph type="body" idx="1"/>
          </p:nvPr>
        </p:nvSpPr>
        <p:spPr>
          <a:xfrm>
            <a:off x="311700" y="1152475"/>
            <a:ext cx="2247900" cy="1530900"/>
          </a:xfrm>
          <a:prstGeom prst="rect">
            <a:avLst/>
          </a:prstGeom>
        </p:spPr>
        <p:txBody>
          <a:bodyPr spcFirstLastPara="1" wrap="square" lIns="91425" tIns="91425" rIns="91425" bIns="91425" anchor="t" anchorCtr="0">
            <a:normAutofit/>
          </a:bodyPr>
          <a:lstStyle/>
          <a:p>
            <a:pPr marL="0" lvl="0" indent="0" algn="just" rtl="0">
              <a:lnSpc>
                <a:spcPct val="107916"/>
              </a:lnSpc>
              <a:spcBef>
                <a:spcPts val="0"/>
              </a:spcBef>
              <a:spcAft>
                <a:spcPts val="800"/>
              </a:spcAft>
              <a:buNone/>
            </a:pPr>
            <a:r>
              <a:rPr lang="ko" sz="1000" dirty="0">
                <a:solidFill>
                  <a:schemeClr val="dk1"/>
                </a:solidFill>
                <a:latin typeface="Malgun Gothic"/>
                <a:ea typeface="Malgun Gothic"/>
                <a:cs typeface="Malgun Gothic"/>
                <a:sym typeface="Malgun Gothic"/>
              </a:rPr>
              <a:t>‘</a:t>
            </a:r>
            <a:r>
              <a:rPr lang="ko" sz="1000" dirty="0">
                <a:solidFill>
                  <a:srgbClr val="FF0000"/>
                </a:solidFill>
                <a:latin typeface="Malgun Gothic"/>
                <a:ea typeface="Malgun Gothic"/>
                <a:cs typeface="Malgun Gothic"/>
                <a:sym typeface="Malgun Gothic"/>
              </a:rPr>
              <a:t>동네마켓</a:t>
            </a:r>
            <a:r>
              <a:rPr lang="ko" sz="1000" dirty="0">
                <a:solidFill>
                  <a:schemeClr val="dk1"/>
                </a:solidFill>
                <a:latin typeface="Malgun Gothic"/>
                <a:ea typeface="Malgun Gothic"/>
                <a:cs typeface="Malgun Gothic"/>
                <a:sym typeface="Malgun Gothic"/>
              </a:rPr>
              <a:t>’은 서울시를 목표 시장으로 하</a:t>
            </a:r>
            <a:r>
              <a:rPr lang="ko-KR" altLang="en-US" sz="1000" dirty="0">
                <a:solidFill>
                  <a:schemeClr val="dk1"/>
                </a:solidFill>
                <a:latin typeface="Malgun Gothic"/>
                <a:ea typeface="Malgun Gothic"/>
                <a:cs typeface="Malgun Gothic"/>
                <a:sym typeface="Malgun Gothic"/>
              </a:rPr>
              <a:t>고 있으며 </a:t>
            </a:r>
            <a:r>
              <a:rPr lang="ko-KR" altLang="en-US" sz="1000" dirty="0" err="1">
                <a:solidFill>
                  <a:schemeClr val="dk1"/>
                </a:solidFill>
                <a:latin typeface="Malgun Gothic"/>
                <a:ea typeface="Malgun Gothic"/>
                <a:cs typeface="Malgun Gothic"/>
                <a:sym typeface="Malgun Gothic"/>
              </a:rPr>
              <a:t>하이퍼로컬</a:t>
            </a:r>
            <a:r>
              <a:rPr lang="ko-KR" altLang="en-US" sz="1000" dirty="0">
                <a:solidFill>
                  <a:schemeClr val="dk1"/>
                </a:solidFill>
                <a:latin typeface="Malgun Gothic"/>
                <a:ea typeface="Malgun Gothic"/>
                <a:cs typeface="Malgun Gothic"/>
                <a:sym typeface="Malgun Gothic"/>
              </a:rPr>
              <a:t> 지역기반 서비스이기 때문에</a:t>
            </a:r>
            <a:r>
              <a:rPr lang="en-US" altLang="ko-KR" sz="1000" dirty="0">
                <a:solidFill>
                  <a:schemeClr val="dk1"/>
                </a:solidFill>
                <a:latin typeface="Malgun Gothic"/>
                <a:ea typeface="Malgun Gothic"/>
                <a:cs typeface="Malgun Gothic"/>
                <a:sym typeface="Malgun Gothic"/>
              </a:rPr>
              <a:t> </a:t>
            </a:r>
            <a:r>
              <a:rPr lang="ko" sz="1000" dirty="0">
                <a:solidFill>
                  <a:schemeClr val="dk1"/>
                </a:solidFill>
                <a:latin typeface="Malgun Gothic"/>
                <a:ea typeface="Malgun Gothic"/>
                <a:cs typeface="Malgun Gothic"/>
                <a:sym typeface="Malgun Gothic"/>
              </a:rPr>
              <a:t>서울시 내에서의 집중적인 홍보가 </a:t>
            </a:r>
            <a:r>
              <a:rPr lang="ko-KR" altLang="en-US" sz="1000" dirty="0">
                <a:solidFill>
                  <a:schemeClr val="dk1"/>
                </a:solidFill>
                <a:latin typeface="Malgun Gothic"/>
                <a:ea typeface="Malgun Gothic"/>
                <a:cs typeface="Malgun Gothic"/>
                <a:sym typeface="Malgun Gothic"/>
              </a:rPr>
              <a:t>우선적으로 필요하다</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3"/>
          <p:cNvSpPr txBox="1">
            <a:spLocks noGrp="1"/>
          </p:cNvSpPr>
          <p:nvPr>
            <p:ph type="title"/>
          </p:nvPr>
        </p:nvSpPr>
        <p:spPr>
          <a:xfrm>
            <a:off x="311700" y="4037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홍보방안</a:t>
            </a:r>
            <a:endParaRPr/>
          </a:p>
        </p:txBody>
      </p:sp>
      <p:sp>
        <p:nvSpPr>
          <p:cNvPr id="201" name="Google Shape;201;p33"/>
          <p:cNvSpPr txBox="1">
            <a:spLocks noGrp="1"/>
          </p:cNvSpPr>
          <p:nvPr>
            <p:ph type="body" idx="1"/>
          </p:nvPr>
        </p:nvSpPr>
        <p:spPr>
          <a:xfrm>
            <a:off x="309625" y="976425"/>
            <a:ext cx="3651300" cy="457500"/>
          </a:xfrm>
          <a:prstGeom prst="rect">
            <a:avLst/>
          </a:prstGeom>
        </p:spPr>
        <p:txBody>
          <a:bodyPr spcFirstLastPara="1" wrap="square" lIns="91425" tIns="91425" rIns="91425" bIns="91425" anchor="t" anchorCtr="0">
            <a:normAutofit/>
          </a:bodyPr>
          <a:lstStyle/>
          <a:p>
            <a:pPr marL="457200" lvl="0" indent="-342900" algn="just" rtl="0">
              <a:lnSpc>
                <a:spcPct val="107916"/>
              </a:lnSpc>
              <a:spcBef>
                <a:spcPts val="0"/>
              </a:spcBef>
              <a:spcAft>
                <a:spcPts val="0"/>
              </a:spcAft>
              <a:buSzPts val="1800"/>
              <a:buChar char="●"/>
            </a:pPr>
            <a:r>
              <a:rPr lang="ko" sz="1000">
                <a:solidFill>
                  <a:schemeClr val="dk1"/>
                </a:solidFill>
                <a:latin typeface="Malgun Gothic"/>
                <a:ea typeface="Malgun Gothic"/>
                <a:cs typeface="Malgun Gothic"/>
                <a:sym typeface="Malgun Gothic"/>
              </a:rPr>
              <a:t>전단지</a:t>
            </a:r>
            <a:endParaRPr/>
          </a:p>
        </p:txBody>
      </p:sp>
      <p:pic>
        <p:nvPicPr>
          <p:cNvPr id="202" name="Google Shape;202;p33"/>
          <p:cNvPicPr preferRelativeResize="0"/>
          <p:nvPr/>
        </p:nvPicPr>
        <p:blipFill>
          <a:blip r:embed="rId3">
            <a:alphaModFix/>
          </a:blip>
          <a:stretch>
            <a:fillRect/>
          </a:stretch>
        </p:blipFill>
        <p:spPr>
          <a:xfrm rot="5400000">
            <a:off x="4060908" y="95238"/>
            <a:ext cx="4757200" cy="4953024"/>
          </a:xfrm>
          <a:prstGeom prst="rect">
            <a:avLst/>
          </a:prstGeom>
          <a:noFill/>
          <a:ln>
            <a:noFill/>
          </a:ln>
        </p:spPr>
      </p:pic>
      <p:sp>
        <p:nvSpPr>
          <p:cNvPr id="203" name="Google Shape;203;p33"/>
          <p:cNvSpPr txBox="1"/>
          <p:nvPr/>
        </p:nvSpPr>
        <p:spPr>
          <a:xfrm>
            <a:off x="309625" y="1433925"/>
            <a:ext cx="3651300" cy="2038800"/>
          </a:xfrm>
          <a:prstGeom prst="rect">
            <a:avLst/>
          </a:prstGeom>
          <a:noFill/>
          <a:ln>
            <a:noFill/>
          </a:ln>
        </p:spPr>
        <p:txBody>
          <a:bodyPr spcFirstLastPara="1" wrap="square" lIns="91425" tIns="91425" rIns="91425" bIns="91425" anchor="t" anchorCtr="0">
            <a:spAutoFit/>
          </a:bodyPr>
          <a:lstStyle/>
          <a:p>
            <a:pPr marL="0" lvl="0" indent="0" algn="just" rtl="0">
              <a:lnSpc>
                <a:spcPct val="107916"/>
              </a:lnSpc>
              <a:spcBef>
                <a:spcPts val="0"/>
              </a:spcBef>
              <a:spcAft>
                <a:spcPts val="0"/>
              </a:spcAft>
              <a:buClr>
                <a:schemeClr val="dk1"/>
              </a:buClr>
              <a:buSzPts val="1100"/>
              <a:buFont typeface="Arial"/>
              <a:buNone/>
            </a:pPr>
            <a:r>
              <a:rPr lang="ko" sz="1000">
                <a:solidFill>
                  <a:schemeClr val="dk1"/>
                </a:solidFill>
                <a:latin typeface="Malgun Gothic"/>
                <a:ea typeface="Malgun Gothic"/>
                <a:cs typeface="Malgun Gothic"/>
                <a:sym typeface="Malgun Gothic"/>
              </a:rPr>
              <a:t>전단지 광고는 특정 지역을 거점으로 한 타겟 광고이며, 지역마케팅에 최적화 되어 있다고 할 수 있다.</a:t>
            </a:r>
            <a:endParaRPr sz="1000">
              <a:solidFill>
                <a:schemeClr val="dk1"/>
              </a:solidFill>
              <a:latin typeface="Malgun Gothic"/>
              <a:ea typeface="Malgun Gothic"/>
              <a:cs typeface="Malgun Gothic"/>
              <a:sym typeface="Malgun Gothic"/>
            </a:endParaRPr>
          </a:p>
          <a:p>
            <a:pPr marL="0" lvl="0" indent="0" algn="just" rtl="0">
              <a:lnSpc>
                <a:spcPct val="107916"/>
              </a:lnSpc>
              <a:spcBef>
                <a:spcPts val="800"/>
              </a:spcBef>
              <a:spcAft>
                <a:spcPts val="0"/>
              </a:spcAft>
              <a:buClr>
                <a:schemeClr val="dk1"/>
              </a:buClr>
              <a:buSzPts val="1100"/>
              <a:buFont typeface="Arial"/>
              <a:buNone/>
            </a:pPr>
            <a:r>
              <a:rPr lang="ko" sz="1000">
                <a:solidFill>
                  <a:schemeClr val="dk1"/>
                </a:solidFill>
                <a:latin typeface="Malgun Gothic"/>
                <a:ea typeface="Malgun Gothic"/>
                <a:cs typeface="Malgun Gothic"/>
                <a:sym typeface="Malgun Gothic"/>
              </a:rPr>
              <a:t>주요 목표 시장은 50대 소비자이기 때문에, SNS와 같은 온라인상의 홍보보다 지역적이고 직접적인 전단지 홍보가 더 효과가 뛰어날 수 있다.  또한, 현재 어플리케이션이 아닌 웹사이트로 서비스를 먼저 제공할 것이기 때문에 코로나대비 입장 검사에서 많이 사용하여 익숙해진 QR코드를 이용하여 접근성도 올릴 수 있을 것이다.</a:t>
            </a:r>
            <a:endParaRPr sz="1000">
              <a:solidFill>
                <a:schemeClr val="dk1"/>
              </a:solidFill>
              <a:latin typeface="Malgun Gothic"/>
              <a:ea typeface="Malgun Gothic"/>
              <a:cs typeface="Malgun Gothic"/>
              <a:sym typeface="Malgun Gothic"/>
            </a:endParaRPr>
          </a:p>
          <a:p>
            <a:pPr marL="0" lvl="0" indent="0" algn="just" rtl="0">
              <a:lnSpc>
                <a:spcPct val="107916"/>
              </a:lnSpc>
              <a:spcBef>
                <a:spcPts val="800"/>
              </a:spcBef>
              <a:spcAft>
                <a:spcPts val="800"/>
              </a:spcAft>
              <a:buClr>
                <a:schemeClr val="dk1"/>
              </a:buClr>
              <a:buSzPts val="1100"/>
              <a:buFont typeface="Arial"/>
              <a:buNone/>
            </a:pPr>
            <a:r>
              <a:rPr lang="ko" sz="1000">
                <a:solidFill>
                  <a:schemeClr val="dk1"/>
                </a:solidFill>
                <a:latin typeface="Malgun Gothic"/>
                <a:ea typeface="Malgun Gothic"/>
                <a:cs typeface="Malgun Gothic"/>
                <a:sym typeface="Malgun Gothic"/>
              </a:rPr>
              <a:t>비용은 1000장 기준 27000원이고, 코팅, 디자인비용, 전단지 배부 인원에 따라 요금이 추가된다.</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4"/>
          <p:cNvSpPr txBox="1">
            <a:spLocks noGrp="1"/>
          </p:cNvSpPr>
          <p:nvPr>
            <p:ph type="title"/>
          </p:nvPr>
        </p:nvSpPr>
        <p:spPr>
          <a:xfrm>
            <a:off x="311700" y="4037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홍보방안</a:t>
            </a:r>
            <a:endParaRPr/>
          </a:p>
        </p:txBody>
      </p:sp>
      <p:sp>
        <p:nvSpPr>
          <p:cNvPr id="209" name="Google Shape;209;p34"/>
          <p:cNvSpPr txBox="1">
            <a:spLocks noGrp="1"/>
          </p:cNvSpPr>
          <p:nvPr>
            <p:ph type="body" idx="1"/>
          </p:nvPr>
        </p:nvSpPr>
        <p:spPr>
          <a:xfrm>
            <a:off x="309625" y="976425"/>
            <a:ext cx="3651300" cy="457500"/>
          </a:xfrm>
          <a:prstGeom prst="rect">
            <a:avLst/>
          </a:prstGeom>
        </p:spPr>
        <p:txBody>
          <a:bodyPr spcFirstLastPara="1" wrap="square" lIns="91425" tIns="91425" rIns="91425" bIns="91425" anchor="t" anchorCtr="0">
            <a:normAutofit/>
          </a:bodyPr>
          <a:lstStyle/>
          <a:p>
            <a:pPr marL="457200" lvl="0" indent="-342900" algn="just" rtl="0">
              <a:lnSpc>
                <a:spcPct val="107916"/>
              </a:lnSpc>
              <a:spcBef>
                <a:spcPts val="0"/>
              </a:spcBef>
              <a:spcAft>
                <a:spcPts val="0"/>
              </a:spcAft>
              <a:buSzPts val="1800"/>
              <a:buChar char="●"/>
            </a:pPr>
            <a:r>
              <a:rPr lang="ko" sz="1000">
                <a:solidFill>
                  <a:schemeClr val="dk1"/>
                </a:solidFill>
                <a:latin typeface="Malgun Gothic"/>
                <a:ea typeface="Malgun Gothic"/>
                <a:cs typeface="Malgun Gothic"/>
                <a:sym typeface="Malgun Gothic"/>
              </a:rPr>
              <a:t>대중교통 내 광고</a:t>
            </a:r>
            <a:endParaRPr/>
          </a:p>
        </p:txBody>
      </p:sp>
      <p:sp>
        <p:nvSpPr>
          <p:cNvPr id="210" name="Google Shape;210;p34"/>
          <p:cNvSpPr txBox="1"/>
          <p:nvPr/>
        </p:nvSpPr>
        <p:spPr>
          <a:xfrm>
            <a:off x="309625" y="1433925"/>
            <a:ext cx="3651300" cy="1105800"/>
          </a:xfrm>
          <a:prstGeom prst="rect">
            <a:avLst/>
          </a:prstGeom>
          <a:noFill/>
          <a:ln>
            <a:noFill/>
          </a:ln>
        </p:spPr>
        <p:txBody>
          <a:bodyPr spcFirstLastPara="1" wrap="square" lIns="91425" tIns="91425" rIns="91425" bIns="91425" anchor="t" anchorCtr="0">
            <a:spAutoFit/>
          </a:bodyPr>
          <a:lstStyle/>
          <a:p>
            <a:pPr marL="0" lvl="0" indent="0" algn="just" rtl="0">
              <a:lnSpc>
                <a:spcPct val="107916"/>
              </a:lnSpc>
              <a:spcBef>
                <a:spcPts val="0"/>
              </a:spcBef>
              <a:spcAft>
                <a:spcPts val="0"/>
              </a:spcAft>
              <a:buNone/>
            </a:pPr>
            <a:r>
              <a:rPr lang="ko" sz="1000">
                <a:solidFill>
                  <a:schemeClr val="dk1"/>
                </a:solidFill>
                <a:latin typeface="Malgun Gothic"/>
                <a:ea typeface="Malgun Gothic"/>
                <a:cs typeface="Malgun Gothic"/>
                <a:sym typeface="Malgun Gothic"/>
              </a:rPr>
              <a:t>지하철 광고는 전단지와 비슷하게 특정 지역을 거점으로 하며 지역마케팅에 최적화되어 있다. 또한 규칙적으로 이용하는 사람들에게 장기간 반복적으로 시각적 자극을 주어 아이템을 인식시킬 수 있다. </a:t>
            </a:r>
            <a:endParaRPr sz="1000">
              <a:solidFill>
                <a:schemeClr val="dk1"/>
              </a:solidFill>
              <a:latin typeface="Malgun Gothic"/>
              <a:ea typeface="Malgun Gothic"/>
              <a:cs typeface="Malgun Gothic"/>
              <a:sym typeface="Malgun Gothic"/>
            </a:endParaRPr>
          </a:p>
          <a:p>
            <a:pPr marL="0" lvl="0" indent="0" algn="just" rtl="0">
              <a:lnSpc>
                <a:spcPct val="107916"/>
              </a:lnSpc>
              <a:spcBef>
                <a:spcPts val="800"/>
              </a:spcBef>
              <a:spcAft>
                <a:spcPts val="800"/>
              </a:spcAft>
              <a:buNone/>
            </a:pPr>
            <a:r>
              <a:rPr lang="ko" sz="1000">
                <a:solidFill>
                  <a:schemeClr val="dk1"/>
                </a:solidFill>
                <a:latin typeface="Malgun Gothic"/>
                <a:ea typeface="Malgun Gothic"/>
                <a:cs typeface="Malgun Gothic"/>
                <a:sym typeface="Malgun Gothic"/>
              </a:rPr>
              <a:t>비용은 1호선 기준, 포스터 광고로 월 297,000원이다.</a:t>
            </a:r>
            <a:endParaRPr sz="1000">
              <a:solidFill>
                <a:schemeClr val="dk1"/>
              </a:solidFill>
              <a:latin typeface="Malgun Gothic"/>
              <a:ea typeface="Malgun Gothic"/>
              <a:cs typeface="Malgun Gothic"/>
              <a:sym typeface="Malgun Gothic"/>
            </a:endParaRPr>
          </a:p>
        </p:txBody>
      </p:sp>
      <p:pic>
        <p:nvPicPr>
          <p:cNvPr id="211" name="Google Shape;211;p34"/>
          <p:cNvPicPr preferRelativeResize="0"/>
          <p:nvPr/>
        </p:nvPicPr>
        <p:blipFill>
          <a:blip r:embed="rId3">
            <a:alphaModFix/>
          </a:blip>
          <a:stretch>
            <a:fillRect/>
          </a:stretch>
        </p:blipFill>
        <p:spPr>
          <a:xfrm>
            <a:off x="4175250" y="282550"/>
            <a:ext cx="4878275" cy="41552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개발 구현 방법</a:t>
            </a:r>
            <a:endParaRPr/>
          </a:p>
        </p:txBody>
      </p:sp>
      <p:sp>
        <p:nvSpPr>
          <p:cNvPr id="217" name="Google Shape;217;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292100" algn="just" rtl="0">
              <a:lnSpc>
                <a:spcPct val="107916"/>
              </a:lnSpc>
              <a:spcBef>
                <a:spcPts val="0"/>
              </a:spcBef>
              <a:spcAft>
                <a:spcPts val="0"/>
              </a:spcAft>
              <a:buClr>
                <a:schemeClr val="dk1"/>
              </a:buClr>
              <a:buSzPts val="1000"/>
              <a:buFont typeface="Malgun Gothic"/>
              <a:buChar char="●"/>
            </a:pPr>
            <a:r>
              <a:rPr lang="ko" sz="1000">
                <a:solidFill>
                  <a:schemeClr val="dk1"/>
                </a:solidFill>
                <a:latin typeface="Malgun Gothic"/>
                <a:ea typeface="Malgun Gothic"/>
                <a:cs typeface="Malgun Gothic"/>
                <a:sym typeface="Malgun Gothic"/>
              </a:rPr>
              <a:t>데이터 수집방법</a:t>
            </a:r>
            <a:endParaRPr sz="1000">
              <a:solidFill>
                <a:schemeClr val="dk1"/>
              </a:solidFill>
              <a:latin typeface="Malgun Gothic"/>
              <a:ea typeface="Malgun Gothic"/>
              <a:cs typeface="Malgun Gothic"/>
              <a:sym typeface="Malgun Gothic"/>
            </a:endParaRPr>
          </a:p>
          <a:p>
            <a:pPr marL="914400" lvl="1" indent="-292100" algn="just" rtl="0">
              <a:lnSpc>
                <a:spcPct val="107916"/>
              </a:lnSpc>
              <a:spcBef>
                <a:spcPts val="800"/>
              </a:spcBef>
              <a:spcAft>
                <a:spcPts val="0"/>
              </a:spcAft>
              <a:buClr>
                <a:schemeClr val="dk1"/>
              </a:buClr>
              <a:buSzPts val="1000"/>
              <a:buFont typeface="Malgun Gothic"/>
              <a:buChar char="○"/>
            </a:pPr>
            <a:r>
              <a:rPr lang="ko" sz="1000">
                <a:solidFill>
                  <a:schemeClr val="dk1"/>
                </a:solidFill>
                <a:latin typeface="Malgun Gothic"/>
                <a:ea typeface="Malgun Gothic"/>
                <a:cs typeface="Malgun Gothic"/>
                <a:sym typeface="Malgun Gothic"/>
              </a:rPr>
              <a:t>AI hub(</a:t>
            </a:r>
            <a:r>
              <a:rPr lang="ko" sz="1000">
                <a:solidFill>
                  <a:srgbClr val="333333"/>
                </a:solidFill>
                <a:highlight>
                  <a:srgbClr val="FAFAFA"/>
                </a:highlight>
              </a:rPr>
              <a:t>한국지능정보사회진흥원)</a:t>
            </a:r>
            <a:endParaRPr sz="1000">
              <a:solidFill>
                <a:schemeClr val="dk1"/>
              </a:solidFill>
              <a:latin typeface="Malgun Gothic"/>
              <a:ea typeface="Malgun Gothic"/>
              <a:cs typeface="Malgun Gothic"/>
              <a:sym typeface="Malgun Gothic"/>
            </a:endParaRPr>
          </a:p>
          <a:p>
            <a:pPr marL="383540" lvl="0" indent="507999" algn="just" rtl="0">
              <a:lnSpc>
                <a:spcPct val="107916"/>
              </a:lnSpc>
              <a:spcBef>
                <a:spcPts val="800"/>
              </a:spcBef>
              <a:spcAft>
                <a:spcPts val="0"/>
              </a:spcAft>
              <a:buNone/>
            </a:pPr>
            <a:r>
              <a:rPr lang="ko" sz="1000">
                <a:solidFill>
                  <a:schemeClr val="dk1"/>
                </a:solidFill>
                <a:latin typeface="Malgun Gothic"/>
                <a:ea typeface="Malgun Gothic"/>
                <a:cs typeface="Malgun Gothic"/>
                <a:sym typeface="Malgun Gothic"/>
              </a:rPr>
              <a:t>-	농산물 품질(QC)이미지 수집 (</a:t>
            </a:r>
            <a:r>
              <a:rPr lang="ko" sz="1000" u="sng">
                <a:solidFill>
                  <a:srgbClr val="0000FF"/>
                </a:solidFill>
                <a:latin typeface="Malgun Gothic"/>
                <a:ea typeface="Malgun Gothic"/>
                <a:cs typeface="Malgun Gothic"/>
                <a:sym typeface="Malgun Gothic"/>
                <a:hlinkClick r:id="rId3">
                  <a:extLst>
                    <a:ext uri="{A12FA001-AC4F-418D-AE19-62706E023703}">
                      <ahyp:hlinkClr xmlns:ahyp="http://schemas.microsoft.com/office/drawing/2018/hyperlinkcolor" val="tx"/>
                    </a:ext>
                  </a:extLst>
                </a:hlinkClick>
              </a:rPr>
              <a:t>https://aihub.or.kr/aidata/30726</a:t>
            </a:r>
            <a:r>
              <a:rPr lang="ko" sz="1000">
                <a:solidFill>
                  <a:schemeClr val="dk1"/>
                </a:solidFill>
                <a:latin typeface="Malgun Gothic"/>
                <a:ea typeface="Malgun Gothic"/>
                <a:cs typeface="Malgun Gothic"/>
                <a:sym typeface="Malgun Gothic"/>
              </a:rPr>
              <a:t>)</a:t>
            </a:r>
            <a:endParaRPr sz="1000">
              <a:solidFill>
                <a:schemeClr val="dk1"/>
              </a:solidFill>
              <a:latin typeface="Malgun Gothic"/>
              <a:ea typeface="Malgun Gothic"/>
              <a:cs typeface="Malgun Gothic"/>
              <a:sym typeface="Malgun Gothic"/>
            </a:endParaRPr>
          </a:p>
          <a:p>
            <a:pPr marL="383540" lvl="0" indent="507999" algn="just" rtl="0">
              <a:lnSpc>
                <a:spcPct val="107916"/>
              </a:lnSpc>
              <a:spcBef>
                <a:spcPts val="800"/>
              </a:spcBef>
              <a:spcAft>
                <a:spcPts val="0"/>
              </a:spcAft>
              <a:buNone/>
            </a:pPr>
            <a:r>
              <a:rPr lang="ko" sz="1000">
                <a:solidFill>
                  <a:schemeClr val="dk1"/>
                </a:solidFill>
                <a:latin typeface="Malgun Gothic"/>
                <a:ea typeface="Malgun Gothic"/>
                <a:cs typeface="Malgun Gothic"/>
                <a:sym typeface="Malgun Gothic"/>
              </a:rPr>
              <a:t>- 축산물 품질(QC)이미지 수집 (</a:t>
            </a:r>
            <a:r>
              <a:rPr lang="ko" sz="1000" u="sng">
                <a:solidFill>
                  <a:srgbClr val="0000FF"/>
                </a:solidFill>
                <a:latin typeface="Malgun Gothic"/>
                <a:ea typeface="Malgun Gothic"/>
                <a:cs typeface="Malgun Gothic"/>
                <a:sym typeface="Malgun Gothic"/>
                <a:hlinkClick r:id="rId4">
                  <a:extLst>
                    <a:ext uri="{A12FA001-AC4F-418D-AE19-62706E023703}">
                      <ahyp:hlinkClr xmlns:ahyp="http://schemas.microsoft.com/office/drawing/2018/hyperlinkcolor" val="tx"/>
                    </a:ext>
                  </a:extLst>
                </a:hlinkClick>
              </a:rPr>
              <a:t>https://aihub.or.kr/aidata/30733</a:t>
            </a:r>
            <a:r>
              <a:rPr lang="ko" sz="1000">
                <a:solidFill>
                  <a:schemeClr val="dk1"/>
                </a:solidFill>
                <a:latin typeface="Malgun Gothic"/>
                <a:ea typeface="Malgun Gothic"/>
                <a:cs typeface="Malgun Gothic"/>
                <a:sym typeface="Malgun Gothic"/>
              </a:rPr>
              <a:t>)</a:t>
            </a:r>
            <a:endParaRPr sz="1000">
              <a:solidFill>
                <a:schemeClr val="dk1"/>
              </a:solidFill>
              <a:latin typeface="Malgun Gothic"/>
              <a:ea typeface="Malgun Gothic"/>
              <a:cs typeface="Malgun Gothic"/>
              <a:sym typeface="Malgun Gothic"/>
            </a:endParaRPr>
          </a:p>
          <a:p>
            <a:pPr marL="0" lvl="0" indent="508000" algn="just" rtl="0">
              <a:lnSpc>
                <a:spcPct val="107916"/>
              </a:lnSpc>
              <a:spcBef>
                <a:spcPts val="800"/>
              </a:spcBef>
              <a:spcAft>
                <a:spcPts val="0"/>
              </a:spcAft>
              <a:buNone/>
            </a:pPr>
            <a:r>
              <a:rPr lang="ko" sz="1000">
                <a:solidFill>
                  <a:schemeClr val="dk1"/>
                </a:solidFill>
                <a:latin typeface="Malgun Gothic"/>
                <a:ea typeface="Malgun Gothic"/>
                <a:cs typeface="Malgun Gothic"/>
                <a:sym typeface="Malgun Gothic"/>
              </a:rPr>
              <a:t>ii. Kaggle</a:t>
            </a:r>
            <a:endParaRPr sz="1000">
              <a:solidFill>
                <a:schemeClr val="dk1"/>
              </a:solidFill>
              <a:latin typeface="Malgun Gothic"/>
              <a:ea typeface="Malgun Gothic"/>
              <a:cs typeface="Malgun Gothic"/>
              <a:sym typeface="Malgun Gothic"/>
            </a:endParaRPr>
          </a:p>
          <a:p>
            <a:pPr marL="967739" lvl="0" indent="-292099" algn="just" rtl="0">
              <a:lnSpc>
                <a:spcPct val="107916"/>
              </a:lnSpc>
              <a:spcBef>
                <a:spcPts val="800"/>
              </a:spcBef>
              <a:spcAft>
                <a:spcPts val="0"/>
              </a:spcAft>
              <a:buClr>
                <a:schemeClr val="dk1"/>
              </a:buClr>
              <a:buSzPts val="1000"/>
              <a:buFont typeface="Malgun Gothic"/>
              <a:buChar char="-"/>
            </a:pPr>
            <a:r>
              <a:rPr lang="ko" sz="1000">
                <a:solidFill>
                  <a:schemeClr val="dk1"/>
                </a:solidFill>
                <a:latin typeface="Malgun Gothic"/>
                <a:ea typeface="Malgun Gothic"/>
                <a:cs typeface="Malgun Gothic"/>
                <a:sym typeface="Malgun Gothic"/>
              </a:rPr>
              <a:t>Fruit 360 (</a:t>
            </a:r>
            <a:r>
              <a:rPr lang="ko" sz="1000" u="sng">
                <a:solidFill>
                  <a:srgbClr val="0000FF"/>
                </a:solidFill>
                <a:latin typeface="Malgun Gothic"/>
                <a:ea typeface="Malgun Gothic"/>
                <a:cs typeface="Malgun Gothic"/>
                <a:sym typeface="Malgun Gothic"/>
                <a:hlinkClick r:id="rId5">
                  <a:extLst>
                    <a:ext uri="{A12FA001-AC4F-418D-AE19-62706E023703}">
                      <ahyp:hlinkClr xmlns:ahyp="http://schemas.microsoft.com/office/drawing/2018/hyperlinkcolor" val="tx"/>
                    </a:ext>
                  </a:extLst>
                </a:hlinkClick>
              </a:rPr>
              <a:t>https://www.kaggle.com/moltean/fruits</a:t>
            </a:r>
            <a:r>
              <a:rPr lang="ko" sz="1000">
                <a:solidFill>
                  <a:schemeClr val="dk1"/>
                </a:solidFill>
                <a:latin typeface="Malgun Gothic"/>
                <a:ea typeface="Malgun Gothic"/>
                <a:cs typeface="Malgun Gothic"/>
                <a:sym typeface="Malgun Gothic"/>
              </a:rPr>
              <a:t>)</a:t>
            </a:r>
            <a:endParaRPr sz="1000">
              <a:solidFill>
                <a:schemeClr val="dk1"/>
              </a:solidFill>
              <a:latin typeface="Malgun Gothic"/>
              <a:ea typeface="Malgun Gothic"/>
              <a:cs typeface="Malgun Gothic"/>
              <a:sym typeface="Malgun Gothic"/>
            </a:endParaRPr>
          </a:p>
          <a:p>
            <a:pPr marL="967739" lvl="0" indent="-292099" algn="l" rtl="0">
              <a:lnSpc>
                <a:spcPct val="115000"/>
              </a:lnSpc>
              <a:spcBef>
                <a:spcPts val="800"/>
              </a:spcBef>
              <a:spcAft>
                <a:spcPts val="0"/>
              </a:spcAft>
              <a:buClr>
                <a:schemeClr val="dk1"/>
              </a:buClr>
              <a:buSzPts val="1000"/>
              <a:buFont typeface="Malgun Gothic"/>
              <a:buChar char="-"/>
            </a:pPr>
            <a:r>
              <a:rPr lang="ko" sz="1100">
                <a:solidFill>
                  <a:schemeClr val="dk1"/>
                </a:solidFill>
              </a:rPr>
              <a:t>meat quarity datasets (https://www.kaggle.com/crowww/meat-quality-assessment-based-on-deep-learning)</a:t>
            </a:r>
            <a:endParaRPr sz="1000">
              <a:solidFill>
                <a:schemeClr val="dk1"/>
              </a:solidFill>
              <a:latin typeface="Malgun Gothic"/>
              <a:ea typeface="Malgun Gothic"/>
              <a:cs typeface="Malgun Gothic"/>
              <a:sym typeface="Malgun Gothic"/>
            </a:endParaRPr>
          </a:p>
          <a:p>
            <a:pPr marL="0" lvl="0" indent="508000" algn="just" rtl="0">
              <a:lnSpc>
                <a:spcPct val="107916"/>
              </a:lnSpc>
              <a:spcBef>
                <a:spcPts val="0"/>
              </a:spcBef>
              <a:spcAft>
                <a:spcPts val="0"/>
              </a:spcAft>
              <a:buNone/>
            </a:pPr>
            <a:r>
              <a:rPr lang="ko" sz="1000">
                <a:solidFill>
                  <a:schemeClr val="dk1"/>
                </a:solidFill>
                <a:latin typeface="Malgun Gothic"/>
                <a:ea typeface="Malgun Gothic"/>
                <a:cs typeface="Malgun Gothic"/>
                <a:sym typeface="Malgun Gothic"/>
              </a:rPr>
              <a:t>iii. 그 외</a:t>
            </a:r>
            <a:endParaRPr sz="1000">
              <a:solidFill>
                <a:schemeClr val="dk1"/>
              </a:solidFill>
              <a:latin typeface="Malgun Gothic"/>
              <a:ea typeface="Malgun Gothic"/>
              <a:cs typeface="Malgun Gothic"/>
              <a:sym typeface="Malgun Gothic"/>
            </a:endParaRPr>
          </a:p>
          <a:p>
            <a:pPr marL="967739" lvl="0" indent="-292099" algn="just" rtl="0">
              <a:lnSpc>
                <a:spcPct val="107916"/>
              </a:lnSpc>
              <a:spcBef>
                <a:spcPts val="800"/>
              </a:spcBef>
              <a:spcAft>
                <a:spcPts val="0"/>
              </a:spcAft>
              <a:buClr>
                <a:schemeClr val="dk1"/>
              </a:buClr>
              <a:buSzPts val="1000"/>
              <a:buFont typeface="Malgun Gothic"/>
              <a:buChar char="-"/>
            </a:pPr>
            <a:r>
              <a:rPr lang="ko" sz="1000">
                <a:solidFill>
                  <a:schemeClr val="dk1"/>
                </a:solidFill>
                <a:latin typeface="Malgun Gothic"/>
                <a:ea typeface="Malgun Gothic"/>
                <a:cs typeface="Malgun Gothic"/>
                <a:sym typeface="Malgun Gothic"/>
              </a:rPr>
              <a:t>과일 별 상품등급 측정기준 조사</a:t>
            </a:r>
            <a:endParaRPr sz="1000">
              <a:solidFill>
                <a:schemeClr val="dk1"/>
              </a:solidFill>
              <a:latin typeface="Malgun Gothic"/>
              <a:ea typeface="Malgun Gothic"/>
              <a:cs typeface="Malgun Gothic"/>
              <a:sym typeface="Malgun Gothic"/>
            </a:endParaRPr>
          </a:p>
          <a:p>
            <a:pPr marL="967739" lvl="0" indent="-292099" algn="just" rtl="0">
              <a:lnSpc>
                <a:spcPct val="107916"/>
              </a:lnSpc>
              <a:spcBef>
                <a:spcPts val="800"/>
              </a:spcBef>
              <a:spcAft>
                <a:spcPts val="800"/>
              </a:spcAft>
              <a:buClr>
                <a:schemeClr val="dk1"/>
              </a:buClr>
              <a:buSzPts val="1000"/>
              <a:buFont typeface="Malgun Gothic"/>
              <a:buChar char="-"/>
            </a:pPr>
            <a:r>
              <a:rPr lang="ko" sz="1000">
                <a:solidFill>
                  <a:schemeClr val="dk1"/>
                </a:solidFill>
                <a:latin typeface="Malgun Gothic"/>
                <a:ea typeface="Malgun Gothic"/>
                <a:cs typeface="Malgun Gothic"/>
                <a:sym typeface="Malgun Gothic"/>
              </a:rPr>
              <a:t>지도 API</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개발 구현 방법</a:t>
            </a:r>
            <a:endParaRPr/>
          </a:p>
        </p:txBody>
      </p:sp>
      <p:sp>
        <p:nvSpPr>
          <p:cNvPr id="223" name="Google Shape;223;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292100" algn="just" rtl="0">
              <a:lnSpc>
                <a:spcPct val="107916"/>
              </a:lnSpc>
              <a:spcBef>
                <a:spcPts val="0"/>
              </a:spcBef>
              <a:spcAft>
                <a:spcPts val="0"/>
              </a:spcAft>
              <a:buClr>
                <a:schemeClr val="dk1"/>
              </a:buClr>
              <a:buSzPts val="1000"/>
              <a:buFont typeface="Malgun Gothic"/>
              <a:buChar char="●"/>
            </a:pPr>
            <a:r>
              <a:rPr lang="ko" sz="1000">
                <a:solidFill>
                  <a:schemeClr val="dk1"/>
                </a:solidFill>
                <a:latin typeface="Malgun Gothic"/>
                <a:ea typeface="Malgun Gothic"/>
                <a:cs typeface="Malgun Gothic"/>
                <a:sym typeface="Malgun Gothic"/>
              </a:rPr>
              <a:t>데이터 분석 방법</a:t>
            </a:r>
            <a:endParaRPr sz="1000">
              <a:solidFill>
                <a:schemeClr val="dk1"/>
              </a:solidFill>
              <a:latin typeface="Malgun Gothic"/>
              <a:ea typeface="Malgun Gothic"/>
              <a:cs typeface="Malgun Gothic"/>
              <a:sym typeface="Malgun Gothic"/>
            </a:endParaRPr>
          </a:p>
          <a:p>
            <a:pPr marL="914400" lvl="1" indent="-292100" algn="just" rtl="0">
              <a:lnSpc>
                <a:spcPct val="107916"/>
              </a:lnSpc>
              <a:spcBef>
                <a:spcPts val="800"/>
              </a:spcBef>
              <a:spcAft>
                <a:spcPts val="0"/>
              </a:spcAft>
              <a:buClr>
                <a:schemeClr val="dk1"/>
              </a:buClr>
              <a:buSzPts val="1000"/>
              <a:buFont typeface="Malgun Gothic"/>
              <a:buChar char="○"/>
            </a:pPr>
            <a:r>
              <a:rPr lang="ko" sz="1000">
                <a:solidFill>
                  <a:schemeClr val="dk1"/>
                </a:solidFill>
                <a:latin typeface="Malgun Gothic"/>
                <a:ea typeface="Malgun Gothic"/>
                <a:cs typeface="Malgun Gothic"/>
                <a:sym typeface="Malgun Gothic"/>
              </a:rPr>
              <a:t>과일 별 상품등급 측정기준으로 AIhub자료와 비교.</a:t>
            </a:r>
            <a:endParaRPr sz="1000">
              <a:solidFill>
                <a:schemeClr val="dk1"/>
              </a:solidFill>
              <a:latin typeface="Malgun Gothic"/>
              <a:ea typeface="Malgun Gothic"/>
              <a:cs typeface="Malgun Gothic"/>
              <a:sym typeface="Malgun Gothic"/>
            </a:endParaRPr>
          </a:p>
          <a:p>
            <a:pPr marL="914400" lvl="1" indent="-292100" algn="just" rtl="0">
              <a:lnSpc>
                <a:spcPct val="107916"/>
              </a:lnSpc>
              <a:spcBef>
                <a:spcPts val="800"/>
              </a:spcBef>
              <a:spcAft>
                <a:spcPts val="0"/>
              </a:spcAft>
              <a:buClr>
                <a:schemeClr val="dk1"/>
              </a:buClr>
              <a:buSzPts val="1000"/>
              <a:buFont typeface="Malgun Gothic"/>
              <a:buChar char="○"/>
            </a:pPr>
            <a:r>
              <a:rPr lang="ko" sz="1000">
                <a:solidFill>
                  <a:schemeClr val="dk1"/>
                </a:solidFill>
                <a:latin typeface="Malgun Gothic"/>
                <a:ea typeface="Malgun Gothic"/>
                <a:cs typeface="Malgun Gothic"/>
                <a:sym typeface="Malgun Gothic"/>
              </a:rPr>
              <a:t>Python환경에서 Tensorflow로 AIhub에서 얻은 이미지 자료로 학습</a:t>
            </a:r>
            <a:endParaRPr sz="1000">
              <a:solidFill>
                <a:schemeClr val="dk1"/>
              </a:solidFill>
              <a:latin typeface="Malgun Gothic"/>
              <a:ea typeface="Malgun Gothic"/>
              <a:cs typeface="Malgun Gothic"/>
              <a:sym typeface="Malgun Gothic"/>
            </a:endParaRPr>
          </a:p>
          <a:p>
            <a:pPr marL="914400" lvl="1" indent="-292100" algn="just" rtl="0">
              <a:lnSpc>
                <a:spcPct val="107916"/>
              </a:lnSpc>
              <a:spcBef>
                <a:spcPts val="800"/>
              </a:spcBef>
              <a:spcAft>
                <a:spcPts val="800"/>
              </a:spcAft>
              <a:buClr>
                <a:schemeClr val="dk1"/>
              </a:buClr>
              <a:buSzPts val="1000"/>
              <a:buFont typeface="Malgun Gothic"/>
              <a:buChar char="○"/>
            </a:pPr>
            <a:r>
              <a:rPr lang="ko" sz="1000">
                <a:solidFill>
                  <a:schemeClr val="dk1"/>
                </a:solidFill>
                <a:latin typeface="Malgun Gothic"/>
                <a:ea typeface="Malgun Gothic"/>
                <a:cs typeface="Malgun Gothic"/>
                <a:sym typeface="Malgun Gothic"/>
              </a:rPr>
              <a:t>Kaggle자료, Fruit 360으로 상품등급 측정 학습 및 테스트 진행</a:t>
            </a:r>
            <a:endParaRPr sz="1000">
              <a:solidFill>
                <a:schemeClr val="dk1"/>
              </a:solidFill>
              <a:latin typeface="Malgun Gothic"/>
              <a:ea typeface="Malgun Gothic"/>
              <a:cs typeface="Malgun Gothic"/>
              <a:sym typeface="Malgun Gothic"/>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개발 구현 방법</a:t>
            </a:r>
            <a:endParaRPr/>
          </a:p>
        </p:txBody>
      </p:sp>
      <p:sp>
        <p:nvSpPr>
          <p:cNvPr id="229" name="Google Shape;229;p37"/>
          <p:cNvSpPr txBox="1">
            <a:spLocks noGrp="1"/>
          </p:cNvSpPr>
          <p:nvPr>
            <p:ph type="body" idx="1"/>
          </p:nvPr>
        </p:nvSpPr>
        <p:spPr>
          <a:xfrm>
            <a:off x="311700" y="1152475"/>
            <a:ext cx="1731900" cy="375000"/>
          </a:xfrm>
          <a:prstGeom prst="rect">
            <a:avLst/>
          </a:prstGeom>
        </p:spPr>
        <p:txBody>
          <a:bodyPr spcFirstLastPara="1" wrap="square" lIns="91425" tIns="91425" rIns="91425" bIns="91425" anchor="t" anchorCtr="0">
            <a:normAutofit fontScale="62500" lnSpcReduction="20000"/>
          </a:bodyPr>
          <a:lstStyle/>
          <a:p>
            <a:pPr marL="457200" lvl="0" indent="-292100" algn="just" rtl="0">
              <a:lnSpc>
                <a:spcPct val="107916"/>
              </a:lnSpc>
              <a:spcBef>
                <a:spcPts val="0"/>
              </a:spcBef>
              <a:spcAft>
                <a:spcPts val="800"/>
              </a:spcAft>
              <a:buClr>
                <a:schemeClr val="dk1"/>
              </a:buClr>
              <a:buSzPts val="1000"/>
              <a:buFont typeface="Malgun Gothic"/>
              <a:buChar char="●"/>
            </a:pPr>
            <a:r>
              <a:rPr lang="ko" sz="1000">
                <a:solidFill>
                  <a:schemeClr val="dk1"/>
                </a:solidFill>
                <a:latin typeface="Malgun Gothic"/>
                <a:ea typeface="Malgun Gothic"/>
                <a:cs typeface="Malgun Gothic"/>
                <a:sym typeface="Malgun Gothic"/>
              </a:rPr>
              <a:t>데이터 목록</a:t>
            </a:r>
            <a:endParaRPr sz="1000">
              <a:solidFill>
                <a:schemeClr val="dk1"/>
              </a:solidFill>
              <a:latin typeface="Malgun Gothic"/>
              <a:ea typeface="Malgun Gothic"/>
              <a:cs typeface="Malgun Gothic"/>
              <a:sym typeface="Malgun Gothic"/>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개발 구현 방법</a:t>
            </a:r>
            <a:endParaRPr/>
          </a:p>
        </p:txBody>
      </p:sp>
      <p:sp>
        <p:nvSpPr>
          <p:cNvPr id="235" name="Google Shape;235;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292100" algn="just" rtl="0">
              <a:lnSpc>
                <a:spcPct val="107916"/>
              </a:lnSpc>
              <a:spcBef>
                <a:spcPts val="0"/>
              </a:spcBef>
              <a:spcAft>
                <a:spcPts val="0"/>
              </a:spcAft>
              <a:buClr>
                <a:schemeClr val="dk1"/>
              </a:buClr>
              <a:buSzPts val="1000"/>
              <a:buFont typeface="Malgun Gothic"/>
              <a:buChar char="●"/>
            </a:pPr>
            <a:r>
              <a:rPr lang="ko" sz="1000">
                <a:solidFill>
                  <a:schemeClr val="dk1"/>
                </a:solidFill>
                <a:latin typeface="Malgun Gothic"/>
                <a:ea typeface="Malgun Gothic"/>
                <a:cs typeface="Malgun Gothic"/>
                <a:sym typeface="Malgun Gothic"/>
              </a:rPr>
              <a:t>딥러닝 적용 기술(알고리즘, 라이브러리 등) 및 기능</a:t>
            </a:r>
            <a:endParaRPr sz="1000">
              <a:solidFill>
                <a:schemeClr val="dk1"/>
              </a:solidFill>
              <a:latin typeface="Malgun Gothic"/>
              <a:ea typeface="Malgun Gothic"/>
              <a:cs typeface="Malgun Gothic"/>
              <a:sym typeface="Malgun Gothic"/>
            </a:endParaRPr>
          </a:p>
          <a:p>
            <a:pPr marL="0" lvl="0" indent="0" algn="just" rtl="0">
              <a:lnSpc>
                <a:spcPct val="107916"/>
              </a:lnSpc>
              <a:spcBef>
                <a:spcPts val="800"/>
              </a:spcBef>
              <a:spcAft>
                <a:spcPts val="0"/>
              </a:spcAft>
              <a:buNone/>
            </a:pPr>
            <a:r>
              <a:rPr lang="ko" sz="1000">
                <a:solidFill>
                  <a:schemeClr val="dk1"/>
                </a:solidFill>
                <a:latin typeface="Malgun Gothic"/>
                <a:ea typeface="Malgun Gothic"/>
                <a:cs typeface="Malgun Gothic"/>
                <a:sym typeface="Malgun Gothic"/>
              </a:rPr>
              <a:t>	      - CNN 이미지 분류</a:t>
            </a:r>
            <a:endParaRPr sz="1000">
              <a:solidFill>
                <a:schemeClr val="dk1"/>
              </a:solidFill>
              <a:latin typeface="Malgun Gothic"/>
              <a:ea typeface="Malgun Gothic"/>
              <a:cs typeface="Malgun Gothic"/>
              <a:sym typeface="Malgun Gothic"/>
            </a:endParaRPr>
          </a:p>
          <a:p>
            <a:pPr marL="457200" lvl="0" indent="-292100" algn="just" rtl="0">
              <a:lnSpc>
                <a:spcPct val="107916"/>
              </a:lnSpc>
              <a:spcBef>
                <a:spcPts val="800"/>
              </a:spcBef>
              <a:spcAft>
                <a:spcPts val="0"/>
              </a:spcAft>
              <a:buClr>
                <a:schemeClr val="dk1"/>
              </a:buClr>
              <a:buSzPts val="1000"/>
              <a:buFont typeface="Malgun Gothic"/>
              <a:buChar char="●"/>
            </a:pPr>
            <a:r>
              <a:rPr lang="ko" sz="1000">
                <a:solidFill>
                  <a:schemeClr val="dk1"/>
                </a:solidFill>
                <a:latin typeface="Malgun Gothic"/>
                <a:ea typeface="Malgun Gothic"/>
                <a:cs typeface="Malgun Gothic"/>
                <a:sym typeface="Malgun Gothic"/>
              </a:rPr>
              <a:t>웹 서버 구축</a:t>
            </a:r>
            <a:endParaRPr sz="1000">
              <a:solidFill>
                <a:schemeClr val="dk1"/>
              </a:solidFill>
              <a:latin typeface="Malgun Gothic"/>
              <a:ea typeface="Malgun Gothic"/>
              <a:cs typeface="Malgun Gothic"/>
              <a:sym typeface="Malgun Gothic"/>
            </a:endParaRPr>
          </a:p>
          <a:p>
            <a:pPr marL="457200" lvl="0" indent="-292100" algn="just" rtl="0">
              <a:lnSpc>
                <a:spcPct val="107916"/>
              </a:lnSpc>
              <a:spcBef>
                <a:spcPts val="800"/>
              </a:spcBef>
              <a:spcAft>
                <a:spcPts val="0"/>
              </a:spcAft>
              <a:buClr>
                <a:schemeClr val="dk1"/>
              </a:buClr>
              <a:buSzPts val="1000"/>
              <a:buFont typeface="Malgun Gothic"/>
              <a:buChar char="●"/>
            </a:pPr>
            <a:r>
              <a:rPr lang="ko" sz="1000">
                <a:solidFill>
                  <a:schemeClr val="dk1"/>
                </a:solidFill>
                <a:latin typeface="Malgun Gothic"/>
                <a:ea typeface="Malgun Gothic"/>
                <a:cs typeface="Malgun Gothic"/>
                <a:sym typeface="Malgun Gothic"/>
              </a:rPr>
              <a:t>웹 구축</a:t>
            </a:r>
            <a:endParaRPr sz="1000">
              <a:solidFill>
                <a:schemeClr val="dk1"/>
              </a:solidFill>
              <a:latin typeface="Malgun Gothic"/>
              <a:ea typeface="Malgun Gothic"/>
              <a:cs typeface="Malgun Gothic"/>
              <a:sym typeface="Malgun Gothic"/>
            </a:endParaRPr>
          </a:p>
          <a:p>
            <a:pPr marL="914400" lvl="1" indent="-292100" algn="just" rtl="0">
              <a:lnSpc>
                <a:spcPct val="107916"/>
              </a:lnSpc>
              <a:spcBef>
                <a:spcPts val="800"/>
              </a:spcBef>
              <a:spcAft>
                <a:spcPts val="0"/>
              </a:spcAft>
              <a:buClr>
                <a:schemeClr val="dk1"/>
              </a:buClr>
              <a:buSzPts val="1000"/>
              <a:buFont typeface="Malgun Gothic"/>
              <a:buChar char="○"/>
            </a:pPr>
            <a:r>
              <a:rPr lang="ko" sz="1000">
                <a:solidFill>
                  <a:schemeClr val="dk1"/>
                </a:solidFill>
                <a:latin typeface="Malgun Gothic"/>
                <a:ea typeface="Malgun Gothic"/>
                <a:cs typeface="Malgun Gothic"/>
                <a:sym typeface="Malgun Gothic"/>
              </a:rPr>
              <a:t>판매 계정, 소비자 계정 분리</a:t>
            </a:r>
            <a:endParaRPr sz="1000">
              <a:solidFill>
                <a:schemeClr val="dk1"/>
              </a:solidFill>
              <a:latin typeface="Malgun Gothic"/>
              <a:ea typeface="Malgun Gothic"/>
              <a:cs typeface="Malgun Gothic"/>
              <a:sym typeface="Malgun Gothic"/>
            </a:endParaRPr>
          </a:p>
          <a:p>
            <a:pPr marL="914400" lvl="1" indent="-292100" algn="just" rtl="0">
              <a:lnSpc>
                <a:spcPct val="107916"/>
              </a:lnSpc>
              <a:spcBef>
                <a:spcPts val="800"/>
              </a:spcBef>
              <a:spcAft>
                <a:spcPts val="0"/>
              </a:spcAft>
              <a:buClr>
                <a:schemeClr val="dk1"/>
              </a:buClr>
              <a:buSzPts val="1000"/>
              <a:buFont typeface="Malgun Gothic"/>
              <a:buChar char="○"/>
            </a:pPr>
            <a:r>
              <a:rPr lang="ko" sz="1000">
                <a:solidFill>
                  <a:schemeClr val="dk1"/>
                </a:solidFill>
                <a:latin typeface="Malgun Gothic"/>
                <a:ea typeface="Malgun Gothic"/>
                <a:cs typeface="Malgun Gothic"/>
                <a:sym typeface="Malgun Gothic"/>
              </a:rPr>
              <a:t>지도 API와 연동하여 현재 위치 주변 가게에 대한 정보를 얻을 수 있어야함</a:t>
            </a:r>
            <a:endParaRPr sz="1000">
              <a:solidFill>
                <a:schemeClr val="dk1"/>
              </a:solidFill>
              <a:latin typeface="Malgun Gothic"/>
              <a:ea typeface="Malgun Gothic"/>
              <a:cs typeface="Malgun Gothic"/>
              <a:sym typeface="Malgun Gothic"/>
            </a:endParaRPr>
          </a:p>
          <a:p>
            <a:pPr marL="914400" lvl="1" indent="-292100" algn="just" rtl="0">
              <a:lnSpc>
                <a:spcPct val="107916"/>
              </a:lnSpc>
              <a:spcBef>
                <a:spcPts val="800"/>
              </a:spcBef>
              <a:spcAft>
                <a:spcPts val="800"/>
              </a:spcAft>
              <a:buClr>
                <a:schemeClr val="dk1"/>
              </a:buClr>
              <a:buSzPts val="1000"/>
              <a:buFont typeface="Malgun Gothic"/>
              <a:buChar char="○"/>
            </a:pPr>
            <a:r>
              <a:rPr lang="ko" sz="1000">
                <a:solidFill>
                  <a:schemeClr val="dk1"/>
                </a:solidFill>
                <a:latin typeface="Malgun Gothic"/>
                <a:ea typeface="Malgun Gothic"/>
                <a:cs typeface="Malgun Gothic"/>
                <a:sym typeface="Malgun Gothic"/>
              </a:rPr>
              <a:t>판매 계정에는 가게 정보와, 상품 정보를 등록할 수 있어야함, 또 소비자에게 보여줄 페이지가 있어야함</a:t>
            </a:r>
            <a:endParaRPr sz="1000">
              <a:solidFill>
                <a:schemeClr val="dk1"/>
              </a:solidFill>
              <a:latin typeface="Malgun Gothic"/>
              <a:ea typeface="Malgun Gothic"/>
              <a:cs typeface="Malgun Gothic"/>
              <a:sym typeface="Malgun Gothic"/>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개발 구현 방법</a:t>
            </a:r>
            <a:endParaRPr/>
          </a:p>
        </p:txBody>
      </p:sp>
      <p:sp>
        <p:nvSpPr>
          <p:cNvPr id="241" name="Google Shape;241;p39"/>
          <p:cNvSpPr txBox="1">
            <a:spLocks noGrp="1"/>
          </p:cNvSpPr>
          <p:nvPr>
            <p:ph type="body" idx="1"/>
          </p:nvPr>
        </p:nvSpPr>
        <p:spPr>
          <a:xfrm>
            <a:off x="311700" y="1152475"/>
            <a:ext cx="2061900" cy="705300"/>
          </a:xfrm>
          <a:prstGeom prst="rect">
            <a:avLst/>
          </a:prstGeom>
        </p:spPr>
        <p:txBody>
          <a:bodyPr spcFirstLastPara="1" wrap="square" lIns="91425" tIns="91425" rIns="91425" bIns="91425" anchor="t" anchorCtr="0">
            <a:normAutofit lnSpcReduction="10000"/>
          </a:bodyPr>
          <a:lstStyle/>
          <a:p>
            <a:pPr marL="457200" lvl="0" indent="-292100" algn="just" rtl="0">
              <a:lnSpc>
                <a:spcPct val="107916"/>
              </a:lnSpc>
              <a:spcBef>
                <a:spcPts val="0"/>
              </a:spcBef>
              <a:spcAft>
                <a:spcPts val="0"/>
              </a:spcAft>
              <a:buClr>
                <a:schemeClr val="dk1"/>
              </a:buClr>
              <a:buSzPts val="1000"/>
              <a:buFont typeface="Malgun Gothic"/>
              <a:buChar char="●"/>
            </a:pPr>
            <a:r>
              <a:rPr lang="ko" sz="1000">
                <a:solidFill>
                  <a:schemeClr val="dk1"/>
                </a:solidFill>
                <a:latin typeface="Malgun Gothic"/>
                <a:ea typeface="Malgun Gothic"/>
                <a:cs typeface="Malgun Gothic"/>
                <a:sym typeface="Malgun Gothic"/>
              </a:rPr>
              <a:t>화면 설계</a:t>
            </a:r>
            <a:endParaRPr sz="1000">
              <a:solidFill>
                <a:schemeClr val="dk1"/>
              </a:solidFill>
              <a:latin typeface="Malgun Gothic"/>
              <a:ea typeface="Malgun Gothic"/>
              <a:cs typeface="Malgun Gothic"/>
              <a:sym typeface="Malgun Gothic"/>
            </a:endParaRPr>
          </a:p>
          <a:p>
            <a:pPr marL="914400" lvl="1" indent="-292100" algn="just" rtl="0">
              <a:lnSpc>
                <a:spcPct val="107916"/>
              </a:lnSpc>
              <a:spcBef>
                <a:spcPts val="800"/>
              </a:spcBef>
              <a:spcAft>
                <a:spcPts val="800"/>
              </a:spcAft>
              <a:buClr>
                <a:schemeClr val="dk1"/>
              </a:buClr>
              <a:buSzPts val="1000"/>
              <a:buFont typeface="Malgun Gothic"/>
              <a:buChar char="○"/>
            </a:pPr>
            <a:r>
              <a:rPr lang="ko" sz="1000">
                <a:solidFill>
                  <a:schemeClr val="dk1"/>
                </a:solidFill>
                <a:latin typeface="Malgun Gothic"/>
                <a:ea typeface="Malgun Gothic"/>
                <a:cs typeface="Malgun Gothic"/>
                <a:sym typeface="Malgun Gothic"/>
              </a:rPr>
              <a:t>판매자 화면</a:t>
            </a:r>
            <a:endParaRPr sz="1000">
              <a:solidFill>
                <a:schemeClr val="dk1"/>
              </a:solidFill>
              <a:latin typeface="Malgun Gothic"/>
              <a:ea typeface="Malgun Gothic"/>
              <a:cs typeface="Malgun Gothic"/>
              <a:sym typeface="Malgun Gothic"/>
            </a:endParaRPr>
          </a:p>
        </p:txBody>
      </p:sp>
      <p:pic>
        <p:nvPicPr>
          <p:cNvPr id="242" name="Google Shape;242;p39"/>
          <p:cNvPicPr preferRelativeResize="0"/>
          <p:nvPr/>
        </p:nvPicPr>
        <p:blipFill>
          <a:blip r:embed="rId3">
            <a:alphaModFix/>
          </a:blip>
          <a:stretch>
            <a:fillRect/>
          </a:stretch>
        </p:blipFill>
        <p:spPr>
          <a:xfrm>
            <a:off x="3478125" y="324513"/>
            <a:ext cx="5060900" cy="4494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0" name="직사각형 9">
            <a:extLst>
              <a:ext uri="{FF2B5EF4-FFF2-40B4-BE49-F238E27FC236}">
                <a16:creationId xmlns:a16="http://schemas.microsoft.com/office/drawing/2014/main" id="{F19BAA44-FA58-4C54-ACF0-46CE3BE230B2}"/>
              </a:ext>
            </a:extLst>
          </p:cNvPr>
          <p:cNvSpPr/>
          <p:nvPr/>
        </p:nvSpPr>
        <p:spPr>
          <a:xfrm>
            <a:off x="-1193645" y="1656918"/>
            <a:ext cx="11365400" cy="436378"/>
          </a:xfrm>
          <a:prstGeom prst="rect">
            <a:avLst/>
          </a:prstGeom>
          <a:solidFill>
            <a:schemeClr val="accent6">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dirty="0"/>
          </a:p>
        </p:txBody>
      </p:sp>
      <p:sp>
        <p:nvSpPr>
          <p:cNvPr id="4" name="TextBox 3">
            <a:extLst>
              <a:ext uri="{FF2B5EF4-FFF2-40B4-BE49-F238E27FC236}">
                <a16:creationId xmlns:a16="http://schemas.microsoft.com/office/drawing/2014/main" id="{4B9BA0D3-7556-4907-B796-E39DABF33529}"/>
              </a:ext>
            </a:extLst>
          </p:cNvPr>
          <p:cNvSpPr txBox="1"/>
          <p:nvPr/>
        </p:nvSpPr>
        <p:spPr>
          <a:xfrm>
            <a:off x="850768" y="1656918"/>
            <a:ext cx="1268296" cy="1338828"/>
          </a:xfrm>
          <a:prstGeom prst="rect">
            <a:avLst/>
          </a:prstGeom>
          <a:noFill/>
        </p:spPr>
        <p:txBody>
          <a:bodyPr wrap="none" rtlCol="0">
            <a:spAutoFit/>
          </a:bodyPr>
          <a:lstStyle/>
          <a:p>
            <a:r>
              <a:rPr lang="en-US" altLang="ko-KR" sz="2400" b="1" dirty="0">
                <a:solidFill>
                  <a:srgbClr val="002060"/>
                </a:solidFill>
                <a:latin typeface="Microsoft GothicNeo" panose="020B0500000101010101" pitchFamily="50" charset="-127"/>
                <a:ea typeface="Microsoft GothicNeo" panose="020B0500000101010101" pitchFamily="50" charset="-127"/>
                <a:cs typeface="Microsoft GothicNeo" panose="020B0500000101010101" pitchFamily="50" charset="-127"/>
              </a:rPr>
              <a:t>01 </a:t>
            </a:r>
            <a:r>
              <a:rPr lang="ko-KR" altLang="en-US" sz="2400" b="1" dirty="0">
                <a:solidFill>
                  <a:srgbClr val="002060"/>
                </a:solidFill>
                <a:latin typeface="Microsoft GothicNeo" panose="020B0500000101010101" pitchFamily="50" charset="-127"/>
                <a:ea typeface="Microsoft GothicNeo" panose="020B0500000101010101" pitchFamily="50" charset="-127"/>
                <a:cs typeface="Microsoft GothicNeo" panose="020B0500000101010101" pitchFamily="50" charset="-127"/>
              </a:rPr>
              <a:t>개요</a:t>
            </a:r>
            <a:endParaRPr lang="en-US" altLang="ko-KR" sz="2400" b="1" dirty="0">
              <a:solidFill>
                <a:srgbClr val="002060"/>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a:p>
            <a:endParaRPr lang="en-US" altLang="ko-KR"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a:p>
            <a:r>
              <a:rPr lang="ko-KR" altLang="en-US"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rPr>
              <a:t>배경 및 필요성</a:t>
            </a:r>
            <a:endParaRPr lang="en-US" altLang="ko-KR"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a:p>
            <a:endParaRPr lang="en-US" altLang="ko-KR"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a:p>
            <a:r>
              <a:rPr lang="ko-KR" altLang="en-US"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rPr>
              <a:t>동네마켓</a:t>
            </a:r>
            <a:endParaRPr lang="en-US" altLang="ko-KR"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1" name="TextBox 10">
            <a:extLst>
              <a:ext uri="{FF2B5EF4-FFF2-40B4-BE49-F238E27FC236}">
                <a16:creationId xmlns:a16="http://schemas.microsoft.com/office/drawing/2014/main" id="{4C99F144-23F1-4C47-9854-6AFB6531D996}"/>
              </a:ext>
            </a:extLst>
          </p:cNvPr>
          <p:cNvSpPr txBox="1"/>
          <p:nvPr/>
        </p:nvSpPr>
        <p:spPr>
          <a:xfrm>
            <a:off x="2511734" y="1657743"/>
            <a:ext cx="1481496" cy="2908489"/>
          </a:xfrm>
          <a:prstGeom prst="rect">
            <a:avLst/>
          </a:prstGeom>
          <a:noFill/>
        </p:spPr>
        <p:txBody>
          <a:bodyPr wrap="none" rtlCol="0">
            <a:spAutoFit/>
          </a:bodyPr>
          <a:lstStyle/>
          <a:p>
            <a:r>
              <a:rPr lang="en-US" altLang="ko-KR" sz="2400" b="1" dirty="0">
                <a:solidFill>
                  <a:srgbClr val="002060"/>
                </a:solidFill>
                <a:latin typeface="Microsoft GothicNeo" panose="020B0500000101010101" pitchFamily="50" charset="-127"/>
                <a:ea typeface="Microsoft GothicNeo" panose="020B0500000101010101" pitchFamily="50" charset="-127"/>
                <a:cs typeface="Microsoft GothicNeo" panose="020B0500000101010101" pitchFamily="50" charset="-127"/>
              </a:rPr>
              <a:t>02 </a:t>
            </a:r>
            <a:r>
              <a:rPr lang="ko-KR" altLang="en-US" sz="2400" b="1" dirty="0">
                <a:solidFill>
                  <a:srgbClr val="002060"/>
                </a:solidFill>
                <a:latin typeface="Microsoft GothicNeo" panose="020B0500000101010101" pitchFamily="50" charset="-127"/>
                <a:ea typeface="Microsoft GothicNeo" panose="020B0500000101010101" pitchFamily="50" charset="-127"/>
                <a:cs typeface="Microsoft GothicNeo" panose="020B0500000101010101" pitchFamily="50" charset="-127"/>
              </a:rPr>
              <a:t>서비스</a:t>
            </a:r>
            <a:endParaRPr lang="en-US" altLang="ko-KR" sz="2400" b="1" dirty="0">
              <a:solidFill>
                <a:srgbClr val="002060"/>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a:p>
            <a:endParaRPr lang="en-US" altLang="ko-KR"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a:p>
            <a:r>
              <a:rPr lang="ko-KR" altLang="en-US"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rPr>
              <a:t>기능</a:t>
            </a:r>
            <a:endParaRPr lang="en-US" altLang="ko-KR"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a:p>
            <a:r>
              <a:rPr lang="en-US" altLang="ko-KR" sz="1200"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rPr>
              <a:t>   - </a:t>
            </a:r>
            <a:r>
              <a:rPr lang="ko-KR" altLang="en-US" sz="1200"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rPr>
              <a:t>소비자</a:t>
            </a:r>
            <a:endParaRPr lang="en-US" altLang="ko-KR" sz="1200"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a:p>
            <a:r>
              <a:rPr lang="en-US" altLang="ko-KR" sz="1200"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rPr>
              <a:t>   - </a:t>
            </a:r>
            <a:r>
              <a:rPr lang="ko-KR" altLang="en-US" sz="1200"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rPr>
              <a:t>판매자</a:t>
            </a:r>
            <a:endParaRPr lang="en-US" altLang="ko-KR" sz="1200"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a:p>
            <a:endParaRPr lang="en-US" altLang="ko-KR"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a:p>
            <a:r>
              <a:rPr lang="ko-KR" altLang="en-US"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rPr>
              <a:t>사용자 효용</a:t>
            </a:r>
            <a:endParaRPr lang="en-US" altLang="ko-KR"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a:p>
            <a:r>
              <a:rPr lang="en-US" altLang="ko-KR" sz="1200"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rPr>
              <a:t>   - </a:t>
            </a:r>
            <a:r>
              <a:rPr lang="ko-KR" altLang="en-US" sz="1200"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rPr>
              <a:t>소비자</a:t>
            </a:r>
            <a:endParaRPr lang="en-US" altLang="ko-KR" sz="1200"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a:p>
            <a:r>
              <a:rPr lang="en-US" altLang="ko-KR" sz="1200"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rPr>
              <a:t>   - </a:t>
            </a:r>
            <a:r>
              <a:rPr lang="ko-KR" altLang="en-US" sz="1200"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rPr>
              <a:t>판매자</a:t>
            </a:r>
            <a:endParaRPr lang="en-US" altLang="ko-KR" sz="1200"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a:p>
            <a:endParaRPr lang="en-US" altLang="ko-KR"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a:p>
            <a:r>
              <a:rPr lang="ko-KR" altLang="en-US"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rPr>
              <a:t>구성 방향</a:t>
            </a:r>
            <a:endParaRPr lang="en-US" altLang="ko-KR"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a:p>
            <a:r>
              <a:rPr lang="en-US" altLang="ko-KR" sz="1200"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rPr>
              <a:t>   - </a:t>
            </a:r>
            <a:r>
              <a:rPr lang="ko-KR" altLang="en-US" sz="1200"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rPr>
              <a:t>사용자 </a:t>
            </a:r>
            <a:r>
              <a:rPr lang="ko-KR" altLang="en-US" sz="1200" b="1" dirty="0" err="1">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rPr>
              <a:t>타게팅</a:t>
            </a:r>
            <a:endParaRPr lang="en-US" altLang="ko-KR" sz="1200"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a:p>
            <a:r>
              <a:rPr lang="en-US" altLang="ko-KR" sz="1200"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rPr>
              <a:t>   - </a:t>
            </a:r>
            <a:r>
              <a:rPr lang="ko-KR" altLang="en-US" sz="1200"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rPr>
              <a:t>경쟁사 비교</a:t>
            </a:r>
            <a:endParaRPr lang="en-US" altLang="ko-KR" sz="1200"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3" name="TextBox 12">
            <a:extLst>
              <a:ext uri="{FF2B5EF4-FFF2-40B4-BE49-F238E27FC236}">
                <a16:creationId xmlns:a16="http://schemas.microsoft.com/office/drawing/2014/main" id="{CBD48AE2-A2B7-4B70-8F71-AC967E39F5DD}"/>
              </a:ext>
            </a:extLst>
          </p:cNvPr>
          <p:cNvSpPr txBox="1"/>
          <p:nvPr/>
        </p:nvSpPr>
        <p:spPr>
          <a:xfrm>
            <a:off x="4385900" y="1656918"/>
            <a:ext cx="1433406" cy="2616101"/>
          </a:xfrm>
          <a:prstGeom prst="rect">
            <a:avLst/>
          </a:prstGeom>
          <a:noFill/>
        </p:spPr>
        <p:txBody>
          <a:bodyPr wrap="none" rtlCol="0">
            <a:spAutoFit/>
          </a:bodyPr>
          <a:lstStyle/>
          <a:p>
            <a:r>
              <a:rPr lang="en-US" altLang="ko-KR" sz="2400" b="1" dirty="0">
                <a:solidFill>
                  <a:srgbClr val="002060"/>
                </a:solidFill>
                <a:latin typeface="Microsoft GothicNeo" panose="020B0500000101010101" pitchFamily="50" charset="-127"/>
                <a:ea typeface="Microsoft GothicNeo" panose="020B0500000101010101" pitchFamily="50" charset="-127"/>
                <a:cs typeface="Microsoft GothicNeo" panose="020B0500000101010101" pitchFamily="50" charset="-127"/>
              </a:rPr>
              <a:t>03 </a:t>
            </a:r>
            <a:r>
              <a:rPr lang="ko-KR" altLang="en-US" sz="2400" b="1" dirty="0">
                <a:solidFill>
                  <a:srgbClr val="002060"/>
                </a:solidFill>
                <a:latin typeface="Microsoft GothicNeo" panose="020B0500000101010101" pitchFamily="50" charset="-127"/>
                <a:ea typeface="Microsoft GothicNeo" panose="020B0500000101010101" pitchFamily="50" charset="-127"/>
                <a:cs typeface="Microsoft GothicNeo" panose="020B0500000101010101" pitchFamily="50" charset="-127"/>
              </a:rPr>
              <a:t>개발</a:t>
            </a:r>
            <a:endParaRPr lang="en-US" altLang="ko-KR" sz="2400" b="1" dirty="0">
              <a:solidFill>
                <a:srgbClr val="002060"/>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a:p>
            <a:endParaRPr lang="en-US" altLang="ko-KR"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a:p>
            <a:r>
              <a:rPr lang="ko-KR" altLang="en-US"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rPr>
              <a:t>데이터</a:t>
            </a:r>
            <a:r>
              <a:rPr lang="en-US" altLang="ko-KR"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rPr>
              <a:t> </a:t>
            </a:r>
            <a:r>
              <a:rPr lang="ko-KR" altLang="en-US"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rPr>
              <a:t>수집 방법</a:t>
            </a:r>
            <a:endParaRPr lang="en-US" altLang="ko-KR"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a:p>
            <a:endParaRPr lang="en-US" altLang="ko-KR"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a:p>
            <a:r>
              <a:rPr lang="ko-KR" altLang="en-US"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rPr>
              <a:t>데이터 분석 방법</a:t>
            </a:r>
            <a:endParaRPr lang="en-US" altLang="ko-KR"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a:p>
            <a:endParaRPr lang="en-US" altLang="ko-KR"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a:p>
            <a:r>
              <a:rPr lang="en-US" altLang="ko-KR"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rPr>
              <a:t>AI </a:t>
            </a:r>
            <a:r>
              <a:rPr lang="ko-KR" altLang="en-US"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rPr>
              <a:t>모델 </a:t>
            </a:r>
            <a:endParaRPr lang="en-US" altLang="ko-KR"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a:p>
            <a:endParaRPr lang="en-US" altLang="ko-KR"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a:p>
            <a:r>
              <a:rPr lang="ko-KR" altLang="en-US"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rPr>
              <a:t>화면</a:t>
            </a:r>
            <a:r>
              <a:rPr lang="en-US" altLang="ko-KR"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rPr>
              <a:t>/</a:t>
            </a:r>
            <a:r>
              <a:rPr lang="ko-KR" altLang="en-US"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rPr>
              <a:t>인터페이스</a:t>
            </a:r>
            <a:endParaRPr lang="en-US" altLang="ko-KR"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a:p>
            <a:endParaRPr lang="en-US" altLang="ko-KR"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a:p>
            <a:r>
              <a:rPr lang="ko-KR" altLang="en-US"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rPr>
              <a:t>웹 구축</a:t>
            </a:r>
            <a:endParaRPr lang="en-US" altLang="ko-KR"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4" name="TextBox 13">
            <a:extLst>
              <a:ext uri="{FF2B5EF4-FFF2-40B4-BE49-F238E27FC236}">
                <a16:creationId xmlns:a16="http://schemas.microsoft.com/office/drawing/2014/main" id="{4C92C580-AF5C-4F15-A48F-F63446B50E04}"/>
              </a:ext>
            </a:extLst>
          </p:cNvPr>
          <p:cNvSpPr txBox="1"/>
          <p:nvPr/>
        </p:nvSpPr>
        <p:spPr>
          <a:xfrm>
            <a:off x="6211976" y="1656918"/>
            <a:ext cx="1858201" cy="1754326"/>
          </a:xfrm>
          <a:prstGeom prst="rect">
            <a:avLst/>
          </a:prstGeom>
          <a:noFill/>
        </p:spPr>
        <p:txBody>
          <a:bodyPr wrap="none" rtlCol="0">
            <a:spAutoFit/>
          </a:bodyPr>
          <a:lstStyle/>
          <a:p>
            <a:r>
              <a:rPr lang="en-US" altLang="ko-KR" sz="2400" b="1" dirty="0">
                <a:solidFill>
                  <a:srgbClr val="002060"/>
                </a:solidFill>
                <a:latin typeface="Microsoft GothicNeo" panose="020B0500000101010101" pitchFamily="50" charset="-127"/>
                <a:ea typeface="Microsoft GothicNeo" panose="020B0500000101010101" pitchFamily="50" charset="-127"/>
                <a:cs typeface="Microsoft GothicNeo" panose="020B0500000101010101" pitchFamily="50" charset="-127"/>
              </a:rPr>
              <a:t>04 </a:t>
            </a:r>
            <a:r>
              <a:rPr lang="ko-KR" altLang="en-US" sz="2400" b="1" dirty="0">
                <a:solidFill>
                  <a:srgbClr val="002060"/>
                </a:solidFill>
                <a:latin typeface="Microsoft GothicNeo" panose="020B0500000101010101" pitchFamily="50" charset="-127"/>
                <a:ea typeface="Microsoft GothicNeo" panose="020B0500000101010101" pitchFamily="50" charset="-127"/>
                <a:cs typeface="Microsoft GothicNeo" panose="020B0500000101010101" pitchFamily="50" charset="-127"/>
              </a:rPr>
              <a:t>발전 방향</a:t>
            </a:r>
            <a:endParaRPr lang="en-US" altLang="ko-KR" sz="2400" b="1" dirty="0">
              <a:solidFill>
                <a:srgbClr val="002060"/>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a:p>
            <a:endParaRPr lang="en-US" altLang="ko-KR"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a:p>
            <a:r>
              <a:rPr lang="ko-KR" altLang="en-US"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rPr>
              <a:t>기대효과</a:t>
            </a:r>
            <a:endParaRPr lang="en-US" altLang="ko-KR"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a:p>
            <a:endParaRPr lang="en-US" altLang="ko-KR"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a:p>
            <a:r>
              <a:rPr lang="ko-KR" altLang="en-US"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rPr>
              <a:t>제약</a:t>
            </a:r>
            <a:endParaRPr lang="en-US" altLang="ko-KR"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a:p>
            <a:endParaRPr lang="en-US" altLang="ko-KR"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a:p>
            <a:r>
              <a:rPr lang="ko-KR" altLang="en-US"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rPr>
              <a:t>발전 방향</a:t>
            </a:r>
            <a:endParaRPr lang="en-US" altLang="ko-KR" b="1" dirty="0">
              <a:solidFill>
                <a:schemeClr val="bg1"/>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5" name="직사각형 14">
            <a:extLst>
              <a:ext uri="{FF2B5EF4-FFF2-40B4-BE49-F238E27FC236}">
                <a16:creationId xmlns:a16="http://schemas.microsoft.com/office/drawing/2014/main" id="{DAC6A2FA-6BD3-4BA1-BC98-8A0CEBDCA405}"/>
              </a:ext>
            </a:extLst>
          </p:cNvPr>
          <p:cNvSpPr/>
          <p:nvPr/>
        </p:nvSpPr>
        <p:spPr>
          <a:xfrm>
            <a:off x="-982414" y="304403"/>
            <a:ext cx="3415776" cy="71332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dirty="0"/>
          </a:p>
        </p:txBody>
      </p:sp>
      <p:sp>
        <p:nvSpPr>
          <p:cNvPr id="16" name="Google Shape;65;p15">
            <a:extLst>
              <a:ext uri="{FF2B5EF4-FFF2-40B4-BE49-F238E27FC236}">
                <a16:creationId xmlns:a16="http://schemas.microsoft.com/office/drawing/2014/main" id="{87B4E6EB-C387-427F-AF46-A9C3E286825C}"/>
              </a:ext>
            </a:extLst>
          </p:cNvPr>
          <p:cNvSpPr txBox="1">
            <a:spLocks noGrp="1"/>
          </p:cNvSpPr>
          <p:nvPr>
            <p:ph type="title"/>
          </p:nvPr>
        </p:nvSpPr>
        <p:spPr>
          <a:xfrm>
            <a:off x="311700" y="37471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dirty="0">
                <a:solidFill>
                  <a:schemeClr val="bg1"/>
                </a:solidFill>
              </a:rPr>
              <a:t>CONTENTS</a:t>
            </a:r>
            <a:endParaRPr b="1" dirty="0">
              <a:solidFill>
                <a:schemeClr val="bg1"/>
              </a:solidFill>
            </a:endParaRPr>
          </a:p>
        </p:txBody>
      </p:sp>
    </p:spTree>
    <p:extLst>
      <p:ext uri="{BB962C8B-B14F-4D97-AF65-F5344CB8AC3E}">
        <p14:creationId xmlns:p14="http://schemas.microsoft.com/office/powerpoint/2010/main" val="3878333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개발 구현 방법</a:t>
            </a:r>
            <a:endParaRPr/>
          </a:p>
        </p:txBody>
      </p:sp>
      <p:sp>
        <p:nvSpPr>
          <p:cNvPr id="248" name="Google Shape;248;p40"/>
          <p:cNvSpPr txBox="1">
            <a:spLocks noGrp="1"/>
          </p:cNvSpPr>
          <p:nvPr>
            <p:ph type="body" idx="1"/>
          </p:nvPr>
        </p:nvSpPr>
        <p:spPr>
          <a:xfrm>
            <a:off x="311700" y="1152475"/>
            <a:ext cx="27018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ko"/>
              <a:t>전체 시스템 구성도</a:t>
            </a:r>
            <a:endParaRPr/>
          </a:p>
          <a:p>
            <a:pPr marL="0" lvl="0" indent="0" algn="l" rtl="0">
              <a:spcBef>
                <a:spcPts val="1200"/>
              </a:spcBef>
              <a:spcAft>
                <a:spcPts val="1200"/>
              </a:spcAft>
              <a:buNone/>
            </a:pPr>
            <a:endParaRPr/>
          </a:p>
        </p:txBody>
      </p:sp>
      <p:pic>
        <p:nvPicPr>
          <p:cNvPr id="249" name="Google Shape;249;p40"/>
          <p:cNvPicPr preferRelativeResize="0"/>
          <p:nvPr/>
        </p:nvPicPr>
        <p:blipFill>
          <a:blip r:embed="rId3">
            <a:alphaModFix/>
          </a:blip>
          <a:stretch>
            <a:fillRect/>
          </a:stretch>
        </p:blipFill>
        <p:spPr>
          <a:xfrm>
            <a:off x="3098250" y="873175"/>
            <a:ext cx="5734050" cy="3695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개발 구현 방법</a:t>
            </a:r>
            <a:endParaRPr/>
          </a:p>
        </p:txBody>
      </p:sp>
      <p:sp>
        <p:nvSpPr>
          <p:cNvPr id="255" name="Google Shape;255;p41"/>
          <p:cNvSpPr txBox="1">
            <a:spLocks noGrp="1"/>
          </p:cNvSpPr>
          <p:nvPr>
            <p:ph type="body" idx="1"/>
          </p:nvPr>
        </p:nvSpPr>
        <p:spPr>
          <a:xfrm>
            <a:off x="311700" y="1152475"/>
            <a:ext cx="27867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ko"/>
              <a:t>소프트웨어 아키텍처</a:t>
            </a:r>
            <a:endParaRPr/>
          </a:p>
          <a:p>
            <a:pPr marL="914400" lvl="1" indent="-317500" algn="l" rtl="0">
              <a:spcBef>
                <a:spcPts val="0"/>
              </a:spcBef>
              <a:spcAft>
                <a:spcPts val="0"/>
              </a:spcAft>
              <a:buSzPts val="1400"/>
              <a:buChar char="○"/>
            </a:pPr>
            <a:r>
              <a:rPr lang="ko"/>
              <a:t>전체 개발 컴포넌트</a:t>
            </a:r>
            <a:endParaRPr/>
          </a:p>
        </p:txBody>
      </p:sp>
      <p:pic>
        <p:nvPicPr>
          <p:cNvPr id="256" name="Google Shape;256;p41"/>
          <p:cNvPicPr preferRelativeResize="0"/>
          <p:nvPr/>
        </p:nvPicPr>
        <p:blipFill>
          <a:blip r:embed="rId3">
            <a:alphaModFix/>
          </a:blip>
          <a:stretch>
            <a:fillRect/>
          </a:stretch>
        </p:blipFill>
        <p:spPr>
          <a:xfrm>
            <a:off x="3250800" y="1170125"/>
            <a:ext cx="5734050" cy="32099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개발 구현 방법</a:t>
            </a:r>
            <a:endParaRPr/>
          </a:p>
        </p:txBody>
      </p:sp>
      <p:sp>
        <p:nvSpPr>
          <p:cNvPr id="262" name="Google Shape;262;p42"/>
          <p:cNvSpPr txBox="1">
            <a:spLocks noGrp="1"/>
          </p:cNvSpPr>
          <p:nvPr>
            <p:ph type="body" idx="1"/>
          </p:nvPr>
        </p:nvSpPr>
        <p:spPr>
          <a:xfrm>
            <a:off x="311700" y="1152475"/>
            <a:ext cx="27867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ko"/>
              <a:t>소프트웨어 아키텍처</a:t>
            </a:r>
            <a:endParaRPr/>
          </a:p>
          <a:p>
            <a:pPr marL="914400" lvl="1" indent="-317500" algn="l" rtl="0">
              <a:spcBef>
                <a:spcPts val="0"/>
              </a:spcBef>
              <a:spcAft>
                <a:spcPts val="0"/>
              </a:spcAft>
              <a:buSzPts val="1400"/>
              <a:buChar char="○"/>
            </a:pPr>
            <a:r>
              <a:rPr lang="ko"/>
              <a:t>동네마켓 웹 어플리케이션</a:t>
            </a:r>
            <a:endParaRPr/>
          </a:p>
        </p:txBody>
      </p:sp>
      <p:pic>
        <p:nvPicPr>
          <p:cNvPr id="263" name="Google Shape;263;p42"/>
          <p:cNvPicPr preferRelativeResize="0"/>
          <p:nvPr/>
        </p:nvPicPr>
        <p:blipFill>
          <a:blip r:embed="rId3">
            <a:alphaModFix/>
          </a:blip>
          <a:stretch>
            <a:fillRect/>
          </a:stretch>
        </p:blipFill>
        <p:spPr>
          <a:xfrm>
            <a:off x="3250800" y="1170125"/>
            <a:ext cx="5734050" cy="3228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개발 구현 방법</a:t>
            </a:r>
            <a:endParaRPr/>
          </a:p>
        </p:txBody>
      </p:sp>
      <p:sp>
        <p:nvSpPr>
          <p:cNvPr id="269" name="Google Shape;269;p43"/>
          <p:cNvSpPr txBox="1">
            <a:spLocks noGrp="1"/>
          </p:cNvSpPr>
          <p:nvPr>
            <p:ph type="body" idx="1"/>
          </p:nvPr>
        </p:nvSpPr>
        <p:spPr>
          <a:xfrm>
            <a:off x="311700" y="1152475"/>
            <a:ext cx="27867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ko"/>
              <a:t>소프트웨어 아키텍처</a:t>
            </a:r>
            <a:endParaRPr/>
          </a:p>
          <a:p>
            <a:pPr marL="914400" lvl="1" indent="-317500" algn="l" rtl="0">
              <a:spcBef>
                <a:spcPts val="0"/>
              </a:spcBef>
              <a:spcAft>
                <a:spcPts val="0"/>
              </a:spcAft>
              <a:buSzPts val="1400"/>
              <a:buChar char="○"/>
            </a:pPr>
            <a:r>
              <a:rPr lang="ko"/>
              <a:t>이미지 인식 머신러닝 모델</a:t>
            </a:r>
            <a:endParaRPr/>
          </a:p>
        </p:txBody>
      </p:sp>
      <p:pic>
        <p:nvPicPr>
          <p:cNvPr id="270" name="Google Shape;270;p43"/>
          <p:cNvPicPr preferRelativeResize="0"/>
          <p:nvPr/>
        </p:nvPicPr>
        <p:blipFill>
          <a:blip r:embed="rId3">
            <a:alphaModFix/>
          </a:blip>
          <a:stretch>
            <a:fillRect/>
          </a:stretch>
        </p:blipFill>
        <p:spPr>
          <a:xfrm>
            <a:off x="3250800" y="1170125"/>
            <a:ext cx="5734050" cy="32289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개발 구현 방법</a:t>
            </a:r>
            <a:endParaRPr/>
          </a:p>
        </p:txBody>
      </p:sp>
      <p:sp>
        <p:nvSpPr>
          <p:cNvPr id="276" name="Google Shape;276;p44"/>
          <p:cNvSpPr txBox="1">
            <a:spLocks noGrp="1"/>
          </p:cNvSpPr>
          <p:nvPr>
            <p:ph type="body" idx="1"/>
          </p:nvPr>
        </p:nvSpPr>
        <p:spPr>
          <a:xfrm>
            <a:off x="311700" y="1152475"/>
            <a:ext cx="33417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ko"/>
              <a:t>모듈 및 인터페이스 설계</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개발 구현 방법</a:t>
            </a:r>
            <a:endParaRPr/>
          </a:p>
        </p:txBody>
      </p:sp>
      <p:sp>
        <p:nvSpPr>
          <p:cNvPr id="282" name="Google Shape;282;p45"/>
          <p:cNvSpPr txBox="1">
            <a:spLocks noGrp="1"/>
          </p:cNvSpPr>
          <p:nvPr>
            <p:ph type="body" idx="1"/>
          </p:nvPr>
        </p:nvSpPr>
        <p:spPr>
          <a:xfrm>
            <a:off x="311700" y="1152475"/>
            <a:ext cx="2825700" cy="2975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ko"/>
              <a:t>WBS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기대효과</a:t>
            </a:r>
            <a:endParaRPr/>
          </a:p>
        </p:txBody>
      </p:sp>
      <p:sp>
        <p:nvSpPr>
          <p:cNvPr id="293" name="Google Shape;293;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ko" sz="1500"/>
              <a:t>판매자 측면</a:t>
            </a:r>
            <a:endParaRPr sz="1500"/>
          </a:p>
          <a:p>
            <a:pPr marL="914400" lvl="1" indent="-323850" algn="just" rtl="0">
              <a:lnSpc>
                <a:spcPct val="107916"/>
              </a:lnSpc>
              <a:spcBef>
                <a:spcPts val="0"/>
              </a:spcBef>
              <a:spcAft>
                <a:spcPts val="0"/>
              </a:spcAft>
              <a:buSzPts val="1500"/>
              <a:buChar char="○"/>
            </a:pPr>
            <a:r>
              <a:rPr lang="ko" sz="1500">
                <a:solidFill>
                  <a:schemeClr val="dk1"/>
                </a:solidFill>
                <a:latin typeface="Malgun Gothic"/>
                <a:ea typeface="Malgun Gothic"/>
                <a:cs typeface="Malgun Gothic"/>
                <a:sym typeface="Malgun Gothic"/>
              </a:rPr>
              <a:t>저렴한 비용으로 상품홍보가 가능하고, 객관적인 상품측정의 영향으로 보다 좋은 품질의 상품을 들여놓는데 더 노력하게 되며, 또한 악성 재고 상품을 가격조정으로 저렴하게 홍보하여 빠르게 처리가 가능할 것이다. </a:t>
            </a:r>
            <a:endParaRPr sz="1500">
              <a:solidFill>
                <a:schemeClr val="dk1"/>
              </a:solidFill>
              <a:latin typeface="Malgun Gothic"/>
              <a:ea typeface="Malgun Gothic"/>
              <a:cs typeface="Malgun Gothic"/>
              <a:sym typeface="Malgun Gothic"/>
            </a:endParaRPr>
          </a:p>
          <a:p>
            <a:pPr marL="457200" lvl="0" indent="-323850" algn="just" rtl="0">
              <a:lnSpc>
                <a:spcPct val="107916"/>
              </a:lnSpc>
              <a:spcBef>
                <a:spcPts val="800"/>
              </a:spcBef>
              <a:spcAft>
                <a:spcPts val="0"/>
              </a:spcAft>
              <a:buClr>
                <a:schemeClr val="dk1"/>
              </a:buClr>
              <a:buSzPts val="1500"/>
              <a:buFont typeface="Malgun Gothic"/>
              <a:buChar char="●"/>
            </a:pPr>
            <a:r>
              <a:rPr lang="ko" sz="1500">
                <a:solidFill>
                  <a:schemeClr val="dk1"/>
                </a:solidFill>
                <a:latin typeface="Malgun Gothic"/>
                <a:ea typeface="Malgun Gothic"/>
                <a:cs typeface="Malgun Gothic"/>
                <a:sym typeface="Malgun Gothic"/>
              </a:rPr>
              <a:t>소비자 측면</a:t>
            </a:r>
            <a:endParaRPr sz="1500">
              <a:solidFill>
                <a:schemeClr val="dk1"/>
              </a:solidFill>
              <a:latin typeface="Malgun Gothic"/>
              <a:ea typeface="Malgun Gothic"/>
              <a:cs typeface="Malgun Gothic"/>
              <a:sym typeface="Malgun Gothic"/>
            </a:endParaRPr>
          </a:p>
          <a:p>
            <a:pPr marL="914400" lvl="1" indent="-406400" algn="just" rtl="0">
              <a:lnSpc>
                <a:spcPct val="107916"/>
              </a:lnSpc>
              <a:spcBef>
                <a:spcPts val="800"/>
              </a:spcBef>
              <a:spcAft>
                <a:spcPts val="800"/>
              </a:spcAft>
              <a:buClr>
                <a:schemeClr val="dk1"/>
              </a:buClr>
              <a:buSzPts val="2800"/>
              <a:buFont typeface="Malgun Gothic"/>
              <a:buChar char="○"/>
            </a:pPr>
            <a:r>
              <a:rPr lang="ko" sz="1500">
                <a:solidFill>
                  <a:schemeClr val="dk1"/>
                </a:solidFill>
                <a:latin typeface="Malgun Gothic"/>
                <a:ea typeface="Malgun Gothic"/>
                <a:cs typeface="Malgun Gothic"/>
                <a:sym typeface="Malgun Gothic"/>
              </a:rPr>
              <a:t>AI를 통한 객관적인 상품등급 측정으로, 상품 품질확인의 부담이 줄어들 것이다. 또, 거리를 보고 가게를 정할 수 있고, 직접 방문하는것이 아닌 ‘동네마켓’을 이용하여 편하게 가격과 품질을 고객이 결정하여 구매할 수 있어 빠르고 만족스러운 구매가 가능할 것이다. </a:t>
            </a:r>
            <a:r>
              <a:rPr lang="ko" sz="2800">
                <a:solidFill>
                  <a:schemeClr val="dk1"/>
                </a:solidFill>
                <a:latin typeface="Malgun Gothic"/>
                <a:ea typeface="Malgun Gothic"/>
                <a:cs typeface="Malgun Gothic"/>
                <a:sym typeface="Malgun Gothic"/>
              </a:rPr>
              <a:t> </a:t>
            </a:r>
            <a:endParaRPr sz="2800">
              <a:solidFill>
                <a:schemeClr val="dk1"/>
              </a:solidFill>
              <a:latin typeface="Malgun Gothic"/>
              <a:ea typeface="Malgun Gothic"/>
              <a:cs typeface="Malgun Gothic"/>
              <a:sym typeface="Malgun Gothic"/>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향후 발전 방향</a:t>
            </a:r>
            <a:endParaRPr/>
          </a:p>
        </p:txBody>
      </p:sp>
      <p:sp>
        <p:nvSpPr>
          <p:cNvPr id="299" name="Google Shape;299;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762000" lvl="1" indent="-317500" algn="just" rtl="0">
              <a:lnSpc>
                <a:spcPct val="107916"/>
              </a:lnSpc>
              <a:spcBef>
                <a:spcPts val="0"/>
              </a:spcBef>
              <a:spcAft>
                <a:spcPts val="0"/>
              </a:spcAft>
              <a:buClr>
                <a:schemeClr val="dk1"/>
              </a:buClr>
              <a:buSzPts val="1000"/>
              <a:buFont typeface="Malgun Gothic"/>
              <a:buChar char="○"/>
            </a:pPr>
            <a:r>
              <a:rPr lang="ko" sz="1000">
                <a:solidFill>
                  <a:schemeClr val="dk1"/>
                </a:solidFill>
                <a:latin typeface="Malgun Gothic"/>
                <a:ea typeface="Malgun Gothic"/>
                <a:cs typeface="Malgun Gothic"/>
                <a:sym typeface="Malgun Gothic"/>
              </a:rPr>
              <a:t>유료회원 서비스</a:t>
            </a:r>
            <a:endParaRPr sz="1000">
              <a:solidFill>
                <a:schemeClr val="dk1"/>
              </a:solidFill>
              <a:latin typeface="Malgun Gothic"/>
              <a:ea typeface="Malgun Gothic"/>
              <a:cs typeface="Malgun Gothic"/>
              <a:sym typeface="Malgun Gothic"/>
            </a:endParaRPr>
          </a:p>
          <a:p>
            <a:pPr marL="1016000" lvl="2" indent="-317500" algn="just" rtl="0">
              <a:lnSpc>
                <a:spcPct val="107916"/>
              </a:lnSpc>
              <a:spcBef>
                <a:spcPts val="800"/>
              </a:spcBef>
              <a:spcAft>
                <a:spcPts val="0"/>
              </a:spcAft>
              <a:buClr>
                <a:schemeClr val="dk1"/>
              </a:buClr>
              <a:buSzPts val="1000"/>
              <a:buFont typeface="Malgun Gothic"/>
              <a:buChar char="■"/>
            </a:pPr>
            <a:r>
              <a:rPr lang="ko" sz="1000">
                <a:solidFill>
                  <a:schemeClr val="dk1"/>
                </a:solidFill>
                <a:latin typeface="Malgun Gothic"/>
                <a:ea typeface="Malgun Gothic"/>
                <a:cs typeface="Malgun Gothic"/>
                <a:sym typeface="Malgun Gothic"/>
              </a:rPr>
              <a:t>유료회원으로 업그레이드시, 좋은 품질의 상품은 선점할 수 있고, 더 나아가 미리 예약을 진행할 수 있다.</a:t>
            </a:r>
            <a:endParaRPr sz="1000">
              <a:solidFill>
                <a:schemeClr val="dk1"/>
              </a:solidFill>
              <a:latin typeface="Malgun Gothic"/>
              <a:ea typeface="Malgun Gothic"/>
              <a:cs typeface="Malgun Gothic"/>
              <a:sym typeface="Malgun Gothic"/>
            </a:endParaRPr>
          </a:p>
          <a:p>
            <a:pPr marL="762000" lvl="1" indent="-317500" algn="just" rtl="0">
              <a:lnSpc>
                <a:spcPct val="107916"/>
              </a:lnSpc>
              <a:spcBef>
                <a:spcPts val="800"/>
              </a:spcBef>
              <a:spcAft>
                <a:spcPts val="0"/>
              </a:spcAft>
              <a:buClr>
                <a:schemeClr val="dk1"/>
              </a:buClr>
              <a:buSzPts val="1000"/>
              <a:buFont typeface="Malgun Gothic"/>
              <a:buChar char="○"/>
            </a:pPr>
            <a:r>
              <a:rPr lang="ko" sz="1000">
                <a:solidFill>
                  <a:schemeClr val="dk1"/>
                </a:solidFill>
                <a:latin typeface="Malgun Gothic"/>
                <a:ea typeface="Malgun Gothic"/>
                <a:cs typeface="Malgun Gothic"/>
                <a:sym typeface="Malgun Gothic"/>
              </a:rPr>
              <a:t>매출 장부 서비스 제공으로 상품별 매출 정보를 제공하여 향후 판매에 도움이 되도록 한다.</a:t>
            </a:r>
            <a:endParaRPr sz="1000">
              <a:solidFill>
                <a:schemeClr val="dk1"/>
              </a:solidFill>
              <a:latin typeface="Malgun Gothic"/>
              <a:ea typeface="Malgun Gothic"/>
              <a:cs typeface="Malgun Gothic"/>
              <a:sym typeface="Malgun Gothic"/>
            </a:endParaRPr>
          </a:p>
          <a:p>
            <a:pPr marL="762000" lvl="1" indent="-317500" algn="just" rtl="0">
              <a:lnSpc>
                <a:spcPct val="107916"/>
              </a:lnSpc>
              <a:spcBef>
                <a:spcPts val="800"/>
              </a:spcBef>
              <a:spcAft>
                <a:spcPts val="0"/>
              </a:spcAft>
              <a:buClr>
                <a:schemeClr val="dk1"/>
              </a:buClr>
              <a:buSzPts val="1000"/>
              <a:buFont typeface="Malgun Gothic"/>
              <a:buChar char="○"/>
            </a:pPr>
            <a:r>
              <a:rPr lang="ko" sz="1000">
                <a:solidFill>
                  <a:schemeClr val="dk1"/>
                </a:solidFill>
                <a:latin typeface="Malgun Gothic"/>
                <a:ea typeface="Malgun Gothic"/>
                <a:cs typeface="Malgun Gothic"/>
                <a:sym typeface="Malgun Gothic"/>
              </a:rPr>
              <a:t>과일이나 정육외에 다른 상품 (반찬가게 등) 으로도 확장 가능.</a:t>
            </a:r>
            <a:endParaRPr sz="1000">
              <a:solidFill>
                <a:schemeClr val="dk1"/>
              </a:solidFill>
              <a:latin typeface="Malgun Gothic"/>
              <a:ea typeface="Malgun Gothic"/>
              <a:cs typeface="Malgun Gothic"/>
              <a:sym typeface="Malgun Gothic"/>
            </a:endParaRPr>
          </a:p>
          <a:p>
            <a:pPr marL="762000" lvl="1" indent="-317500" algn="just" rtl="0">
              <a:lnSpc>
                <a:spcPct val="107916"/>
              </a:lnSpc>
              <a:spcBef>
                <a:spcPts val="800"/>
              </a:spcBef>
              <a:spcAft>
                <a:spcPts val="0"/>
              </a:spcAft>
              <a:buClr>
                <a:schemeClr val="dk1"/>
              </a:buClr>
              <a:buSzPts val="1000"/>
              <a:buFont typeface="Malgun Gothic"/>
              <a:buChar char="○"/>
            </a:pPr>
            <a:r>
              <a:rPr lang="ko" sz="1000">
                <a:solidFill>
                  <a:schemeClr val="dk1"/>
                </a:solidFill>
                <a:latin typeface="Malgun Gothic"/>
                <a:ea typeface="Malgun Gothic"/>
                <a:cs typeface="Malgun Gothic"/>
                <a:sym typeface="Malgun Gothic"/>
              </a:rPr>
              <a:t>휴대폰 어플리케이션으로 개발</a:t>
            </a:r>
            <a:endParaRPr sz="1000">
              <a:solidFill>
                <a:schemeClr val="dk1"/>
              </a:solidFill>
              <a:latin typeface="Malgun Gothic"/>
              <a:ea typeface="Malgun Gothic"/>
              <a:cs typeface="Malgun Gothic"/>
              <a:sym typeface="Malgun Gothic"/>
            </a:endParaRPr>
          </a:p>
          <a:p>
            <a:pPr marL="762000" lvl="1" indent="-317500" algn="just" rtl="0">
              <a:lnSpc>
                <a:spcPct val="107916"/>
              </a:lnSpc>
              <a:spcBef>
                <a:spcPts val="800"/>
              </a:spcBef>
              <a:spcAft>
                <a:spcPts val="800"/>
              </a:spcAft>
              <a:buClr>
                <a:schemeClr val="dk1"/>
              </a:buClr>
              <a:buSzPts val="1000"/>
              <a:buFont typeface="Malgun Gothic"/>
              <a:buChar char="○"/>
            </a:pPr>
            <a:r>
              <a:rPr lang="ko" sz="1000">
                <a:solidFill>
                  <a:schemeClr val="dk1"/>
                </a:solidFill>
                <a:latin typeface="Malgun Gothic"/>
                <a:ea typeface="Malgun Gothic"/>
                <a:cs typeface="Malgun Gothic"/>
                <a:sym typeface="Malgun Gothic"/>
              </a:rPr>
              <a:t>‘</a:t>
            </a:r>
            <a:r>
              <a:rPr lang="ko" sz="1000">
                <a:solidFill>
                  <a:srgbClr val="E06666"/>
                </a:solidFill>
                <a:latin typeface="Malgun Gothic"/>
                <a:ea typeface="Malgun Gothic"/>
                <a:cs typeface="Malgun Gothic"/>
                <a:sym typeface="Malgun Gothic"/>
              </a:rPr>
              <a:t>동네마켓</a:t>
            </a:r>
            <a:r>
              <a:rPr lang="ko" sz="1000">
                <a:solidFill>
                  <a:schemeClr val="dk1"/>
                </a:solidFill>
                <a:latin typeface="Malgun Gothic"/>
                <a:ea typeface="Malgun Gothic"/>
                <a:cs typeface="Malgun Gothic"/>
                <a:sym typeface="Malgun Gothic"/>
              </a:rPr>
              <a:t>’ 자체적인 배달서비스 구축</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16" name="직사각형 15">
            <a:extLst>
              <a:ext uri="{FF2B5EF4-FFF2-40B4-BE49-F238E27FC236}">
                <a16:creationId xmlns:a16="http://schemas.microsoft.com/office/drawing/2014/main" id="{A497CD1F-47D9-4263-8B56-0EEE260F83AE}"/>
              </a:ext>
            </a:extLst>
          </p:cNvPr>
          <p:cNvSpPr/>
          <p:nvPr/>
        </p:nvSpPr>
        <p:spPr>
          <a:xfrm>
            <a:off x="-329274" y="100364"/>
            <a:ext cx="3415776" cy="71332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dirty="0"/>
          </a:p>
        </p:txBody>
      </p:sp>
      <p:sp>
        <p:nvSpPr>
          <p:cNvPr id="77" name="Google Shape;77;p17"/>
          <p:cNvSpPr txBox="1">
            <a:spLocks noGrp="1"/>
          </p:cNvSpPr>
          <p:nvPr>
            <p:ph type="body" idx="1"/>
          </p:nvPr>
        </p:nvSpPr>
        <p:spPr>
          <a:xfrm>
            <a:off x="311700" y="3598900"/>
            <a:ext cx="8520600" cy="1138800"/>
          </a:xfrm>
          <a:prstGeom prst="rect">
            <a:avLst/>
          </a:prstGeom>
        </p:spPr>
        <p:txBody>
          <a:bodyPr spcFirstLastPara="1" wrap="square" lIns="91425" tIns="91425" rIns="91425" bIns="91425" anchor="t" anchorCtr="0">
            <a:normAutofit/>
          </a:bodyPr>
          <a:lstStyle/>
          <a:p>
            <a:pPr marL="0" lvl="0" indent="0" algn="just" rtl="0">
              <a:lnSpc>
                <a:spcPct val="107916"/>
              </a:lnSpc>
              <a:spcBef>
                <a:spcPts val="0"/>
              </a:spcBef>
              <a:spcAft>
                <a:spcPts val="800"/>
              </a:spcAft>
              <a:buClr>
                <a:schemeClr val="dk1"/>
              </a:buClr>
              <a:buSzPts val="1100"/>
              <a:buFont typeface="Arial"/>
              <a:buNone/>
            </a:pPr>
            <a:r>
              <a:rPr lang="ko-KR" altLang="en-US" sz="1000" dirty="0">
                <a:solidFill>
                  <a:schemeClr val="dk1"/>
                </a:solidFill>
                <a:latin typeface="Malgun Gothic"/>
                <a:ea typeface="Malgun Gothic"/>
                <a:cs typeface="Malgun Gothic"/>
                <a:sym typeface="Malgun Gothic"/>
              </a:rPr>
              <a:t>오늘 내 주변에 어떤 과일을 얼마에 팔고 있나</a:t>
            </a:r>
            <a:r>
              <a:rPr lang="en-US" altLang="ko-KR" sz="1000" dirty="0">
                <a:solidFill>
                  <a:schemeClr val="dk1"/>
                </a:solidFill>
                <a:latin typeface="Malgun Gothic"/>
                <a:ea typeface="Malgun Gothic"/>
                <a:cs typeface="Malgun Gothic"/>
                <a:sym typeface="Malgun Gothic"/>
              </a:rPr>
              <a:t>?</a:t>
            </a:r>
            <a:endParaRPr lang="en-US" altLang="ko" sz="1000" dirty="0">
              <a:solidFill>
                <a:schemeClr val="dk1"/>
              </a:solidFill>
              <a:latin typeface="Malgun Gothic"/>
              <a:ea typeface="Malgun Gothic"/>
              <a:cs typeface="Malgun Gothic"/>
              <a:sym typeface="Malgun Gothic"/>
            </a:endParaRPr>
          </a:p>
          <a:p>
            <a:pPr marL="0" lvl="0" indent="0" algn="just" rtl="0">
              <a:lnSpc>
                <a:spcPct val="107916"/>
              </a:lnSpc>
              <a:spcBef>
                <a:spcPts val="0"/>
              </a:spcBef>
              <a:spcAft>
                <a:spcPts val="800"/>
              </a:spcAft>
              <a:buClr>
                <a:schemeClr val="dk1"/>
              </a:buClr>
              <a:buSzPts val="1100"/>
              <a:buFont typeface="Arial"/>
              <a:buNone/>
            </a:pPr>
            <a:r>
              <a:rPr lang="ko-KR" altLang="en-US" sz="1000" dirty="0">
                <a:solidFill>
                  <a:schemeClr val="dk1"/>
                </a:solidFill>
                <a:latin typeface="Malgun Gothic"/>
                <a:ea typeface="Malgun Gothic"/>
                <a:cs typeface="Malgun Gothic"/>
                <a:sym typeface="Malgun Gothic"/>
              </a:rPr>
              <a:t>과일 판매 중개 </a:t>
            </a:r>
            <a:r>
              <a:rPr lang="ko" sz="1000" dirty="0">
                <a:solidFill>
                  <a:schemeClr val="dk1"/>
                </a:solidFill>
                <a:latin typeface="Malgun Gothic"/>
                <a:ea typeface="Malgun Gothic"/>
                <a:cs typeface="Malgun Gothic"/>
                <a:sym typeface="Malgun Gothic"/>
              </a:rPr>
              <a:t>서비스</a:t>
            </a:r>
            <a:endParaRPr lang="en-US" altLang="ko" sz="1000" dirty="0">
              <a:solidFill>
                <a:schemeClr val="dk1"/>
              </a:solidFill>
              <a:latin typeface="Malgun Gothic"/>
              <a:ea typeface="Malgun Gothic"/>
              <a:cs typeface="Malgun Gothic"/>
              <a:sym typeface="Malgun Gothic"/>
            </a:endParaRPr>
          </a:p>
          <a:p>
            <a:pPr marL="0" lvl="0" indent="0" algn="just" rtl="0">
              <a:lnSpc>
                <a:spcPct val="107916"/>
              </a:lnSpc>
              <a:spcBef>
                <a:spcPts val="0"/>
              </a:spcBef>
              <a:spcAft>
                <a:spcPts val="800"/>
              </a:spcAft>
              <a:buClr>
                <a:schemeClr val="dk1"/>
              </a:buClr>
              <a:buSzPts val="1100"/>
              <a:buFont typeface="Arial"/>
              <a:buNone/>
            </a:pPr>
            <a:r>
              <a:rPr lang="ko-KR" altLang="en-US" sz="1000" dirty="0">
                <a:solidFill>
                  <a:schemeClr val="dk1"/>
                </a:solidFill>
                <a:latin typeface="Malgun Gothic"/>
                <a:ea typeface="Malgun Gothic"/>
                <a:sym typeface="Malgun Gothic"/>
              </a:rPr>
              <a:t>위치기반 </a:t>
            </a:r>
            <a:r>
              <a:rPr lang="ko-KR" altLang="en-US" sz="1000" dirty="0" err="1">
                <a:solidFill>
                  <a:schemeClr val="dk1"/>
                </a:solidFill>
                <a:latin typeface="Malgun Gothic"/>
                <a:ea typeface="Malgun Gothic"/>
                <a:sym typeface="Malgun Gothic"/>
              </a:rPr>
              <a:t>하이퍼로컬</a:t>
            </a:r>
            <a:endParaRPr dirty="0"/>
          </a:p>
        </p:txBody>
      </p:sp>
      <p:sp>
        <p:nvSpPr>
          <p:cNvPr id="4" name="TextBox 3">
            <a:extLst>
              <a:ext uri="{FF2B5EF4-FFF2-40B4-BE49-F238E27FC236}">
                <a16:creationId xmlns:a16="http://schemas.microsoft.com/office/drawing/2014/main" id="{0C37C4EB-DA16-4CC9-B3C4-E9DFA81207D1}"/>
              </a:ext>
            </a:extLst>
          </p:cNvPr>
          <p:cNvSpPr txBox="1"/>
          <p:nvPr/>
        </p:nvSpPr>
        <p:spPr>
          <a:xfrm>
            <a:off x="91892" y="210457"/>
            <a:ext cx="466794" cy="461665"/>
          </a:xfrm>
          <a:prstGeom prst="rect">
            <a:avLst/>
          </a:prstGeom>
          <a:noFill/>
        </p:spPr>
        <p:txBody>
          <a:bodyPr wrap="none" rtlCol="0">
            <a:spAutoFit/>
          </a:bodyPr>
          <a:lstStyle/>
          <a:p>
            <a:pPr algn="r"/>
            <a:r>
              <a:rPr lang="en-US" altLang="ko-KR" sz="1200" b="1" dirty="0">
                <a:solidFill>
                  <a:schemeClr val="bg1">
                    <a:lumMod val="75000"/>
                  </a:schemeClr>
                </a:solidFill>
                <a:latin typeface="Microsoft GothicNeo" panose="020B0500000101010101" pitchFamily="50" charset="-127"/>
                <a:ea typeface="Microsoft GothicNeo" panose="020B0500000101010101" pitchFamily="50" charset="-127"/>
                <a:cs typeface="Microsoft GothicNeo" panose="020B0500000101010101" pitchFamily="50" charset="-127"/>
              </a:rPr>
              <a:t>01 </a:t>
            </a:r>
          </a:p>
          <a:p>
            <a:pPr algn="r"/>
            <a:r>
              <a:rPr lang="ko-KR" altLang="en-US" sz="1200" b="1" dirty="0">
                <a:solidFill>
                  <a:schemeClr val="bg1">
                    <a:lumMod val="75000"/>
                  </a:schemeClr>
                </a:solidFill>
                <a:latin typeface="Microsoft GothicNeo" panose="020B0500000101010101" pitchFamily="50" charset="-127"/>
                <a:ea typeface="Microsoft GothicNeo" panose="020B0500000101010101" pitchFamily="50" charset="-127"/>
                <a:cs typeface="Microsoft GothicNeo" panose="020B0500000101010101" pitchFamily="50" charset="-127"/>
              </a:rPr>
              <a:t>개요</a:t>
            </a:r>
            <a:endParaRPr lang="ko-KR" altLang="en-US" sz="1800" b="1" dirty="0">
              <a:solidFill>
                <a:schemeClr val="bg1">
                  <a:lumMod val="65000"/>
                </a:schemeClr>
              </a:solidFill>
            </a:endParaRPr>
          </a:p>
        </p:txBody>
      </p:sp>
      <p:sp>
        <p:nvSpPr>
          <p:cNvPr id="17" name="Google Shape;65;p15">
            <a:extLst>
              <a:ext uri="{FF2B5EF4-FFF2-40B4-BE49-F238E27FC236}">
                <a16:creationId xmlns:a16="http://schemas.microsoft.com/office/drawing/2014/main" id="{065832D5-8686-48BF-9392-633E06228858}"/>
              </a:ext>
            </a:extLst>
          </p:cNvPr>
          <p:cNvSpPr txBox="1">
            <a:spLocks noGrp="1"/>
          </p:cNvSpPr>
          <p:nvPr>
            <p:ph type="title"/>
          </p:nvPr>
        </p:nvSpPr>
        <p:spPr>
          <a:xfrm>
            <a:off x="572956" y="1706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KR" altLang="en-US" b="1" dirty="0">
                <a:solidFill>
                  <a:schemeClr val="bg1"/>
                </a:solidFill>
              </a:rPr>
              <a:t>배경</a:t>
            </a:r>
            <a:r>
              <a:rPr lang="en-US" b="1" dirty="0">
                <a:solidFill>
                  <a:schemeClr val="bg1"/>
                </a:solidFill>
              </a:rPr>
              <a:t> </a:t>
            </a:r>
            <a:r>
              <a:rPr lang="ko-KR" altLang="en-US" b="1" dirty="0">
                <a:solidFill>
                  <a:schemeClr val="bg1"/>
                </a:solidFill>
              </a:rPr>
              <a:t>및 필요성</a:t>
            </a:r>
            <a:endParaRPr b="1"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4" name="Google Shape;84;p18"/>
          <p:cNvPicPr preferRelativeResize="0"/>
          <p:nvPr/>
        </p:nvPicPr>
        <p:blipFill>
          <a:blip r:embed="rId3">
            <a:alphaModFix/>
          </a:blip>
          <a:stretch>
            <a:fillRect/>
          </a:stretch>
        </p:blipFill>
        <p:spPr>
          <a:xfrm>
            <a:off x="311700" y="1245600"/>
            <a:ext cx="8520600" cy="3409600"/>
          </a:xfrm>
          <a:prstGeom prst="rect">
            <a:avLst/>
          </a:prstGeom>
          <a:noFill/>
          <a:ln>
            <a:noFill/>
          </a:ln>
        </p:spPr>
      </p:pic>
      <p:sp>
        <p:nvSpPr>
          <p:cNvPr id="11" name="직사각형 10">
            <a:extLst>
              <a:ext uri="{FF2B5EF4-FFF2-40B4-BE49-F238E27FC236}">
                <a16:creationId xmlns:a16="http://schemas.microsoft.com/office/drawing/2014/main" id="{8F635356-8DAA-4FE2-A33E-69EC31836C7C}"/>
              </a:ext>
            </a:extLst>
          </p:cNvPr>
          <p:cNvSpPr/>
          <p:nvPr/>
        </p:nvSpPr>
        <p:spPr>
          <a:xfrm>
            <a:off x="-329274" y="100364"/>
            <a:ext cx="3415776" cy="71332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dirty="0"/>
          </a:p>
        </p:txBody>
      </p:sp>
      <p:sp>
        <p:nvSpPr>
          <p:cNvPr id="12" name="TextBox 11">
            <a:extLst>
              <a:ext uri="{FF2B5EF4-FFF2-40B4-BE49-F238E27FC236}">
                <a16:creationId xmlns:a16="http://schemas.microsoft.com/office/drawing/2014/main" id="{E2FB18A6-D8AB-4E29-B543-4502C032F1FF}"/>
              </a:ext>
            </a:extLst>
          </p:cNvPr>
          <p:cNvSpPr txBox="1"/>
          <p:nvPr/>
        </p:nvSpPr>
        <p:spPr>
          <a:xfrm>
            <a:off x="91892" y="210457"/>
            <a:ext cx="466794" cy="461665"/>
          </a:xfrm>
          <a:prstGeom prst="rect">
            <a:avLst/>
          </a:prstGeom>
          <a:noFill/>
        </p:spPr>
        <p:txBody>
          <a:bodyPr wrap="none" rtlCol="0">
            <a:spAutoFit/>
          </a:bodyPr>
          <a:lstStyle/>
          <a:p>
            <a:pPr algn="r"/>
            <a:r>
              <a:rPr lang="en-US" altLang="ko-KR" sz="1200" b="1" dirty="0">
                <a:solidFill>
                  <a:schemeClr val="bg1">
                    <a:lumMod val="75000"/>
                  </a:schemeClr>
                </a:solidFill>
                <a:latin typeface="Microsoft GothicNeo" panose="020B0500000101010101" pitchFamily="50" charset="-127"/>
                <a:ea typeface="Microsoft GothicNeo" panose="020B0500000101010101" pitchFamily="50" charset="-127"/>
                <a:cs typeface="Microsoft GothicNeo" panose="020B0500000101010101" pitchFamily="50" charset="-127"/>
              </a:rPr>
              <a:t>01 </a:t>
            </a:r>
          </a:p>
          <a:p>
            <a:pPr algn="r"/>
            <a:r>
              <a:rPr lang="ko-KR" altLang="en-US" sz="1200" b="1" dirty="0">
                <a:solidFill>
                  <a:schemeClr val="bg1">
                    <a:lumMod val="75000"/>
                  </a:schemeClr>
                </a:solidFill>
                <a:latin typeface="Microsoft GothicNeo" panose="020B0500000101010101" pitchFamily="50" charset="-127"/>
                <a:ea typeface="Microsoft GothicNeo" panose="020B0500000101010101" pitchFamily="50" charset="-127"/>
                <a:cs typeface="Microsoft GothicNeo" panose="020B0500000101010101" pitchFamily="50" charset="-127"/>
              </a:rPr>
              <a:t>개요</a:t>
            </a:r>
            <a:endParaRPr lang="ko-KR" altLang="en-US" sz="1800" b="1" dirty="0">
              <a:solidFill>
                <a:schemeClr val="bg1">
                  <a:lumMod val="65000"/>
                </a:schemeClr>
              </a:solidFill>
            </a:endParaRPr>
          </a:p>
        </p:txBody>
      </p:sp>
      <p:sp>
        <p:nvSpPr>
          <p:cNvPr id="13" name="Google Shape;65;p15">
            <a:extLst>
              <a:ext uri="{FF2B5EF4-FFF2-40B4-BE49-F238E27FC236}">
                <a16:creationId xmlns:a16="http://schemas.microsoft.com/office/drawing/2014/main" id="{D61E4688-4C6D-468A-BED8-B2A22EBB18A9}"/>
              </a:ext>
            </a:extLst>
          </p:cNvPr>
          <p:cNvSpPr txBox="1">
            <a:spLocks noGrp="1"/>
          </p:cNvSpPr>
          <p:nvPr>
            <p:ph type="title"/>
          </p:nvPr>
        </p:nvSpPr>
        <p:spPr>
          <a:xfrm>
            <a:off x="572956" y="1706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KR" altLang="en-US" b="1" dirty="0">
                <a:solidFill>
                  <a:schemeClr val="bg1"/>
                </a:solidFill>
              </a:rPr>
              <a:t>배경</a:t>
            </a:r>
            <a:r>
              <a:rPr lang="en-US" b="1" dirty="0">
                <a:solidFill>
                  <a:schemeClr val="bg1"/>
                </a:solidFill>
              </a:rPr>
              <a:t> </a:t>
            </a:r>
            <a:r>
              <a:rPr lang="ko-KR" altLang="en-US" b="1" dirty="0">
                <a:solidFill>
                  <a:schemeClr val="bg1"/>
                </a:solidFill>
              </a:rPr>
              <a:t>및 필요성</a:t>
            </a:r>
            <a:endParaRPr b="1"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1" name="Google Shape;91;p19"/>
          <p:cNvSpPr txBox="1"/>
          <p:nvPr/>
        </p:nvSpPr>
        <p:spPr>
          <a:xfrm>
            <a:off x="5813214" y="1478271"/>
            <a:ext cx="8679900" cy="2508349"/>
          </a:xfrm>
          <a:prstGeom prst="rect">
            <a:avLst/>
          </a:prstGeom>
          <a:noFill/>
          <a:ln>
            <a:noFill/>
          </a:ln>
        </p:spPr>
        <p:txBody>
          <a:bodyPr spcFirstLastPara="1" wrap="square" lIns="91425" tIns="91425" rIns="91425" bIns="91425" anchor="t" anchorCtr="0">
            <a:spAutoFit/>
          </a:bodyPr>
          <a:lstStyle/>
          <a:p>
            <a:pPr marL="139700" lvl="0" algn="l" rtl="0">
              <a:spcBef>
                <a:spcPts val="0"/>
              </a:spcBef>
              <a:spcAft>
                <a:spcPts val="0"/>
              </a:spcAft>
              <a:buSzPts val="1400"/>
            </a:pPr>
            <a:r>
              <a:rPr lang="ko" altLang="ko-KR" sz="1500" b="1" dirty="0">
                <a:solidFill>
                  <a:schemeClr val="bg1"/>
                </a:solidFill>
              </a:rPr>
              <a:t>신선식품 구매처 </a:t>
            </a:r>
            <a:endParaRPr lang="en-US" altLang="ko" sz="1500" b="1" dirty="0">
              <a:solidFill>
                <a:schemeClr val="bg1"/>
              </a:solidFill>
            </a:endParaRPr>
          </a:p>
          <a:p>
            <a:pPr marL="139700" lvl="0" algn="l" rtl="0">
              <a:spcBef>
                <a:spcPts val="0"/>
              </a:spcBef>
              <a:spcAft>
                <a:spcPts val="0"/>
              </a:spcAft>
              <a:buSzPts val="1400"/>
            </a:pPr>
            <a:endParaRPr lang="en-US" altLang="ko" dirty="0"/>
          </a:p>
          <a:p>
            <a:pPr marL="139700" lvl="0" algn="l" rtl="0">
              <a:spcBef>
                <a:spcPts val="0"/>
              </a:spcBef>
              <a:spcAft>
                <a:spcPts val="0"/>
              </a:spcAft>
              <a:buSzPts val="1400"/>
            </a:pPr>
            <a:r>
              <a:rPr lang="ko" b="1" dirty="0">
                <a:solidFill>
                  <a:schemeClr val="accent6">
                    <a:lumMod val="60000"/>
                    <a:lumOff val="40000"/>
                  </a:schemeClr>
                </a:solidFill>
              </a:rPr>
              <a:t>COVID19 이후</a:t>
            </a:r>
            <a:endParaRPr lang="en-US" altLang="ko" b="1" dirty="0">
              <a:solidFill>
                <a:schemeClr val="accent6">
                  <a:lumMod val="60000"/>
                  <a:lumOff val="40000"/>
                </a:schemeClr>
              </a:solidFill>
            </a:endParaRPr>
          </a:p>
          <a:p>
            <a:pPr marL="139700" lvl="0" algn="l" rtl="0">
              <a:spcBef>
                <a:spcPts val="0"/>
              </a:spcBef>
              <a:spcAft>
                <a:spcPts val="0"/>
              </a:spcAft>
              <a:buSzPts val="1400"/>
            </a:pPr>
            <a:r>
              <a:rPr lang="en-US" altLang="ko" sz="500" dirty="0"/>
              <a:t> </a:t>
            </a:r>
          </a:p>
          <a:p>
            <a:pPr marL="139700" lvl="0" algn="l" rtl="0">
              <a:spcBef>
                <a:spcPts val="0"/>
              </a:spcBef>
              <a:spcAft>
                <a:spcPts val="0"/>
              </a:spcAft>
              <a:buSzPts val="1400"/>
            </a:pPr>
            <a:r>
              <a:rPr lang="ko" dirty="0"/>
              <a:t>대형마트 </a:t>
            </a:r>
            <a:r>
              <a:rPr lang="ko-KR" altLang="en-US" dirty="0">
                <a:solidFill>
                  <a:srgbClr val="0000FF"/>
                </a:solidFill>
              </a:rPr>
              <a:t>▼</a:t>
            </a:r>
            <a:endParaRPr lang="en-US" altLang="ko-KR" dirty="0">
              <a:solidFill>
                <a:srgbClr val="0000FF"/>
              </a:solidFill>
            </a:endParaRPr>
          </a:p>
          <a:p>
            <a:pPr marL="139700" lvl="0" algn="l" rtl="0">
              <a:spcBef>
                <a:spcPts val="0"/>
              </a:spcBef>
              <a:spcAft>
                <a:spcPts val="0"/>
              </a:spcAft>
              <a:buSzPts val="1400"/>
            </a:pPr>
            <a:r>
              <a:rPr lang="ko" dirty="0"/>
              <a:t>중소형 슈퍼마켓</a:t>
            </a:r>
            <a:r>
              <a:rPr lang="ko-KR" altLang="en-US" dirty="0">
                <a:solidFill>
                  <a:srgbClr val="FF0000"/>
                </a:solidFill>
              </a:rPr>
              <a:t> ▲</a:t>
            </a:r>
            <a:r>
              <a:rPr lang="ko" dirty="0"/>
              <a:t> 온라인구매</a:t>
            </a:r>
            <a:r>
              <a:rPr lang="en-US" altLang="ko" dirty="0"/>
              <a:t> </a:t>
            </a:r>
            <a:r>
              <a:rPr lang="ko-KR" altLang="en-US" dirty="0">
                <a:solidFill>
                  <a:srgbClr val="FF0000"/>
                </a:solidFill>
              </a:rPr>
              <a:t>▲</a:t>
            </a:r>
            <a:endParaRPr lang="en-US" altLang="ko-KR" dirty="0">
              <a:solidFill>
                <a:srgbClr val="FF0000"/>
              </a:solidFill>
            </a:endParaRPr>
          </a:p>
          <a:p>
            <a:pPr marL="139700" lvl="0" algn="l" rtl="0">
              <a:spcBef>
                <a:spcPts val="0"/>
              </a:spcBef>
              <a:spcAft>
                <a:spcPts val="0"/>
              </a:spcAft>
              <a:buSzPts val="1400"/>
            </a:pPr>
            <a:endParaRPr lang="en-US" altLang="ko" dirty="0"/>
          </a:p>
          <a:p>
            <a:pPr marL="139700" lvl="0" algn="l" rtl="0">
              <a:spcBef>
                <a:spcPts val="0"/>
              </a:spcBef>
              <a:spcAft>
                <a:spcPts val="0"/>
              </a:spcAft>
              <a:buSzPts val="1400"/>
            </a:pPr>
            <a:endParaRPr lang="en-US" altLang="ko" dirty="0"/>
          </a:p>
          <a:p>
            <a:pPr marL="139700" lvl="0" algn="l" rtl="0">
              <a:spcBef>
                <a:spcPts val="0"/>
              </a:spcBef>
              <a:spcAft>
                <a:spcPts val="0"/>
              </a:spcAft>
              <a:buSzPts val="1400"/>
            </a:pPr>
            <a:r>
              <a:rPr lang="ko" b="1" dirty="0">
                <a:solidFill>
                  <a:schemeClr val="accent6">
                    <a:lumMod val="60000"/>
                    <a:lumOff val="40000"/>
                  </a:schemeClr>
                </a:solidFill>
              </a:rPr>
              <a:t>재난지원금 지급 이후</a:t>
            </a:r>
            <a:endParaRPr lang="en-US" altLang="ko" b="1" dirty="0">
              <a:solidFill>
                <a:schemeClr val="accent6">
                  <a:lumMod val="60000"/>
                  <a:lumOff val="40000"/>
                </a:schemeClr>
              </a:solidFill>
            </a:endParaRPr>
          </a:p>
          <a:p>
            <a:pPr marL="139700">
              <a:buSzPts val="1400"/>
            </a:pPr>
            <a:r>
              <a:rPr lang="en-US" altLang="ko-KR" sz="500" dirty="0"/>
              <a:t> </a:t>
            </a:r>
          </a:p>
          <a:p>
            <a:pPr marL="139700">
              <a:buSzPts val="1400"/>
            </a:pPr>
            <a:r>
              <a:rPr lang="ko-KR" altLang="en-US" dirty="0"/>
              <a:t>대형마트 </a:t>
            </a:r>
            <a:r>
              <a:rPr lang="ko-KR" altLang="en-US" dirty="0">
                <a:solidFill>
                  <a:srgbClr val="0000FF"/>
                </a:solidFill>
              </a:rPr>
              <a:t>▼ </a:t>
            </a:r>
            <a:r>
              <a:rPr lang="ko-KR" altLang="en-US" dirty="0"/>
              <a:t>온라인 </a:t>
            </a:r>
            <a:r>
              <a:rPr lang="ko-KR" altLang="en-US" dirty="0">
                <a:solidFill>
                  <a:srgbClr val="0000FF"/>
                </a:solidFill>
              </a:rPr>
              <a:t>▼</a:t>
            </a:r>
          </a:p>
          <a:p>
            <a:pPr marL="139700" lvl="0" algn="l" rtl="0">
              <a:spcBef>
                <a:spcPts val="0"/>
              </a:spcBef>
              <a:spcAft>
                <a:spcPts val="0"/>
              </a:spcAft>
              <a:buSzPts val="1400"/>
            </a:pPr>
            <a:r>
              <a:rPr lang="ko-KR" altLang="en-US" dirty="0"/>
              <a:t>중소형 </a:t>
            </a:r>
            <a:r>
              <a:rPr lang="ko" dirty="0"/>
              <a:t>슈퍼마켓</a:t>
            </a:r>
            <a:r>
              <a:rPr lang="en-US" altLang="ko" dirty="0"/>
              <a:t> </a:t>
            </a:r>
            <a:r>
              <a:rPr lang="ko-KR" altLang="en-US" dirty="0">
                <a:solidFill>
                  <a:srgbClr val="FF0000"/>
                </a:solidFill>
              </a:rPr>
              <a:t>▲ </a:t>
            </a:r>
            <a:r>
              <a:rPr lang="ko" dirty="0"/>
              <a:t>전통시장 </a:t>
            </a:r>
            <a:r>
              <a:rPr lang="ko-KR" altLang="en-US" dirty="0">
                <a:solidFill>
                  <a:srgbClr val="FF0000"/>
                </a:solidFill>
              </a:rPr>
              <a:t>▲</a:t>
            </a:r>
            <a:endParaRPr lang="en-US" altLang="ko-KR" dirty="0">
              <a:solidFill>
                <a:srgbClr val="FF0000"/>
              </a:solidFill>
            </a:endParaRPr>
          </a:p>
        </p:txBody>
      </p:sp>
      <p:pic>
        <p:nvPicPr>
          <p:cNvPr id="92" name="Google Shape;92;p19"/>
          <p:cNvPicPr preferRelativeResize="0"/>
          <p:nvPr/>
        </p:nvPicPr>
        <p:blipFill>
          <a:blip r:embed="rId3">
            <a:alphaModFix/>
          </a:blip>
          <a:stretch>
            <a:fillRect/>
          </a:stretch>
        </p:blipFill>
        <p:spPr>
          <a:xfrm>
            <a:off x="572956" y="1363011"/>
            <a:ext cx="5045200" cy="2711425"/>
          </a:xfrm>
          <a:prstGeom prst="rect">
            <a:avLst/>
          </a:prstGeom>
          <a:noFill/>
          <a:ln>
            <a:noFill/>
          </a:ln>
        </p:spPr>
      </p:pic>
      <p:sp>
        <p:nvSpPr>
          <p:cNvPr id="13" name="직사각형 12">
            <a:extLst>
              <a:ext uri="{FF2B5EF4-FFF2-40B4-BE49-F238E27FC236}">
                <a16:creationId xmlns:a16="http://schemas.microsoft.com/office/drawing/2014/main" id="{60C2BBC2-243E-4B62-A402-11C82BD93D4E}"/>
              </a:ext>
            </a:extLst>
          </p:cNvPr>
          <p:cNvSpPr/>
          <p:nvPr/>
        </p:nvSpPr>
        <p:spPr>
          <a:xfrm>
            <a:off x="-329274" y="100364"/>
            <a:ext cx="3415776" cy="71332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dirty="0"/>
          </a:p>
        </p:txBody>
      </p:sp>
      <p:sp>
        <p:nvSpPr>
          <p:cNvPr id="14" name="TextBox 13">
            <a:extLst>
              <a:ext uri="{FF2B5EF4-FFF2-40B4-BE49-F238E27FC236}">
                <a16:creationId xmlns:a16="http://schemas.microsoft.com/office/drawing/2014/main" id="{784F96D1-C7C8-493C-B339-5EDEB9F45D88}"/>
              </a:ext>
            </a:extLst>
          </p:cNvPr>
          <p:cNvSpPr txBox="1"/>
          <p:nvPr/>
        </p:nvSpPr>
        <p:spPr>
          <a:xfrm>
            <a:off x="91892" y="210457"/>
            <a:ext cx="466794" cy="461665"/>
          </a:xfrm>
          <a:prstGeom prst="rect">
            <a:avLst/>
          </a:prstGeom>
          <a:noFill/>
        </p:spPr>
        <p:txBody>
          <a:bodyPr wrap="none" rtlCol="0">
            <a:spAutoFit/>
          </a:bodyPr>
          <a:lstStyle/>
          <a:p>
            <a:pPr algn="r"/>
            <a:r>
              <a:rPr lang="en-US" altLang="ko-KR" sz="1200" b="1" dirty="0">
                <a:solidFill>
                  <a:schemeClr val="bg1">
                    <a:lumMod val="75000"/>
                  </a:schemeClr>
                </a:solidFill>
                <a:latin typeface="Microsoft GothicNeo" panose="020B0500000101010101" pitchFamily="50" charset="-127"/>
                <a:ea typeface="Microsoft GothicNeo" panose="020B0500000101010101" pitchFamily="50" charset="-127"/>
                <a:cs typeface="Microsoft GothicNeo" panose="020B0500000101010101" pitchFamily="50" charset="-127"/>
              </a:rPr>
              <a:t>01 </a:t>
            </a:r>
          </a:p>
          <a:p>
            <a:pPr algn="r"/>
            <a:r>
              <a:rPr lang="ko-KR" altLang="en-US" sz="1200" b="1" dirty="0">
                <a:solidFill>
                  <a:schemeClr val="bg1">
                    <a:lumMod val="75000"/>
                  </a:schemeClr>
                </a:solidFill>
                <a:latin typeface="Microsoft GothicNeo" panose="020B0500000101010101" pitchFamily="50" charset="-127"/>
                <a:ea typeface="Microsoft GothicNeo" panose="020B0500000101010101" pitchFamily="50" charset="-127"/>
                <a:cs typeface="Microsoft GothicNeo" panose="020B0500000101010101" pitchFamily="50" charset="-127"/>
              </a:rPr>
              <a:t>개요</a:t>
            </a:r>
            <a:endParaRPr lang="ko-KR" altLang="en-US" sz="1800" b="1" dirty="0">
              <a:solidFill>
                <a:schemeClr val="bg1">
                  <a:lumMod val="65000"/>
                </a:schemeClr>
              </a:solidFill>
            </a:endParaRPr>
          </a:p>
        </p:txBody>
      </p:sp>
      <p:sp>
        <p:nvSpPr>
          <p:cNvPr id="15" name="Google Shape;65;p15">
            <a:extLst>
              <a:ext uri="{FF2B5EF4-FFF2-40B4-BE49-F238E27FC236}">
                <a16:creationId xmlns:a16="http://schemas.microsoft.com/office/drawing/2014/main" id="{8689D7C4-69AB-4C85-8EA4-BDC0A3F809C0}"/>
              </a:ext>
            </a:extLst>
          </p:cNvPr>
          <p:cNvSpPr txBox="1">
            <a:spLocks noGrp="1"/>
          </p:cNvSpPr>
          <p:nvPr>
            <p:ph type="title"/>
          </p:nvPr>
        </p:nvSpPr>
        <p:spPr>
          <a:xfrm>
            <a:off x="572956" y="1706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KR" altLang="en-US" b="1" dirty="0">
                <a:solidFill>
                  <a:schemeClr val="bg1"/>
                </a:solidFill>
              </a:rPr>
              <a:t>배경</a:t>
            </a:r>
            <a:r>
              <a:rPr lang="en-US" b="1" dirty="0">
                <a:solidFill>
                  <a:schemeClr val="bg1"/>
                </a:solidFill>
              </a:rPr>
              <a:t> </a:t>
            </a:r>
            <a:r>
              <a:rPr lang="ko-KR" altLang="en-US" b="1" dirty="0">
                <a:solidFill>
                  <a:schemeClr val="bg1"/>
                </a:solidFill>
              </a:rPr>
              <a:t>및 필요성</a:t>
            </a:r>
            <a:endParaRPr b="1" dirty="0">
              <a:solidFill>
                <a:schemeClr val="bg1"/>
              </a:solidFill>
            </a:endParaRPr>
          </a:p>
        </p:txBody>
      </p:sp>
      <p:sp>
        <p:nvSpPr>
          <p:cNvPr id="90" name="Google Shape;90;p19"/>
          <p:cNvSpPr txBox="1"/>
          <p:nvPr/>
        </p:nvSpPr>
        <p:spPr>
          <a:xfrm>
            <a:off x="2207774" y="4014716"/>
            <a:ext cx="3442800" cy="292357"/>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ko" sz="700" dirty="0">
                <a:solidFill>
                  <a:schemeClr val="tx1">
                    <a:lumMod val="85000"/>
                    <a:lumOff val="15000"/>
                  </a:schemeClr>
                </a:solidFill>
              </a:rPr>
              <a:t>(출처: 농촌 진흥청 2020년 농식품 소비트렌드 발표자료)</a:t>
            </a:r>
            <a:endParaRPr sz="700" dirty="0">
              <a:solidFill>
                <a:schemeClr val="tx1">
                  <a:lumMod val="85000"/>
                  <a:lumOff val="1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91">
                                            <p:txEl>
                                              <p:pRg st="5" end="5"/>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iterate type="lt">
                                    <p:tmAbs val="25"/>
                                  </p:iterate>
                                  <p:childTnLst>
                                    <p:set>
                                      <p:cBhvr override="childStyle">
                                        <p:cTn id="10" dur="indefinite"/>
                                        <p:tgtEl>
                                          <p:spTgt spid="91">
                                            <p:txEl>
                                              <p:pRg st="11" end="1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8" name="직사각형 7">
            <a:extLst>
              <a:ext uri="{FF2B5EF4-FFF2-40B4-BE49-F238E27FC236}">
                <a16:creationId xmlns:a16="http://schemas.microsoft.com/office/drawing/2014/main" id="{53DDC613-6B23-4103-8356-28401B943297}"/>
              </a:ext>
            </a:extLst>
          </p:cNvPr>
          <p:cNvSpPr/>
          <p:nvPr/>
        </p:nvSpPr>
        <p:spPr>
          <a:xfrm>
            <a:off x="-329274" y="100364"/>
            <a:ext cx="3415776" cy="71332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dirty="0"/>
          </a:p>
        </p:txBody>
      </p:sp>
      <p:sp>
        <p:nvSpPr>
          <p:cNvPr id="9" name="TextBox 8">
            <a:extLst>
              <a:ext uri="{FF2B5EF4-FFF2-40B4-BE49-F238E27FC236}">
                <a16:creationId xmlns:a16="http://schemas.microsoft.com/office/drawing/2014/main" id="{9A1E5D8B-FABD-452D-88A3-C09D0E6F5F8C}"/>
              </a:ext>
            </a:extLst>
          </p:cNvPr>
          <p:cNvSpPr txBox="1"/>
          <p:nvPr/>
        </p:nvSpPr>
        <p:spPr>
          <a:xfrm>
            <a:off x="91892" y="210457"/>
            <a:ext cx="466794" cy="461665"/>
          </a:xfrm>
          <a:prstGeom prst="rect">
            <a:avLst/>
          </a:prstGeom>
          <a:noFill/>
        </p:spPr>
        <p:txBody>
          <a:bodyPr wrap="none" rtlCol="0">
            <a:spAutoFit/>
          </a:bodyPr>
          <a:lstStyle/>
          <a:p>
            <a:pPr algn="r"/>
            <a:r>
              <a:rPr lang="en-US" altLang="ko-KR" sz="1200" b="1" dirty="0">
                <a:solidFill>
                  <a:schemeClr val="bg1">
                    <a:lumMod val="75000"/>
                  </a:schemeClr>
                </a:solidFill>
                <a:latin typeface="Microsoft GothicNeo" panose="020B0500000101010101" pitchFamily="50" charset="-127"/>
                <a:ea typeface="Microsoft GothicNeo" panose="020B0500000101010101" pitchFamily="50" charset="-127"/>
                <a:cs typeface="Microsoft GothicNeo" panose="020B0500000101010101" pitchFamily="50" charset="-127"/>
              </a:rPr>
              <a:t>01 </a:t>
            </a:r>
          </a:p>
          <a:p>
            <a:pPr algn="r"/>
            <a:r>
              <a:rPr lang="ko-KR" altLang="en-US" sz="1200" b="1" dirty="0">
                <a:solidFill>
                  <a:schemeClr val="bg1">
                    <a:lumMod val="75000"/>
                  </a:schemeClr>
                </a:solidFill>
                <a:latin typeface="Microsoft GothicNeo" panose="020B0500000101010101" pitchFamily="50" charset="-127"/>
                <a:ea typeface="Microsoft GothicNeo" panose="020B0500000101010101" pitchFamily="50" charset="-127"/>
                <a:cs typeface="Microsoft GothicNeo" panose="020B0500000101010101" pitchFamily="50" charset="-127"/>
              </a:rPr>
              <a:t>개요</a:t>
            </a:r>
            <a:endParaRPr lang="ko-KR" altLang="en-US" sz="1800" b="1" dirty="0">
              <a:solidFill>
                <a:schemeClr val="bg1">
                  <a:lumMod val="65000"/>
                </a:schemeClr>
              </a:solidFill>
            </a:endParaRPr>
          </a:p>
        </p:txBody>
      </p:sp>
      <p:sp>
        <p:nvSpPr>
          <p:cNvPr id="10" name="Google Shape;65;p15">
            <a:extLst>
              <a:ext uri="{FF2B5EF4-FFF2-40B4-BE49-F238E27FC236}">
                <a16:creationId xmlns:a16="http://schemas.microsoft.com/office/drawing/2014/main" id="{AFF4033A-6351-4454-8641-01ED8B60E284}"/>
              </a:ext>
            </a:extLst>
          </p:cNvPr>
          <p:cNvSpPr txBox="1">
            <a:spLocks noGrp="1"/>
          </p:cNvSpPr>
          <p:nvPr>
            <p:ph type="title"/>
          </p:nvPr>
        </p:nvSpPr>
        <p:spPr>
          <a:xfrm>
            <a:off x="572956" y="1706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KR" altLang="en-US" b="1" dirty="0">
                <a:solidFill>
                  <a:schemeClr val="bg1"/>
                </a:solidFill>
              </a:rPr>
              <a:t>배경</a:t>
            </a:r>
            <a:r>
              <a:rPr lang="en-US" b="1" dirty="0">
                <a:solidFill>
                  <a:schemeClr val="bg1"/>
                </a:solidFill>
              </a:rPr>
              <a:t> </a:t>
            </a:r>
            <a:r>
              <a:rPr lang="ko-KR" altLang="en-US" b="1" dirty="0">
                <a:solidFill>
                  <a:schemeClr val="bg1"/>
                </a:solidFill>
              </a:rPr>
              <a:t>및 필요성</a:t>
            </a:r>
            <a:endParaRPr b="1" dirty="0">
              <a:solidFill>
                <a:schemeClr val="bg1"/>
              </a:solidFill>
            </a:endParaRPr>
          </a:p>
        </p:txBody>
      </p:sp>
      <p:sp>
        <p:nvSpPr>
          <p:cNvPr id="14" name="Google Shape;91;p19">
            <a:extLst>
              <a:ext uri="{FF2B5EF4-FFF2-40B4-BE49-F238E27FC236}">
                <a16:creationId xmlns:a16="http://schemas.microsoft.com/office/drawing/2014/main" id="{661A5E70-67C7-4B76-BC24-AABB1E049A35}"/>
              </a:ext>
            </a:extLst>
          </p:cNvPr>
          <p:cNvSpPr txBox="1"/>
          <p:nvPr/>
        </p:nvSpPr>
        <p:spPr>
          <a:xfrm>
            <a:off x="5813214" y="1478271"/>
            <a:ext cx="8679900" cy="2139017"/>
          </a:xfrm>
          <a:prstGeom prst="rect">
            <a:avLst/>
          </a:prstGeom>
          <a:noFill/>
          <a:ln>
            <a:noFill/>
          </a:ln>
        </p:spPr>
        <p:txBody>
          <a:bodyPr spcFirstLastPara="1" wrap="square" lIns="91425" tIns="91425" rIns="91425" bIns="91425" anchor="t" anchorCtr="0">
            <a:spAutoFit/>
          </a:bodyPr>
          <a:lstStyle/>
          <a:p>
            <a:pPr marL="139700" lvl="0" algn="l" rtl="0">
              <a:spcBef>
                <a:spcPts val="0"/>
              </a:spcBef>
              <a:spcAft>
                <a:spcPts val="0"/>
              </a:spcAft>
              <a:buSzPts val="1400"/>
            </a:pPr>
            <a:r>
              <a:rPr lang="ko" altLang="ko-KR" sz="1500" b="1" dirty="0">
                <a:solidFill>
                  <a:schemeClr val="bg1"/>
                </a:solidFill>
              </a:rPr>
              <a:t>신선</a:t>
            </a:r>
            <a:r>
              <a:rPr lang="ko-KR" altLang="en-US" sz="1500" b="1" dirty="0">
                <a:solidFill>
                  <a:schemeClr val="bg1"/>
                </a:solidFill>
              </a:rPr>
              <a:t>농산물 </a:t>
            </a:r>
            <a:r>
              <a:rPr lang="ko" altLang="ko-KR" sz="1500" b="1" dirty="0">
                <a:solidFill>
                  <a:schemeClr val="bg1"/>
                </a:solidFill>
              </a:rPr>
              <a:t>구매</a:t>
            </a:r>
            <a:r>
              <a:rPr lang="en-US" altLang="ko" sz="1500" b="1" dirty="0">
                <a:solidFill>
                  <a:schemeClr val="bg1"/>
                </a:solidFill>
              </a:rPr>
              <a:t> </a:t>
            </a:r>
            <a:r>
              <a:rPr lang="ko-KR" altLang="en-US" sz="1500" b="1" dirty="0">
                <a:solidFill>
                  <a:schemeClr val="bg1"/>
                </a:solidFill>
              </a:rPr>
              <a:t>추세</a:t>
            </a:r>
            <a:r>
              <a:rPr lang="ko" altLang="ko-KR" sz="1500" b="1" dirty="0">
                <a:solidFill>
                  <a:schemeClr val="bg1"/>
                </a:solidFill>
              </a:rPr>
              <a:t> </a:t>
            </a:r>
            <a:endParaRPr lang="en-US" altLang="ko" sz="1500" b="1" dirty="0">
              <a:solidFill>
                <a:schemeClr val="bg1"/>
              </a:solidFill>
            </a:endParaRPr>
          </a:p>
          <a:p>
            <a:pPr marL="139700" lvl="0" algn="l" rtl="0">
              <a:spcBef>
                <a:spcPts val="0"/>
              </a:spcBef>
              <a:spcAft>
                <a:spcPts val="0"/>
              </a:spcAft>
              <a:buSzPts val="1400"/>
            </a:pPr>
            <a:endParaRPr lang="en-US" altLang="ko" dirty="0"/>
          </a:p>
          <a:p>
            <a:pPr marL="139700" lvl="0">
              <a:buSzPts val="1400"/>
            </a:pPr>
            <a:endParaRPr lang="en-US" altLang="ko-KR" b="1" dirty="0">
              <a:solidFill>
                <a:schemeClr val="accent6">
                  <a:lumMod val="60000"/>
                  <a:lumOff val="40000"/>
                </a:schemeClr>
              </a:solidFill>
            </a:endParaRPr>
          </a:p>
          <a:p>
            <a:pPr marL="139700" lvl="0">
              <a:buSzPts val="1400"/>
            </a:pPr>
            <a:r>
              <a:rPr lang="ko-KR" altLang="en-US" b="1" dirty="0">
                <a:solidFill>
                  <a:schemeClr val="accent6">
                    <a:lumMod val="60000"/>
                    <a:lumOff val="40000"/>
                  </a:schemeClr>
                </a:solidFill>
              </a:rPr>
              <a:t>구매 줄인 소비자 </a:t>
            </a:r>
            <a:r>
              <a:rPr lang="ko-KR" altLang="en-US" dirty="0">
                <a:solidFill>
                  <a:srgbClr val="0000FF"/>
                </a:solidFill>
              </a:rPr>
              <a:t>▼</a:t>
            </a:r>
            <a:endParaRPr lang="en-US" altLang="ko-KR" b="1" dirty="0">
              <a:solidFill>
                <a:schemeClr val="accent6">
                  <a:lumMod val="60000"/>
                  <a:lumOff val="40000"/>
                </a:schemeClr>
              </a:solidFill>
            </a:endParaRPr>
          </a:p>
          <a:p>
            <a:pPr marL="139700" lvl="0">
              <a:buSzPts val="1400"/>
            </a:pPr>
            <a:r>
              <a:rPr lang="ko-KR" altLang="en-US" b="1" dirty="0">
                <a:solidFill>
                  <a:schemeClr val="accent6">
                    <a:lumMod val="60000"/>
                    <a:lumOff val="40000"/>
                  </a:schemeClr>
                </a:solidFill>
              </a:rPr>
              <a:t>구매 늘린 소비자 </a:t>
            </a:r>
            <a:r>
              <a:rPr lang="ko-KR" altLang="en-US" dirty="0">
                <a:solidFill>
                  <a:srgbClr val="FF0000"/>
                </a:solidFill>
              </a:rPr>
              <a:t>▲</a:t>
            </a:r>
            <a:endParaRPr lang="en-US" altLang="ko-KR" b="1" dirty="0">
              <a:solidFill>
                <a:schemeClr val="accent6">
                  <a:lumMod val="60000"/>
                  <a:lumOff val="40000"/>
                </a:schemeClr>
              </a:solidFill>
            </a:endParaRPr>
          </a:p>
          <a:p>
            <a:pPr marL="139700" lvl="0" algn="l" rtl="0">
              <a:spcBef>
                <a:spcPts val="0"/>
              </a:spcBef>
              <a:spcAft>
                <a:spcPts val="0"/>
              </a:spcAft>
              <a:buSzPts val="1400"/>
            </a:pPr>
            <a:endParaRPr lang="en-US" altLang="ko" dirty="0"/>
          </a:p>
          <a:p>
            <a:pPr marL="139700" lvl="0" algn="l" rtl="0">
              <a:spcBef>
                <a:spcPts val="0"/>
              </a:spcBef>
              <a:spcAft>
                <a:spcPts val="0"/>
              </a:spcAft>
              <a:buSzPts val="1400"/>
            </a:pPr>
            <a:endParaRPr lang="en-US" altLang="ko" dirty="0"/>
          </a:p>
          <a:p>
            <a:pPr marL="139700" lvl="0" algn="l" rtl="0">
              <a:spcBef>
                <a:spcPts val="0"/>
              </a:spcBef>
              <a:spcAft>
                <a:spcPts val="0"/>
              </a:spcAft>
              <a:buSzPts val="1400"/>
            </a:pPr>
            <a:r>
              <a:rPr lang="ko-KR" altLang="en-US" b="1" dirty="0">
                <a:solidFill>
                  <a:schemeClr val="accent6">
                    <a:lumMod val="60000"/>
                    <a:lumOff val="40000"/>
                  </a:schemeClr>
                </a:solidFill>
              </a:rPr>
              <a:t>과일</a:t>
            </a:r>
            <a:r>
              <a:rPr lang="en-US" altLang="ko-KR" b="1" dirty="0">
                <a:solidFill>
                  <a:schemeClr val="accent6">
                    <a:lumMod val="60000"/>
                    <a:lumOff val="40000"/>
                  </a:schemeClr>
                </a:solidFill>
              </a:rPr>
              <a:t>/</a:t>
            </a:r>
            <a:r>
              <a:rPr lang="ko-KR" altLang="en-US" b="1" dirty="0">
                <a:solidFill>
                  <a:schemeClr val="accent6">
                    <a:lumMod val="60000"/>
                    <a:lumOff val="40000"/>
                  </a:schemeClr>
                </a:solidFill>
              </a:rPr>
              <a:t>육류 구매 늘리는 추세</a:t>
            </a:r>
            <a:endParaRPr lang="en-US" altLang="ko-KR" b="1" dirty="0">
              <a:solidFill>
                <a:schemeClr val="accent6">
                  <a:lumMod val="60000"/>
                  <a:lumOff val="40000"/>
                </a:schemeClr>
              </a:solidFill>
            </a:endParaRPr>
          </a:p>
          <a:p>
            <a:pPr marL="139700" lvl="0" algn="l" rtl="0">
              <a:spcBef>
                <a:spcPts val="0"/>
              </a:spcBef>
              <a:spcAft>
                <a:spcPts val="0"/>
              </a:spcAft>
              <a:buSzPts val="1400"/>
            </a:pPr>
            <a:r>
              <a:rPr lang="ko-KR" altLang="en-US" b="1" dirty="0">
                <a:solidFill>
                  <a:schemeClr val="accent6">
                    <a:lumMod val="60000"/>
                    <a:lumOff val="40000"/>
                  </a:schemeClr>
                </a:solidFill>
              </a:rPr>
              <a:t>가장 가파름</a:t>
            </a:r>
            <a:r>
              <a:rPr lang="en-US" altLang="ko-KR" sz="500" dirty="0"/>
              <a:t> </a:t>
            </a:r>
          </a:p>
        </p:txBody>
      </p:sp>
      <p:pic>
        <p:nvPicPr>
          <p:cNvPr id="15" name="Google Shape;100;p20">
            <a:extLst>
              <a:ext uri="{FF2B5EF4-FFF2-40B4-BE49-F238E27FC236}">
                <a16:creationId xmlns:a16="http://schemas.microsoft.com/office/drawing/2014/main" id="{32CFAFC6-40C4-4E85-8089-6FB407E818CD}"/>
              </a:ext>
            </a:extLst>
          </p:cNvPr>
          <p:cNvPicPr preferRelativeResize="0"/>
          <p:nvPr/>
        </p:nvPicPr>
        <p:blipFill>
          <a:blip r:embed="rId3">
            <a:alphaModFix/>
          </a:blip>
          <a:stretch>
            <a:fillRect/>
          </a:stretch>
        </p:blipFill>
        <p:spPr>
          <a:xfrm>
            <a:off x="889795" y="1363011"/>
            <a:ext cx="4367650" cy="2687262"/>
          </a:xfrm>
          <a:prstGeom prst="rect">
            <a:avLst/>
          </a:prstGeom>
          <a:noFill/>
          <a:ln>
            <a:noFill/>
          </a:ln>
        </p:spPr>
      </p:pic>
      <p:sp>
        <p:nvSpPr>
          <p:cNvPr id="16" name="Google Shape;90;p19">
            <a:extLst>
              <a:ext uri="{FF2B5EF4-FFF2-40B4-BE49-F238E27FC236}">
                <a16:creationId xmlns:a16="http://schemas.microsoft.com/office/drawing/2014/main" id="{05BBD9CE-721E-4CDC-861F-6D2945C1D041}"/>
              </a:ext>
            </a:extLst>
          </p:cNvPr>
          <p:cNvSpPr txBox="1"/>
          <p:nvPr/>
        </p:nvSpPr>
        <p:spPr>
          <a:xfrm>
            <a:off x="1854310" y="4014716"/>
            <a:ext cx="3442800" cy="292357"/>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ko" sz="700" dirty="0">
                <a:solidFill>
                  <a:schemeClr val="tx1">
                    <a:lumMod val="85000"/>
                    <a:lumOff val="15000"/>
                  </a:schemeClr>
                </a:solidFill>
              </a:rPr>
              <a:t>(출처: 농촌 진흥청 2020년 농식품 소비트렌드 발표자료)</a:t>
            </a:r>
            <a:endParaRPr sz="700" dirty="0">
              <a:solidFill>
                <a:schemeClr val="tx1">
                  <a:lumMod val="85000"/>
                  <a:lumOff val="1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8" name="직사각형 7">
            <a:extLst>
              <a:ext uri="{FF2B5EF4-FFF2-40B4-BE49-F238E27FC236}">
                <a16:creationId xmlns:a16="http://schemas.microsoft.com/office/drawing/2014/main" id="{573F9079-9100-4F45-A35C-372D38AB9686}"/>
              </a:ext>
            </a:extLst>
          </p:cNvPr>
          <p:cNvSpPr/>
          <p:nvPr/>
        </p:nvSpPr>
        <p:spPr>
          <a:xfrm>
            <a:off x="-329274" y="100364"/>
            <a:ext cx="3415776" cy="71332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dirty="0"/>
          </a:p>
        </p:txBody>
      </p:sp>
      <p:sp>
        <p:nvSpPr>
          <p:cNvPr id="9" name="TextBox 8">
            <a:extLst>
              <a:ext uri="{FF2B5EF4-FFF2-40B4-BE49-F238E27FC236}">
                <a16:creationId xmlns:a16="http://schemas.microsoft.com/office/drawing/2014/main" id="{C773798F-2004-470F-82B9-03816B6EAB0F}"/>
              </a:ext>
            </a:extLst>
          </p:cNvPr>
          <p:cNvSpPr txBox="1"/>
          <p:nvPr/>
        </p:nvSpPr>
        <p:spPr>
          <a:xfrm>
            <a:off x="91892" y="210457"/>
            <a:ext cx="466794" cy="461665"/>
          </a:xfrm>
          <a:prstGeom prst="rect">
            <a:avLst/>
          </a:prstGeom>
          <a:noFill/>
        </p:spPr>
        <p:txBody>
          <a:bodyPr wrap="none" rtlCol="0">
            <a:spAutoFit/>
          </a:bodyPr>
          <a:lstStyle/>
          <a:p>
            <a:pPr algn="r"/>
            <a:r>
              <a:rPr lang="en-US" altLang="ko-KR" sz="1200" b="1" dirty="0">
                <a:solidFill>
                  <a:schemeClr val="bg1">
                    <a:lumMod val="75000"/>
                  </a:schemeClr>
                </a:solidFill>
                <a:latin typeface="Microsoft GothicNeo" panose="020B0500000101010101" pitchFamily="50" charset="-127"/>
                <a:ea typeface="Microsoft GothicNeo" panose="020B0500000101010101" pitchFamily="50" charset="-127"/>
                <a:cs typeface="Microsoft GothicNeo" panose="020B0500000101010101" pitchFamily="50" charset="-127"/>
              </a:rPr>
              <a:t>01 </a:t>
            </a:r>
          </a:p>
          <a:p>
            <a:pPr algn="r"/>
            <a:r>
              <a:rPr lang="ko-KR" altLang="en-US" sz="1200" b="1" dirty="0">
                <a:solidFill>
                  <a:schemeClr val="bg1">
                    <a:lumMod val="75000"/>
                  </a:schemeClr>
                </a:solidFill>
                <a:latin typeface="Microsoft GothicNeo" panose="020B0500000101010101" pitchFamily="50" charset="-127"/>
                <a:ea typeface="Microsoft GothicNeo" panose="020B0500000101010101" pitchFamily="50" charset="-127"/>
                <a:cs typeface="Microsoft GothicNeo" panose="020B0500000101010101" pitchFamily="50" charset="-127"/>
              </a:rPr>
              <a:t>개요</a:t>
            </a:r>
            <a:endParaRPr lang="ko-KR" altLang="en-US" sz="1800" b="1" dirty="0">
              <a:solidFill>
                <a:schemeClr val="bg1">
                  <a:lumMod val="65000"/>
                </a:schemeClr>
              </a:solidFill>
            </a:endParaRPr>
          </a:p>
        </p:txBody>
      </p:sp>
      <p:sp>
        <p:nvSpPr>
          <p:cNvPr id="10" name="Google Shape;65;p15">
            <a:extLst>
              <a:ext uri="{FF2B5EF4-FFF2-40B4-BE49-F238E27FC236}">
                <a16:creationId xmlns:a16="http://schemas.microsoft.com/office/drawing/2014/main" id="{B5D95089-FB64-4E30-BA9A-5BBDDA82849C}"/>
              </a:ext>
            </a:extLst>
          </p:cNvPr>
          <p:cNvSpPr txBox="1">
            <a:spLocks noGrp="1"/>
          </p:cNvSpPr>
          <p:nvPr>
            <p:ph type="title"/>
          </p:nvPr>
        </p:nvSpPr>
        <p:spPr>
          <a:xfrm>
            <a:off x="572956" y="1706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KR" altLang="en-US" b="1" dirty="0">
                <a:solidFill>
                  <a:schemeClr val="bg1"/>
                </a:solidFill>
              </a:rPr>
              <a:t>배경</a:t>
            </a:r>
            <a:r>
              <a:rPr lang="en-US" b="1" dirty="0">
                <a:solidFill>
                  <a:schemeClr val="bg1"/>
                </a:solidFill>
              </a:rPr>
              <a:t> </a:t>
            </a:r>
            <a:r>
              <a:rPr lang="ko-KR" altLang="en-US" b="1" dirty="0">
                <a:solidFill>
                  <a:schemeClr val="bg1"/>
                </a:solidFill>
              </a:rPr>
              <a:t>및 필요성</a:t>
            </a:r>
            <a:endParaRPr b="1" dirty="0">
              <a:solidFill>
                <a:schemeClr val="bg1"/>
              </a:solidFill>
            </a:endParaRPr>
          </a:p>
        </p:txBody>
      </p:sp>
      <p:pic>
        <p:nvPicPr>
          <p:cNvPr id="12" name="Google Shape;107;p21">
            <a:extLst>
              <a:ext uri="{FF2B5EF4-FFF2-40B4-BE49-F238E27FC236}">
                <a16:creationId xmlns:a16="http://schemas.microsoft.com/office/drawing/2014/main" id="{BEDB6B24-4D78-482E-8B5F-27FECE922056}"/>
              </a:ext>
            </a:extLst>
          </p:cNvPr>
          <p:cNvPicPr preferRelativeResize="0"/>
          <p:nvPr/>
        </p:nvPicPr>
        <p:blipFill>
          <a:blip r:embed="rId3">
            <a:alphaModFix/>
          </a:blip>
          <a:stretch>
            <a:fillRect/>
          </a:stretch>
        </p:blipFill>
        <p:spPr>
          <a:xfrm>
            <a:off x="390537" y="1363011"/>
            <a:ext cx="5880499" cy="2760775"/>
          </a:xfrm>
          <a:prstGeom prst="rect">
            <a:avLst/>
          </a:prstGeom>
          <a:noFill/>
          <a:ln>
            <a:noFill/>
          </a:ln>
        </p:spPr>
      </p:pic>
      <p:sp>
        <p:nvSpPr>
          <p:cNvPr id="13" name="Google Shape;90;p19">
            <a:extLst>
              <a:ext uri="{FF2B5EF4-FFF2-40B4-BE49-F238E27FC236}">
                <a16:creationId xmlns:a16="http://schemas.microsoft.com/office/drawing/2014/main" id="{115F64B5-A404-40E8-8968-4FCECBEDD5BE}"/>
              </a:ext>
            </a:extLst>
          </p:cNvPr>
          <p:cNvSpPr txBox="1"/>
          <p:nvPr/>
        </p:nvSpPr>
        <p:spPr>
          <a:xfrm>
            <a:off x="2912290" y="4082729"/>
            <a:ext cx="3442800" cy="292357"/>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ko" sz="700" dirty="0">
                <a:solidFill>
                  <a:schemeClr val="tx1">
                    <a:lumMod val="85000"/>
                    <a:lumOff val="15000"/>
                  </a:schemeClr>
                </a:solidFill>
              </a:rPr>
              <a:t>(출처: </a:t>
            </a:r>
            <a:r>
              <a:rPr lang="ko-KR" altLang="en-US" sz="700" dirty="0">
                <a:solidFill>
                  <a:schemeClr val="tx1">
                    <a:lumMod val="85000"/>
                    <a:lumOff val="15000"/>
                  </a:schemeClr>
                </a:solidFill>
              </a:rPr>
              <a:t>한국 농어민 신문</a:t>
            </a:r>
            <a:r>
              <a:rPr lang="en-US" altLang="ko-KR" sz="700" dirty="0">
                <a:solidFill>
                  <a:schemeClr val="tx1">
                    <a:lumMod val="85000"/>
                    <a:lumOff val="15000"/>
                  </a:schemeClr>
                </a:solidFill>
              </a:rPr>
              <a:t>, http://www.agrinet.co.kr</a:t>
            </a:r>
            <a:r>
              <a:rPr lang="ko" sz="700" dirty="0">
                <a:solidFill>
                  <a:schemeClr val="tx1">
                    <a:lumMod val="85000"/>
                    <a:lumOff val="15000"/>
                  </a:schemeClr>
                </a:solidFill>
              </a:rPr>
              <a:t>)</a:t>
            </a:r>
            <a:endParaRPr sz="700" dirty="0">
              <a:solidFill>
                <a:schemeClr val="tx1">
                  <a:lumMod val="85000"/>
                  <a:lumOff val="15000"/>
                </a:schemeClr>
              </a:solidFill>
            </a:endParaRPr>
          </a:p>
        </p:txBody>
      </p:sp>
      <p:sp>
        <p:nvSpPr>
          <p:cNvPr id="14" name="Google Shape;91;p19">
            <a:extLst>
              <a:ext uri="{FF2B5EF4-FFF2-40B4-BE49-F238E27FC236}">
                <a16:creationId xmlns:a16="http://schemas.microsoft.com/office/drawing/2014/main" id="{5E4C19F7-8DBC-49D1-A0AD-6BD8DF8123C7}"/>
              </a:ext>
            </a:extLst>
          </p:cNvPr>
          <p:cNvSpPr txBox="1"/>
          <p:nvPr/>
        </p:nvSpPr>
        <p:spPr>
          <a:xfrm>
            <a:off x="6312674" y="1478271"/>
            <a:ext cx="8679900" cy="2139017"/>
          </a:xfrm>
          <a:prstGeom prst="rect">
            <a:avLst/>
          </a:prstGeom>
          <a:noFill/>
          <a:ln>
            <a:noFill/>
          </a:ln>
        </p:spPr>
        <p:txBody>
          <a:bodyPr spcFirstLastPara="1" wrap="square" lIns="91425" tIns="91425" rIns="91425" bIns="91425" anchor="t" anchorCtr="0">
            <a:spAutoFit/>
          </a:bodyPr>
          <a:lstStyle/>
          <a:p>
            <a:pPr marL="139700" lvl="0" algn="l" rtl="0">
              <a:spcBef>
                <a:spcPts val="0"/>
              </a:spcBef>
              <a:spcAft>
                <a:spcPts val="0"/>
              </a:spcAft>
              <a:buSzPts val="1400"/>
            </a:pPr>
            <a:r>
              <a:rPr lang="ko-KR" altLang="en-US" sz="1500" b="1" dirty="0">
                <a:solidFill>
                  <a:schemeClr val="bg1"/>
                </a:solidFill>
              </a:rPr>
              <a:t>과일</a:t>
            </a:r>
            <a:r>
              <a:rPr lang="en-US" altLang="ko" sz="1500" b="1" dirty="0">
                <a:solidFill>
                  <a:schemeClr val="bg1"/>
                </a:solidFill>
              </a:rPr>
              <a:t> </a:t>
            </a:r>
            <a:r>
              <a:rPr lang="ko-KR" altLang="en-US" sz="1500" b="1" dirty="0">
                <a:solidFill>
                  <a:schemeClr val="bg1"/>
                </a:solidFill>
              </a:rPr>
              <a:t>소비자가 원하는 정보</a:t>
            </a:r>
            <a:endParaRPr lang="en-US" altLang="ko" sz="1500" b="1" dirty="0">
              <a:solidFill>
                <a:schemeClr val="bg1"/>
              </a:solidFill>
            </a:endParaRPr>
          </a:p>
          <a:p>
            <a:pPr marL="139700" lvl="0" algn="l" rtl="0">
              <a:spcBef>
                <a:spcPts val="0"/>
              </a:spcBef>
              <a:spcAft>
                <a:spcPts val="0"/>
              </a:spcAft>
              <a:buSzPts val="1400"/>
            </a:pPr>
            <a:endParaRPr lang="en-US" altLang="ko" dirty="0"/>
          </a:p>
          <a:p>
            <a:pPr marL="139700" lvl="0">
              <a:buSzPts val="1400"/>
            </a:pPr>
            <a:endParaRPr lang="en-US" altLang="ko-KR" b="1" dirty="0">
              <a:solidFill>
                <a:schemeClr val="accent6">
                  <a:lumMod val="60000"/>
                  <a:lumOff val="40000"/>
                </a:schemeClr>
              </a:solidFill>
            </a:endParaRPr>
          </a:p>
          <a:p>
            <a:pPr marL="139700" lvl="0">
              <a:buSzPts val="1400"/>
            </a:pPr>
            <a:r>
              <a:rPr lang="ko-KR" altLang="en-US" b="1" dirty="0">
                <a:solidFill>
                  <a:schemeClr val="accent6">
                    <a:lumMod val="60000"/>
                    <a:lumOff val="40000"/>
                  </a:schemeClr>
                </a:solidFill>
              </a:rPr>
              <a:t>당도</a:t>
            </a:r>
            <a:endParaRPr lang="en-US" altLang="ko-KR" b="1" dirty="0">
              <a:solidFill>
                <a:schemeClr val="accent6">
                  <a:lumMod val="60000"/>
                  <a:lumOff val="40000"/>
                </a:schemeClr>
              </a:solidFill>
            </a:endParaRPr>
          </a:p>
          <a:p>
            <a:pPr marL="139700" lvl="0">
              <a:buSzPts val="1400"/>
            </a:pPr>
            <a:r>
              <a:rPr lang="ko-KR" altLang="en-US" b="1" dirty="0">
                <a:solidFill>
                  <a:schemeClr val="accent6">
                    <a:lumMod val="60000"/>
                    <a:lumOff val="40000"/>
                  </a:schemeClr>
                </a:solidFill>
              </a:rPr>
              <a:t>품종</a:t>
            </a:r>
            <a:endParaRPr lang="en-US" altLang="ko-KR" b="1" dirty="0">
              <a:solidFill>
                <a:schemeClr val="accent6">
                  <a:lumMod val="60000"/>
                  <a:lumOff val="40000"/>
                </a:schemeClr>
              </a:solidFill>
            </a:endParaRPr>
          </a:p>
          <a:p>
            <a:pPr marL="139700" lvl="0">
              <a:buSzPts val="1400"/>
            </a:pPr>
            <a:r>
              <a:rPr lang="ko-KR" altLang="en-US" b="1" dirty="0">
                <a:solidFill>
                  <a:schemeClr val="accent6">
                    <a:lumMod val="60000"/>
                    <a:lumOff val="40000"/>
                  </a:schemeClr>
                </a:solidFill>
              </a:rPr>
              <a:t>산지</a:t>
            </a:r>
            <a:endParaRPr lang="en-US" altLang="ko-KR" b="1" dirty="0">
              <a:solidFill>
                <a:schemeClr val="accent6">
                  <a:lumMod val="60000"/>
                  <a:lumOff val="40000"/>
                </a:schemeClr>
              </a:solidFill>
            </a:endParaRPr>
          </a:p>
          <a:p>
            <a:pPr marL="139700" lvl="0">
              <a:buSzPts val="1400"/>
            </a:pPr>
            <a:r>
              <a:rPr lang="ko-KR" altLang="en-US" b="1" dirty="0">
                <a:solidFill>
                  <a:schemeClr val="accent6">
                    <a:lumMod val="60000"/>
                    <a:lumOff val="40000"/>
                  </a:schemeClr>
                </a:solidFill>
              </a:rPr>
              <a:t>신선도</a:t>
            </a:r>
            <a:endParaRPr lang="en-US" altLang="ko-KR" b="1" dirty="0">
              <a:solidFill>
                <a:schemeClr val="accent6">
                  <a:lumMod val="60000"/>
                  <a:lumOff val="40000"/>
                </a:schemeClr>
              </a:solidFill>
            </a:endParaRPr>
          </a:p>
          <a:p>
            <a:pPr marL="139700" lvl="0">
              <a:buSzPts val="1400"/>
            </a:pPr>
            <a:r>
              <a:rPr lang="ko-KR" altLang="en-US" b="1" dirty="0">
                <a:solidFill>
                  <a:schemeClr val="accent6">
                    <a:lumMod val="60000"/>
                    <a:lumOff val="40000"/>
                  </a:schemeClr>
                </a:solidFill>
              </a:rPr>
              <a:t>저장성</a:t>
            </a:r>
            <a:r>
              <a:rPr lang="en-US" altLang="ko-KR" b="1" dirty="0">
                <a:solidFill>
                  <a:schemeClr val="accent6">
                    <a:lumMod val="60000"/>
                    <a:lumOff val="40000"/>
                  </a:schemeClr>
                </a:solidFill>
              </a:rPr>
              <a:t>(</a:t>
            </a:r>
            <a:r>
              <a:rPr lang="ko-KR" altLang="en-US" b="1" dirty="0">
                <a:solidFill>
                  <a:schemeClr val="accent6">
                    <a:lumMod val="60000"/>
                    <a:lumOff val="40000"/>
                  </a:schemeClr>
                </a:solidFill>
              </a:rPr>
              <a:t>저장가능기간</a:t>
            </a:r>
            <a:r>
              <a:rPr lang="en-US" altLang="ko-KR" b="1" dirty="0">
                <a:solidFill>
                  <a:schemeClr val="accent6">
                    <a:lumMod val="60000"/>
                    <a:lumOff val="40000"/>
                  </a:schemeClr>
                </a:solidFill>
              </a:rPr>
              <a:t>)</a:t>
            </a:r>
          </a:p>
          <a:p>
            <a:pPr marL="139700" lvl="0">
              <a:buSzPts val="1400"/>
            </a:pPr>
            <a:endParaRPr lang="en-US" altLang="ko" b="1" dirty="0">
              <a:solidFill>
                <a:schemeClr val="accent6">
                  <a:lumMod val="60000"/>
                  <a:lumOff val="4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Google Shape;114;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just" rtl="0">
              <a:lnSpc>
                <a:spcPct val="100000"/>
              </a:lnSpc>
              <a:spcBef>
                <a:spcPts val="0"/>
              </a:spcBef>
              <a:spcAft>
                <a:spcPts val="800"/>
              </a:spcAft>
              <a:buClr>
                <a:schemeClr val="dk1"/>
              </a:buClr>
              <a:buSzPts val="1100"/>
              <a:buFont typeface="Arial"/>
              <a:buNone/>
            </a:pPr>
            <a:r>
              <a:rPr lang="en-US" altLang="ko-KR" sz="1000" dirty="0">
                <a:solidFill>
                  <a:schemeClr val="dk1"/>
                </a:solidFill>
                <a:latin typeface="Malgun Gothic"/>
                <a:ea typeface="Malgun Gothic"/>
                <a:cs typeface="Malgun Gothic"/>
                <a:sym typeface="Malgun Gothic"/>
              </a:rPr>
              <a:t>(</a:t>
            </a:r>
            <a:r>
              <a:rPr lang="ko-KR" altLang="en-US" sz="1000" dirty="0">
                <a:solidFill>
                  <a:schemeClr val="dk1"/>
                </a:solidFill>
                <a:latin typeface="Malgun Gothic"/>
                <a:ea typeface="Malgun Gothic"/>
                <a:cs typeface="Malgun Gothic"/>
                <a:sym typeface="Malgun Gothic"/>
              </a:rPr>
              <a:t>지도사진</a:t>
            </a:r>
            <a:r>
              <a:rPr lang="en-US" altLang="ko-KR" sz="1000" dirty="0">
                <a:solidFill>
                  <a:schemeClr val="dk1"/>
                </a:solidFill>
                <a:latin typeface="Malgun Gothic"/>
                <a:ea typeface="Malgun Gothic"/>
                <a:cs typeface="Malgun Gothic"/>
                <a:sym typeface="Malgun Gothic"/>
              </a:rPr>
              <a:t>)</a:t>
            </a:r>
            <a:r>
              <a:rPr lang="ko" sz="1000" dirty="0">
                <a:solidFill>
                  <a:schemeClr val="dk1"/>
                </a:solidFill>
                <a:latin typeface="Malgun Gothic"/>
                <a:ea typeface="Malgun Gothic"/>
                <a:cs typeface="Malgun Gothic"/>
                <a:sym typeface="Malgun Gothic"/>
              </a:rPr>
              <a:t> </a:t>
            </a:r>
            <a:endParaRPr lang="en-US" altLang="ko" sz="1000" dirty="0">
              <a:solidFill>
                <a:schemeClr val="dk1"/>
              </a:solidFill>
              <a:latin typeface="Malgun Gothic"/>
              <a:ea typeface="Malgun Gothic"/>
              <a:cs typeface="Malgun Gothic"/>
              <a:sym typeface="Malgun Gothic"/>
            </a:endParaRPr>
          </a:p>
          <a:p>
            <a:pPr marL="0" lvl="0" indent="0" algn="just" rtl="0">
              <a:lnSpc>
                <a:spcPct val="100000"/>
              </a:lnSpc>
              <a:spcBef>
                <a:spcPts val="0"/>
              </a:spcBef>
              <a:spcAft>
                <a:spcPts val="800"/>
              </a:spcAft>
              <a:buClr>
                <a:schemeClr val="dk1"/>
              </a:buClr>
              <a:buSzPts val="1100"/>
              <a:buFont typeface="Arial"/>
              <a:buNone/>
            </a:pPr>
            <a:endParaRPr lang="en-US" altLang="ko" sz="1000" dirty="0">
              <a:solidFill>
                <a:schemeClr val="dk1"/>
              </a:solidFill>
              <a:latin typeface="Malgun Gothic"/>
              <a:ea typeface="Malgun Gothic"/>
              <a:cs typeface="Malgun Gothic"/>
              <a:sym typeface="Malgun Gothic"/>
            </a:endParaRPr>
          </a:p>
          <a:p>
            <a:pPr marL="0" lvl="0" indent="0" algn="just" rtl="0">
              <a:lnSpc>
                <a:spcPct val="100000"/>
              </a:lnSpc>
              <a:spcBef>
                <a:spcPts val="0"/>
              </a:spcBef>
              <a:spcAft>
                <a:spcPts val="800"/>
              </a:spcAft>
              <a:buClr>
                <a:schemeClr val="dk1"/>
              </a:buClr>
              <a:buSzPts val="1100"/>
              <a:buFont typeface="Arial"/>
              <a:buNone/>
            </a:pPr>
            <a:endParaRPr lang="en-US" altLang="ko" sz="1000" dirty="0">
              <a:solidFill>
                <a:schemeClr val="dk1"/>
              </a:solidFill>
              <a:latin typeface="Malgun Gothic"/>
              <a:ea typeface="Malgun Gothic"/>
              <a:cs typeface="Malgun Gothic"/>
              <a:sym typeface="Malgun Gothic"/>
            </a:endParaRPr>
          </a:p>
          <a:p>
            <a:pPr marL="0" lvl="0" indent="0" algn="just" rtl="0">
              <a:lnSpc>
                <a:spcPct val="100000"/>
              </a:lnSpc>
              <a:spcBef>
                <a:spcPts val="0"/>
              </a:spcBef>
              <a:spcAft>
                <a:spcPts val="800"/>
              </a:spcAft>
              <a:buClr>
                <a:schemeClr val="dk1"/>
              </a:buClr>
              <a:buSzPts val="1100"/>
              <a:buFont typeface="Arial"/>
              <a:buNone/>
            </a:pPr>
            <a:endParaRPr lang="en-US" altLang="ko" sz="1000" dirty="0">
              <a:solidFill>
                <a:schemeClr val="dk1"/>
              </a:solidFill>
              <a:latin typeface="Malgun Gothic"/>
              <a:ea typeface="Malgun Gothic"/>
              <a:cs typeface="Malgun Gothic"/>
              <a:sym typeface="Malgun Gothic"/>
            </a:endParaRPr>
          </a:p>
          <a:p>
            <a:pPr marL="0" lvl="0" indent="0" algn="just" rtl="0">
              <a:lnSpc>
                <a:spcPct val="100000"/>
              </a:lnSpc>
              <a:spcBef>
                <a:spcPts val="0"/>
              </a:spcBef>
              <a:spcAft>
                <a:spcPts val="800"/>
              </a:spcAft>
              <a:buClr>
                <a:schemeClr val="dk1"/>
              </a:buClr>
              <a:buSzPts val="1100"/>
              <a:buFont typeface="Arial"/>
              <a:buNone/>
            </a:pPr>
            <a:endParaRPr lang="en-US" altLang="ko" sz="1000" dirty="0">
              <a:solidFill>
                <a:schemeClr val="dk1"/>
              </a:solidFill>
              <a:latin typeface="Malgun Gothic"/>
              <a:ea typeface="Malgun Gothic"/>
              <a:cs typeface="Malgun Gothic"/>
              <a:sym typeface="Malgun Gothic"/>
            </a:endParaRPr>
          </a:p>
          <a:p>
            <a:pPr marL="0" lvl="0" indent="0" algn="just" rtl="0">
              <a:lnSpc>
                <a:spcPct val="100000"/>
              </a:lnSpc>
              <a:spcBef>
                <a:spcPts val="0"/>
              </a:spcBef>
              <a:spcAft>
                <a:spcPts val="800"/>
              </a:spcAft>
              <a:buClr>
                <a:schemeClr val="dk1"/>
              </a:buClr>
              <a:buSzPts val="1100"/>
              <a:buFont typeface="Arial"/>
              <a:buNone/>
            </a:pPr>
            <a:endParaRPr lang="en-US" altLang="ko" sz="1000" dirty="0">
              <a:solidFill>
                <a:schemeClr val="dk1"/>
              </a:solidFill>
              <a:latin typeface="Malgun Gothic"/>
              <a:ea typeface="Malgun Gothic"/>
              <a:cs typeface="Malgun Gothic"/>
              <a:sym typeface="Malgun Gothic"/>
            </a:endParaRPr>
          </a:p>
          <a:p>
            <a:pPr marL="0" lvl="0" indent="0" algn="just" rtl="0">
              <a:lnSpc>
                <a:spcPct val="100000"/>
              </a:lnSpc>
              <a:spcBef>
                <a:spcPts val="0"/>
              </a:spcBef>
              <a:spcAft>
                <a:spcPts val="800"/>
              </a:spcAft>
              <a:buClr>
                <a:schemeClr val="dk1"/>
              </a:buClr>
              <a:buSzPts val="1100"/>
              <a:buFont typeface="Arial"/>
              <a:buNone/>
            </a:pPr>
            <a:endParaRPr lang="en-US" altLang="ko" sz="1000" dirty="0">
              <a:solidFill>
                <a:schemeClr val="dk1"/>
              </a:solidFill>
              <a:latin typeface="Malgun Gothic"/>
              <a:ea typeface="Malgun Gothic"/>
              <a:cs typeface="Malgun Gothic"/>
              <a:sym typeface="Malgun Gothic"/>
            </a:endParaRPr>
          </a:p>
          <a:p>
            <a:pPr marL="0" lvl="0" indent="0" algn="just" rtl="0">
              <a:lnSpc>
                <a:spcPct val="100000"/>
              </a:lnSpc>
              <a:spcBef>
                <a:spcPts val="0"/>
              </a:spcBef>
              <a:spcAft>
                <a:spcPts val="800"/>
              </a:spcAft>
              <a:buClr>
                <a:schemeClr val="dk1"/>
              </a:buClr>
              <a:buSzPts val="1100"/>
              <a:buFont typeface="Arial"/>
              <a:buNone/>
            </a:pPr>
            <a:r>
              <a:rPr lang="ko" sz="1000" dirty="0">
                <a:solidFill>
                  <a:schemeClr val="dk1"/>
                </a:solidFill>
                <a:latin typeface="Malgun Gothic"/>
                <a:ea typeface="Malgun Gothic"/>
                <a:cs typeface="Malgun Gothic"/>
                <a:sym typeface="Malgun Gothic"/>
              </a:rPr>
              <a:t>본 ‘동네마켓’ </a:t>
            </a:r>
            <a:r>
              <a:rPr lang="ko-KR" altLang="en-US" sz="1000" dirty="0">
                <a:solidFill>
                  <a:schemeClr val="dk1"/>
                </a:solidFill>
                <a:latin typeface="Malgun Gothic"/>
                <a:ea typeface="Malgun Gothic"/>
                <a:cs typeface="Malgun Gothic"/>
                <a:sym typeface="Malgun Gothic"/>
              </a:rPr>
              <a:t>핵심 서비스</a:t>
            </a:r>
            <a:r>
              <a:rPr lang="ko" sz="1000" dirty="0">
                <a:solidFill>
                  <a:schemeClr val="dk1"/>
                </a:solidFill>
                <a:latin typeface="Malgun Gothic"/>
                <a:ea typeface="Malgun Gothic"/>
                <a:cs typeface="Malgun Gothic"/>
                <a:sym typeface="Malgun Gothic"/>
              </a:rPr>
              <a:t> </a:t>
            </a:r>
            <a:endParaRPr lang="en-US" altLang="ko" sz="1000" dirty="0">
              <a:solidFill>
                <a:schemeClr val="dk1"/>
              </a:solidFill>
              <a:latin typeface="Malgun Gothic"/>
              <a:ea typeface="Malgun Gothic"/>
              <a:cs typeface="Malgun Gothic"/>
              <a:sym typeface="Malgun Gothic"/>
            </a:endParaRPr>
          </a:p>
          <a:p>
            <a:pPr marL="0" lvl="0" indent="0" algn="just" rtl="0">
              <a:lnSpc>
                <a:spcPct val="100000"/>
              </a:lnSpc>
              <a:spcBef>
                <a:spcPts val="0"/>
              </a:spcBef>
              <a:spcAft>
                <a:spcPts val="800"/>
              </a:spcAft>
              <a:buClr>
                <a:schemeClr val="dk1"/>
              </a:buClr>
              <a:buSzPts val="1100"/>
              <a:buNone/>
            </a:pPr>
            <a:r>
              <a:rPr lang="en-US" altLang="ko-KR" sz="1000" dirty="0">
                <a:solidFill>
                  <a:schemeClr val="dk1"/>
                </a:solidFill>
                <a:latin typeface="Malgun Gothic"/>
                <a:ea typeface="Malgun Gothic"/>
                <a:cs typeface="Malgun Gothic"/>
                <a:sym typeface="Malgun Gothic"/>
              </a:rPr>
              <a:t>- </a:t>
            </a:r>
            <a:r>
              <a:rPr lang="ko-KR" altLang="en-US" sz="1000" dirty="0">
                <a:solidFill>
                  <a:schemeClr val="dk1"/>
                </a:solidFill>
                <a:latin typeface="Malgun Gothic"/>
                <a:ea typeface="Malgun Gothic"/>
                <a:cs typeface="Malgun Gothic"/>
                <a:sym typeface="Malgun Gothic"/>
              </a:rPr>
              <a:t>현 소비 추세에 맞는 중소규모 로컬 판매처의 판매 정보를 소비자에 제공</a:t>
            </a:r>
            <a:endParaRPr lang="en-US" altLang="ko-KR" sz="1000" dirty="0">
              <a:solidFill>
                <a:schemeClr val="dk1"/>
              </a:solidFill>
              <a:latin typeface="Malgun Gothic"/>
              <a:ea typeface="Malgun Gothic"/>
              <a:cs typeface="Malgun Gothic"/>
              <a:sym typeface="Malgun Gothic"/>
            </a:endParaRPr>
          </a:p>
          <a:p>
            <a:pPr marL="0" lvl="0" indent="0" algn="just" rtl="0">
              <a:lnSpc>
                <a:spcPct val="100000"/>
              </a:lnSpc>
              <a:spcBef>
                <a:spcPts val="0"/>
              </a:spcBef>
              <a:spcAft>
                <a:spcPts val="800"/>
              </a:spcAft>
              <a:buClr>
                <a:schemeClr val="dk1"/>
              </a:buClr>
              <a:buSzPts val="1100"/>
              <a:buNone/>
            </a:pPr>
            <a:r>
              <a:rPr lang="en-US" altLang="ko-KR" sz="1000" dirty="0">
                <a:solidFill>
                  <a:schemeClr val="dk1"/>
                </a:solidFill>
                <a:latin typeface="Malgun Gothic"/>
                <a:ea typeface="Malgun Gothic"/>
                <a:cs typeface="Malgun Gothic"/>
                <a:sym typeface="Malgun Gothic"/>
              </a:rPr>
              <a:t>- </a:t>
            </a:r>
          </a:p>
          <a:p>
            <a:pPr marL="0" lvl="0" indent="0" algn="just" rtl="0">
              <a:lnSpc>
                <a:spcPct val="100000"/>
              </a:lnSpc>
              <a:spcBef>
                <a:spcPts val="0"/>
              </a:spcBef>
              <a:spcAft>
                <a:spcPts val="800"/>
              </a:spcAft>
              <a:buClr>
                <a:schemeClr val="dk1"/>
              </a:buClr>
              <a:buSzPts val="1100"/>
              <a:buNone/>
            </a:pPr>
            <a:r>
              <a:rPr lang="en-US" altLang="ko" sz="1000" dirty="0">
                <a:solidFill>
                  <a:schemeClr val="dk1"/>
                </a:solidFill>
                <a:latin typeface="Malgun Gothic"/>
                <a:ea typeface="Malgun Gothic"/>
                <a:cs typeface="Malgun Gothic"/>
                <a:sym typeface="Malgun Gothic"/>
              </a:rPr>
              <a:t>-</a:t>
            </a:r>
            <a:r>
              <a:rPr lang="ko-KR" altLang="en-US" sz="1000" dirty="0">
                <a:solidFill>
                  <a:schemeClr val="dk1"/>
                </a:solidFill>
                <a:latin typeface="Malgun Gothic"/>
                <a:ea typeface="Malgun Gothic"/>
                <a:cs typeface="Malgun Gothic"/>
                <a:sym typeface="Malgun Gothic"/>
              </a:rPr>
              <a:t> 정보 구성 및 제시 방식을 </a:t>
            </a:r>
            <a:r>
              <a:rPr lang="ko" sz="1000" dirty="0">
                <a:solidFill>
                  <a:schemeClr val="dk1"/>
                </a:solidFill>
                <a:latin typeface="Malgun Gothic"/>
                <a:ea typeface="Malgun Gothic"/>
                <a:cs typeface="Malgun Gothic"/>
                <a:sym typeface="Malgun Gothic"/>
              </a:rPr>
              <a:t>소비자</a:t>
            </a:r>
            <a:r>
              <a:rPr lang="en-US" altLang="ko" sz="1000" dirty="0">
                <a:solidFill>
                  <a:schemeClr val="dk1"/>
                </a:solidFill>
                <a:latin typeface="Malgun Gothic"/>
                <a:ea typeface="Malgun Gothic"/>
                <a:cs typeface="Malgun Gothic"/>
                <a:sym typeface="Malgun Gothic"/>
              </a:rPr>
              <a:t> </a:t>
            </a:r>
            <a:r>
              <a:rPr lang="ko-KR" altLang="en-US" sz="1000" dirty="0">
                <a:solidFill>
                  <a:schemeClr val="dk1"/>
                </a:solidFill>
                <a:latin typeface="Malgun Gothic"/>
                <a:ea typeface="Malgun Gothic"/>
                <a:cs typeface="Malgun Gothic"/>
                <a:sym typeface="Malgun Gothic"/>
              </a:rPr>
              <a:t>중심으로 구성하여 제공</a:t>
            </a:r>
            <a:endParaRPr lang="en-US" altLang="ko-KR" sz="1000" dirty="0">
              <a:solidFill>
                <a:schemeClr val="dk1"/>
              </a:solidFill>
              <a:latin typeface="Malgun Gothic"/>
              <a:ea typeface="Malgun Gothic"/>
              <a:cs typeface="Malgun Gothic"/>
              <a:sym typeface="Malgun Gothic"/>
            </a:endParaRPr>
          </a:p>
          <a:p>
            <a:pPr marL="0" lvl="0" indent="0" algn="just" rtl="0">
              <a:lnSpc>
                <a:spcPct val="100000"/>
              </a:lnSpc>
              <a:spcBef>
                <a:spcPts val="0"/>
              </a:spcBef>
              <a:spcAft>
                <a:spcPts val="800"/>
              </a:spcAft>
              <a:buClr>
                <a:schemeClr val="dk1"/>
              </a:buClr>
              <a:buSzPts val="1100"/>
              <a:buNone/>
            </a:pPr>
            <a:r>
              <a:rPr lang="ko" sz="1000" dirty="0">
                <a:solidFill>
                  <a:schemeClr val="dk1"/>
                </a:solidFill>
                <a:latin typeface="Malgun Gothic"/>
                <a:ea typeface="Malgun Gothic"/>
                <a:cs typeface="Malgun Gothic"/>
                <a:sym typeface="Malgun Gothic"/>
              </a:rPr>
              <a:t> </a:t>
            </a:r>
            <a:r>
              <a:rPr lang="ko-KR" altLang="en-US" sz="1000" dirty="0">
                <a:solidFill>
                  <a:schemeClr val="dk1"/>
                </a:solidFill>
                <a:latin typeface="Malgun Gothic"/>
                <a:ea typeface="Malgun Gothic"/>
                <a:cs typeface="Malgun Gothic"/>
                <a:sym typeface="Malgun Gothic"/>
              </a:rPr>
              <a:t>정보 </a:t>
            </a:r>
            <a:r>
              <a:rPr lang="ko-KR" altLang="en-US" sz="1000" dirty="0" err="1">
                <a:solidFill>
                  <a:schemeClr val="dk1"/>
                </a:solidFill>
                <a:latin typeface="Malgun Gothic"/>
                <a:ea typeface="Malgun Gothic"/>
                <a:cs typeface="Malgun Gothic"/>
                <a:sym typeface="Malgun Gothic"/>
              </a:rPr>
              <a:t>하이퍼로컬</a:t>
            </a:r>
            <a:r>
              <a:rPr lang="ko-KR" altLang="en-US" sz="1000" dirty="0">
                <a:solidFill>
                  <a:schemeClr val="dk1"/>
                </a:solidFill>
                <a:latin typeface="Malgun Gothic"/>
                <a:ea typeface="Malgun Gothic"/>
                <a:cs typeface="Malgun Gothic"/>
                <a:sym typeface="Malgun Gothic"/>
              </a:rPr>
              <a:t> </a:t>
            </a:r>
            <a:r>
              <a:rPr lang="ko" sz="1000" dirty="0">
                <a:solidFill>
                  <a:schemeClr val="dk1"/>
                </a:solidFill>
                <a:latin typeface="Malgun Gothic"/>
                <a:ea typeface="Malgun Gothic"/>
                <a:cs typeface="Malgun Gothic"/>
                <a:sym typeface="Malgun Gothic"/>
              </a:rPr>
              <a:t>지역 기반</a:t>
            </a:r>
            <a:r>
              <a:rPr lang="en-US" altLang="ko" sz="1000" dirty="0">
                <a:solidFill>
                  <a:schemeClr val="dk1"/>
                </a:solidFill>
                <a:latin typeface="Malgun Gothic"/>
                <a:ea typeface="Malgun Gothic"/>
                <a:cs typeface="Malgun Gothic"/>
                <a:sym typeface="Malgun Gothic"/>
              </a:rPr>
              <a:t> </a:t>
            </a:r>
            <a:r>
              <a:rPr lang="ko-KR" altLang="en-US" sz="1000" dirty="0">
                <a:solidFill>
                  <a:schemeClr val="dk1"/>
                </a:solidFill>
                <a:latin typeface="Malgun Gothic"/>
                <a:ea typeface="Malgun Gothic"/>
                <a:cs typeface="Malgun Gothic"/>
                <a:sym typeface="Malgun Gothic"/>
              </a:rPr>
              <a:t>서비스 </a:t>
            </a:r>
            <a:r>
              <a:rPr lang="en-US" altLang="ko-KR" sz="1000" dirty="0">
                <a:solidFill>
                  <a:schemeClr val="dk1"/>
                </a:solidFill>
                <a:latin typeface="Malgun Gothic"/>
                <a:ea typeface="Malgun Gothic"/>
                <a:cs typeface="Malgun Gothic"/>
                <a:sym typeface="Malgun Gothic"/>
              </a:rPr>
              <a:t>(</a:t>
            </a:r>
            <a:r>
              <a:rPr lang="ko-KR" altLang="en-US" sz="1000" dirty="0">
                <a:solidFill>
                  <a:schemeClr val="dk1"/>
                </a:solidFill>
                <a:latin typeface="Malgun Gothic"/>
                <a:ea typeface="Malgun Gothic"/>
                <a:cs typeface="Malgun Gothic"/>
                <a:sym typeface="Malgun Gothic"/>
              </a:rPr>
              <a:t>서울시 사용자 위치 기준 반경 </a:t>
            </a:r>
            <a:r>
              <a:rPr lang="en-US" altLang="ko-KR" sz="1000" dirty="0">
                <a:solidFill>
                  <a:schemeClr val="dk1"/>
                </a:solidFill>
                <a:latin typeface="Malgun Gothic"/>
                <a:ea typeface="Malgun Gothic"/>
                <a:cs typeface="Malgun Gothic"/>
                <a:sym typeface="Malgun Gothic"/>
              </a:rPr>
              <a:t>2km </a:t>
            </a:r>
            <a:r>
              <a:rPr lang="ko-KR" altLang="en-US" sz="1000" dirty="0">
                <a:solidFill>
                  <a:schemeClr val="dk1"/>
                </a:solidFill>
                <a:latin typeface="Malgun Gothic"/>
                <a:ea typeface="Malgun Gothic"/>
                <a:cs typeface="Malgun Gothic"/>
                <a:sym typeface="Malgun Gothic"/>
              </a:rPr>
              <a:t>내 과일가게 정보 제공</a:t>
            </a:r>
            <a:r>
              <a:rPr lang="en-US" altLang="ko-KR" sz="1000" dirty="0">
                <a:solidFill>
                  <a:schemeClr val="dk1"/>
                </a:solidFill>
                <a:latin typeface="Malgun Gothic"/>
                <a:ea typeface="Malgun Gothic"/>
                <a:cs typeface="Malgun Gothic"/>
                <a:sym typeface="Malgun Gothic"/>
              </a:rPr>
              <a:t>)</a:t>
            </a:r>
            <a:r>
              <a:rPr lang="en-US" altLang="ko" sz="1000" dirty="0">
                <a:solidFill>
                  <a:schemeClr val="dk1"/>
                </a:solidFill>
                <a:latin typeface="Malgun Gothic"/>
                <a:ea typeface="Malgun Gothic"/>
                <a:cs typeface="Malgun Gothic"/>
                <a:sym typeface="Malgun Gothic"/>
              </a:rPr>
              <a:t> </a:t>
            </a:r>
          </a:p>
          <a:p>
            <a:pPr marL="0" lvl="0" indent="0" algn="just" rtl="0">
              <a:lnSpc>
                <a:spcPct val="100000"/>
              </a:lnSpc>
              <a:spcBef>
                <a:spcPts val="0"/>
              </a:spcBef>
              <a:spcAft>
                <a:spcPts val="800"/>
              </a:spcAft>
              <a:buClr>
                <a:schemeClr val="dk1"/>
              </a:buClr>
              <a:buSzPts val="1100"/>
              <a:buNone/>
            </a:pPr>
            <a:r>
              <a:rPr lang="en-US" altLang="ko" sz="1000" dirty="0">
                <a:solidFill>
                  <a:schemeClr val="dk1"/>
                </a:solidFill>
                <a:latin typeface="Malgun Gothic"/>
                <a:ea typeface="Malgun Gothic"/>
                <a:cs typeface="Malgun Gothic"/>
                <a:sym typeface="Malgun Gothic"/>
              </a:rPr>
              <a:t>- AI</a:t>
            </a:r>
            <a:r>
              <a:rPr lang="ko-KR" altLang="en-US" sz="1000" dirty="0">
                <a:solidFill>
                  <a:schemeClr val="dk1"/>
                </a:solidFill>
                <a:latin typeface="Malgun Gothic"/>
                <a:ea typeface="Malgun Gothic"/>
                <a:cs typeface="Malgun Gothic"/>
                <a:sym typeface="Malgun Gothic"/>
              </a:rPr>
              <a:t>모델 기반 품질인증 상품 판매 정보 제공</a:t>
            </a:r>
            <a:endParaRPr lang="en-US" altLang="ko-KR" sz="1000" dirty="0">
              <a:solidFill>
                <a:schemeClr val="dk1"/>
              </a:solidFill>
              <a:latin typeface="Malgun Gothic"/>
              <a:ea typeface="Malgun Gothic"/>
              <a:cs typeface="Malgun Gothic"/>
              <a:sym typeface="Malgun Gothic"/>
            </a:endParaRPr>
          </a:p>
          <a:p>
            <a:pPr marL="0" lvl="0" indent="0" algn="just" rtl="0">
              <a:lnSpc>
                <a:spcPct val="100000"/>
              </a:lnSpc>
              <a:spcBef>
                <a:spcPts val="0"/>
              </a:spcBef>
              <a:spcAft>
                <a:spcPts val="800"/>
              </a:spcAft>
              <a:buClr>
                <a:schemeClr val="dk1"/>
              </a:buClr>
              <a:buSzPts val="1100"/>
              <a:buFont typeface="Arial"/>
              <a:buNone/>
            </a:pPr>
            <a:r>
              <a:rPr lang="ko-KR" altLang="en-US" sz="1000" dirty="0">
                <a:solidFill>
                  <a:schemeClr val="dk1"/>
                </a:solidFill>
                <a:latin typeface="Malgun Gothic"/>
                <a:ea typeface="Malgun Gothic"/>
                <a:cs typeface="Malgun Gothic"/>
                <a:sym typeface="Malgun Gothic"/>
              </a:rPr>
              <a:t>가게 별 판매 품목</a:t>
            </a:r>
            <a:r>
              <a:rPr lang="en-US" altLang="ko-KR" sz="1000" dirty="0">
                <a:solidFill>
                  <a:schemeClr val="dk1"/>
                </a:solidFill>
                <a:latin typeface="Malgun Gothic"/>
                <a:ea typeface="Malgun Gothic"/>
                <a:cs typeface="Malgun Gothic"/>
                <a:sym typeface="Malgun Gothic"/>
              </a:rPr>
              <a:t>, </a:t>
            </a:r>
            <a:r>
              <a:rPr lang="ko" sz="1000" dirty="0">
                <a:solidFill>
                  <a:schemeClr val="dk1"/>
                </a:solidFill>
                <a:latin typeface="Malgun Gothic"/>
                <a:ea typeface="Malgun Gothic"/>
                <a:cs typeface="Malgun Gothic"/>
                <a:sym typeface="Malgun Gothic"/>
              </a:rPr>
              <a:t>가격, </a:t>
            </a:r>
            <a:r>
              <a:rPr lang="ko-KR" altLang="en-US" sz="1000" dirty="0">
                <a:solidFill>
                  <a:schemeClr val="dk1"/>
                </a:solidFill>
                <a:latin typeface="Malgun Gothic"/>
                <a:ea typeface="Malgun Gothic"/>
                <a:cs typeface="Malgun Gothic"/>
                <a:sym typeface="Malgun Gothic"/>
              </a:rPr>
              <a:t>판매기간</a:t>
            </a:r>
            <a:r>
              <a:rPr lang="en-US" altLang="ko-KR" sz="1000" dirty="0">
                <a:solidFill>
                  <a:schemeClr val="dk1"/>
                </a:solidFill>
                <a:latin typeface="Malgun Gothic"/>
                <a:ea typeface="Malgun Gothic"/>
                <a:cs typeface="Malgun Gothic"/>
                <a:sym typeface="Malgun Gothic"/>
              </a:rPr>
              <a:t>, </a:t>
            </a:r>
            <a:r>
              <a:rPr lang="ko" sz="1000" dirty="0">
                <a:solidFill>
                  <a:schemeClr val="dk1"/>
                </a:solidFill>
                <a:latin typeface="Malgun Gothic"/>
                <a:ea typeface="Malgun Gothic"/>
                <a:cs typeface="Malgun Gothic"/>
                <a:sym typeface="Malgun Gothic"/>
              </a:rPr>
              <a:t>위치</a:t>
            </a:r>
            <a:r>
              <a:rPr lang="en-US" altLang="ko" sz="1000" dirty="0">
                <a:solidFill>
                  <a:schemeClr val="dk1"/>
                </a:solidFill>
                <a:latin typeface="Malgun Gothic"/>
                <a:ea typeface="Malgun Gothic"/>
                <a:cs typeface="Malgun Gothic"/>
                <a:sym typeface="Malgun Gothic"/>
              </a:rPr>
              <a:t> </a:t>
            </a:r>
            <a:r>
              <a:rPr lang="ko-KR" altLang="en-US" sz="1000" dirty="0">
                <a:solidFill>
                  <a:schemeClr val="dk1"/>
                </a:solidFill>
                <a:latin typeface="Malgun Gothic"/>
                <a:ea typeface="Malgun Gothic"/>
                <a:cs typeface="Malgun Gothic"/>
                <a:sym typeface="Malgun Gothic"/>
              </a:rPr>
              <a:t>등을</a:t>
            </a:r>
            <a:r>
              <a:rPr lang="ko" sz="1000" dirty="0">
                <a:solidFill>
                  <a:schemeClr val="dk1"/>
                </a:solidFill>
                <a:latin typeface="Malgun Gothic"/>
                <a:ea typeface="Malgun Gothic"/>
                <a:cs typeface="Malgun Gothic"/>
                <a:sym typeface="Malgun Gothic"/>
              </a:rPr>
              <a:t> 제공</a:t>
            </a:r>
            <a:endParaRPr lang="en-US" altLang="ko" sz="1000" dirty="0">
              <a:solidFill>
                <a:schemeClr val="dk1"/>
              </a:solidFill>
              <a:latin typeface="Malgun Gothic"/>
              <a:ea typeface="Malgun Gothic"/>
              <a:cs typeface="Malgun Gothic"/>
              <a:sym typeface="Malgun Gothic"/>
            </a:endParaRPr>
          </a:p>
          <a:p>
            <a:pPr marL="0" lvl="0" indent="0" algn="just" rtl="0">
              <a:lnSpc>
                <a:spcPct val="100000"/>
              </a:lnSpc>
              <a:spcBef>
                <a:spcPts val="0"/>
              </a:spcBef>
              <a:spcAft>
                <a:spcPts val="800"/>
              </a:spcAft>
              <a:buClr>
                <a:schemeClr val="dk1"/>
              </a:buClr>
              <a:buSzPts val="1100"/>
              <a:buFont typeface="Arial"/>
              <a:buNone/>
            </a:pPr>
            <a:r>
              <a:rPr lang="ko" sz="1000" dirty="0">
                <a:solidFill>
                  <a:schemeClr val="dk1"/>
                </a:solidFill>
                <a:latin typeface="Malgun Gothic"/>
                <a:ea typeface="Malgun Gothic"/>
                <a:cs typeface="Malgun Gothic"/>
                <a:sym typeface="Malgun Gothic"/>
              </a:rPr>
              <a:t>현명하고 만족스러운 구매를 도울 것이다. 또한 이는 소비자근처 지역 소상공인의 직접적인 홍보가 될 것이고, 이에 따른 소상공인의 수익 상승과 지역시장 활성화를 기대 할 수 있을것이다.</a:t>
            </a:r>
            <a:endParaRPr dirty="0"/>
          </a:p>
        </p:txBody>
      </p:sp>
      <p:sp>
        <p:nvSpPr>
          <p:cNvPr id="6" name="직사각형 5">
            <a:extLst>
              <a:ext uri="{FF2B5EF4-FFF2-40B4-BE49-F238E27FC236}">
                <a16:creationId xmlns:a16="http://schemas.microsoft.com/office/drawing/2014/main" id="{AA158DAC-8494-4776-8484-ABDAF41FB356}"/>
              </a:ext>
            </a:extLst>
          </p:cNvPr>
          <p:cNvSpPr/>
          <p:nvPr/>
        </p:nvSpPr>
        <p:spPr>
          <a:xfrm>
            <a:off x="-329274" y="100364"/>
            <a:ext cx="3415776" cy="71332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dirty="0"/>
          </a:p>
        </p:txBody>
      </p:sp>
      <p:sp>
        <p:nvSpPr>
          <p:cNvPr id="7" name="TextBox 6">
            <a:extLst>
              <a:ext uri="{FF2B5EF4-FFF2-40B4-BE49-F238E27FC236}">
                <a16:creationId xmlns:a16="http://schemas.microsoft.com/office/drawing/2014/main" id="{202372B1-9EF3-4973-8684-0007F54A70E7}"/>
              </a:ext>
            </a:extLst>
          </p:cNvPr>
          <p:cNvSpPr txBox="1"/>
          <p:nvPr/>
        </p:nvSpPr>
        <p:spPr>
          <a:xfrm>
            <a:off x="91892" y="210457"/>
            <a:ext cx="466794" cy="461665"/>
          </a:xfrm>
          <a:prstGeom prst="rect">
            <a:avLst/>
          </a:prstGeom>
          <a:noFill/>
        </p:spPr>
        <p:txBody>
          <a:bodyPr wrap="none" rtlCol="0">
            <a:spAutoFit/>
          </a:bodyPr>
          <a:lstStyle/>
          <a:p>
            <a:pPr algn="r"/>
            <a:r>
              <a:rPr lang="en-US" altLang="ko-KR" sz="1200" b="1" dirty="0">
                <a:solidFill>
                  <a:schemeClr val="bg1">
                    <a:lumMod val="75000"/>
                  </a:schemeClr>
                </a:solidFill>
                <a:latin typeface="Microsoft GothicNeo" panose="020B0500000101010101" pitchFamily="50" charset="-127"/>
                <a:ea typeface="Microsoft GothicNeo" panose="020B0500000101010101" pitchFamily="50" charset="-127"/>
                <a:cs typeface="Microsoft GothicNeo" panose="020B0500000101010101" pitchFamily="50" charset="-127"/>
              </a:rPr>
              <a:t>01 </a:t>
            </a:r>
          </a:p>
          <a:p>
            <a:pPr algn="r"/>
            <a:r>
              <a:rPr lang="ko-KR" altLang="en-US" sz="1200" b="1" dirty="0">
                <a:solidFill>
                  <a:schemeClr val="bg1">
                    <a:lumMod val="75000"/>
                  </a:schemeClr>
                </a:solidFill>
                <a:latin typeface="Microsoft GothicNeo" panose="020B0500000101010101" pitchFamily="50" charset="-127"/>
                <a:ea typeface="Microsoft GothicNeo" panose="020B0500000101010101" pitchFamily="50" charset="-127"/>
                <a:cs typeface="Microsoft GothicNeo" panose="020B0500000101010101" pitchFamily="50" charset="-127"/>
              </a:rPr>
              <a:t>개요</a:t>
            </a:r>
            <a:endParaRPr lang="ko-KR" altLang="en-US" sz="1800" b="1" dirty="0">
              <a:solidFill>
                <a:schemeClr val="bg1">
                  <a:lumMod val="65000"/>
                </a:schemeClr>
              </a:solidFill>
            </a:endParaRPr>
          </a:p>
        </p:txBody>
      </p:sp>
      <p:sp>
        <p:nvSpPr>
          <p:cNvPr id="8" name="Google Shape;65;p15">
            <a:extLst>
              <a:ext uri="{FF2B5EF4-FFF2-40B4-BE49-F238E27FC236}">
                <a16:creationId xmlns:a16="http://schemas.microsoft.com/office/drawing/2014/main" id="{395C856E-AF02-4231-9FBE-BC1E3AB87693}"/>
              </a:ext>
            </a:extLst>
          </p:cNvPr>
          <p:cNvSpPr txBox="1">
            <a:spLocks noGrp="1"/>
          </p:cNvSpPr>
          <p:nvPr>
            <p:ph type="title"/>
          </p:nvPr>
        </p:nvSpPr>
        <p:spPr>
          <a:xfrm>
            <a:off x="572956" y="1706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KR" altLang="en-US" b="1" dirty="0">
                <a:solidFill>
                  <a:schemeClr val="bg1"/>
                </a:solidFill>
              </a:rPr>
              <a:t>동네마켓</a:t>
            </a:r>
            <a:endParaRPr b="1" dirty="0">
              <a:solidFill>
                <a:schemeClr val="bg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1313</TotalTime>
  <Words>2206</Words>
  <Application>Microsoft Office PowerPoint</Application>
  <PresentationFormat>화면 슬라이드 쇼(16:9)</PresentationFormat>
  <Paragraphs>495</Paragraphs>
  <Slides>37</Slides>
  <Notes>37</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37</vt:i4>
      </vt:variant>
    </vt:vector>
  </HeadingPairs>
  <TitlesOfParts>
    <vt:vector size="42" baseType="lpstr">
      <vt:lpstr>Microsoft GothicNeo</vt:lpstr>
      <vt:lpstr>Malgun Gothic</vt:lpstr>
      <vt:lpstr>Amasis MT Pro Black</vt:lpstr>
      <vt:lpstr>Arial</vt:lpstr>
      <vt:lpstr>Simple Light</vt:lpstr>
      <vt:lpstr>동네마켓</vt:lpstr>
      <vt:lpstr>Welcome조</vt:lpstr>
      <vt:lpstr>CONTENTS</vt:lpstr>
      <vt:lpstr>배경 및 필요성</vt:lpstr>
      <vt:lpstr>배경 및 필요성</vt:lpstr>
      <vt:lpstr>배경 및 필요성</vt:lpstr>
      <vt:lpstr>배경 및 필요성</vt:lpstr>
      <vt:lpstr>배경 및 필요성</vt:lpstr>
      <vt:lpstr>동네마켓</vt:lpstr>
      <vt:lpstr>기능 | 기존 판매 구조</vt:lpstr>
      <vt:lpstr>기능 | 동네마켓</vt:lpstr>
      <vt:lpstr>기능 | 소비자</vt:lpstr>
      <vt:lpstr>기능 | 판매자</vt:lpstr>
      <vt:lpstr>사용자 효용</vt:lpstr>
      <vt:lpstr>사용자 효용</vt:lpstr>
      <vt:lpstr>목표시장</vt:lpstr>
      <vt:lpstr>서비스 차별점</vt:lpstr>
      <vt:lpstr>서비스 차별점</vt:lpstr>
      <vt:lpstr>서비스 차별점</vt:lpstr>
      <vt:lpstr>서비스 차별점</vt:lpstr>
      <vt:lpstr>홍보전략</vt:lpstr>
      <vt:lpstr>swot 분석</vt:lpstr>
      <vt:lpstr>홍보방안</vt:lpstr>
      <vt:lpstr>홍보방안</vt:lpstr>
      <vt:lpstr>개발 구현 방법</vt:lpstr>
      <vt:lpstr>개발 구현 방법</vt:lpstr>
      <vt:lpstr>개발 구현 방법</vt:lpstr>
      <vt:lpstr>개발 구현 방법</vt:lpstr>
      <vt:lpstr>개발 구현 방법</vt:lpstr>
      <vt:lpstr>개발 구현 방법</vt:lpstr>
      <vt:lpstr>개발 구현 방법</vt:lpstr>
      <vt:lpstr>개발 구현 방법</vt:lpstr>
      <vt:lpstr>개발 구현 방법</vt:lpstr>
      <vt:lpstr>개발 구현 방법</vt:lpstr>
      <vt:lpstr>개발 구현 방법</vt:lpstr>
      <vt:lpstr>기대효과</vt:lpstr>
      <vt:lpstr>향후 발전 방향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사자판다마켓 사자판다참치마켓 나와빨리 찜콩</dc:title>
  <cp:lastModifiedBy>임현후</cp:lastModifiedBy>
  <cp:revision>25</cp:revision>
  <dcterms:modified xsi:type="dcterms:W3CDTF">2021-10-04T08:51:59Z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8be8c94-ce6b-4b6d-a797-795f2af78ee0_Enabled">
    <vt:lpwstr>true</vt:lpwstr>
  </property>
  <property fmtid="{D5CDD505-2E9C-101B-9397-08002B2CF9AE}" pid="3" name="MSIP_Label_b8be8c94-ce6b-4b6d-a797-795f2af78ee0_SetDate">
    <vt:lpwstr>2021-10-02T01:12:41Z</vt:lpwstr>
  </property>
  <property fmtid="{D5CDD505-2E9C-101B-9397-08002B2CF9AE}" pid="4" name="MSIP_Label_b8be8c94-ce6b-4b6d-a797-795f2af78ee0_Method">
    <vt:lpwstr>Standard</vt:lpwstr>
  </property>
  <property fmtid="{D5CDD505-2E9C-101B-9397-08002B2CF9AE}" pid="5" name="MSIP_Label_b8be8c94-ce6b-4b6d-a797-795f2af78ee0_Name">
    <vt:lpwstr>b8be8c94-ce6b-4b6d-a797-795f2af78ee0</vt:lpwstr>
  </property>
  <property fmtid="{D5CDD505-2E9C-101B-9397-08002B2CF9AE}" pid="6" name="MSIP_Label_b8be8c94-ce6b-4b6d-a797-795f2af78ee0_SiteId">
    <vt:lpwstr>2d4819f5-7f75-497b-99fb-416a2ca63077</vt:lpwstr>
  </property>
  <property fmtid="{D5CDD505-2E9C-101B-9397-08002B2CF9AE}" pid="7" name="MSIP_Label_b8be8c94-ce6b-4b6d-a797-795f2af78ee0_ActionId">
    <vt:lpwstr>8220f818-f07e-412d-8aa4-7a34f1186670</vt:lpwstr>
  </property>
  <property fmtid="{D5CDD505-2E9C-101B-9397-08002B2CF9AE}" pid="8" name="MSIP_Label_b8be8c94-ce6b-4b6d-a797-795f2af78ee0_ContentBits">
    <vt:lpwstr>0</vt:lpwstr>
  </property>
</Properties>
</file>