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hPPHsjSD6QGY0bX9su9EYHC4r8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14" autoAdjust="0"/>
  </p:normalViewPr>
  <p:slideViewPr>
    <p:cSldViewPr snapToGrid="0">
      <p:cViewPr varScale="1">
        <p:scale>
          <a:sx n="63" d="100"/>
          <a:sy n="63" d="100"/>
        </p:scale>
        <p:origin x="77" y="79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7d863c70b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7d863c70b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7d863c70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7d863c70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7d863c70b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7d863c70b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254215" y="1095721"/>
            <a:ext cx="1335025" cy="37890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543317" y="2402083"/>
            <a:ext cx="728430" cy="400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b="1" dirty="0">
                <a:ln/>
                <a:solidFill>
                  <a:schemeClr val="accent3"/>
                </a:solidFill>
              </a:rPr>
              <a:t>휴대</a:t>
            </a:r>
            <a:r>
              <a:rPr lang="ko" sz="1400" b="1" i="0" u="none" strike="noStrike" dirty="0">
                <a:ln/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폰</a:t>
            </a:r>
            <a:endParaRPr sz="1400" b="1" i="0" u="none" strike="noStrike" dirty="0">
              <a:ln/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259565" y="3898423"/>
            <a:ext cx="1335025" cy="985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Data: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1000" dirty="0">
                <a:solidFill>
                  <a:schemeClr val="bg1"/>
                </a:solidFill>
              </a:rPr>
              <a:t>데이터수집)</a:t>
            </a:r>
            <a:endParaRPr sz="1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lang="ko" dirty="0">
                <a:solidFill>
                  <a:schemeClr val="bg1"/>
                </a:solidFill>
              </a:rPr>
              <a:t>File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15D48B-AB42-444D-ADA2-D3B71ACD4E82}"/>
              </a:ext>
            </a:extLst>
          </p:cNvPr>
          <p:cNvSpPr/>
          <p:nvPr/>
        </p:nvSpPr>
        <p:spPr>
          <a:xfrm>
            <a:off x="276323" y="1113126"/>
            <a:ext cx="1315592" cy="475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pic>
        <p:nvPicPr>
          <p:cNvPr id="4" name="그래픽 3" descr="휴대폰 진동 단색으로 채워진">
            <a:extLst>
              <a:ext uri="{FF2B5EF4-FFF2-40B4-BE49-F238E27FC236}">
                <a16:creationId xmlns:a16="http://schemas.microsoft.com/office/drawing/2014/main" id="{4B0F05CC-4DB7-4BF7-B087-EA6AB6DB2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540" y="1741181"/>
            <a:ext cx="616941" cy="580485"/>
          </a:xfrm>
          <a:prstGeom prst="rect">
            <a:avLst/>
          </a:prstGeom>
        </p:spPr>
      </p:pic>
      <p:pic>
        <p:nvPicPr>
          <p:cNvPr id="6" name="그래픽 5" descr="컴퓨터 단색으로 채워진">
            <a:extLst>
              <a:ext uri="{FF2B5EF4-FFF2-40B4-BE49-F238E27FC236}">
                <a16:creationId xmlns:a16="http://schemas.microsoft.com/office/drawing/2014/main" id="{DEEA1BEB-A23A-49A4-890A-EEC64A4D2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005" y="2804871"/>
            <a:ext cx="633212" cy="689472"/>
          </a:xfrm>
          <a:prstGeom prst="rect">
            <a:avLst/>
          </a:prstGeom>
        </p:spPr>
      </p:pic>
      <p:sp>
        <p:nvSpPr>
          <p:cNvPr id="26" name="Google Shape;59;p1">
            <a:extLst>
              <a:ext uri="{FF2B5EF4-FFF2-40B4-BE49-F238E27FC236}">
                <a16:creationId xmlns:a16="http://schemas.microsoft.com/office/drawing/2014/main" id="{90F9D8E3-AF93-4C05-8572-09D41FED4255}"/>
              </a:ext>
            </a:extLst>
          </p:cNvPr>
          <p:cNvSpPr txBox="1"/>
          <p:nvPr/>
        </p:nvSpPr>
        <p:spPr>
          <a:xfrm>
            <a:off x="547537" y="3424450"/>
            <a:ext cx="728430" cy="400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ln/>
                <a:solidFill>
                  <a:schemeClr val="accent3"/>
                </a:solidFill>
                <a:latin typeface="Arial"/>
                <a:ea typeface="Arial"/>
                <a:cs typeface="Arial"/>
              </a:rPr>
              <a:t>PC</a:t>
            </a:r>
            <a:endParaRPr sz="1400" b="1" i="0" u="none" strike="noStrike" dirty="0">
              <a:ln/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FF56612-01FE-4180-B0BE-273D242A0356}"/>
              </a:ext>
            </a:extLst>
          </p:cNvPr>
          <p:cNvGrpSpPr/>
          <p:nvPr/>
        </p:nvGrpSpPr>
        <p:grpSpPr>
          <a:xfrm>
            <a:off x="5910807" y="1097198"/>
            <a:ext cx="3143583" cy="3770970"/>
            <a:chOff x="5609758" y="1399115"/>
            <a:chExt cx="3362400" cy="3463266"/>
          </a:xfrm>
        </p:grpSpPr>
        <p:sp>
          <p:nvSpPr>
            <p:cNvPr id="56" name="Google Shape;56;p1"/>
            <p:cNvSpPr/>
            <p:nvPr/>
          </p:nvSpPr>
          <p:spPr>
            <a:xfrm>
              <a:off x="5609758" y="1399115"/>
              <a:ext cx="3362400" cy="346326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F102075-7C7B-4F89-A64C-AC591CA758A2}"/>
                </a:ext>
              </a:extLst>
            </p:cNvPr>
            <p:cNvSpPr/>
            <p:nvPr/>
          </p:nvSpPr>
          <p:spPr>
            <a:xfrm>
              <a:off x="5615108" y="1400857"/>
              <a:ext cx="3357049" cy="4367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altLang="ko-KR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3</a:t>
              </a:r>
              <a:r>
                <a:rPr lang="en-US" altLang="ko-KR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ko-KR" altLang="en-US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이미지인식 </a:t>
              </a:r>
              <a:r>
                <a:rPr lang="ko-KR" altLang="en-US" b="0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머신러닝</a:t>
              </a:r>
              <a:r>
                <a:rPr lang="ko-KR" altLang="en-US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 모델 </a:t>
              </a:r>
              <a:endParaRPr lang="en-US" altLang="ko-KR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개발언어 </a:t>
              </a:r>
              <a:r>
                <a:rPr lang="en-US" altLang="ko-KR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: Python </a:t>
              </a:r>
              <a:endParaRPr lang="ko-KR" altLang="en-US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827BB89-3B8B-47C9-8CE6-40EBE3EEE297}"/>
                </a:ext>
              </a:extLst>
            </p:cNvPr>
            <p:cNvGrpSpPr/>
            <p:nvPr/>
          </p:nvGrpSpPr>
          <p:grpSpPr>
            <a:xfrm>
              <a:off x="5769309" y="1925787"/>
              <a:ext cx="1341754" cy="2832752"/>
              <a:chOff x="1876284" y="1541138"/>
              <a:chExt cx="1341754" cy="3479892"/>
            </a:xfrm>
          </p:grpSpPr>
          <p:sp>
            <p:nvSpPr>
              <p:cNvPr id="29" name="Google Shape;55;p1">
                <a:extLst>
                  <a:ext uri="{FF2B5EF4-FFF2-40B4-BE49-F238E27FC236}">
                    <a16:creationId xmlns:a16="http://schemas.microsoft.com/office/drawing/2014/main" id="{D62F3217-6C34-4210-A58E-DEC3C988E2B1}"/>
                  </a:ext>
                </a:extLst>
              </p:cNvPr>
              <p:cNvSpPr/>
              <p:nvPr/>
            </p:nvSpPr>
            <p:spPr>
              <a:xfrm>
                <a:off x="1876284" y="1541138"/>
                <a:ext cx="1335025" cy="3479892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71;p1">
                <a:extLst>
                  <a:ext uri="{FF2B5EF4-FFF2-40B4-BE49-F238E27FC236}">
                    <a16:creationId xmlns:a16="http://schemas.microsoft.com/office/drawing/2014/main" id="{2CFB679C-AEE2-4A42-882E-07ED3C1302E6}"/>
                  </a:ext>
                </a:extLst>
              </p:cNvPr>
              <p:cNvSpPr txBox="1"/>
              <p:nvPr/>
            </p:nvSpPr>
            <p:spPr>
              <a:xfrm>
                <a:off x="1883013" y="3192242"/>
                <a:ext cx="1335025" cy="1814784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-KR" altLang="en-US" sz="14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라이브러리 </a:t>
                </a:r>
                <a:r>
                  <a:rPr lang="en-US" altLang="ko-KR" sz="14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: </a:t>
                </a:r>
                <a:endParaRPr lang="ko-KR" altLang="en-US" sz="14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altLang="ko" sz="1400" b="0" i="0" u="none" strike="noStrike" cap="none" dirty="0" err="1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Tensorflow</a:t>
                </a:r>
                <a:endParaRPr lang="en-US" altLang="ko" sz="14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lang="en-US" altLang="ko-KR" sz="14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-KR" altLang="en-US" sz="14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알고리즘</a:t>
                </a:r>
                <a:r>
                  <a:rPr lang="en-US" altLang="ko-KR" sz="14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:</a:t>
                </a:r>
                <a:endParaRPr lang="ko-KR" altLang="en-US" sz="14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altLang="ko" sz="14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Flatten,</a:t>
                </a:r>
                <a:endParaRPr lang="en-US" altLang="ko-KR" sz="14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altLang="ko" sz="14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Dense</a:t>
                </a:r>
                <a:endParaRPr lang="en-US" altLang="ko-KR" sz="14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C8540C1-8AFD-4C43-9996-324E4C51244D}"/>
                  </a:ext>
                </a:extLst>
              </p:cNvPr>
              <p:cNvSpPr/>
              <p:nvPr/>
            </p:nvSpPr>
            <p:spPr>
              <a:xfrm>
                <a:off x="1892437" y="1557764"/>
                <a:ext cx="1315592" cy="9556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" sz="14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Deep Learning</a:t>
                </a:r>
                <a:endParaRPr lang="en-US" altLang="ko-KR" sz="14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A463972-D967-414E-9869-5D0A3A6E2D92}"/>
                </a:ext>
              </a:extLst>
            </p:cNvPr>
            <p:cNvGrpSpPr/>
            <p:nvPr/>
          </p:nvGrpSpPr>
          <p:grpSpPr>
            <a:xfrm>
              <a:off x="7476069" y="1925787"/>
              <a:ext cx="1402870" cy="2832752"/>
              <a:chOff x="1876285" y="1541138"/>
              <a:chExt cx="1341459" cy="3479892"/>
            </a:xfrm>
          </p:grpSpPr>
          <p:sp>
            <p:nvSpPr>
              <p:cNvPr id="38" name="Google Shape;55;p1">
                <a:extLst>
                  <a:ext uri="{FF2B5EF4-FFF2-40B4-BE49-F238E27FC236}">
                    <a16:creationId xmlns:a16="http://schemas.microsoft.com/office/drawing/2014/main" id="{E790905D-C477-4C14-9135-3AD2DF138945}"/>
                  </a:ext>
                </a:extLst>
              </p:cNvPr>
              <p:cNvSpPr/>
              <p:nvPr/>
            </p:nvSpPr>
            <p:spPr>
              <a:xfrm>
                <a:off x="1876285" y="1541138"/>
                <a:ext cx="1335025" cy="3479892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71;p1">
                <a:extLst>
                  <a:ext uri="{FF2B5EF4-FFF2-40B4-BE49-F238E27FC236}">
                    <a16:creationId xmlns:a16="http://schemas.microsoft.com/office/drawing/2014/main" id="{712C07EF-F292-4062-AD39-86969726C9AF}"/>
                  </a:ext>
                </a:extLst>
              </p:cNvPr>
              <p:cNvSpPr txBox="1"/>
              <p:nvPr/>
            </p:nvSpPr>
            <p:spPr>
              <a:xfrm>
                <a:off x="1882719" y="3130627"/>
                <a:ext cx="1335025" cy="1890403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-KR" altLang="en-US" sz="11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라이브러리 </a:t>
                </a:r>
                <a:r>
                  <a:rPr lang="en-US" altLang="ko-KR" sz="11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: </a:t>
                </a:r>
                <a:endParaRPr lang="ko-KR" altLang="en-US" sz="11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altLang="ko" sz="1100" b="0" i="0" u="none" strike="noStrike" cap="none" dirty="0" err="1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Skitlearn</a:t>
                </a:r>
                <a:endParaRPr lang="en-US" altLang="ko" sz="11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lang="en-US" altLang="ko-KR" sz="11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-KR" altLang="en-US" sz="11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알고리즘</a:t>
                </a:r>
                <a:r>
                  <a:rPr lang="en-US" altLang="ko-KR" sz="11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:</a:t>
                </a:r>
                <a:endParaRPr lang="ko-KR" altLang="en-US" sz="11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-KR" altLang="en-US" sz="1100" b="1" dirty="0" err="1">
                    <a:solidFill>
                      <a:schemeClr val="bg1"/>
                    </a:solidFill>
                  </a:rPr>
                  <a:t>랜덤포레스트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altLang="ko" sz="1100" b="1" i="0" u="none" strike="noStrike" cap="none" dirty="0" err="1">
                    <a:solidFill>
                      <a:schemeClr val="bg1"/>
                    </a:solidFill>
                  </a:rPr>
                  <a:t>DecisionTree</a:t>
                </a:r>
                <a:r>
                  <a:rPr lang="en-US" altLang="ko" sz="1100" b="1" i="0" u="none" strike="noStrike" cap="none" dirty="0">
                    <a:solidFill>
                      <a:schemeClr val="bg1"/>
                    </a:solidFill>
                  </a:rPr>
                  <a:t>,</a:t>
                </a:r>
                <a:endParaRPr lang="en-US" altLang="ko-KR" sz="1100" b="1" i="0" u="none" strike="noStrike" cap="none" dirty="0">
                  <a:solidFill>
                    <a:schemeClr val="bg1"/>
                  </a:solidFill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altLang="ko" sz="1100" b="0" i="0" u="none" strike="noStrike" cap="none" dirty="0" err="1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KNeibor</a:t>
                </a:r>
                <a:r>
                  <a:rPr lang="en-US" altLang="ko" sz="11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,</a:t>
                </a:r>
                <a:endParaRPr lang="en-US" altLang="ko-KR" sz="11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altLang="ko" sz="11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Classification</a:t>
                </a:r>
                <a:endParaRPr lang="en-US" altLang="ko-KR" sz="11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D13DBE-F291-411D-B77C-B4364C2F4550}"/>
                  </a:ext>
                </a:extLst>
              </p:cNvPr>
              <p:cNvSpPr/>
              <p:nvPr/>
            </p:nvSpPr>
            <p:spPr>
              <a:xfrm>
                <a:off x="1892437" y="1557764"/>
                <a:ext cx="1315592" cy="9556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altLang="ko" sz="14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Machine Learning</a:t>
                </a:r>
                <a:endParaRPr lang="en-US" altLang="ko-KR" sz="14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B65935-5BAF-45D7-A733-B83C9CEB6072}"/>
                </a:ext>
              </a:extLst>
            </p:cNvPr>
            <p:cNvSpPr txBox="1"/>
            <p:nvPr/>
          </p:nvSpPr>
          <p:spPr>
            <a:xfrm>
              <a:off x="5762580" y="2748448"/>
              <a:ext cx="1335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상품명</a:t>
              </a:r>
              <a:r>
                <a:rPr lang="en-US" altLang="ko-KR" dirty="0"/>
                <a:t>, </a:t>
              </a:r>
              <a:r>
                <a:rPr lang="ko-KR" altLang="en-US" dirty="0"/>
                <a:t>품종 </a:t>
              </a:r>
              <a:r>
                <a:rPr lang="en-US" altLang="ko-KR" dirty="0"/>
                <a:t>Classification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511CDAF-7DA4-482A-95EF-5FAADC25BBCC}"/>
                </a:ext>
              </a:extLst>
            </p:cNvPr>
            <p:cNvSpPr txBox="1"/>
            <p:nvPr/>
          </p:nvSpPr>
          <p:spPr>
            <a:xfrm>
              <a:off x="7506627" y="2723183"/>
              <a:ext cx="1335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상품 등급</a:t>
              </a:r>
              <a:endParaRPr lang="en-US" altLang="ko-KR" dirty="0"/>
            </a:p>
            <a:p>
              <a:pPr algn="ctr"/>
              <a:r>
                <a:rPr lang="en-US" altLang="ko-KR" dirty="0"/>
                <a:t>Classification</a:t>
              </a:r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32DEE38-5DF1-4ABA-BE39-E200E449A9B5}"/>
              </a:ext>
            </a:extLst>
          </p:cNvPr>
          <p:cNvGrpSpPr/>
          <p:nvPr/>
        </p:nvGrpSpPr>
        <p:grpSpPr>
          <a:xfrm>
            <a:off x="1997803" y="1098698"/>
            <a:ext cx="3362400" cy="3770970"/>
            <a:chOff x="5609758" y="1399115"/>
            <a:chExt cx="3362400" cy="3463266"/>
          </a:xfrm>
        </p:grpSpPr>
        <p:sp>
          <p:nvSpPr>
            <p:cNvPr id="45" name="Google Shape;56;p1">
              <a:extLst>
                <a:ext uri="{FF2B5EF4-FFF2-40B4-BE49-F238E27FC236}">
                  <a16:creationId xmlns:a16="http://schemas.microsoft.com/office/drawing/2014/main" id="{A07D5C8B-2B06-4965-814B-C3A3AD6CDBE2}"/>
                </a:ext>
              </a:extLst>
            </p:cNvPr>
            <p:cNvSpPr/>
            <p:nvPr/>
          </p:nvSpPr>
          <p:spPr>
            <a:xfrm>
              <a:off x="5609758" y="1399115"/>
              <a:ext cx="3362400" cy="346326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507C85B-494A-4C7C-9ED4-F24A1EDD55DB}"/>
                </a:ext>
              </a:extLst>
            </p:cNvPr>
            <p:cNvSpPr/>
            <p:nvPr/>
          </p:nvSpPr>
          <p:spPr>
            <a:xfrm>
              <a:off x="5615108" y="1400857"/>
              <a:ext cx="3357049" cy="4367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altLang="ko-KR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2. </a:t>
              </a:r>
              <a:r>
                <a:rPr lang="ko-KR" altLang="en-US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동네마켓 웹 어플리케이션</a:t>
              </a:r>
              <a:endParaRPr lang="ko-KR" altLang="en-US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4F5A405-211C-4C60-9C43-93883F49FE29}"/>
                </a:ext>
              </a:extLst>
            </p:cNvPr>
            <p:cNvGrpSpPr/>
            <p:nvPr/>
          </p:nvGrpSpPr>
          <p:grpSpPr>
            <a:xfrm>
              <a:off x="5769308" y="1925787"/>
              <a:ext cx="1944527" cy="2832751"/>
              <a:chOff x="1876283" y="1541138"/>
              <a:chExt cx="1944527" cy="3479892"/>
            </a:xfrm>
          </p:grpSpPr>
          <p:sp>
            <p:nvSpPr>
              <p:cNvPr id="73" name="Google Shape;55;p1">
                <a:extLst>
                  <a:ext uri="{FF2B5EF4-FFF2-40B4-BE49-F238E27FC236}">
                    <a16:creationId xmlns:a16="http://schemas.microsoft.com/office/drawing/2014/main" id="{55A26112-2CDC-4F14-B61F-387FF801B339}"/>
                  </a:ext>
                </a:extLst>
              </p:cNvPr>
              <p:cNvSpPr/>
              <p:nvPr/>
            </p:nvSpPr>
            <p:spPr>
              <a:xfrm>
                <a:off x="1876283" y="1541138"/>
                <a:ext cx="1936047" cy="3479892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1;p1">
                <a:extLst>
                  <a:ext uri="{FF2B5EF4-FFF2-40B4-BE49-F238E27FC236}">
                    <a16:creationId xmlns:a16="http://schemas.microsoft.com/office/drawing/2014/main" id="{54F84237-D9B5-43A5-BBEF-5F2BECF7503C}"/>
                  </a:ext>
                </a:extLst>
              </p:cNvPr>
              <p:cNvSpPr txBox="1"/>
              <p:nvPr/>
            </p:nvSpPr>
            <p:spPr>
              <a:xfrm>
                <a:off x="1885374" y="2661077"/>
                <a:ext cx="1935436" cy="234410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-KR" altLang="en-US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개발언어</a:t>
                </a:r>
              </a:p>
              <a:p>
                <a:pPr marL="139700"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</a:pPr>
                <a:r>
                  <a:rPr lang="en-US" altLang="ko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JDK 8</a:t>
                </a:r>
                <a:endParaRPr lang="en-US" altLang="ko-KR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</a:pPr>
                <a:r>
                  <a:rPr lang="en-US" altLang="ko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Spring tools 3.9.14</a:t>
                </a:r>
                <a:endParaRPr lang="en-US" altLang="ko-KR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</a:pPr>
                <a:r>
                  <a:rPr lang="en-US" altLang="ko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HTML 5/ CSS3</a:t>
                </a:r>
              </a:p>
              <a:p>
                <a:pPr marL="139700"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</a:pPr>
                <a:endParaRPr lang="en-US" altLang="ko-KR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altLang="ko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IDE</a:t>
                </a:r>
                <a:endParaRPr lang="en-US" altLang="ko-KR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</a:pPr>
                <a:r>
                  <a:rPr lang="en-US" altLang="ko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Eclipse</a:t>
                </a:r>
              </a:p>
              <a:p>
                <a:pPr marL="139700"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</a:pPr>
                <a:r>
                  <a:rPr lang="en-US" altLang="ko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altLang="ko" b="0" i="0" u="none" strike="noStrike" cap="none" dirty="0" err="1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jee</a:t>
                </a:r>
                <a:r>
                  <a:rPr lang="en-US" altLang="ko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 2021-06)</a:t>
                </a:r>
                <a:endParaRPr lang="en-US" altLang="ko-KR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6743A45A-EA0A-45A2-95F5-09025DA13A0B}"/>
                  </a:ext>
                </a:extLst>
              </p:cNvPr>
              <p:cNvSpPr/>
              <p:nvPr/>
            </p:nvSpPr>
            <p:spPr>
              <a:xfrm>
                <a:off x="1892436" y="1557764"/>
                <a:ext cx="1913164" cy="9556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WEB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EC95F5A-D486-43F0-BD87-0B7E68EBC3D2}"/>
                </a:ext>
              </a:extLst>
            </p:cNvPr>
            <p:cNvGrpSpPr/>
            <p:nvPr/>
          </p:nvGrpSpPr>
          <p:grpSpPr>
            <a:xfrm>
              <a:off x="7919724" y="1989173"/>
              <a:ext cx="952487" cy="2769365"/>
              <a:chOff x="2300520" y="1619005"/>
              <a:chExt cx="910792" cy="3402025"/>
            </a:xfrm>
          </p:grpSpPr>
          <p:sp>
            <p:nvSpPr>
              <p:cNvPr id="51" name="Google Shape;55;p1">
                <a:extLst>
                  <a:ext uri="{FF2B5EF4-FFF2-40B4-BE49-F238E27FC236}">
                    <a16:creationId xmlns:a16="http://schemas.microsoft.com/office/drawing/2014/main" id="{270887EC-5C10-4B11-A9DD-107A30550DFF}"/>
                  </a:ext>
                </a:extLst>
              </p:cNvPr>
              <p:cNvSpPr/>
              <p:nvPr/>
            </p:nvSpPr>
            <p:spPr>
              <a:xfrm>
                <a:off x="2306972" y="1646618"/>
                <a:ext cx="904340" cy="3374412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71;p1">
                <a:extLst>
                  <a:ext uri="{FF2B5EF4-FFF2-40B4-BE49-F238E27FC236}">
                    <a16:creationId xmlns:a16="http://schemas.microsoft.com/office/drawing/2014/main" id="{47686727-23D9-405C-B0D3-831386D83410}"/>
                  </a:ext>
                </a:extLst>
              </p:cNvPr>
              <p:cNvSpPr txBox="1"/>
              <p:nvPr/>
            </p:nvSpPr>
            <p:spPr>
              <a:xfrm>
                <a:off x="2300520" y="3133091"/>
                <a:ext cx="904339" cy="434764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altLang="ko-KR" sz="11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</a:rPr>
                  <a:t>Server</a:t>
                </a:r>
                <a:endParaRPr lang="en-US" altLang="ko-KR" sz="11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5DD0F9D-9790-421E-A0E6-5236DA355D15}"/>
                  </a:ext>
                </a:extLst>
              </p:cNvPr>
              <p:cNvSpPr/>
              <p:nvPr/>
            </p:nvSpPr>
            <p:spPr>
              <a:xfrm>
                <a:off x="2306972" y="1619005"/>
                <a:ext cx="891175" cy="47610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altLang="ko" sz="14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DB</a:t>
                </a:r>
                <a:endParaRPr lang="en-US" altLang="ko-KR" sz="14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28" name="Picture 4" descr="MySQL - 나무위키">
            <a:extLst>
              <a:ext uri="{FF2B5EF4-FFF2-40B4-BE49-F238E27FC236}">
                <a16:creationId xmlns:a16="http://schemas.microsoft.com/office/drawing/2014/main" id="{BA825B90-6483-4B9A-8D00-5EB3CA04E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871" y="2263700"/>
            <a:ext cx="930209" cy="70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 EC2 인스턴스 생성하기 | 야생강아지 WILDPUP">
            <a:extLst>
              <a:ext uri="{FF2B5EF4-FFF2-40B4-BE49-F238E27FC236}">
                <a16:creationId xmlns:a16="http://schemas.microsoft.com/office/drawing/2014/main" id="{AE3622F7-3E15-44F8-89B8-0BFA5A33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804" y="3547317"/>
            <a:ext cx="933164" cy="10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60BE820-E01C-4C87-ABA1-59A32DA87603}"/>
              </a:ext>
            </a:extLst>
          </p:cNvPr>
          <p:cNvCxnSpPr>
            <a:cxnSpLocks/>
            <a:stCxn id="55" idx="3"/>
            <a:endCxn id="45" idx="1"/>
          </p:cNvCxnSpPr>
          <p:nvPr/>
        </p:nvCxnSpPr>
        <p:spPr>
          <a:xfrm flipV="1">
            <a:off x="1589240" y="2984183"/>
            <a:ext cx="408563" cy="6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CD00FE4-9700-404B-9E19-021DBA708C7C}"/>
              </a:ext>
            </a:extLst>
          </p:cNvPr>
          <p:cNvCxnSpPr>
            <a:cxnSpLocks/>
            <a:stCxn id="4" idx="3"/>
            <a:endCxn id="55" idx="3"/>
          </p:cNvCxnSpPr>
          <p:nvPr/>
        </p:nvCxnSpPr>
        <p:spPr>
          <a:xfrm>
            <a:off x="1220481" y="2031424"/>
            <a:ext cx="368759" cy="95883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B0F929-A89F-4578-8B01-04973E88C3E9}"/>
              </a:ext>
            </a:extLst>
          </p:cNvPr>
          <p:cNvCxnSpPr>
            <a:cxnSpLocks/>
            <a:stCxn id="6" idx="3"/>
            <a:endCxn id="55" idx="3"/>
          </p:cNvCxnSpPr>
          <p:nvPr/>
        </p:nvCxnSpPr>
        <p:spPr>
          <a:xfrm flipV="1">
            <a:off x="1236217" y="2990258"/>
            <a:ext cx="353023" cy="1593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77E33EA-BF03-4478-A504-B82E75DE6C0C}"/>
              </a:ext>
            </a:extLst>
          </p:cNvPr>
          <p:cNvCxnSpPr>
            <a:cxnSpLocks/>
            <a:stCxn id="75" idx="3"/>
            <a:endCxn id="52" idx="1"/>
          </p:cNvCxnSpPr>
          <p:nvPr/>
        </p:nvCxnSpPr>
        <p:spPr>
          <a:xfrm>
            <a:off x="4086670" y="2110409"/>
            <a:ext cx="221099" cy="11654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164F941-C13E-4F40-9430-F5F9BDAB6E15}"/>
              </a:ext>
            </a:extLst>
          </p:cNvPr>
          <p:cNvCxnSpPr>
            <a:cxnSpLocks/>
            <a:stCxn id="75" idx="0"/>
            <a:endCxn id="56" idx="1"/>
          </p:cNvCxnSpPr>
          <p:nvPr/>
        </p:nvCxnSpPr>
        <p:spPr>
          <a:xfrm rot="16200000" flipH="1">
            <a:off x="3872556" y="944433"/>
            <a:ext cx="1295782" cy="2780719"/>
          </a:xfrm>
          <a:prstGeom prst="bentConnector4">
            <a:avLst>
              <a:gd name="adj1" fmla="val -5607"/>
              <a:gd name="adj2" fmla="val 87593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50BF854-6E25-4652-9F41-C6FDC9B9A1B3}"/>
              </a:ext>
            </a:extLst>
          </p:cNvPr>
          <p:cNvSpPr/>
          <p:nvPr/>
        </p:nvSpPr>
        <p:spPr>
          <a:xfrm>
            <a:off x="2553758" y="258706"/>
            <a:ext cx="3357049" cy="4367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ts val="1400"/>
            </a:pPr>
            <a:r>
              <a:rPr lang="en-US" altLang="ko-KR" sz="140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1. </a:t>
            </a: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전체 개발 컴포넌트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"/>
          <p:cNvGrpSpPr/>
          <p:nvPr/>
        </p:nvGrpSpPr>
        <p:grpSpPr>
          <a:xfrm>
            <a:off x="1429251" y="1121626"/>
            <a:ext cx="5504704" cy="3750267"/>
            <a:chOff x="1670304" y="1121663"/>
            <a:chExt cx="5549097" cy="3312079"/>
          </a:xfrm>
        </p:grpSpPr>
        <p:sp>
          <p:nvSpPr>
            <p:cNvPr id="103" name="Google Shape;103;p3"/>
            <p:cNvSpPr/>
            <p:nvPr/>
          </p:nvSpPr>
          <p:spPr>
            <a:xfrm>
              <a:off x="1670304" y="1121664"/>
              <a:ext cx="5549097" cy="331207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670305" y="1121663"/>
              <a:ext cx="3424333" cy="169274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0" i="0" u="none" strike="noStrike" cap="none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판매자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670304" y="2814404"/>
              <a:ext cx="5549097" cy="161933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0" i="0" u="none" strike="noStrike" cap="none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구매자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764948" y="1579550"/>
              <a:ext cx="1560546" cy="1173456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0" i="0" u="none" strike="noStrike" cap="none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상품 등급 인증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372390" y="1319907"/>
              <a:ext cx="1560546" cy="1433098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0" i="0" u="none" strike="noStrike" cap="none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가게 및 상품 홍보 게시글 작성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189282" y="1240424"/>
              <a:ext cx="1935475" cy="1433098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0" i="0" u="none" strike="noStrike" cap="none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동네 커뮤니티</a:t>
              </a:r>
              <a:endParaRPr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670304" y="3192807"/>
              <a:ext cx="1258869" cy="1173456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0" i="0" u="none" strike="noStrike" cap="none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상품 등급 측정</a:t>
              </a:r>
              <a:endParaRPr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929173" y="3194722"/>
              <a:ext cx="1453800" cy="1173600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0" i="0" u="none" strike="noStrike" cap="none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지도 API</a:t>
              </a:r>
              <a:endParaRPr>
                <a:solidFill>
                  <a:schemeClr val="bg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0" i="0" u="none" strike="noStrike" cap="none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거리 가져오기,</a:t>
              </a:r>
              <a:endParaRPr>
                <a:solidFill>
                  <a:schemeClr val="bg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0" i="0" u="none" strike="noStrike" cap="none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길찾기</a:t>
              </a:r>
              <a:endParaRPr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382827" y="3188413"/>
              <a:ext cx="1453800" cy="1173600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0" i="0" u="none" strike="noStrike" cap="none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가게 즐겨찾기,</a:t>
              </a:r>
              <a:endParaRPr>
                <a:solidFill>
                  <a:schemeClr val="bg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0" i="0" u="none" strike="noStrike" cap="none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관심목록,</a:t>
              </a:r>
              <a:endParaRPr>
                <a:solidFill>
                  <a:schemeClr val="bg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0" i="0" u="none" strike="noStrike" cap="none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기능</a:t>
              </a:r>
              <a:endParaRPr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836479" y="3192242"/>
              <a:ext cx="1322700" cy="1173600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0" i="0" u="none" strike="noStrike" cap="none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과일가게,</a:t>
              </a:r>
              <a:endParaRPr>
                <a:solidFill>
                  <a:schemeClr val="bg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0" i="0" u="none" strike="noStrike" cap="none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정육점</a:t>
              </a:r>
              <a:endParaRPr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0" i="0" u="none" strike="noStrike" cap="none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추천</a:t>
              </a:r>
              <a:endParaRPr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3"/>
          <p:cNvSpPr txBox="1"/>
          <p:nvPr/>
        </p:nvSpPr>
        <p:spPr>
          <a:xfrm>
            <a:off x="7068373" y="1121663"/>
            <a:ext cx="1898700" cy="161743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개발언어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" sz="11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JDK 8</a:t>
            </a:r>
            <a:endParaRPr sz="11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" sz="11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Spring tools 3.9.14</a:t>
            </a:r>
            <a:endParaRPr sz="11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" sz="11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HTML 5/ CSS3</a:t>
            </a:r>
            <a:endParaRPr lang="en-US" altLang="ko" sz="11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1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IDE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" sz="11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Eclipse(jee 2021-06)</a:t>
            </a:r>
            <a:endParaRPr sz="11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3"/>
          <p:cNvCxnSpPr>
            <a:cxnSpLocks/>
            <a:stCxn id="35" idx="3"/>
            <a:endCxn id="106" idx="1"/>
          </p:cNvCxnSpPr>
          <p:nvPr/>
        </p:nvCxnSpPr>
        <p:spPr>
          <a:xfrm flipV="1">
            <a:off x="1302114" y="2304443"/>
            <a:ext cx="221024" cy="87718"/>
          </a:xfrm>
          <a:prstGeom prst="straightConnector1">
            <a:avLst/>
          </a:prstGeom>
          <a:noFill/>
          <a:ln w="9525" cap="flat" cmpd="sng">
            <a:solidFill>
              <a:srgbClr val="748C9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115;p3"/>
          <p:cNvCxnSpPr>
            <a:cxnSpLocks/>
            <a:stCxn id="35" idx="3"/>
            <a:endCxn id="109" idx="1"/>
          </p:cNvCxnSpPr>
          <p:nvPr/>
        </p:nvCxnSpPr>
        <p:spPr>
          <a:xfrm>
            <a:off x="1302114" y="2392162"/>
            <a:ext cx="127137" cy="1738972"/>
          </a:xfrm>
          <a:prstGeom prst="straightConnector1">
            <a:avLst/>
          </a:prstGeom>
          <a:noFill/>
          <a:ln w="9525" cap="flat" cmpd="sng">
            <a:solidFill>
              <a:srgbClr val="748C9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6" name="Google Shape;116;p3"/>
          <p:cNvSpPr txBox="1"/>
          <p:nvPr/>
        </p:nvSpPr>
        <p:spPr>
          <a:xfrm>
            <a:off x="7068373" y="2862354"/>
            <a:ext cx="1898700" cy="2008343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dirty="0">
                <a:solidFill>
                  <a:schemeClr val="bg1"/>
                </a:solidFill>
              </a:rPr>
              <a:t>지도API </a:t>
            </a:r>
            <a:endParaRPr dirty="0">
              <a:solidFill>
                <a:schemeClr val="bg1"/>
              </a:solidFill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ko" sz="1100" dirty="0">
                <a:solidFill>
                  <a:schemeClr val="bg1"/>
                </a:solidFill>
              </a:rPr>
              <a:t>카카오지도API</a:t>
            </a:r>
            <a:endParaRPr lang="en-US" altLang="ko" sz="1100" dirty="0">
              <a:solidFill>
                <a:schemeClr val="bg1"/>
              </a:solidFill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1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dirty="0">
                <a:solidFill>
                  <a:schemeClr val="bg1"/>
                </a:solidFill>
              </a:rPr>
              <a:t>관심목록</a:t>
            </a:r>
            <a:endParaRPr dirty="0">
              <a:solidFill>
                <a:schemeClr val="bg1"/>
              </a:solidFill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ko" sz="1000" dirty="0">
                <a:solidFill>
                  <a:schemeClr val="bg1"/>
                </a:solidFill>
              </a:rPr>
              <a:t>HTML5_NotificationAPI</a:t>
            </a:r>
            <a:endParaRPr lang="en-US" altLang="ko" sz="1000" dirty="0">
              <a:solidFill>
                <a:schemeClr val="bg1"/>
              </a:solidFill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1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bg1"/>
                </a:solidFill>
              </a:rPr>
              <a:t>커뮤니티</a:t>
            </a:r>
            <a:endParaRPr dirty="0">
              <a:solidFill>
                <a:schemeClr val="bg1"/>
              </a:solidFill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ko" sz="1100" dirty="0">
                <a:solidFill>
                  <a:schemeClr val="bg1"/>
                </a:solidFill>
              </a:rPr>
              <a:t>채팅 : tawk.to</a:t>
            </a:r>
            <a:endParaRPr sz="1100" dirty="0">
              <a:solidFill>
                <a:schemeClr val="bg1"/>
              </a:solidFill>
            </a:endParaRP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ko" sz="1100" dirty="0">
                <a:solidFill>
                  <a:schemeClr val="bg1"/>
                </a:solidFill>
              </a:rPr>
              <a:t>댓글 : liveRe</a:t>
            </a:r>
            <a:endParaRPr sz="11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8613F01-9AA5-48A3-910D-2988B5B8776B}"/>
              </a:ext>
            </a:extLst>
          </p:cNvPr>
          <p:cNvGrpSpPr/>
          <p:nvPr/>
        </p:nvGrpSpPr>
        <p:grpSpPr>
          <a:xfrm>
            <a:off x="47678" y="1116765"/>
            <a:ext cx="1254436" cy="2652440"/>
            <a:chOff x="5762580" y="1925787"/>
            <a:chExt cx="1341754" cy="258096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DBB4A26-DDF2-4F17-969B-B543F590DB13}"/>
                </a:ext>
              </a:extLst>
            </p:cNvPr>
            <p:cNvGrpSpPr/>
            <p:nvPr/>
          </p:nvGrpSpPr>
          <p:grpSpPr>
            <a:xfrm>
              <a:off x="5769309" y="1925787"/>
              <a:ext cx="1335025" cy="2580967"/>
              <a:chOff x="1876284" y="1541138"/>
              <a:chExt cx="1335025" cy="3170587"/>
            </a:xfrm>
          </p:grpSpPr>
          <p:sp>
            <p:nvSpPr>
              <p:cNvPr id="35" name="Google Shape;55;p1">
                <a:extLst>
                  <a:ext uri="{FF2B5EF4-FFF2-40B4-BE49-F238E27FC236}">
                    <a16:creationId xmlns:a16="http://schemas.microsoft.com/office/drawing/2014/main" id="{027559A6-C61A-4401-BF16-7ED6F5E4018D}"/>
                  </a:ext>
                </a:extLst>
              </p:cNvPr>
              <p:cNvSpPr/>
              <p:nvPr/>
            </p:nvSpPr>
            <p:spPr>
              <a:xfrm>
                <a:off x="1876284" y="1541138"/>
                <a:ext cx="1335025" cy="3049082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71;p1">
                <a:extLst>
                  <a:ext uri="{FF2B5EF4-FFF2-40B4-BE49-F238E27FC236}">
                    <a16:creationId xmlns:a16="http://schemas.microsoft.com/office/drawing/2014/main" id="{BFA68DF2-A6F1-4E45-81D8-49DA1F137C5E}"/>
                  </a:ext>
                </a:extLst>
              </p:cNvPr>
              <p:cNvSpPr txBox="1"/>
              <p:nvPr/>
            </p:nvSpPr>
            <p:spPr>
              <a:xfrm>
                <a:off x="1892437" y="3166582"/>
                <a:ext cx="1310499" cy="1545143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altLang="ko-KR" sz="14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Data:</a:t>
                </a:r>
                <a:endParaRPr lang="ko-KR" altLang="en-US" sz="14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-KR" altLang="en-US" sz="11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상품명</a:t>
                </a:r>
                <a:r>
                  <a:rPr lang="en-US" altLang="ko-KR" sz="11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r>
                  <a:rPr lang="ko-KR" altLang="en-US" sz="11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품종</a:t>
                </a:r>
                <a:r>
                  <a:rPr lang="en-US" altLang="ko-KR" sz="11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, </a:t>
                </a:r>
                <a:r>
                  <a:rPr lang="ko-KR" altLang="en-US" sz="11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상품등급</a:t>
                </a:r>
                <a:endParaRPr lang="en-US" altLang="ko-KR" sz="11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lang="ko-KR" altLang="en-US" sz="11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altLang="ko-KR" sz="14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Format: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altLang="ko-KR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JSON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0127D6A-4927-4B62-99FA-C2143C21B310}"/>
                  </a:ext>
                </a:extLst>
              </p:cNvPr>
              <p:cNvSpPr/>
              <p:nvPr/>
            </p:nvSpPr>
            <p:spPr>
              <a:xfrm>
                <a:off x="1892437" y="1557764"/>
                <a:ext cx="1315592" cy="95561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" sz="14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Machine Learning</a:t>
                </a:r>
                <a:endParaRPr lang="en-US" altLang="ko-KR" sz="14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E115E8-14CA-4458-96F7-05888C785E7A}"/>
                </a:ext>
              </a:extLst>
            </p:cNvPr>
            <p:cNvSpPr txBox="1"/>
            <p:nvPr/>
          </p:nvSpPr>
          <p:spPr>
            <a:xfrm>
              <a:off x="5762580" y="2748448"/>
              <a:ext cx="1335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상품명</a:t>
              </a:r>
              <a:r>
                <a:rPr lang="en-US" altLang="ko-KR" dirty="0"/>
                <a:t>, </a:t>
              </a:r>
              <a:r>
                <a:rPr lang="ko-KR" altLang="en-US" dirty="0"/>
                <a:t>품종 </a:t>
              </a:r>
              <a:r>
                <a:rPr lang="en-US" altLang="ko-KR" dirty="0"/>
                <a:t>Classification</a:t>
              </a:r>
              <a:endParaRPr lang="ko-KR" altLang="en-US" dirty="0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0E49B3-8B14-4E2B-B80B-BB2043FDE547}"/>
              </a:ext>
            </a:extLst>
          </p:cNvPr>
          <p:cNvSpPr/>
          <p:nvPr/>
        </p:nvSpPr>
        <p:spPr>
          <a:xfrm>
            <a:off x="2893475" y="271607"/>
            <a:ext cx="3357049" cy="4367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동네마켓 웹 어플리케이션</a:t>
            </a:r>
            <a:endParaRPr lang="ko-KR" altLang="en-US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7269F9-6FF8-43BD-B7E1-F6638959DA30}"/>
              </a:ext>
            </a:extLst>
          </p:cNvPr>
          <p:cNvSpPr/>
          <p:nvPr/>
        </p:nvSpPr>
        <p:spPr>
          <a:xfrm>
            <a:off x="2893475" y="283974"/>
            <a:ext cx="3357049" cy="4367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3</a:t>
            </a:r>
            <a:r>
              <a:rPr lang="en-US" altLang="ko-KR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이미지 인식 </a:t>
            </a:r>
            <a:r>
              <a:rPr lang="ko-KR" altLang="en-US" sz="14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머신러닝</a:t>
            </a:r>
            <a:r>
              <a:rPr lang="ko-KR" altLang="en-US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모델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6DBCD8-F25A-4FF4-927C-2FAEDCDAF46F}"/>
              </a:ext>
            </a:extLst>
          </p:cNvPr>
          <p:cNvSpPr/>
          <p:nvPr/>
        </p:nvSpPr>
        <p:spPr>
          <a:xfrm>
            <a:off x="264557" y="2371288"/>
            <a:ext cx="1102104" cy="8152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B6512B5-81C3-48CE-989C-2FB01433BBCE}"/>
              </a:ext>
            </a:extLst>
          </p:cNvPr>
          <p:cNvGrpSpPr/>
          <p:nvPr/>
        </p:nvGrpSpPr>
        <p:grpSpPr>
          <a:xfrm>
            <a:off x="1840994" y="998275"/>
            <a:ext cx="5466530" cy="3770970"/>
            <a:chOff x="5612536" y="1400857"/>
            <a:chExt cx="3362400" cy="3463266"/>
          </a:xfrm>
        </p:grpSpPr>
        <p:sp>
          <p:nvSpPr>
            <p:cNvPr id="38" name="Google Shape;56;p1">
              <a:extLst>
                <a:ext uri="{FF2B5EF4-FFF2-40B4-BE49-F238E27FC236}">
                  <a16:creationId xmlns:a16="http://schemas.microsoft.com/office/drawing/2014/main" id="{031E5764-2F91-4C03-B7F3-FDA0541E6C8D}"/>
                </a:ext>
              </a:extLst>
            </p:cNvPr>
            <p:cNvSpPr/>
            <p:nvPr/>
          </p:nvSpPr>
          <p:spPr>
            <a:xfrm>
              <a:off x="5612536" y="1400857"/>
              <a:ext cx="3362400" cy="346326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D8F6CFC-9FB8-43F6-AF17-8BE95DE8BC23}"/>
                </a:ext>
              </a:extLst>
            </p:cNvPr>
            <p:cNvSpPr/>
            <p:nvPr/>
          </p:nvSpPr>
          <p:spPr>
            <a:xfrm>
              <a:off x="5615108" y="1400857"/>
              <a:ext cx="3357049" cy="4367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altLang="ko-KR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3</a:t>
              </a:r>
              <a:r>
                <a:rPr lang="en-US" altLang="ko-KR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ko-KR" altLang="en-US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이미지인식 </a:t>
              </a:r>
              <a:r>
                <a:rPr lang="ko-KR" altLang="en-US" b="0" i="0" u="none" strike="noStrike" cap="none" dirty="0" err="1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머신러닝</a:t>
              </a:r>
              <a:r>
                <a:rPr lang="ko-KR" altLang="en-US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 모델 </a:t>
              </a:r>
              <a:endParaRPr lang="en-US" altLang="ko-KR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개발언어 </a:t>
              </a:r>
              <a:r>
                <a:rPr lang="en-US" altLang="ko-KR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: Python </a:t>
              </a:r>
              <a:endParaRPr lang="ko-KR" altLang="en-US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63C4AC9-F0AB-4174-8651-ACAB78A2DA34}"/>
              </a:ext>
            </a:extLst>
          </p:cNvPr>
          <p:cNvGrpSpPr/>
          <p:nvPr/>
        </p:nvGrpSpPr>
        <p:grpSpPr>
          <a:xfrm>
            <a:off x="2088907" y="1614029"/>
            <a:ext cx="2379592" cy="2942608"/>
            <a:chOff x="2231172" y="1584581"/>
            <a:chExt cx="1550419" cy="2942608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B58F8F1-1AB1-4ADD-B6D5-438E9C0568AB}"/>
                </a:ext>
              </a:extLst>
            </p:cNvPr>
            <p:cNvGrpSpPr/>
            <p:nvPr/>
          </p:nvGrpSpPr>
          <p:grpSpPr>
            <a:xfrm>
              <a:off x="2231172" y="1584581"/>
              <a:ext cx="1548080" cy="2942608"/>
              <a:chOff x="151195" y="1336013"/>
              <a:chExt cx="1115286" cy="1796177"/>
            </a:xfrm>
          </p:grpSpPr>
          <p:sp>
            <p:nvSpPr>
              <p:cNvPr id="63" name="Google Shape;55;p1">
                <a:extLst>
                  <a:ext uri="{FF2B5EF4-FFF2-40B4-BE49-F238E27FC236}">
                    <a16:creationId xmlns:a16="http://schemas.microsoft.com/office/drawing/2014/main" id="{E66853A7-43A6-411E-8416-61AC174D367A}"/>
                  </a:ext>
                </a:extLst>
              </p:cNvPr>
              <p:cNvSpPr/>
              <p:nvPr/>
            </p:nvSpPr>
            <p:spPr>
              <a:xfrm>
                <a:off x="151195" y="1336013"/>
                <a:ext cx="1115286" cy="179617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71;p1">
                <a:extLst>
                  <a:ext uri="{FF2B5EF4-FFF2-40B4-BE49-F238E27FC236}">
                    <a16:creationId xmlns:a16="http://schemas.microsoft.com/office/drawing/2014/main" id="{7AA06F09-CC1B-464E-B026-4B3DA12D8623}"/>
                  </a:ext>
                </a:extLst>
              </p:cNvPr>
              <p:cNvSpPr txBox="1"/>
              <p:nvPr/>
            </p:nvSpPr>
            <p:spPr>
              <a:xfrm>
                <a:off x="151195" y="2785274"/>
                <a:ext cx="1114934" cy="338144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altLang="ko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</a:rPr>
                  <a:t>Out</a:t>
                </a:r>
                <a:r>
                  <a:rPr lang="en-US" altLang="ko" sz="14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put:</a:t>
                </a:r>
                <a:endParaRPr lang="en-US" altLang="ko-KR" sz="14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</a:rPr>
                  <a:t>상품명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</a:rPr>
                  <a:t>,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</a:rPr>
                  <a:t>품종 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</a:rPr>
                  <a:t>(JSON)</a:t>
                </a:r>
                <a:endParaRPr lang="en-US" altLang="ko-KR" sz="10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757069E0-F3B3-4634-866D-C081879D42FC}"/>
                  </a:ext>
                </a:extLst>
              </p:cNvPr>
              <p:cNvSpPr/>
              <p:nvPr/>
            </p:nvSpPr>
            <p:spPr>
              <a:xfrm>
                <a:off x="164377" y="1893673"/>
                <a:ext cx="1102104" cy="65863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" sz="14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Deep Learning</a:t>
                </a:r>
                <a:endParaRPr lang="en-US" altLang="ko-KR" sz="14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" name="Google Shape;71;p1">
              <a:extLst>
                <a:ext uri="{FF2B5EF4-FFF2-40B4-BE49-F238E27FC236}">
                  <a16:creationId xmlns:a16="http://schemas.microsoft.com/office/drawing/2014/main" id="{8EC1E7DF-670F-479C-8455-AE8E65801274}"/>
                </a:ext>
              </a:extLst>
            </p:cNvPr>
            <p:cNvSpPr txBox="1"/>
            <p:nvPr/>
          </p:nvSpPr>
          <p:spPr>
            <a:xfrm>
              <a:off x="2234000" y="1596085"/>
              <a:ext cx="1547591" cy="55396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altLang="ko" sz="14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Input:</a:t>
              </a:r>
              <a:endParaRPr lang="en-US" altLang="ko-KR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altLang="ko" sz="10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Image </a:t>
              </a:r>
              <a:r>
                <a:rPr lang="en-US" altLang="ko-KR" sz="1000" dirty="0">
                  <a:solidFill>
                    <a:schemeClr val="bg1"/>
                  </a:solidFill>
                </a:rPr>
                <a:t>(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ByteBuffer</a:t>
              </a:r>
              <a:r>
                <a:rPr lang="en-US" altLang="ko-KR" sz="1000" dirty="0">
                  <a:solidFill>
                    <a:schemeClr val="bg1"/>
                  </a:solidFill>
                </a:rPr>
                <a:t> Matrix)</a:t>
              </a:r>
              <a:endParaRPr lang="en-US" altLang="ko-KR" sz="1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E2A4873-6B70-4133-8565-547EFC0E31F4}"/>
              </a:ext>
            </a:extLst>
          </p:cNvPr>
          <p:cNvGrpSpPr/>
          <p:nvPr/>
        </p:nvGrpSpPr>
        <p:grpSpPr>
          <a:xfrm>
            <a:off x="4705624" y="1638170"/>
            <a:ext cx="2361254" cy="2942608"/>
            <a:chOff x="2220231" y="1584581"/>
            <a:chExt cx="1559021" cy="2942608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E8BD0980-C84A-42D3-9CA9-FCA1EBF35ECF}"/>
                </a:ext>
              </a:extLst>
            </p:cNvPr>
            <p:cNvGrpSpPr/>
            <p:nvPr/>
          </p:nvGrpSpPr>
          <p:grpSpPr>
            <a:xfrm>
              <a:off x="2231172" y="1584581"/>
              <a:ext cx="1548080" cy="2942608"/>
              <a:chOff x="151195" y="1336013"/>
              <a:chExt cx="1115286" cy="1796177"/>
            </a:xfrm>
          </p:grpSpPr>
          <p:sp>
            <p:nvSpPr>
              <p:cNvPr id="76" name="Google Shape;55;p1">
                <a:extLst>
                  <a:ext uri="{FF2B5EF4-FFF2-40B4-BE49-F238E27FC236}">
                    <a16:creationId xmlns:a16="http://schemas.microsoft.com/office/drawing/2014/main" id="{175B91DC-A9DC-4003-A14C-6E8C6070AE54}"/>
                  </a:ext>
                </a:extLst>
              </p:cNvPr>
              <p:cNvSpPr/>
              <p:nvPr/>
            </p:nvSpPr>
            <p:spPr>
              <a:xfrm>
                <a:off x="151195" y="1336013"/>
                <a:ext cx="1115286" cy="1796177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71;p1">
                <a:extLst>
                  <a:ext uri="{FF2B5EF4-FFF2-40B4-BE49-F238E27FC236}">
                    <a16:creationId xmlns:a16="http://schemas.microsoft.com/office/drawing/2014/main" id="{2EAA1B06-5708-49E7-8396-B67B0F477578}"/>
                  </a:ext>
                </a:extLst>
              </p:cNvPr>
              <p:cNvSpPr txBox="1"/>
              <p:nvPr/>
            </p:nvSpPr>
            <p:spPr>
              <a:xfrm>
                <a:off x="151547" y="2786864"/>
                <a:ext cx="1114934" cy="338144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altLang="ko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</a:rPr>
                  <a:t>Out</a:t>
                </a:r>
                <a:r>
                  <a:rPr lang="en-US" altLang="ko" sz="14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put:</a:t>
                </a:r>
                <a:endParaRPr lang="en-US" altLang="ko-KR" sz="14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</a:rPr>
                  <a:t>상품 등급 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</a:rPr>
                  <a:t>(JSON)</a:t>
                </a:r>
                <a:endParaRPr lang="en-US" altLang="ko" sz="10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2719A77-E483-4F53-9BCC-8AB48601DEE6}"/>
                  </a:ext>
                </a:extLst>
              </p:cNvPr>
              <p:cNvSpPr/>
              <p:nvPr/>
            </p:nvSpPr>
            <p:spPr>
              <a:xfrm>
                <a:off x="157786" y="1890048"/>
                <a:ext cx="1102104" cy="65863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altLang="ko" sz="14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Machine Learning</a:t>
                </a:r>
                <a:endParaRPr lang="en-US" altLang="ko-KR" sz="14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" name="Google Shape;71;p1">
              <a:extLst>
                <a:ext uri="{FF2B5EF4-FFF2-40B4-BE49-F238E27FC236}">
                  <a16:creationId xmlns:a16="http://schemas.microsoft.com/office/drawing/2014/main" id="{4A157B2F-712D-4595-8AE5-3228817A3E18}"/>
                </a:ext>
              </a:extLst>
            </p:cNvPr>
            <p:cNvSpPr txBox="1"/>
            <p:nvPr/>
          </p:nvSpPr>
          <p:spPr>
            <a:xfrm>
              <a:off x="2220231" y="1597896"/>
              <a:ext cx="1547591" cy="55396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altLang="ko" sz="14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Input:</a:t>
              </a:r>
              <a:endParaRPr lang="en-US" altLang="ko-KR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sz="10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상품명</a:t>
              </a:r>
              <a:r>
                <a:rPr lang="en-US" altLang="ko-KR" sz="10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ko-KR" altLang="en-US" sz="10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품종</a:t>
              </a:r>
              <a:r>
                <a:rPr lang="en-US" altLang="ko-KR" sz="10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ko-KR" altLang="en-US" sz="10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크기</a:t>
              </a:r>
              <a:r>
                <a:rPr lang="en-US" altLang="ko-KR" sz="10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색상 </a:t>
              </a:r>
              <a:r>
                <a:rPr lang="en-US" altLang="ko-KR" sz="1000" dirty="0">
                  <a:solidFill>
                    <a:schemeClr val="bg1"/>
                  </a:solidFill>
                  <a:latin typeface="Arial"/>
                  <a:ea typeface="Arial"/>
                  <a:cs typeface="Arial"/>
                </a:rPr>
                <a:t>(JSON)</a:t>
              </a:r>
              <a:endParaRPr lang="en-US" altLang="ko-KR" sz="1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F54DB05-2DF6-4840-A08E-7F9B8D9E8F48}"/>
              </a:ext>
            </a:extLst>
          </p:cNvPr>
          <p:cNvSpPr/>
          <p:nvPr/>
        </p:nvSpPr>
        <p:spPr>
          <a:xfrm>
            <a:off x="7777339" y="2371288"/>
            <a:ext cx="1102104" cy="8152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DF74EE2-5BD1-4E8C-B227-016C673D2493}"/>
              </a:ext>
            </a:extLst>
          </p:cNvPr>
          <p:cNvSpPr/>
          <p:nvPr/>
        </p:nvSpPr>
        <p:spPr>
          <a:xfrm>
            <a:off x="1524000" y="2473842"/>
            <a:ext cx="439479" cy="4755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8AD3BE41-0A4D-41C1-A084-3B3C69A54CEB}"/>
              </a:ext>
            </a:extLst>
          </p:cNvPr>
          <p:cNvSpPr/>
          <p:nvPr/>
        </p:nvSpPr>
        <p:spPr>
          <a:xfrm>
            <a:off x="7216428" y="2473842"/>
            <a:ext cx="439479" cy="4755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7d863c70b_2_11"/>
          <p:cNvSpPr txBox="1"/>
          <p:nvPr/>
        </p:nvSpPr>
        <p:spPr>
          <a:xfrm>
            <a:off x="1561331" y="1163379"/>
            <a:ext cx="682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55;p1">
            <a:extLst>
              <a:ext uri="{FF2B5EF4-FFF2-40B4-BE49-F238E27FC236}">
                <a16:creationId xmlns:a16="http://schemas.microsoft.com/office/drawing/2014/main" id="{F9E158AE-7DFB-42F3-A6D4-0BE5C573B73B}"/>
              </a:ext>
            </a:extLst>
          </p:cNvPr>
          <p:cNvSpPr/>
          <p:nvPr/>
        </p:nvSpPr>
        <p:spPr>
          <a:xfrm>
            <a:off x="1203283" y="751090"/>
            <a:ext cx="1335025" cy="384365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40178C-B426-4FB1-9197-1B8AD580F885}"/>
              </a:ext>
            </a:extLst>
          </p:cNvPr>
          <p:cNvSpPr/>
          <p:nvPr/>
        </p:nvSpPr>
        <p:spPr>
          <a:xfrm>
            <a:off x="1200608" y="744553"/>
            <a:ext cx="1355421" cy="503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21" name="Google Shape;55;p1">
            <a:extLst>
              <a:ext uri="{FF2B5EF4-FFF2-40B4-BE49-F238E27FC236}">
                <a16:creationId xmlns:a16="http://schemas.microsoft.com/office/drawing/2014/main" id="{6B3979B3-2216-45F3-A033-9A70E0400C36}"/>
              </a:ext>
            </a:extLst>
          </p:cNvPr>
          <p:cNvSpPr/>
          <p:nvPr/>
        </p:nvSpPr>
        <p:spPr>
          <a:xfrm>
            <a:off x="6521648" y="744553"/>
            <a:ext cx="1335025" cy="3867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941F74-D971-49A9-89B7-E6A46D55F95A}"/>
              </a:ext>
            </a:extLst>
          </p:cNvPr>
          <p:cNvSpPr/>
          <p:nvPr/>
        </p:nvSpPr>
        <p:spPr>
          <a:xfrm>
            <a:off x="6543756" y="761958"/>
            <a:ext cx="1315592" cy="475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Storage</a:t>
            </a:r>
            <a:endParaRPr lang="ko-KR" altLang="en-US" dirty="0"/>
          </a:p>
        </p:txBody>
      </p:sp>
      <p:pic>
        <p:nvPicPr>
          <p:cNvPr id="32" name="Google Shape;125;ge7d863c70b_2_11">
            <a:extLst>
              <a:ext uri="{FF2B5EF4-FFF2-40B4-BE49-F238E27FC236}">
                <a16:creationId xmlns:a16="http://schemas.microsoft.com/office/drawing/2014/main" id="{E1DAA249-7A7F-4242-A918-67789D6935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118" y="1317768"/>
            <a:ext cx="1109725" cy="122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26;ge7d863c70b_2_11">
            <a:extLst>
              <a:ext uri="{FF2B5EF4-FFF2-40B4-BE49-F238E27FC236}">
                <a16:creationId xmlns:a16="http://schemas.microsoft.com/office/drawing/2014/main" id="{5F9AF269-4124-4999-B8EA-D35A6A1534C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118" y="3221207"/>
            <a:ext cx="1109700" cy="129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28;ge7d863c70b_2_11">
            <a:extLst>
              <a:ext uri="{FF2B5EF4-FFF2-40B4-BE49-F238E27FC236}">
                <a16:creationId xmlns:a16="http://schemas.microsoft.com/office/drawing/2014/main" id="{5C374FF4-CDF1-4C24-9AF2-1CB01E27189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4309" y="1311238"/>
            <a:ext cx="1109701" cy="11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3ACBB6-0FEB-4A91-B2A6-0B0DB459EF12}"/>
              </a:ext>
            </a:extLst>
          </p:cNvPr>
          <p:cNvSpPr/>
          <p:nvPr/>
        </p:nvSpPr>
        <p:spPr>
          <a:xfrm>
            <a:off x="1222716" y="2632246"/>
            <a:ext cx="1315592" cy="503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9705A5-9662-4F9F-BD3F-963FA6D57DFA}"/>
              </a:ext>
            </a:extLst>
          </p:cNvPr>
          <p:cNvSpPr/>
          <p:nvPr/>
        </p:nvSpPr>
        <p:spPr>
          <a:xfrm>
            <a:off x="6531363" y="2669219"/>
            <a:ext cx="1315592" cy="503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40" name="Picture 4" descr="MySQL - 나무위키">
            <a:extLst>
              <a:ext uri="{FF2B5EF4-FFF2-40B4-BE49-F238E27FC236}">
                <a16:creationId xmlns:a16="http://schemas.microsoft.com/office/drawing/2014/main" id="{08BEABC2-1893-46CD-9C72-57DC22812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309" y="3238611"/>
            <a:ext cx="1109701" cy="12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3DD1B37-A5F6-4397-9754-1BC7BB4EAE43}"/>
              </a:ext>
            </a:extLst>
          </p:cNvPr>
          <p:cNvGrpSpPr/>
          <p:nvPr/>
        </p:nvGrpSpPr>
        <p:grpSpPr>
          <a:xfrm>
            <a:off x="3706234" y="1248671"/>
            <a:ext cx="1731530" cy="2087195"/>
            <a:chOff x="3563484" y="1248671"/>
            <a:chExt cx="1731530" cy="2087195"/>
          </a:xfrm>
        </p:grpSpPr>
        <p:pic>
          <p:nvPicPr>
            <p:cNvPr id="121" name="Google Shape;121;ge7d863c70b_2_11" descr="클라우드 동기화 단색으로 채워진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63484" y="1248671"/>
              <a:ext cx="1731530" cy="18618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8E148AF-BEAA-4DA5-B1A2-77BC52FE8C6D}"/>
                </a:ext>
              </a:extLst>
            </p:cNvPr>
            <p:cNvSpPr txBox="1"/>
            <p:nvPr/>
          </p:nvSpPr>
          <p:spPr>
            <a:xfrm>
              <a:off x="3720412" y="2858812"/>
              <a:ext cx="141767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AWS</a:t>
              </a:r>
              <a:endParaRPr lang="ko-KR" alt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FECB2A-CBF9-4DEA-B585-296C131B4150}"/>
              </a:ext>
            </a:extLst>
          </p:cNvPr>
          <p:cNvSpPr/>
          <p:nvPr/>
        </p:nvSpPr>
        <p:spPr>
          <a:xfrm>
            <a:off x="2893475" y="283974"/>
            <a:ext cx="3357049" cy="4367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4. AWS</a:t>
            </a:r>
            <a:endParaRPr lang="ko-KR" altLang="en-US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7d863c70b_0_3"/>
          <p:cNvSpPr txBox="1"/>
          <p:nvPr/>
        </p:nvSpPr>
        <p:spPr>
          <a:xfrm>
            <a:off x="110500" y="130600"/>
            <a:ext cx="210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소비자 서비스 흐름도</a:t>
            </a:r>
            <a:endParaRPr/>
          </a:p>
        </p:txBody>
      </p:sp>
      <p:sp>
        <p:nvSpPr>
          <p:cNvPr id="135" name="Google Shape;135;ge7d863c70b_0_3"/>
          <p:cNvSpPr/>
          <p:nvPr/>
        </p:nvSpPr>
        <p:spPr>
          <a:xfrm>
            <a:off x="276475" y="841700"/>
            <a:ext cx="1032300" cy="103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이용자</a:t>
            </a:r>
            <a:endParaRPr/>
          </a:p>
        </p:txBody>
      </p:sp>
      <p:sp>
        <p:nvSpPr>
          <p:cNvPr id="136" name="Google Shape;136;ge7d863c70b_0_3"/>
          <p:cNvSpPr/>
          <p:nvPr/>
        </p:nvSpPr>
        <p:spPr>
          <a:xfrm>
            <a:off x="1712700" y="1030550"/>
            <a:ext cx="1195500" cy="65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137" name="Google Shape;137;ge7d863c70b_0_3"/>
          <p:cNvSpPr/>
          <p:nvPr/>
        </p:nvSpPr>
        <p:spPr>
          <a:xfrm>
            <a:off x="3156500" y="1113500"/>
            <a:ext cx="612000" cy="48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38;ge7d863c70b_0_3"/>
          <p:cNvCxnSpPr>
            <a:stCxn id="139" idx="0"/>
            <a:endCxn id="136" idx="2"/>
          </p:cNvCxnSpPr>
          <p:nvPr/>
        </p:nvCxnSpPr>
        <p:spPr>
          <a:xfrm rot="10800000">
            <a:off x="2310450" y="1683563"/>
            <a:ext cx="0" cy="2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ge7d863c70b_0_3"/>
          <p:cNvSpPr/>
          <p:nvPr/>
        </p:nvSpPr>
        <p:spPr>
          <a:xfrm>
            <a:off x="1853400" y="1934363"/>
            <a:ext cx="9141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140" name="Google Shape;140;ge7d863c70b_0_3"/>
          <p:cNvSpPr/>
          <p:nvPr/>
        </p:nvSpPr>
        <p:spPr>
          <a:xfrm>
            <a:off x="4016803" y="972575"/>
            <a:ext cx="1930800" cy="70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동네마켓 메인화면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(소비자 : 동네지도)</a:t>
            </a:r>
            <a:endParaRPr/>
          </a:p>
        </p:txBody>
      </p:sp>
      <p:sp>
        <p:nvSpPr>
          <p:cNvPr id="141" name="Google Shape;141;ge7d863c70b_0_3"/>
          <p:cNvSpPr/>
          <p:nvPr/>
        </p:nvSpPr>
        <p:spPr>
          <a:xfrm>
            <a:off x="3634766" y="1934363"/>
            <a:ext cx="11175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지도API</a:t>
            </a:r>
            <a:endParaRPr/>
          </a:p>
        </p:txBody>
      </p:sp>
      <p:cxnSp>
        <p:nvCxnSpPr>
          <p:cNvPr id="142" name="Google Shape;142;ge7d863c70b_0_3"/>
          <p:cNvCxnSpPr>
            <a:stCxn id="140" idx="2"/>
            <a:endCxn id="141" idx="0"/>
          </p:cNvCxnSpPr>
          <p:nvPr/>
        </p:nvCxnSpPr>
        <p:spPr>
          <a:xfrm flipH="1">
            <a:off x="4193503" y="1675775"/>
            <a:ext cx="788700" cy="2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ge7d863c70b_0_3"/>
          <p:cNvSpPr txBox="1"/>
          <p:nvPr/>
        </p:nvSpPr>
        <p:spPr>
          <a:xfrm>
            <a:off x="3747238" y="2334575"/>
            <a:ext cx="91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과일가게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정육점</a:t>
            </a:r>
            <a:endParaRPr/>
          </a:p>
        </p:txBody>
      </p:sp>
      <p:sp>
        <p:nvSpPr>
          <p:cNvPr id="144" name="Google Shape;144;ge7d863c70b_0_3"/>
          <p:cNvSpPr/>
          <p:nvPr/>
        </p:nvSpPr>
        <p:spPr>
          <a:xfrm>
            <a:off x="5088613" y="1934376"/>
            <a:ext cx="11955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측정</a:t>
            </a:r>
            <a:endParaRPr/>
          </a:p>
        </p:txBody>
      </p:sp>
      <p:sp>
        <p:nvSpPr>
          <p:cNvPr id="145" name="Google Shape;145;ge7d863c70b_0_3"/>
          <p:cNvSpPr txBox="1"/>
          <p:nvPr/>
        </p:nvSpPr>
        <p:spPr>
          <a:xfrm>
            <a:off x="5111863" y="2379300"/>
            <a:ext cx="1149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이미지 촬영</a:t>
            </a:r>
            <a:endParaRPr sz="1300"/>
          </a:p>
        </p:txBody>
      </p:sp>
      <p:sp>
        <p:nvSpPr>
          <p:cNvPr id="146" name="Google Shape;146;ge7d863c70b_0_3"/>
          <p:cNvSpPr/>
          <p:nvPr/>
        </p:nvSpPr>
        <p:spPr>
          <a:xfrm>
            <a:off x="7151375" y="2817100"/>
            <a:ext cx="1195500" cy="70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커뮤니티</a:t>
            </a:r>
            <a:endParaRPr/>
          </a:p>
        </p:txBody>
      </p:sp>
      <p:sp>
        <p:nvSpPr>
          <p:cNvPr id="147" name="Google Shape;147;ge7d863c70b_0_3"/>
          <p:cNvSpPr/>
          <p:nvPr/>
        </p:nvSpPr>
        <p:spPr>
          <a:xfrm>
            <a:off x="7151375" y="972575"/>
            <a:ext cx="1195500" cy="70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</a:t>
            </a:r>
            <a:endParaRPr/>
          </a:p>
        </p:txBody>
      </p:sp>
      <p:sp>
        <p:nvSpPr>
          <p:cNvPr id="148" name="Google Shape;148;ge7d863c70b_0_3"/>
          <p:cNvSpPr/>
          <p:nvPr/>
        </p:nvSpPr>
        <p:spPr>
          <a:xfrm>
            <a:off x="6276000" y="1080575"/>
            <a:ext cx="612000" cy="48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e7d863c70b_0_3"/>
          <p:cNvSpPr/>
          <p:nvPr/>
        </p:nvSpPr>
        <p:spPr>
          <a:xfrm>
            <a:off x="7232975" y="1812875"/>
            <a:ext cx="1032300" cy="75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관심목록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(장바구니)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알림</a:t>
            </a:r>
            <a:endParaRPr/>
          </a:p>
        </p:txBody>
      </p:sp>
      <p:cxnSp>
        <p:nvCxnSpPr>
          <p:cNvPr id="150" name="Google Shape;150;ge7d863c70b_0_3"/>
          <p:cNvCxnSpPr>
            <a:stCxn id="147" idx="2"/>
            <a:endCxn id="149" idx="0"/>
          </p:cNvCxnSpPr>
          <p:nvPr/>
        </p:nvCxnSpPr>
        <p:spPr>
          <a:xfrm>
            <a:off x="7749125" y="1675775"/>
            <a:ext cx="0" cy="1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ge7d863c70b_0_3"/>
          <p:cNvSpPr/>
          <p:nvPr/>
        </p:nvSpPr>
        <p:spPr>
          <a:xfrm>
            <a:off x="7193000" y="4061500"/>
            <a:ext cx="1195500" cy="70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실시간 채팅</a:t>
            </a:r>
            <a:endParaRPr/>
          </a:p>
        </p:txBody>
      </p:sp>
      <p:sp>
        <p:nvSpPr>
          <p:cNvPr id="152" name="Google Shape;152;ge7d863c70b_0_3"/>
          <p:cNvSpPr/>
          <p:nvPr/>
        </p:nvSpPr>
        <p:spPr>
          <a:xfrm rot="5400000">
            <a:off x="6268350" y="2739425"/>
            <a:ext cx="759000" cy="7437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e7d863c70b_0_3"/>
          <p:cNvSpPr/>
          <p:nvPr/>
        </p:nvSpPr>
        <p:spPr>
          <a:xfrm rot="5400000">
            <a:off x="6268350" y="3863775"/>
            <a:ext cx="759000" cy="7437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e7d863c70b_0_3"/>
          <p:cNvSpPr/>
          <p:nvPr/>
        </p:nvSpPr>
        <p:spPr>
          <a:xfrm>
            <a:off x="3634766" y="3490768"/>
            <a:ext cx="11175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마켓페이지</a:t>
            </a:r>
            <a:endParaRPr/>
          </a:p>
        </p:txBody>
      </p:sp>
      <p:cxnSp>
        <p:nvCxnSpPr>
          <p:cNvPr id="155" name="Google Shape;155;ge7d863c70b_0_3"/>
          <p:cNvCxnSpPr>
            <a:stCxn id="140" idx="2"/>
            <a:endCxn id="144" idx="0"/>
          </p:cNvCxnSpPr>
          <p:nvPr/>
        </p:nvCxnSpPr>
        <p:spPr>
          <a:xfrm>
            <a:off x="4982203" y="1675775"/>
            <a:ext cx="704100" cy="25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ge7d863c70b_0_3"/>
          <p:cNvCxnSpPr>
            <a:stCxn id="154" idx="0"/>
            <a:endCxn id="143" idx="2"/>
          </p:cNvCxnSpPr>
          <p:nvPr/>
        </p:nvCxnSpPr>
        <p:spPr>
          <a:xfrm rot="10800000" flipH="1">
            <a:off x="4193516" y="2950168"/>
            <a:ext cx="10800" cy="54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7d863c70b_3_1"/>
          <p:cNvSpPr txBox="1"/>
          <p:nvPr/>
        </p:nvSpPr>
        <p:spPr>
          <a:xfrm>
            <a:off x="110500" y="130600"/>
            <a:ext cx="210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판매자 서비스 흐름도</a:t>
            </a:r>
            <a:endParaRPr/>
          </a:p>
        </p:txBody>
      </p:sp>
      <p:sp>
        <p:nvSpPr>
          <p:cNvPr id="162" name="Google Shape;162;ge7d863c70b_3_1"/>
          <p:cNvSpPr/>
          <p:nvPr/>
        </p:nvSpPr>
        <p:spPr>
          <a:xfrm>
            <a:off x="241100" y="807125"/>
            <a:ext cx="1155300" cy="1119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이용자</a:t>
            </a:r>
            <a:endParaRPr/>
          </a:p>
        </p:txBody>
      </p:sp>
      <p:sp>
        <p:nvSpPr>
          <p:cNvPr id="163" name="Google Shape;163;ge7d863c70b_3_1"/>
          <p:cNvSpPr/>
          <p:nvPr/>
        </p:nvSpPr>
        <p:spPr>
          <a:xfrm>
            <a:off x="1712700" y="954350"/>
            <a:ext cx="1195500" cy="65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cxnSp>
        <p:nvCxnSpPr>
          <p:cNvPr id="164" name="Google Shape;164;ge7d863c70b_3_1"/>
          <p:cNvCxnSpPr>
            <a:stCxn id="165" idx="0"/>
            <a:endCxn id="163" idx="2"/>
          </p:cNvCxnSpPr>
          <p:nvPr/>
        </p:nvCxnSpPr>
        <p:spPr>
          <a:xfrm rot="10800000">
            <a:off x="2310450" y="1607388"/>
            <a:ext cx="0" cy="4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ge7d863c70b_3_1"/>
          <p:cNvSpPr/>
          <p:nvPr/>
        </p:nvSpPr>
        <p:spPr>
          <a:xfrm>
            <a:off x="1853400" y="2030988"/>
            <a:ext cx="9141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166" name="Google Shape;166;ge7d863c70b_3_1"/>
          <p:cNvSpPr/>
          <p:nvPr/>
        </p:nvSpPr>
        <p:spPr>
          <a:xfrm>
            <a:off x="3174775" y="1113500"/>
            <a:ext cx="612000" cy="48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e7d863c70b_3_1"/>
          <p:cNvSpPr/>
          <p:nvPr/>
        </p:nvSpPr>
        <p:spPr>
          <a:xfrm>
            <a:off x="3950438" y="929300"/>
            <a:ext cx="1956000" cy="70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동네마켓 메인화면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(판매자 : 마켓현황)</a:t>
            </a:r>
            <a:endParaRPr sz="1000"/>
          </a:p>
        </p:txBody>
      </p:sp>
      <p:sp>
        <p:nvSpPr>
          <p:cNvPr id="168" name="Google Shape;168;ge7d863c70b_3_1"/>
          <p:cNvSpPr txBox="1"/>
          <p:nvPr/>
        </p:nvSpPr>
        <p:spPr>
          <a:xfrm>
            <a:off x="4249422" y="3108500"/>
            <a:ext cx="100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등록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변경</a:t>
            </a:r>
            <a:endParaRPr/>
          </a:p>
        </p:txBody>
      </p:sp>
      <p:sp>
        <p:nvSpPr>
          <p:cNvPr id="169" name="Google Shape;169;ge7d863c70b_3_1"/>
          <p:cNvSpPr/>
          <p:nvPr/>
        </p:nvSpPr>
        <p:spPr>
          <a:xfrm>
            <a:off x="7196225" y="3220675"/>
            <a:ext cx="1195500" cy="70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커뮤니티</a:t>
            </a:r>
            <a:endParaRPr/>
          </a:p>
        </p:txBody>
      </p:sp>
      <p:sp>
        <p:nvSpPr>
          <p:cNvPr id="170" name="Google Shape;170;ge7d863c70b_3_1"/>
          <p:cNvSpPr/>
          <p:nvPr/>
        </p:nvSpPr>
        <p:spPr>
          <a:xfrm>
            <a:off x="6070100" y="1113500"/>
            <a:ext cx="612000" cy="48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e7d863c70b_3_1"/>
          <p:cNvSpPr/>
          <p:nvPr/>
        </p:nvSpPr>
        <p:spPr>
          <a:xfrm>
            <a:off x="3635750" y="2039607"/>
            <a:ext cx="914100" cy="65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상품관리</a:t>
            </a:r>
            <a:endParaRPr/>
          </a:p>
        </p:txBody>
      </p:sp>
      <p:cxnSp>
        <p:nvCxnSpPr>
          <p:cNvPr id="172" name="Google Shape;172;ge7d863c70b_3_1"/>
          <p:cNvCxnSpPr>
            <a:endCxn id="171" idx="0"/>
          </p:cNvCxnSpPr>
          <p:nvPr/>
        </p:nvCxnSpPr>
        <p:spPr>
          <a:xfrm flipH="1">
            <a:off x="4092800" y="1636707"/>
            <a:ext cx="747900" cy="4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ge7d863c70b_3_1"/>
          <p:cNvSpPr/>
          <p:nvPr/>
        </p:nvSpPr>
        <p:spPr>
          <a:xfrm rot="5400000">
            <a:off x="6062450" y="3044450"/>
            <a:ext cx="759000" cy="7437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e7d863c70b_3_1"/>
          <p:cNvSpPr/>
          <p:nvPr/>
        </p:nvSpPr>
        <p:spPr>
          <a:xfrm>
            <a:off x="5024850" y="2043945"/>
            <a:ext cx="914100" cy="65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상품측정</a:t>
            </a:r>
            <a:endParaRPr/>
          </a:p>
        </p:txBody>
      </p:sp>
      <p:cxnSp>
        <p:nvCxnSpPr>
          <p:cNvPr id="175" name="Google Shape;175;ge7d863c70b_3_1"/>
          <p:cNvCxnSpPr>
            <a:stCxn id="167" idx="2"/>
            <a:endCxn id="174" idx="0"/>
          </p:cNvCxnSpPr>
          <p:nvPr/>
        </p:nvCxnSpPr>
        <p:spPr>
          <a:xfrm>
            <a:off x="4928438" y="1632500"/>
            <a:ext cx="553500" cy="41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ge7d863c70b_3_1"/>
          <p:cNvCxnSpPr/>
          <p:nvPr/>
        </p:nvCxnSpPr>
        <p:spPr>
          <a:xfrm rot="10800000">
            <a:off x="4032875" y="2697200"/>
            <a:ext cx="374700" cy="40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ge7d863c70b_3_1"/>
          <p:cNvSpPr/>
          <p:nvPr/>
        </p:nvSpPr>
        <p:spPr>
          <a:xfrm>
            <a:off x="7003625" y="929300"/>
            <a:ext cx="1580700" cy="70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마이마켓</a:t>
            </a:r>
            <a:endParaRPr/>
          </a:p>
        </p:txBody>
      </p:sp>
      <p:sp>
        <p:nvSpPr>
          <p:cNvPr id="178" name="Google Shape;178;ge7d863c70b_3_1"/>
          <p:cNvSpPr/>
          <p:nvPr/>
        </p:nvSpPr>
        <p:spPr>
          <a:xfrm>
            <a:off x="7789075" y="2059176"/>
            <a:ext cx="1195500" cy="70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별점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판매 요약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실시간 채팅</a:t>
            </a:r>
            <a:endParaRPr/>
          </a:p>
        </p:txBody>
      </p:sp>
      <p:cxnSp>
        <p:nvCxnSpPr>
          <p:cNvPr id="179" name="Google Shape;179;ge7d863c70b_3_1"/>
          <p:cNvCxnSpPr>
            <a:stCxn id="177" idx="2"/>
            <a:endCxn id="178" idx="0"/>
          </p:cNvCxnSpPr>
          <p:nvPr/>
        </p:nvCxnSpPr>
        <p:spPr>
          <a:xfrm>
            <a:off x="7793975" y="1632500"/>
            <a:ext cx="592800" cy="4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ge7d863c70b_3_1"/>
          <p:cNvSpPr/>
          <p:nvPr/>
        </p:nvSpPr>
        <p:spPr>
          <a:xfrm>
            <a:off x="6447525" y="2059088"/>
            <a:ext cx="1155300" cy="70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마켓관리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홍보글작성</a:t>
            </a:r>
            <a:endParaRPr/>
          </a:p>
        </p:txBody>
      </p:sp>
      <p:cxnSp>
        <p:nvCxnSpPr>
          <p:cNvPr id="181" name="Google Shape;181;ge7d863c70b_3_1"/>
          <p:cNvCxnSpPr>
            <a:stCxn id="177" idx="2"/>
            <a:endCxn id="180" idx="0"/>
          </p:cNvCxnSpPr>
          <p:nvPr/>
        </p:nvCxnSpPr>
        <p:spPr>
          <a:xfrm flipH="1">
            <a:off x="7025075" y="1632500"/>
            <a:ext cx="768900" cy="4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ge7d863c70b_3_1"/>
          <p:cNvCxnSpPr/>
          <p:nvPr/>
        </p:nvCxnSpPr>
        <p:spPr>
          <a:xfrm rot="10800000" flipH="1">
            <a:off x="5139500" y="2697200"/>
            <a:ext cx="342300" cy="40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286</Words>
  <Application>Microsoft Office PowerPoint</Application>
  <PresentationFormat>화면 슬라이드 쇼(16:9)</PresentationFormat>
  <Paragraphs>138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현기</cp:lastModifiedBy>
  <cp:revision>8</cp:revision>
  <dcterms:modified xsi:type="dcterms:W3CDTF">2021-08-19T15:47:39Z</dcterms:modified>
</cp:coreProperties>
</file>