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851" r:id="rId2"/>
    <p:sldId id="838" r:id="rId3"/>
    <p:sldId id="852" r:id="rId4"/>
    <p:sldId id="861" r:id="rId5"/>
    <p:sldId id="862" r:id="rId6"/>
    <p:sldId id="848" r:id="rId7"/>
    <p:sldId id="853" r:id="rId8"/>
    <p:sldId id="854" r:id="rId9"/>
    <p:sldId id="855" r:id="rId10"/>
    <p:sldId id="859" r:id="rId11"/>
    <p:sldId id="860" r:id="rId12"/>
    <p:sldId id="857" r:id="rId13"/>
    <p:sldId id="863" r:id="rId14"/>
    <p:sldId id="864" r:id="rId15"/>
    <p:sldId id="866" r:id="rId16"/>
    <p:sldId id="868" r:id="rId17"/>
    <p:sldId id="867" r:id="rId18"/>
    <p:sldId id="865" r:id="rId19"/>
    <p:sldId id="869" r:id="rId20"/>
    <p:sldId id="842" r:id="rId21"/>
  </p:sldIdLst>
  <p:sldSz cx="10693400" cy="7561263"/>
  <p:notesSz cx="6735763" cy="9866313"/>
  <p:defaultTextStyle>
    <a:defPPr>
      <a:defRPr lang="ko-KR"/>
    </a:defPPr>
    <a:lvl1pPr marL="0" algn="l" defTabSz="99551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72" algn="l" defTabSz="99551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84" algn="l" defTabSz="99551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42" algn="l" defTabSz="99551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99" algn="l" defTabSz="99551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56" algn="l" defTabSz="99551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3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F88"/>
    <a:srgbClr val="0033CC"/>
    <a:srgbClr val="00BFFC"/>
    <a:srgbClr val="93E5FF"/>
    <a:srgbClr val="2B383E"/>
    <a:srgbClr val="17375E"/>
    <a:srgbClr val="B0DD7F"/>
    <a:srgbClr val="FFFFFF"/>
    <a:srgbClr val="1260A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96582" autoAdjust="0"/>
  </p:normalViewPr>
  <p:slideViewPr>
    <p:cSldViewPr>
      <p:cViewPr varScale="1">
        <p:scale>
          <a:sx n="79" d="100"/>
          <a:sy n="79" d="100"/>
        </p:scale>
        <p:origin x="1392" y="72"/>
      </p:cViewPr>
      <p:guideLst>
        <p:guide orient="horz" pos="3243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744" y="108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C6412-5A42-4789-BA6D-D845772927DD}" type="datetimeFigureOut">
              <a:rPr lang="ko-KR" altLang="en-US" smtClean="0"/>
              <a:pPr/>
              <a:t>2021-08-21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739775"/>
            <a:ext cx="52308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BA4C-29BD-4388-A846-AA86369E0A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09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BA4C-29BD-4388-A846-AA86369E0AC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37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BA4C-29BD-4388-A846-AA86369E0AC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26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BA4C-29BD-4388-A846-AA86369E0AC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26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0702597" cy="75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702597" cy="7561263"/>
          </a:xfrm>
          <a:prstGeom prst="rect">
            <a:avLst/>
          </a:prstGeom>
        </p:spPr>
      </p:pic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10099228" y="7235177"/>
            <a:ext cx="754602" cy="34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1647" tIns="95825" rIns="191647" bIns="95825"/>
          <a:lstStyle>
            <a:lvl1pPr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fld id="{851D12A4-FDD6-4B98-B13C-EE3C04B45780}" type="slidenum">
              <a:rPr kumimoji="0" lang="ko-KR" alt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kumimoji="0"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93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0702597" cy="7561262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10099228" y="7235177"/>
            <a:ext cx="754602" cy="34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1647" tIns="95825" rIns="191647" bIns="95825"/>
          <a:lstStyle>
            <a:lvl1pPr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fld id="{851D12A4-FDD6-4B98-B13C-EE3C04B45780}" type="slidenum">
              <a:rPr kumimoji="0" lang="ko-KR" alt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kumimoji="0"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17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89"/>
            <a:ext cx="10702597" cy="75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4" r:id="rId2"/>
    <p:sldLayoutId id="2147483650" r:id="rId3"/>
  </p:sldLayoutIdLst>
  <p:txStyles>
    <p:titleStyle>
      <a:lvl1pPr algn="ctr" defTabSz="995514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17" indent="-373317" algn="l" defTabSz="995514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56" indent="-311098" algn="l" defTabSz="995514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393" indent="-248878" algn="l" defTabSz="995514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149" indent="-248878" algn="l" defTabSz="995514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07" indent="-248878" algn="l" defTabSz="995514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664" indent="-248878" algn="l" defTabSz="99551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420" indent="-248878" algn="l" defTabSz="99551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77" indent="-248878" algn="l" defTabSz="99551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35" indent="-248878" algn="l" defTabSz="99551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1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7" algn="l" defTabSz="99551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14" algn="l" defTabSz="99551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72" algn="l" defTabSz="99551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29" algn="l" defTabSz="99551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84" algn="l" defTabSz="99551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42" algn="l" defTabSz="99551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99" algn="l" defTabSz="99551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56" algn="l" defTabSz="99551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item.nhn?dirId=601&amp;docId=105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2" y="252239"/>
            <a:ext cx="1531245" cy="385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965" y="201061"/>
            <a:ext cx="1416424" cy="5190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2748" y="4073189"/>
            <a:ext cx="64802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User Interface Guide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36" y="3219749"/>
            <a:ext cx="42672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4.Dialogue Box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077541" y="1639564"/>
            <a:ext cx="7010400" cy="51380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7" name="Text Box 298"/>
          <p:cNvSpPr txBox="1">
            <a:spLocks noChangeArrowheads="1"/>
          </p:cNvSpPr>
          <p:nvPr/>
        </p:nvSpPr>
        <p:spPr bwMode="auto">
          <a:xfrm>
            <a:off x="5026280" y="1302949"/>
            <a:ext cx="733806" cy="15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latin typeface="+mn-lt"/>
              </a:rPr>
              <a:t>가변적 영역</a:t>
            </a:r>
          </a:p>
        </p:txBody>
      </p:sp>
      <p:sp>
        <p:nvSpPr>
          <p:cNvPr id="71" name="Line 310"/>
          <p:cNvSpPr>
            <a:spLocks noChangeShapeType="1"/>
          </p:cNvSpPr>
          <p:nvPr/>
        </p:nvSpPr>
        <p:spPr bwMode="auto">
          <a:xfrm>
            <a:off x="9667180" y="6804967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" name="Line 314"/>
          <p:cNvSpPr>
            <a:spLocks noChangeShapeType="1"/>
          </p:cNvSpPr>
          <p:nvPr/>
        </p:nvSpPr>
        <p:spPr bwMode="auto">
          <a:xfrm rot="5400000">
            <a:off x="1887041" y="1518716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" name="Line 307"/>
          <p:cNvSpPr>
            <a:spLocks noChangeShapeType="1"/>
          </p:cNvSpPr>
          <p:nvPr/>
        </p:nvSpPr>
        <p:spPr bwMode="auto">
          <a:xfrm>
            <a:off x="8382000" y="679239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" name="Line 12"/>
          <p:cNvSpPr>
            <a:spLocks noChangeShapeType="1"/>
          </p:cNvSpPr>
          <p:nvPr/>
        </p:nvSpPr>
        <p:spPr bwMode="auto">
          <a:xfrm>
            <a:off x="2067252" y="139598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" name="Line 13"/>
          <p:cNvSpPr>
            <a:spLocks noChangeShapeType="1"/>
          </p:cNvSpPr>
          <p:nvPr/>
        </p:nvSpPr>
        <p:spPr bwMode="auto">
          <a:xfrm>
            <a:off x="9087941" y="139598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2076583" y="1548383"/>
            <a:ext cx="7011358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16"/>
          <p:cNvSpPr>
            <a:spLocks noChangeShapeType="1"/>
          </p:cNvSpPr>
          <p:nvPr/>
        </p:nvSpPr>
        <p:spPr bwMode="auto">
          <a:xfrm rot="5400000">
            <a:off x="1850966" y="1769074"/>
            <a:ext cx="27870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Text Box 317"/>
          <p:cNvSpPr txBox="1">
            <a:spLocks noChangeArrowheads="1"/>
          </p:cNvSpPr>
          <p:nvPr/>
        </p:nvSpPr>
        <p:spPr bwMode="auto">
          <a:xfrm>
            <a:off x="1422736" y="1720752"/>
            <a:ext cx="5889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34 Pixel</a:t>
            </a:r>
          </a:p>
        </p:txBody>
      </p:sp>
      <p:sp>
        <p:nvSpPr>
          <p:cNvPr id="38" name="Line 314"/>
          <p:cNvSpPr>
            <a:spLocks noChangeShapeType="1"/>
          </p:cNvSpPr>
          <p:nvPr/>
        </p:nvSpPr>
        <p:spPr bwMode="auto">
          <a:xfrm rot="5400000">
            <a:off x="1944579" y="1515422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2089250" y="1648895"/>
          <a:ext cx="3670836" cy="210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294880" imgH="3034800" progId="Photoshop.Image.13">
                  <p:embed/>
                </p:oleObj>
              </mc:Choice>
              <mc:Fallback>
                <p:oleObj name="Image" r:id="rId4" imgW="5294880" imgH="303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9250" y="1648895"/>
                        <a:ext cx="3670836" cy="2104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315"/>
          <p:cNvSpPr>
            <a:spLocks noChangeShapeType="1"/>
          </p:cNvSpPr>
          <p:nvPr/>
        </p:nvSpPr>
        <p:spPr bwMode="auto">
          <a:xfrm rot="5400000">
            <a:off x="3795183" y="-37819"/>
            <a:ext cx="0" cy="392980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760086" y="3733667"/>
            <a:ext cx="3327855" cy="30241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3"/>
          <p:cNvSpPr>
            <a:spLocks noChangeArrowheads="1"/>
          </p:cNvSpPr>
          <p:nvPr/>
        </p:nvSpPr>
        <p:spPr bwMode="auto">
          <a:xfrm>
            <a:off x="3743432" y="1592051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A</a:t>
            </a:r>
          </a:p>
        </p:txBody>
      </p:sp>
      <p:sp>
        <p:nvSpPr>
          <p:cNvPr id="27" name="Oval 43"/>
          <p:cNvSpPr>
            <a:spLocks noChangeArrowheads="1"/>
          </p:cNvSpPr>
          <p:nvPr/>
        </p:nvSpPr>
        <p:spPr bwMode="auto">
          <a:xfrm>
            <a:off x="3743432" y="3182289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C</a:t>
            </a:r>
          </a:p>
        </p:txBody>
      </p:sp>
      <p:sp>
        <p:nvSpPr>
          <p:cNvPr id="31" name="Oval 43"/>
          <p:cNvSpPr>
            <a:spLocks noChangeArrowheads="1"/>
          </p:cNvSpPr>
          <p:nvPr/>
        </p:nvSpPr>
        <p:spPr bwMode="auto">
          <a:xfrm>
            <a:off x="3743432" y="2477788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B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6034192" y="1906895"/>
            <a:ext cx="3069578" cy="150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>
                <a:latin typeface="Trebuchet MS" panose="020B0603020202020204" pitchFamily="34" charset="0"/>
              </a:rPr>
              <a:t>A)  Title area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050" b="1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50" b="1" dirty="0">
                <a:latin typeface="Trebuchet MS" panose="020B0603020202020204" pitchFamily="34" charset="0"/>
              </a:rPr>
              <a:t>B) Content area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ko-KR" sz="1000" b="1" dirty="0">
              <a:latin typeface="Trebuchet MS" panose="020B0603020202020204" pitchFamily="34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>
                <a:latin typeface="Trebuchet MS" panose="020B0603020202020204" pitchFamily="34" charset="0"/>
              </a:rPr>
              <a:t>C) Button area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51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5.Dialogue Box(</a:t>
            </a:r>
            <a:r>
              <a:rPr lang="ko-KR" altLang="en-US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응용</a:t>
            </a:r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71" name="Line 310"/>
          <p:cNvSpPr>
            <a:spLocks noChangeShapeType="1"/>
          </p:cNvSpPr>
          <p:nvPr/>
        </p:nvSpPr>
        <p:spPr bwMode="auto">
          <a:xfrm>
            <a:off x="9667180" y="6804967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" name="Line 307"/>
          <p:cNvSpPr>
            <a:spLocks noChangeShapeType="1"/>
          </p:cNvSpPr>
          <p:nvPr/>
        </p:nvSpPr>
        <p:spPr bwMode="auto">
          <a:xfrm>
            <a:off x="8382000" y="679239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2" y="2628503"/>
            <a:ext cx="3528392" cy="23596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61" y="1476375"/>
            <a:ext cx="3955542" cy="491312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7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71" name="Line 310"/>
          <p:cNvSpPr>
            <a:spLocks noChangeShapeType="1"/>
          </p:cNvSpPr>
          <p:nvPr/>
        </p:nvSpPr>
        <p:spPr bwMode="auto">
          <a:xfrm>
            <a:off x="9667180" y="6804967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" name="Line 307"/>
          <p:cNvSpPr>
            <a:spLocks noChangeShapeType="1"/>
          </p:cNvSpPr>
          <p:nvPr/>
        </p:nvSpPr>
        <p:spPr bwMode="auto">
          <a:xfrm>
            <a:off x="8382000" y="679239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2397060" y="2147751"/>
            <a:ext cx="2057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/>
            <a:r>
              <a:rPr kumimoji="0" lang="en-US" altLang="ko-KR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Navigation </a:t>
            </a:r>
            <a:r>
              <a:rPr kumimoji="0" lang="ko-KR" altLang="en-US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등의 주된 컬러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74" y="1912623"/>
            <a:ext cx="698500" cy="698500"/>
          </a:xfrm>
          <a:prstGeom prst="rect">
            <a:avLst/>
          </a:prstGeom>
        </p:spPr>
      </p:pic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2394372" y="3276543"/>
            <a:ext cx="2770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/>
            <a:r>
              <a:rPr kumimoji="0" lang="en-US" altLang="ko-KR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Dialogue</a:t>
            </a:r>
            <a:r>
              <a:rPr kumimoji="0" lang="ko-KR" altLang="en-US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 보조적인</a:t>
            </a:r>
            <a:r>
              <a:rPr kumimoji="0" lang="en-US" altLang="ko-KR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 </a:t>
            </a:r>
            <a:r>
              <a:rPr kumimoji="0" lang="ko-KR" altLang="en-US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컬러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74" y="3109706"/>
            <a:ext cx="698500" cy="698500"/>
          </a:xfrm>
          <a:prstGeom prst="rect">
            <a:avLst/>
          </a:prstGeom>
        </p:spPr>
      </p:pic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6458196" y="2123374"/>
            <a:ext cx="2770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/>
            <a:r>
              <a:rPr kumimoji="0" lang="en-US" altLang="ko-KR" sz="1200" b="1" dirty="0" err="1">
                <a:solidFill>
                  <a:srgbClr val="174F88"/>
                </a:solidFill>
                <a:latin typeface="+mn-lt"/>
                <a:ea typeface="맑은 고딕" pitchFamily="50" charset="-127"/>
              </a:rPr>
              <a:t>Titlebar</a:t>
            </a:r>
            <a:r>
              <a:rPr kumimoji="0" lang="en-US" altLang="ko-KR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, Button</a:t>
            </a:r>
            <a:r>
              <a:rPr kumimoji="0" lang="ko-KR" altLang="en-US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등 보조적인</a:t>
            </a:r>
            <a:r>
              <a:rPr kumimoji="0" lang="en-US" altLang="ko-KR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 </a:t>
            </a:r>
            <a:r>
              <a:rPr kumimoji="0" lang="ko-KR" altLang="en-US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컬러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82" y="1912623"/>
            <a:ext cx="698500" cy="698500"/>
          </a:xfrm>
          <a:prstGeom prst="rect">
            <a:avLst/>
          </a:prstGeom>
        </p:spPr>
      </p:pic>
      <p:sp>
        <p:nvSpPr>
          <p:cNvPr id="74" name="TextBox 56"/>
          <p:cNvSpPr txBox="1">
            <a:spLocks noChangeArrowheads="1"/>
          </p:cNvSpPr>
          <p:nvPr/>
        </p:nvSpPr>
        <p:spPr bwMode="auto">
          <a:xfrm>
            <a:off x="2927825" y="6433440"/>
            <a:ext cx="600075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900" dirty="0">
                <a:solidFill>
                  <a:srgbClr val="000000"/>
                </a:solidFill>
                <a:ea typeface="맑은 고딕" pitchFamily="50" charset="-127"/>
              </a:rPr>
              <a:t>*</a:t>
            </a:r>
            <a:r>
              <a:rPr kumimoji="0" lang="ko-KR" altLang="en-US" sz="900" dirty="0">
                <a:solidFill>
                  <a:srgbClr val="0070C0"/>
                </a:solidFill>
                <a:ea typeface="맑은 고딕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ea typeface="맑은 고딕" pitchFamily="50" charset="-127"/>
              </a:rPr>
              <a:t>각 </a:t>
            </a:r>
            <a:r>
              <a:rPr kumimoji="0" lang="en-US" altLang="ko-KR" sz="900" dirty="0">
                <a:solidFill>
                  <a:srgbClr val="000000"/>
                </a:solidFill>
                <a:ea typeface="맑은 고딕" pitchFamily="50" charset="-127"/>
              </a:rPr>
              <a:t>RGB</a:t>
            </a:r>
            <a:r>
              <a:rPr kumimoji="0" lang="ko-KR" altLang="en-US" sz="900" dirty="0">
                <a:solidFill>
                  <a:srgbClr val="000000"/>
                </a:solidFill>
                <a:ea typeface="맑은 고딕" pitchFamily="50" charset="-127"/>
              </a:rPr>
              <a:t>값은 가이드 값 이외에 </a:t>
            </a:r>
            <a:r>
              <a:rPr kumimoji="0" lang="ko-KR" altLang="en-US" sz="900" dirty="0" err="1">
                <a:solidFill>
                  <a:srgbClr val="000000"/>
                </a:solidFill>
                <a:ea typeface="맑은 고딕" pitchFamily="50" charset="-127"/>
              </a:rPr>
              <a:t>그라데이션</a:t>
            </a:r>
            <a:r>
              <a:rPr kumimoji="0" lang="ko-KR" altLang="en-US" sz="900" dirty="0">
                <a:solidFill>
                  <a:srgbClr val="000000"/>
                </a:solidFill>
                <a:ea typeface="맑은 고딕" pitchFamily="50" charset="-127"/>
              </a:rPr>
              <a:t> 등의 효과에 의해 비슷한 계열의 색상이 사용 됨</a:t>
            </a:r>
            <a:r>
              <a:rPr kumimoji="0" lang="en-US" altLang="ko-KR" sz="900" dirty="0">
                <a:solidFill>
                  <a:srgbClr val="000000"/>
                </a:solidFill>
                <a:ea typeface="맑은 고딕" pitchFamily="50" charset="-127"/>
              </a:rPr>
              <a:t>.</a:t>
            </a:r>
            <a:endParaRPr kumimoji="0" lang="ko-KR" altLang="en-US" dirty="0">
              <a:ea typeface="맑은 고딕" pitchFamily="50" charset="-127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6467420" y="3297082"/>
            <a:ext cx="2770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/>
            <a:r>
              <a:rPr kumimoji="0" lang="en-US" altLang="ko-KR" sz="1200" b="1" dirty="0" err="1">
                <a:solidFill>
                  <a:srgbClr val="174F88"/>
                </a:solidFill>
                <a:latin typeface="+mn-lt"/>
                <a:ea typeface="맑은 고딕" pitchFamily="50" charset="-127"/>
              </a:rPr>
              <a:t>Fooder</a:t>
            </a:r>
            <a:r>
              <a:rPr kumimoji="0" lang="ko-KR" altLang="en-US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영역 보조적인</a:t>
            </a:r>
            <a:r>
              <a:rPr kumimoji="0" lang="en-US" altLang="ko-KR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 </a:t>
            </a:r>
            <a:r>
              <a:rPr kumimoji="0" lang="ko-KR" altLang="en-US" sz="1200" b="1" dirty="0">
                <a:solidFill>
                  <a:srgbClr val="174F88"/>
                </a:solidFill>
                <a:latin typeface="+mn-lt"/>
                <a:ea typeface="맑은 고딕" pitchFamily="50" charset="-127"/>
              </a:rPr>
              <a:t>컬러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04" y="3136759"/>
            <a:ext cx="698500" cy="698500"/>
          </a:xfrm>
          <a:prstGeom prst="rect">
            <a:avLst/>
          </a:prstGeom>
        </p:spPr>
      </p:pic>
      <p:sp>
        <p:nvSpPr>
          <p:cNvPr id="77" name="Text Box 6" descr="좁은 눈금"/>
          <p:cNvSpPr txBox="1">
            <a:spLocks noChangeArrowheads="1"/>
          </p:cNvSpPr>
          <p:nvPr/>
        </p:nvSpPr>
        <p:spPr bwMode="auto">
          <a:xfrm>
            <a:off x="1373340" y="4230472"/>
            <a:ext cx="8725888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 err="1">
                <a:latin typeface="+mn-lt"/>
              </a:rPr>
              <a:t>SQLCanas</a:t>
            </a:r>
            <a:r>
              <a:rPr lang="en-US" altLang="ko-KR" sz="1000" dirty="0">
                <a:latin typeface="+mn-lt"/>
              </a:rPr>
              <a:t> CLM  </a:t>
            </a:r>
            <a:r>
              <a:rPr lang="ko-KR" altLang="en-US" sz="1000" dirty="0">
                <a:latin typeface="+mn-lt"/>
              </a:rPr>
              <a:t>스타일 가이드에서 가장 중요한 내용을 이루고 있는 부분이 시각적 디자인에 관한 내용들이다</a:t>
            </a:r>
            <a:r>
              <a:rPr lang="en-US" altLang="ko-KR" sz="1000" dirty="0">
                <a:latin typeface="+mn-lt"/>
              </a:rPr>
              <a:t>.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 err="1">
                <a:latin typeface="+mn-lt"/>
              </a:rPr>
              <a:t>SQLCanvas</a:t>
            </a:r>
            <a:r>
              <a:rPr lang="en-US" altLang="ko-KR" sz="1000" dirty="0">
                <a:latin typeface="+mn-lt"/>
              </a:rPr>
              <a:t> CLM </a:t>
            </a:r>
            <a:r>
              <a:rPr lang="ko-KR" altLang="en-US" sz="1000" dirty="0">
                <a:latin typeface="+mn-lt"/>
              </a:rPr>
              <a:t>의</a:t>
            </a:r>
            <a:r>
              <a:rPr lang="en-US" altLang="ko-KR" sz="1000" dirty="0">
                <a:latin typeface="+mn-lt"/>
              </a:rPr>
              <a:t> </a:t>
            </a:r>
            <a:r>
              <a:rPr lang="ko-KR" altLang="en-US" sz="1000" dirty="0">
                <a:latin typeface="+mn-lt"/>
              </a:rPr>
              <a:t>기본적인</a:t>
            </a:r>
            <a:r>
              <a:rPr lang="en-US" altLang="ko-KR" sz="1000" dirty="0">
                <a:latin typeface="+mn-lt"/>
              </a:rPr>
              <a:t>Color Concept</a:t>
            </a:r>
            <a:r>
              <a:rPr lang="ko-KR" altLang="en-US" sz="1000" dirty="0">
                <a:latin typeface="+mn-lt"/>
              </a:rPr>
              <a:t>은 </a:t>
            </a:r>
            <a:r>
              <a:rPr lang="en-US" altLang="ko-KR" sz="1000" dirty="0">
                <a:latin typeface="+mn-lt"/>
              </a:rPr>
              <a:t>Blue</a:t>
            </a:r>
            <a:r>
              <a:rPr lang="ko-KR" altLang="en-US" sz="1000" dirty="0">
                <a:latin typeface="+mn-lt"/>
              </a:rPr>
              <a:t>와 </a:t>
            </a:r>
            <a:r>
              <a:rPr lang="en-US" altLang="ko-KR" sz="1000" dirty="0">
                <a:latin typeface="+mn-lt"/>
              </a:rPr>
              <a:t>Gray </a:t>
            </a:r>
            <a:r>
              <a:rPr lang="ko-KR" altLang="en-US" sz="1000" dirty="0">
                <a:latin typeface="+mn-lt"/>
              </a:rPr>
              <a:t>이다</a:t>
            </a:r>
            <a:r>
              <a:rPr lang="en-US" altLang="ko-KR" sz="1000" dirty="0">
                <a:latin typeface="+mn-lt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000" dirty="0">
                <a:solidFill>
                  <a:srgbClr val="000000"/>
                </a:solidFill>
                <a:latin typeface="+mn-lt"/>
              </a:rPr>
              <a:t>사용자를 고려해 볼 때 </a:t>
            </a:r>
            <a:r>
              <a:rPr lang="ko-KR" altLang="en-US" sz="1000" dirty="0">
                <a:latin typeface="+mn-lt"/>
              </a:rPr>
              <a:t>컬러 계획은 </a:t>
            </a:r>
            <a:r>
              <a:rPr lang="ko-KR" altLang="en-US" sz="1000" dirty="0" err="1">
                <a:latin typeface="+mn-lt"/>
              </a:rPr>
              <a:t>타겟</a:t>
            </a:r>
            <a:r>
              <a:rPr lang="ko-KR" altLang="en-US" sz="1000" dirty="0">
                <a:latin typeface="+mn-lt"/>
              </a:rPr>
              <a:t> </a:t>
            </a:r>
            <a:r>
              <a:rPr lang="ko-KR" altLang="en-US" sz="1000" dirty="0" err="1">
                <a:latin typeface="+mn-lt"/>
              </a:rPr>
              <a:t>타겟</a:t>
            </a:r>
            <a:r>
              <a:rPr lang="ko-KR" altLang="en-US" sz="1000" dirty="0">
                <a:latin typeface="+mn-lt"/>
              </a:rPr>
              <a:t> </a:t>
            </a:r>
            <a:r>
              <a:rPr lang="en-US" altLang="ko-KR" sz="1000" dirty="0">
                <a:latin typeface="+mn-lt"/>
              </a:rPr>
              <a:t>User</a:t>
            </a:r>
            <a:r>
              <a:rPr lang="ko-KR" altLang="en-US" sz="1000" dirty="0">
                <a:latin typeface="+mn-lt"/>
              </a:rPr>
              <a:t>에 맞춰 심리적인 안정감 관조적인 마음을 유도하고 눈의  피로를 줄일 수 있는 </a:t>
            </a:r>
            <a:endParaRPr lang="en-US" altLang="ko-KR" sz="10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1000" dirty="0">
                <a:latin typeface="+mn-lt"/>
              </a:rPr>
              <a:t>웹 컬러를 적용한다</a:t>
            </a:r>
            <a:r>
              <a:rPr lang="en-US" altLang="ko-KR" sz="1000" dirty="0">
                <a:latin typeface="+mn-lt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ko-KR" altLang="en-US" sz="1000" dirty="0">
                <a:latin typeface="+mn-lt"/>
              </a:rPr>
              <a:t>낮은 채도의 </a:t>
            </a:r>
            <a:r>
              <a:rPr lang="en-US" altLang="ko-KR" sz="1000" dirty="0">
                <a:latin typeface="+mn-lt"/>
              </a:rPr>
              <a:t>Color</a:t>
            </a:r>
            <a:r>
              <a:rPr lang="ko-KR" altLang="en-US" sz="1000" dirty="0">
                <a:latin typeface="+mn-lt"/>
              </a:rPr>
              <a:t>는 오랫동안 모니터를 주시해야 하는 사용자의 눈의 피로를 줄이는데 도움을 준다</a:t>
            </a:r>
            <a:r>
              <a:rPr lang="en-US" altLang="ko-KR" sz="1000" dirty="0">
                <a:latin typeface="+mn-lt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229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Typo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Font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71" name="Line 310"/>
          <p:cNvSpPr>
            <a:spLocks noChangeShapeType="1"/>
          </p:cNvSpPr>
          <p:nvPr/>
        </p:nvSpPr>
        <p:spPr bwMode="auto">
          <a:xfrm>
            <a:off x="9667180" y="6804967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" name="Line 307"/>
          <p:cNvSpPr>
            <a:spLocks noChangeShapeType="1"/>
          </p:cNvSpPr>
          <p:nvPr/>
        </p:nvSpPr>
        <p:spPr bwMode="auto">
          <a:xfrm>
            <a:off x="8382000" y="679239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30476" y="2606310"/>
            <a:ext cx="60486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b="1" dirty="0"/>
              <a:t>폰 </a:t>
            </a:r>
            <a:r>
              <a:rPr lang="ko-KR" altLang="en-US" sz="1000" b="1" dirty="0" err="1"/>
              <a:t>트</a:t>
            </a:r>
            <a:r>
              <a:rPr lang="en-US" altLang="ko-KR" sz="1000" b="1" dirty="0"/>
              <a:t>(Font)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o-KR" altLang="en-US" sz="1000" dirty="0"/>
              <a:t>시스템에서 문자에 사용되는 폰트는 가장 일반적이면서 자주 사용되는 시각적 요소이다</a:t>
            </a:r>
            <a:r>
              <a:rPr lang="en-US" altLang="ko-KR" sz="1000" dirty="0"/>
              <a:t>. </a:t>
            </a:r>
            <a:r>
              <a:rPr lang="en-US" altLang="ko-KR" sz="1000" dirty="0" err="1"/>
              <a:t>SQLCanvas</a:t>
            </a:r>
            <a:r>
              <a:rPr lang="en-US" altLang="ko-KR" sz="1000" dirty="0"/>
              <a:t> CLM </a:t>
            </a:r>
            <a:r>
              <a:rPr lang="ko-KR" altLang="en-US" sz="1000" dirty="0"/>
              <a:t>시스템에서 사용되는 폰트는 체계적이고 일관된 한글 폰트 </a:t>
            </a:r>
            <a:r>
              <a:rPr lang="en-US" altLang="ko-KR" sz="1000" dirty="0"/>
              <a:t>; </a:t>
            </a:r>
            <a:r>
              <a:rPr lang="ko-KR" altLang="en-US" sz="1000" dirty="0"/>
              <a:t>굴림</a:t>
            </a:r>
            <a:r>
              <a:rPr lang="en-US" altLang="ko-KR" sz="1000" dirty="0"/>
              <a:t>, </a:t>
            </a:r>
            <a:r>
              <a:rPr lang="ko-KR" altLang="en-US" sz="1000" dirty="0"/>
              <a:t>돋움</a:t>
            </a:r>
            <a:r>
              <a:rPr lang="en-US" altLang="ko-KR" sz="1000" dirty="0"/>
              <a:t>,</a:t>
            </a:r>
            <a:r>
              <a:rPr lang="ko-KR" altLang="en-US" sz="1000" dirty="0"/>
              <a:t> 영문폰트 </a:t>
            </a:r>
            <a:r>
              <a:rPr lang="en-US" altLang="ko-KR" sz="1000" dirty="0"/>
              <a:t>; Arial, Verdana </a:t>
            </a:r>
            <a:r>
              <a:rPr lang="ko-KR" altLang="en-US" sz="1000" dirty="0"/>
              <a:t>로 폰트를 정의한다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/>
              <a:t>font-family: "</a:t>
            </a:r>
            <a:r>
              <a:rPr lang="ko-KR" altLang="en-US" sz="1000" dirty="0"/>
              <a:t>굴림</a:t>
            </a:r>
            <a:r>
              <a:rPr lang="en-US" altLang="ko-KR" sz="1000" dirty="0"/>
              <a:t>", "</a:t>
            </a:r>
            <a:r>
              <a:rPr lang="ko-KR" altLang="en-US" sz="1000" dirty="0"/>
              <a:t>돋움</a:t>
            </a:r>
            <a:r>
              <a:rPr lang="en-US" altLang="ko-KR" sz="1000" dirty="0"/>
              <a:t>",  "</a:t>
            </a:r>
            <a:r>
              <a:rPr lang="ko-KR" altLang="en-US" sz="1000" dirty="0"/>
              <a:t>돋움체</a:t>
            </a:r>
            <a:r>
              <a:rPr lang="en-US" altLang="ko-KR" sz="1000" dirty="0"/>
              <a:t>", "</a:t>
            </a:r>
            <a:r>
              <a:rPr lang="ko-KR" altLang="en-US" sz="1000" dirty="0"/>
              <a:t>굴림체</a:t>
            </a:r>
            <a:r>
              <a:rPr lang="en-US" altLang="ko-KR" sz="1000" dirty="0"/>
              <a:t>", "Arial", "Verdana";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/>
              <a:t>font-size: 12px</a:t>
            </a:r>
            <a:r>
              <a:rPr lang="en-US" altLang="ko-KR" sz="10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 err="1"/>
              <a:t>SQLCanvas</a:t>
            </a:r>
            <a:r>
              <a:rPr lang="en-US" altLang="ko-KR" sz="1000" b="1" dirty="0"/>
              <a:t> CLM </a:t>
            </a:r>
            <a:r>
              <a:rPr lang="ko-KR" altLang="en-US" sz="1000" b="1" dirty="0"/>
              <a:t>시스템에서 사용되는 폰트의 정의는 본문</a:t>
            </a:r>
            <a:r>
              <a:rPr lang="en-US" altLang="ko-KR" sz="1000" b="1" dirty="0"/>
              <a:t>(Body Font), </a:t>
            </a:r>
            <a:r>
              <a:rPr lang="ko-KR" altLang="en-US" sz="1000" b="1" dirty="0"/>
              <a:t>헤드라인</a:t>
            </a:r>
            <a:r>
              <a:rPr lang="en-US" altLang="ko-KR" sz="1000" b="1" dirty="0"/>
              <a:t>(Headline), </a:t>
            </a:r>
            <a:r>
              <a:rPr lang="ko-KR" altLang="en-US" sz="1000" b="1" dirty="0"/>
              <a:t>타이틀</a:t>
            </a:r>
            <a:r>
              <a:rPr lang="en-US" altLang="ko-KR" sz="1000" b="1" dirty="0"/>
              <a:t>(Title), </a:t>
            </a:r>
            <a:r>
              <a:rPr lang="ko-KR" altLang="en-US" sz="1000" b="1" dirty="0"/>
              <a:t>메뉴의 라벨</a:t>
            </a:r>
            <a:r>
              <a:rPr lang="en-US" altLang="ko-KR" sz="1000" b="1" dirty="0"/>
              <a:t>(Label Font), </a:t>
            </a:r>
            <a:r>
              <a:rPr lang="ko-KR" altLang="en-US" sz="1000" b="1" dirty="0"/>
              <a:t>이미지에 사용되는 폰트 등 폰트의 용도에 따라 폰트의 종류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크기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색상 등을 정의 </a:t>
            </a:r>
            <a:r>
              <a:rPr lang="ko-KR" altLang="en-US" sz="1000" b="1" dirty="0" err="1"/>
              <a:t>할수</a:t>
            </a:r>
            <a:r>
              <a:rPr lang="ko-KR" altLang="en-US" sz="1000" b="1" dirty="0"/>
              <a:t> 있다</a:t>
            </a:r>
            <a:r>
              <a:rPr lang="en-US" altLang="ko-KR" sz="1000" b="1" dirty="0"/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ko-KR" altLang="en-US" sz="1000" dirty="0">
              <a:latin typeface="+mn-ea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2332261" y="2628503"/>
            <a:ext cx="638175" cy="638175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 sz="700">
              <a:solidFill>
                <a:srgbClr val="FF9933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07717" y="2556495"/>
            <a:ext cx="487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>
                <a:solidFill>
                  <a:schemeClr val="folHlink"/>
                </a:solidFill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가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2332261" y="3492599"/>
            <a:ext cx="638175" cy="638175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 sz="700">
              <a:solidFill>
                <a:srgbClr val="FF9933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07717" y="3580853"/>
            <a:ext cx="487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>
                <a:solidFill>
                  <a:schemeClr val="folHlink"/>
                </a:solidFill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A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1" name="Line 299"/>
          <p:cNvSpPr>
            <a:spLocks noChangeShapeType="1"/>
          </p:cNvSpPr>
          <p:nvPr/>
        </p:nvSpPr>
        <p:spPr bwMode="auto">
          <a:xfrm flipV="1">
            <a:off x="3186460" y="2628502"/>
            <a:ext cx="0" cy="1502271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4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1.Main Navigation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71" name="Line 310"/>
          <p:cNvSpPr>
            <a:spLocks noChangeShapeType="1"/>
          </p:cNvSpPr>
          <p:nvPr/>
        </p:nvSpPr>
        <p:spPr bwMode="auto">
          <a:xfrm>
            <a:off x="9667180" y="6804967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" name="Line 307"/>
          <p:cNvSpPr>
            <a:spLocks noChangeShapeType="1"/>
          </p:cNvSpPr>
          <p:nvPr/>
        </p:nvSpPr>
        <p:spPr bwMode="auto">
          <a:xfrm>
            <a:off x="8382000" y="679239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0" y="3283692"/>
            <a:ext cx="9736328" cy="770636"/>
          </a:xfrm>
          <a:prstGeom prst="rect">
            <a:avLst/>
          </a:prstGeom>
        </p:spPr>
      </p:pic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722940" y="3019979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0454617" y="3019979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732270" y="3172379"/>
            <a:ext cx="9726997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Line 315"/>
          <p:cNvSpPr>
            <a:spLocks noChangeShapeType="1"/>
          </p:cNvSpPr>
          <p:nvPr/>
        </p:nvSpPr>
        <p:spPr bwMode="auto">
          <a:xfrm rot="5400000">
            <a:off x="608640" y="3954360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Line 316"/>
          <p:cNvSpPr>
            <a:spLocks noChangeShapeType="1"/>
          </p:cNvSpPr>
          <p:nvPr/>
        </p:nvSpPr>
        <p:spPr bwMode="auto">
          <a:xfrm rot="5400000">
            <a:off x="256497" y="3670782"/>
            <a:ext cx="79576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Line 314"/>
          <p:cNvSpPr>
            <a:spLocks noChangeShapeType="1"/>
          </p:cNvSpPr>
          <p:nvPr/>
        </p:nvSpPr>
        <p:spPr bwMode="auto">
          <a:xfrm rot="5400000">
            <a:off x="608640" y="3158599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 Box 313"/>
          <p:cNvSpPr txBox="1">
            <a:spLocks noChangeArrowheads="1"/>
          </p:cNvSpPr>
          <p:nvPr/>
        </p:nvSpPr>
        <p:spPr bwMode="auto">
          <a:xfrm>
            <a:off x="5613570" y="2961315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940Pixel</a:t>
            </a:r>
          </a:p>
        </p:txBody>
      </p:sp>
      <p:sp>
        <p:nvSpPr>
          <p:cNvPr id="35" name="Line 315"/>
          <p:cNvSpPr>
            <a:spLocks noChangeShapeType="1"/>
          </p:cNvSpPr>
          <p:nvPr/>
        </p:nvSpPr>
        <p:spPr bwMode="auto">
          <a:xfrm rot="5400000">
            <a:off x="614557" y="3566327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Text Box 313"/>
          <p:cNvSpPr txBox="1">
            <a:spLocks noChangeArrowheads="1"/>
          </p:cNvSpPr>
          <p:nvPr/>
        </p:nvSpPr>
        <p:spPr bwMode="auto">
          <a:xfrm>
            <a:off x="157790" y="3421227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42Pixel</a:t>
            </a:r>
          </a:p>
        </p:txBody>
      </p:sp>
      <p:sp>
        <p:nvSpPr>
          <p:cNvPr id="37" name="Text Box 313"/>
          <p:cNvSpPr txBox="1">
            <a:spLocks noChangeArrowheads="1"/>
          </p:cNvSpPr>
          <p:nvPr/>
        </p:nvSpPr>
        <p:spPr bwMode="auto">
          <a:xfrm>
            <a:off x="162124" y="3814771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40Pixel</a:t>
            </a: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1862323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2459689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3587875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4185241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5081381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5678747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6305517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6902883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7413630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8010996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Box 313"/>
          <p:cNvSpPr txBox="1">
            <a:spLocks noChangeArrowheads="1"/>
          </p:cNvSpPr>
          <p:nvPr/>
        </p:nvSpPr>
        <p:spPr bwMode="auto">
          <a:xfrm>
            <a:off x="1944747" y="3817446"/>
            <a:ext cx="6731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b="1" dirty="0">
                <a:solidFill>
                  <a:srgbClr val="FFC000"/>
                </a:solidFill>
                <a:latin typeface="+mn-lt"/>
              </a:rPr>
              <a:t>64Pixel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719526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Text Box 313"/>
          <p:cNvSpPr txBox="1">
            <a:spLocks noChangeArrowheads="1"/>
          </p:cNvSpPr>
          <p:nvPr/>
        </p:nvSpPr>
        <p:spPr bwMode="auto">
          <a:xfrm>
            <a:off x="882204" y="3815312"/>
            <a:ext cx="6731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b="1" dirty="0">
                <a:solidFill>
                  <a:srgbClr val="FFC000"/>
                </a:solidFill>
                <a:latin typeface="+mn-lt"/>
              </a:rPr>
              <a:t>67Pixel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1358267" y="3761966"/>
            <a:ext cx="0" cy="228600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Text Box 313"/>
          <p:cNvSpPr txBox="1">
            <a:spLocks noChangeArrowheads="1"/>
          </p:cNvSpPr>
          <p:nvPr/>
        </p:nvSpPr>
        <p:spPr bwMode="auto">
          <a:xfrm>
            <a:off x="3700172" y="3824643"/>
            <a:ext cx="6731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b="1" dirty="0">
                <a:solidFill>
                  <a:srgbClr val="FFC000"/>
                </a:solidFill>
                <a:latin typeface="+mn-lt"/>
              </a:rPr>
              <a:t>64Pixel</a:t>
            </a:r>
          </a:p>
        </p:txBody>
      </p:sp>
      <p:sp>
        <p:nvSpPr>
          <p:cNvPr id="54" name="Text Box 313"/>
          <p:cNvSpPr txBox="1">
            <a:spLocks noChangeArrowheads="1"/>
          </p:cNvSpPr>
          <p:nvPr/>
        </p:nvSpPr>
        <p:spPr bwMode="auto">
          <a:xfrm>
            <a:off x="5177656" y="3824643"/>
            <a:ext cx="6731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b="1" dirty="0">
                <a:solidFill>
                  <a:srgbClr val="FFC000"/>
                </a:solidFill>
                <a:latin typeface="+mn-lt"/>
              </a:rPr>
              <a:t>64Pixel</a:t>
            </a:r>
          </a:p>
        </p:txBody>
      </p:sp>
      <p:sp>
        <p:nvSpPr>
          <p:cNvPr id="55" name="Text Box 313"/>
          <p:cNvSpPr txBox="1">
            <a:spLocks noChangeArrowheads="1"/>
          </p:cNvSpPr>
          <p:nvPr/>
        </p:nvSpPr>
        <p:spPr bwMode="auto">
          <a:xfrm>
            <a:off x="6395101" y="3824643"/>
            <a:ext cx="6731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b="1" dirty="0">
                <a:solidFill>
                  <a:srgbClr val="FFC000"/>
                </a:solidFill>
                <a:latin typeface="+mn-lt"/>
              </a:rPr>
              <a:t>64Pixel</a:t>
            </a:r>
          </a:p>
        </p:txBody>
      </p:sp>
      <p:sp>
        <p:nvSpPr>
          <p:cNvPr id="56" name="Text Box 313"/>
          <p:cNvSpPr txBox="1">
            <a:spLocks noChangeArrowheads="1"/>
          </p:cNvSpPr>
          <p:nvPr/>
        </p:nvSpPr>
        <p:spPr bwMode="auto">
          <a:xfrm>
            <a:off x="7500574" y="3824643"/>
            <a:ext cx="6731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b="1" dirty="0">
                <a:solidFill>
                  <a:srgbClr val="FFC000"/>
                </a:solidFill>
                <a:latin typeface="+mn-lt"/>
              </a:rPr>
              <a:t>64Pixel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2946731" y="301653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" name="Text Box 313"/>
          <p:cNvSpPr txBox="1">
            <a:spLocks noChangeArrowheads="1"/>
          </p:cNvSpPr>
          <p:nvPr/>
        </p:nvSpPr>
        <p:spPr bwMode="auto">
          <a:xfrm>
            <a:off x="1523078" y="2962835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260Pixel</a:t>
            </a:r>
          </a:p>
        </p:txBody>
      </p:sp>
    </p:spTree>
    <p:extLst>
      <p:ext uri="{BB962C8B-B14F-4D97-AF65-F5344CB8AC3E}">
        <p14:creationId xmlns:p14="http://schemas.microsoft.com/office/powerpoint/2010/main" val="95475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69" y="1902837"/>
            <a:ext cx="4587016" cy="1273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2.Title bar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71" name="Line 310"/>
          <p:cNvSpPr>
            <a:spLocks noChangeShapeType="1"/>
          </p:cNvSpPr>
          <p:nvPr/>
        </p:nvSpPr>
        <p:spPr bwMode="auto">
          <a:xfrm>
            <a:off x="9667180" y="630091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" name="Line 307"/>
          <p:cNvSpPr>
            <a:spLocks noChangeShapeType="1"/>
          </p:cNvSpPr>
          <p:nvPr/>
        </p:nvSpPr>
        <p:spPr bwMode="auto">
          <a:xfrm>
            <a:off x="8382000" y="6288335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5095992" y="1716379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946731" y="1868779"/>
            <a:ext cx="214926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 Box 313"/>
          <p:cNvSpPr txBox="1">
            <a:spLocks noChangeArrowheads="1"/>
          </p:cNvSpPr>
          <p:nvPr/>
        </p:nvSpPr>
        <p:spPr bwMode="auto">
          <a:xfrm>
            <a:off x="3708001" y="1669923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240Pixel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2946731" y="171293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5101035" y="2508467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2951774" y="2660867"/>
            <a:ext cx="214926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Text Box 313"/>
          <p:cNvSpPr txBox="1">
            <a:spLocks noChangeArrowheads="1"/>
          </p:cNvSpPr>
          <p:nvPr/>
        </p:nvSpPr>
        <p:spPr bwMode="auto">
          <a:xfrm>
            <a:off x="3713044" y="2462011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228Pixel</a:t>
            </a: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2951774" y="2505021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886946" y="3235093"/>
            <a:ext cx="604867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b="1" dirty="0">
                <a:latin typeface="+mn-ea"/>
              </a:rPr>
              <a:t>폰 </a:t>
            </a:r>
            <a:r>
              <a:rPr lang="ko-KR" altLang="en-US" sz="1000" b="1" dirty="0" err="1">
                <a:latin typeface="+mn-ea"/>
              </a:rPr>
              <a:t>트</a:t>
            </a:r>
            <a:r>
              <a:rPr lang="en-US" altLang="ko-KR" sz="1000" b="1" dirty="0">
                <a:latin typeface="+mn-ea"/>
              </a:rPr>
              <a:t>(Font)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font-family: "</a:t>
            </a:r>
            <a:r>
              <a:rPr lang="ko-KR" altLang="en-US" sz="1000" dirty="0">
                <a:latin typeface="+mn-ea"/>
              </a:rPr>
              <a:t>굴림</a:t>
            </a:r>
            <a:r>
              <a:rPr lang="en-US" altLang="ko-KR" sz="1000" dirty="0">
                <a:latin typeface="+mn-ea"/>
              </a:rPr>
              <a:t>", "</a:t>
            </a:r>
            <a:r>
              <a:rPr lang="ko-KR" altLang="en-US" sz="1000" dirty="0">
                <a:latin typeface="+mn-ea"/>
              </a:rPr>
              <a:t>돋움</a:t>
            </a:r>
            <a:r>
              <a:rPr lang="en-US" altLang="ko-KR" sz="1000" dirty="0">
                <a:latin typeface="+mn-ea"/>
              </a:rPr>
              <a:t>",  "</a:t>
            </a:r>
            <a:r>
              <a:rPr lang="ko-KR" altLang="en-US" sz="1000" dirty="0">
                <a:latin typeface="+mn-ea"/>
              </a:rPr>
              <a:t>돋움체</a:t>
            </a:r>
            <a:r>
              <a:rPr lang="en-US" altLang="ko-KR" sz="1000" dirty="0">
                <a:latin typeface="+mn-ea"/>
              </a:rPr>
              <a:t>", "</a:t>
            </a:r>
            <a:r>
              <a:rPr lang="ko-KR" altLang="en-US" sz="1000" dirty="0">
                <a:latin typeface="+mn-ea"/>
              </a:rPr>
              <a:t>굴림체</a:t>
            </a:r>
            <a:r>
              <a:rPr lang="en-US" altLang="ko-KR" sz="1000" dirty="0">
                <a:latin typeface="+mn-ea"/>
              </a:rPr>
              <a:t>", Arial, Verdana;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font-size: 12px;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padding-top:4px;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font-weight: bold;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color: #</a:t>
            </a:r>
            <a:r>
              <a:rPr lang="en-US" altLang="ko-KR" sz="1000" dirty="0" err="1">
                <a:latin typeface="+mn-ea"/>
              </a:rPr>
              <a:t>ffffff</a:t>
            </a:r>
            <a:r>
              <a:rPr lang="en-US" altLang="ko-KR" sz="10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text-shadow:1px 1px </a:t>
            </a:r>
            <a:r>
              <a:rPr lang="en-US" altLang="ko-KR" sz="1000" dirty="0" err="1">
                <a:latin typeface="+mn-ea"/>
              </a:rPr>
              <a:t>1px</a:t>
            </a:r>
            <a:r>
              <a:rPr lang="en-US" altLang="ko-KR" sz="1000" dirty="0">
                <a:latin typeface="+mn-ea"/>
              </a:rPr>
              <a:t> #333333;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background-repeat: no-repeat;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background-position: left;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padding-left: 10px;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10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3.Button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509393" y="1381618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528598" y="1534018"/>
            <a:ext cx="980796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 Box 313"/>
          <p:cNvSpPr txBox="1">
            <a:spLocks noChangeArrowheads="1"/>
          </p:cNvSpPr>
          <p:nvPr/>
        </p:nvSpPr>
        <p:spPr bwMode="auto">
          <a:xfrm>
            <a:off x="2804099" y="1332359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77Pixel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2528597" y="1378172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93" y="1667874"/>
            <a:ext cx="977900" cy="304800"/>
          </a:xfrm>
          <a:prstGeom prst="rect">
            <a:avLst/>
          </a:prstGeom>
        </p:spPr>
      </p:pic>
      <p:sp>
        <p:nvSpPr>
          <p:cNvPr id="65" name="Oval 43"/>
          <p:cNvSpPr>
            <a:spLocks noChangeArrowheads="1"/>
          </p:cNvSpPr>
          <p:nvPr/>
        </p:nvSpPr>
        <p:spPr bwMode="auto">
          <a:xfrm>
            <a:off x="2106340" y="1667874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A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448907" y="1404367"/>
            <a:ext cx="60486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b="1" dirty="0">
                <a:latin typeface="+mn-ea"/>
              </a:rPr>
              <a:t>버튼</a:t>
            </a:r>
            <a:r>
              <a:rPr lang="en-US" altLang="ko-KR" sz="1000" b="1" dirty="0">
                <a:latin typeface="+mn-ea"/>
              </a:rPr>
              <a:t>(Button) </a:t>
            </a:r>
            <a:r>
              <a:rPr lang="en-US" altLang="ko-KR" sz="900" b="1" dirty="0">
                <a:latin typeface="+mn-ea"/>
              </a:rPr>
              <a:t>[width </a:t>
            </a:r>
            <a:r>
              <a:rPr lang="ko-KR" altLang="en-US" sz="900" b="1" dirty="0">
                <a:latin typeface="+mn-ea"/>
              </a:rPr>
              <a:t>값은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텍스트 길이에 따라 가변적</a:t>
            </a:r>
            <a:r>
              <a:rPr lang="en-US" altLang="ko-KR" sz="900" b="1" dirty="0">
                <a:latin typeface="+mn-ea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box-shadow: inset 0px 1px 0px </a:t>
            </a:r>
            <a:r>
              <a:rPr lang="en-US" altLang="ko-KR" sz="1000" dirty="0" err="1">
                <a:latin typeface="+mn-ea"/>
              </a:rPr>
              <a:t>0px</a:t>
            </a:r>
            <a:r>
              <a:rPr lang="en-US" altLang="ko-KR" sz="1000" dirty="0">
                <a:latin typeface="+mn-ea"/>
              </a:rPr>
              <a:t> #</a:t>
            </a:r>
            <a:r>
              <a:rPr lang="en-US" altLang="ko-KR" sz="1000" dirty="0" err="1">
                <a:latin typeface="+mn-ea"/>
              </a:rPr>
              <a:t>dbeffc</a:t>
            </a:r>
            <a:r>
              <a:rPr lang="en-US" altLang="ko-KR" sz="1000" dirty="0">
                <a:latin typeface="+mn-ea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background: -</a:t>
            </a:r>
            <a:r>
              <a:rPr lang="en-US" altLang="ko-KR" sz="1000" dirty="0" err="1">
                <a:latin typeface="+mn-ea"/>
              </a:rPr>
              <a:t>webkit</a:t>
            </a:r>
            <a:r>
              <a:rPr lang="en-US" altLang="ko-KR" sz="1000" dirty="0">
                <a:latin typeface="+mn-ea"/>
              </a:rPr>
              <a:t>-gradient( linear, left top, left bottom, color-stop(0.05, #aad9f7), color-stop(1, #64a1db) );</a:t>
            </a:r>
          </a:p>
          <a:p>
            <a:pPr>
              <a:spcBef>
                <a:spcPct val="50000"/>
              </a:spcBef>
            </a:pPr>
            <a:r>
              <a:rPr lang="en-US" altLang="ko-KR" sz="1000" dirty="0" err="1">
                <a:latin typeface="+mn-ea"/>
              </a:rPr>
              <a:t>filter:progid:DXImageTransform.Microsoft.gradient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startColorstr</a:t>
            </a:r>
            <a:r>
              <a:rPr lang="en-US" altLang="ko-KR" sz="1000" dirty="0">
                <a:latin typeface="+mn-ea"/>
              </a:rPr>
              <a:t>='#aad9f7', </a:t>
            </a:r>
            <a:r>
              <a:rPr lang="en-US" altLang="ko-KR" sz="1000" dirty="0" err="1">
                <a:latin typeface="+mn-ea"/>
              </a:rPr>
              <a:t>endColorstr</a:t>
            </a:r>
            <a:r>
              <a:rPr lang="en-US" altLang="ko-KR" sz="1000" dirty="0">
                <a:latin typeface="+mn-ea"/>
              </a:rPr>
              <a:t>='#64a1db');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background-color: #aad9f7; border-top-left-radius: 3px; border-top-right-radius: 3px;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border-bottom-right-radius: 3px; border-bottom-left-radius: 3px;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text-indent: 0;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border: 1px solid #5482be;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display: inline-block;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color: #0b2950;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font-family:  "</a:t>
            </a:r>
            <a:r>
              <a:rPr lang="ko-KR" altLang="en-US" sz="1000" dirty="0">
                <a:latin typeface="+mn-ea"/>
              </a:rPr>
              <a:t>굴림</a:t>
            </a:r>
            <a:r>
              <a:rPr lang="en-US" altLang="ko-KR" sz="1000" dirty="0">
                <a:latin typeface="+mn-ea"/>
              </a:rPr>
              <a:t>", "</a:t>
            </a:r>
            <a:r>
              <a:rPr lang="ko-KR" altLang="en-US" sz="1000" dirty="0">
                <a:latin typeface="+mn-ea"/>
              </a:rPr>
              <a:t>돋움</a:t>
            </a:r>
            <a:r>
              <a:rPr lang="en-US" altLang="ko-KR" sz="1000" dirty="0">
                <a:latin typeface="+mn-ea"/>
              </a:rPr>
              <a:t>",  "</a:t>
            </a:r>
            <a:r>
              <a:rPr lang="ko-KR" altLang="en-US" sz="1000" dirty="0">
                <a:latin typeface="+mn-ea"/>
              </a:rPr>
              <a:t>돋움체</a:t>
            </a:r>
            <a:r>
              <a:rPr lang="en-US" altLang="ko-KR" sz="1000" dirty="0">
                <a:latin typeface="+mn-ea"/>
              </a:rPr>
              <a:t>", "</a:t>
            </a:r>
            <a:r>
              <a:rPr lang="ko-KR" altLang="en-US" sz="1000" dirty="0">
                <a:latin typeface="+mn-ea"/>
              </a:rPr>
              <a:t>굴림체</a:t>
            </a:r>
            <a:r>
              <a:rPr lang="en-US" altLang="ko-KR" sz="1000" dirty="0">
                <a:latin typeface="+mn-ea"/>
              </a:rPr>
              <a:t>", Arial, Verdana;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font-size: 12px;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font-weight: bold;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font-style: normal;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height: 22px;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line-height: 24px;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width: 75px;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text-decoration: none;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text-align: center;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margin-left: 10px;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margin-right: 10px;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padding-: 0px;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vertical-align: middle;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350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3.Button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509393" y="1381618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528598" y="1534018"/>
            <a:ext cx="980796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 Box 313"/>
          <p:cNvSpPr txBox="1">
            <a:spLocks noChangeArrowheads="1"/>
          </p:cNvSpPr>
          <p:nvPr/>
        </p:nvSpPr>
        <p:spPr bwMode="auto">
          <a:xfrm>
            <a:off x="2804099" y="1332359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77Pixel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2528597" y="1378172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93" y="1670069"/>
            <a:ext cx="977900" cy="304800"/>
          </a:xfrm>
          <a:prstGeom prst="rect">
            <a:avLst/>
          </a:prstGeom>
        </p:spPr>
      </p:pic>
      <p:sp>
        <p:nvSpPr>
          <p:cNvPr id="65" name="Oval 43"/>
          <p:cNvSpPr>
            <a:spLocks noChangeArrowheads="1"/>
          </p:cNvSpPr>
          <p:nvPr/>
        </p:nvSpPr>
        <p:spPr bwMode="auto">
          <a:xfrm>
            <a:off x="2106340" y="1667874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B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448907" y="1404367"/>
            <a:ext cx="604867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50" b="1" dirty="0">
                <a:latin typeface="+mn-ea"/>
              </a:rPr>
              <a:t>버튼</a:t>
            </a:r>
            <a:r>
              <a:rPr lang="en-US" altLang="ko-KR" sz="1050" b="1" dirty="0">
                <a:latin typeface="+mn-ea"/>
              </a:rPr>
              <a:t>(Button) </a:t>
            </a:r>
            <a:r>
              <a:rPr lang="en-US" altLang="ko-KR" sz="1000" b="1" dirty="0">
                <a:latin typeface="+mn-ea"/>
              </a:rPr>
              <a:t>[width </a:t>
            </a:r>
            <a:r>
              <a:rPr lang="ko-KR" altLang="en-US" sz="1000" b="1" dirty="0">
                <a:latin typeface="+mn-ea"/>
              </a:rPr>
              <a:t>값은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텍스트 길이에 따라 가변적</a:t>
            </a:r>
            <a:r>
              <a:rPr lang="en-US" altLang="ko-KR" sz="1000" b="1" dirty="0">
                <a:latin typeface="+mn-ea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box-shadow: inset 0px 1px 0px </a:t>
            </a:r>
            <a:r>
              <a:rPr lang="en-US" altLang="ko-KR" sz="1000" dirty="0" err="1">
                <a:latin typeface="+mn-ea"/>
              </a:rPr>
              <a:t>0px</a:t>
            </a:r>
            <a:r>
              <a:rPr lang="en-US" altLang="ko-KR" sz="1000" dirty="0">
                <a:latin typeface="+mn-ea"/>
              </a:rPr>
              <a:t> #cef8e9;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background: -</a:t>
            </a:r>
            <a:r>
              <a:rPr lang="en-US" altLang="ko-KR" sz="1000" dirty="0" err="1">
                <a:latin typeface="+mn-ea"/>
              </a:rPr>
              <a:t>webkit</a:t>
            </a:r>
            <a:r>
              <a:rPr lang="en-US" altLang="ko-KR" sz="1000" dirty="0">
                <a:latin typeface="+mn-ea"/>
              </a:rPr>
              <a:t>-gradient( linear, left top, left bottom, color-stop(0.05, #c8fe7b), color-stop(1, #64db7d) );</a:t>
            </a:r>
          </a:p>
          <a:p>
            <a:pPr>
              <a:spcBef>
                <a:spcPct val="50000"/>
              </a:spcBef>
            </a:pPr>
            <a:r>
              <a:rPr lang="en-US" altLang="ko-KR" sz="1000" dirty="0" err="1">
                <a:latin typeface="+mn-ea"/>
              </a:rPr>
              <a:t>filter:progid:DXImageTransform.Microsoft.gradient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startColorstr</a:t>
            </a:r>
            <a:r>
              <a:rPr lang="en-US" altLang="ko-KR" sz="1000" dirty="0">
                <a:latin typeface="+mn-ea"/>
              </a:rPr>
              <a:t>='#aaf7aa', </a:t>
            </a:r>
            <a:r>
              <a:rPr lang="en-US" altLang="ko-KR" sz="1000" dirty="0" err="1">
                <a:latin typeface="+mn-ea"/>
              </a:rPr>
              <a:t>endColorstr</a:t>
            </a:r>
            <a:r>
              <a:rPr lang="en-US" altLang="ko-KR" sz="1000" dirty="0">
                <a:latin typeface="+mn-ea"/>
              </a:rPr>
              <a:t>='#64db7d');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background-color: #aaf7aa; border-top-left-radius: 3px;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border-top-right-radius: 3px;x; border-bottom-right-radius: 3px; border-bottom-left-radius: 3px;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text-indent: 0;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border: 1px solid #3ca555;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display: inline-block;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color: #094525;font-family:  "</a:t>
            </a:r>
            <a:r>
              <a:rPr lang="ko-KR" altLang="en-US" sz="1000" dirty="0">
                <a:latin typeface="+mn-ea"/>
              </a:rPr>
              <a:t>굴림</a:t>
            </a:r>
            <a:r>
              <a:rPr lang="en-US" altLang="ko-KR" sz="1000" dirty="0">
                <a:latin typeface="+mn-ea"/>
              </a:rPr>
              <a:t>", "</a:t>
            </a:r>
            <a:r>
              <a:rPr lang="ko-KR" altLang="en-US" sz="1000" dirty="0">
                <a:latin typeface="+mn-ea"/>
              </a:rPr>
              <a:t>돋움</a:t>
            </a:r>
            <a:r>
              <a:rPr lang="en-US" altLang="ko-KR" sz="1000" dirty="0">
                <a:latin typeface="+mn-ea"/>
              </a:rPr>
              <a:t>",  "</a:t>
            </a:r>
            <a:r>
              <a:rPr lang="ko-KR" altLang="en-US" sz="1000" dirty="0">
                <a:latin typeface="+mn-ea"/>
              </a:rPr>
              <a:t>돋움체</a:t>
            </a:r>
            <a:r>
              <a:rPr lang="en-US" altLang="ko-KR" sz="1000" dirty="0">
                <a:latin typeface="+mn-ea"/>
              </a:rPr>
              <a:t>", "</a:t>
            </a:r>
            <a:r>
              <a:rPr lang="ko-KR" altLang="en-US" sz="1000" dirty="0">
                <a:latin typeface="+mn-ea"/>
              </a:rPr>
              <a:t>굴림체</a:t>
            </a:r>
            <a:r>
              <a:rPr lang="en-US" altLang="ko-KR" sz="1000" dirty="0">
                <a:latin typeface="+mn-ea"/>
              </a:rPr>
              <a:t>", Arial, Verdana;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font-size: 12px;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font-weight: bold;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font-style: normal;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height: 22px;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line-height: 24px;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width: 75px;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text-decoration: none;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text-align: center;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margin-left: 10px;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margin-right: 10px;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padding-: 0px;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vertical-align: middle;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241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3.Button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509393" y="1381618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528598" y="1534018"/>
            <a:ext cx="980796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 Box 313"/>
          <p:cNvSpPr txBox="1">
            <a:spLocks noChangeArrowheads="1"/>
          </p:cNvSpPr>
          <p:nvPr/>
        </p:nvSpPr>
        <p:spPr bwMode="auto">
          <a:xfrm>
            <a:off x="2804099" y="1332359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77Pixel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2528597" y="1378172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88" y="1675284"/>
            <a:ext cx="977900" cy="304800"/>
          </a:xfrm>
          <a:prstGeom prst="rect">
            <a:avLst/>
          </a:prstGeom>
        </p:spPr>
      </p:pic>
      <p:sp>
        <p:nvSpPr>
          <p:cNvPr id="65" name="Oval 43"/>
          <p:cNvSpPr>
            <a:spLocks noChangeArrowheads="1"/>
          </p:cNvSpPr>
          <p:nvPr/>
        </p:nvSpPr>
        <p:spPr bwMode="auto">
          <a:xfrm>
            <a:off x="2106340" y="1667874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C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448907" y="1404367"/>
            <a:ext cx="60486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50" b="1" dirty="0">
                <a:latin typeface="+mn-ea"/>
              </a:rPr>
              <a:t>버튼</a:t>
            </a:r>
            <a:r>
              <a:rPr lang="en-US" altLang="ko-KR" sz="1050" b="1" dirty="0">
                <a:latin typeface="+mn-ea"/>
              </a:rPr>
              <a:t>(Button) </a:t>
            </a:r>
            <a:r>
              <a:rPr lang="en-US" altLang="ko-KR" sz="1000" b="1" dirty="0">
                <a:latin typeface="+mn-ea"/>
              </a:rPr>
              <a:t>[width </a:t>
            </a:r>
            <a:r>
              <a:rPr lang="ko-KR" altLang="en-US" sz="1000" b="1" dirty="0">
                <a:latin typeface="+mn-ea"/>
              </a:rPr>
              <a:t>값은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텍스트 길이에 따라 가변적</a:t>
            </a:r>
            <a:r>
              <a:rPr lang="en-US" altLang="ko-KR" sz="1000" b="1" dirty="0">
                <a:latin typeface="+mn-ea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box-shadow: inset 0px 1px 0px </a:t>
            </a:r>
            <a:r>
              <a:rPr lang="en-US" altLang="ko-KR" sz="1000" dirty="0" err="1">
                <a:latin typeface="+mn-ea"/>
              </a:rPr>
              <a:t>0px</a:t>
            </a:r>
            <a:r>
              <a:rPr lang="en-US" altLang="ko-KR" sz="1000" dirty="0">
                <a:latin typeface="+mn-ea"/>
              </a:rPr>
              <a:t> #</a:t>
            </a:r>
            <a:r>
              <a:rPr lang="en-US" altLang="ko-KR" sz="1000" dirty="0" err="1">
                <a:latin typeface="+mn-ea"/>
              </a:rPr>
              <a:t>dbeffc</a:t>
            </a:r>
            <a:r>
              <a:rPr lang="en-US" altLang="ko-KR" sz="1000" dirty="0">
                <a:latin typeface="+mn-ea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background: -</a:t>
            </a:r>
            <a:r>
              <a:rPr lang="en-US" altLang="ko-KR" sz="1000" dirty="0" err="1">
                <a:latin typeface="+mn-ea"/>
              </a:rPr>
              <a:t>webkit</a:t>
            </a:r>
            <a:r>
              <a:rPr lang="en-US" altLang="ko-KR" sz="1000" dirty="0">
                <a:latin typeface="+mn-ea"/>
              </a:rPr>
              <a:t>-gradient( linear, left top, left bottom, color-stop(0.05, #aad9f7), color-stop(1, #64a1db) );</a:t>
            </a:r>
          </a:p>
          <a:p>
            <a:pPr>
              <a:spcBef>
                <a:spcPct val="50000"/>
              </a:spcBef>
            </a:pPr>
            <a:r>
              <a:rPr lang="en-US" altLang="ko-KR" sz="1000" dirty="0" err="1">
                <a:latin typeface="+mn-ea"/>
              </a:rPr>
              <a:t>filter:progid:DXImageTransform.Microsoft.gradient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startColorstr</a:t>
            </a:r>
            <a:r>
              <a:rPr lang="en-US" altLang="ko-KR" sz="1000" dirty="0">
                <a:latin typeface="+mn-ea"/>
              </a:rPr>
              <a:t>='#aad9f7', </a:t>
            </a:r>
            <a:r>
              <a:rPr lang="en-US" altLang="ko-KR" sz="1000" dirty="0" err="1">
                <a:latin typeface="+mn-ea"/>
              </a:rPr>
              <a:t>endColorstr</a:t>
            </a:r>
            <a:r>
              <a:rPr lang="en-US" altLang="ko-KR" sz="1000" dirty="0">
                <a:latin typeface="+mn-ea"/>
              </a:rPr>
              <a:t>='#64a1db');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background-color: #aad9f7; border-top-left-radius: 3px; border-top-right-radius: 3px;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border-bottom-right-radius: 3px; border-bottom-left-radius: 3px;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text-indent: 0;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border: 1px solid #5482be;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display: inline-block;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color: #0b2950;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font-family:  "</a:t>
            </a:r>
            <a:r>
              <a:rPr lang="ko-KR" altLang="en-US" sz="1000" dirty="0">
                <a:latin typeface="+mn-ea"/>
              </a:rPr>
              <a:t>굴림</a:t>
            </a:r>
            <a:r>
              <a:rPr lang="en-US" altLang="ko-KR" sz="1000" dirty="0">
                <a:latin typeface="+mn-ea"/>
              </a:rPr>
              <a:t>", "</a:t>
            </a:r>
            <a:r>
              <a:rPr lang="ko-KR" altLang="en-US" sz="1000" dirty="0">
                <a:latin typeface="+mn-ea"/>
              </a:rPr>
              <a:t>돋움</a:t>
            </a:r>
            <a:r>
              <a:rPr lang="en-US" altLang="ko-KR" sz="1000" dirty="0">
                <a:latin typeface="+mn-ea"/>
              </a:rPr>
              <a:t>",  "</a:t>
            </a:r>
            <a:r>
              <a:rPr lang="ko-KR" altLang="en-US" sz="1000" dirty="0">
                <a:latin typeface="+mn-ea"/>
              </a:rPr>
              <a:t>돋움체</a:t>
            </a:r>
            <a:r>
              <a:rPr lang="en-US" altLang="ko-KR" sz="1000" dirty="0">
                <a:latin typeface="+mn-ea"/>
              </a:rPr>
              <a:t>", "</a:t>
            </a:r>
            <a:r>
              <a:rPr lang="ko-KR" altLang="en-US" sz="1000" dirty="0">
                <a:latin typeface="+mn-ea"/>
              </a:rPr>
              <a:t>굴림체</a:t>
            </a:r>
            <a:r>
              <a:rPr lang="en-US" altLang="ko-KR" sz="1000" dirty="0">
                <a:latin typeface="+mn-ea"/>
              </a:rPr>
              <a:t>", Arial, Verdana;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font-size: 12px;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font-weight: bold;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font-style: normal;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height: 22px;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line-height: 24px;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width: 75px;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text-decoration: none;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text-align: center;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margin-left: 10px;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margin-right: 10px;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padding-: 0px;</a:t>
            </a:r>
          </a:p>
          <a:p>
            <a:pPr>
              <a:spcBef>
                <a:spcPct val="50000"/>
              </a:spcBef>
            </a:pPr>
            <a:r>
              <a:rPr lang="en-US" altLang="ko-KR" sz="1000" dirty="0">
                <a:latin typeface="+mn-ea"/>
              </a:rPr>
              <a:t>vertical-align: middle;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893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4.Table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34" name="Text Box 313"/>
          <p:cNvSpPr txBox="1">
            <a:spLocks noChangeArrowheads="1"/>
          </p:cNvSpPr>
          <p:nvPr/>
        </p:nvSpPr>
        <p:spPr bwMode="auto">
          <a:xfrm>
            <a:off x="6714852" y="4716735"/>
            <a:ext cx="6731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000" b="1" dirty="0">
                <a:latin typeface="+mn-lt"/>
              </a:rPr>
              <a:t>가변적</a:t>
            </a:r>
            <a:endParaRPr lang="en-US" altLang="ko-KR" sz="1000" b="1" dirty="0">
              <a:latin typeface="+mn-lt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170236" y="1476375"/>
            <a:ext cx="8358764" cy="51380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922764" y="4404189"/>
            <a:ext cx="3567390" cy="21685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03" y="1476374"/>
            <a:ext cx="4744561" cy="2927815"/>
          </a:xfrm>
          <a:prstGeom prst="rect">
            <a:avLst/>
          </a:prstGeom>
        </p:spPr>
      </p:pic>
      <p:sp>
        <p:nvSpPr>
          <p:cNvPr id="24" name="Line 316"/>
          <p:cNvSpPr>
            <a:spLocks noChangeShapeType="1"/>
          </p:cNvSpPr>
          <p:nvPr/>
        </p:nvSpPr>
        <p:spPr bwMode="auto">
          <a:xfrm rot="5400000">
            <a:off x="931358" y="1589900"/>
            <a:ext cx="245708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Box 317"/>
          <p:cNvSpPr txBox="1">
            <a:spLocks noChangeArrowheads="1"/>
          </p:cNvSpPr>
          <p:nvPr/>
        </p:nvSpPr>
        <p:spPr bwMode="auto">
          <a:xfrm>
            <a:off x="467811" y="1523094"/>
            <a:ext cx="5889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30 Pixel</a:t>
            </a:r>
          </a:p>
        </p:txBody>
      </p:sp>
      <p:sp>
        <p:nvSpPr>
          <p:cNvPr id="26" name="Line 314"/>
          <p:cNvSpPr>
            <a:spLocks noChangeShapeType="1"/>
          </p:cNvSpPr>
          <p:nvPr/>
        </p:nvSpPr>
        <p:spPr bwMode="auto">
          <a:xfrm rot="5400000">
            <a:off x="1008474" y="1352744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Line 314"/>
          <p:cNvSpPr>
            <a:spLocks noChangeShapeType="1"/>
          </p:cNvSpPr>
          <p:nvPr/>
        </p:nvSpPr>
        <p:spPr bwMode="auto">
          <a:xfrm rot="5400000">
            <a:off x="1009281" y="1598454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Line 316"/>
          <p:cNvSpPr>
            <a:spLocks noChangeShapeType="1"/>
          </p:cNvSpPr>
          <p:nvPr/>
        </p:nvSpPr>
        <p:spPr bwMode="auto">
          <a:xfrm rot="5400000">
            <a:off x="955392" y="2200275"/>
            <a:ext cx="192362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Line 314"/>
          <p:cNvSpPr>
            <a:spLocks noChangeShapeType="1"/>
          </p:cNvSpPr>
          <p:nvPr/>
        </p:nvSpPr>
        <p:spPr bwMode="auto">
          <a:xfrm rot="5400000">
            <a:off x="1005835" y="1989792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Line 314"/>
          <p:cNvSpPr>
            <a:spLocks noChangeShapeType="1"/>
          </p:cNvSpPr>
          <p:nvPr/>
        </p:nvSpPr>
        <p:spPr bwMode="auto">
          <a:xfrm rot="5400000">
            <a:off x="1006642" y="2182156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Box 317"/>
          <p:cNvSpPr txBox="1">
            <a:spLocks noChangeArrowheads="1"/>
          </p:cNvSpPr>
          <p:nvPr/>
        </p:nvSpPr>
        <p:spPr bwMode="auto">
          <a:xfrm>
            <a:off x="475550" y="2139295"/>
            <a:ext cx="5889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23 Pixel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046754" y="1519105"/>
            <a:ext cx="3922129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900" dirty="0">
                <a:latin typeface="+mn-ea"/>
              </a:rPr>
              <a:t>.</a:t>
            </a:r>
            <a:r>
              <a:rPr lang="en-US" altLang="ko-KR" sz="900" dirty="0" err="1">
                <a:latin typeface="+mn-ea"/>
              </a:rPr>
              <a:t>ui-jqgrid</a:t>
            </a:r>
            <a:r>
              <a:rPr lang="en-US" altLang="ko-KR" sz="900" dirty="0">
                <a:latin typeface="+mn-ea"/>
              </a:rPr>
              <a:t> .</a:t>
            </a:r>
            <a:r>
              <a:rPr lang="en-US" altLang="ko-KR" sz="900" dirty="0" err="1">
                <a:latin typeface="+mn-ea"/>
              </a:rPr>
              <a:t>ui-jqgrid-htable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th</a:t>
            </a:r>
            <a:r>
              <a:rPr lang="en-US" altLang="ko-KR" sz="900" dirty="0">
                <a:latin typeface="+mn-ea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ko-KR" sz="900" dirty="0" err="1">
                <a:latin typeface="+mn-ea"/>
              </a:rPr>
              <a:t>background-image:url</a:t>
            </a:r>
            <a:r>
              <a:rPr lang="en-US" altLang="ko-KR" sz="900" dirty="0">
                <a:latin typeface="+mn-ea"/>
              </a:rPr>
              <a:t>(../images/schedule_t_bg.png);</a:t>
            </a:r>
          </a:p>
          <a:p>
            <a:pPr>
              <a:spcBef>
                <a:spcPct val="50000"/>
              </a:spcBef>
            </a:pPr>
            <a:r>
              <a:rPr lang="en-US" altLang="ko-KR" sz="900" dirty="0">
                <a:latin typeface="+mn-ea"/>
              </a:rPr>
              <a:t>line-height:18px;</a:t>
            </a:r>
          </a:p>
          <a:p>
            <a:pPr>
              <a:spcBef>
                <a:spcPct val="50000"/>
              </a:spcBef>
            </a:pPr>
            <a:r>
              <a:rPr lang="en-US" altLang="ko-KR" sz="900" dirty="0" err="1">
                <a:latin typeface="+mn-ea"/>
              </a:rPr>
              <a:t>text-align:center</a:t>
            </a:r>
            <a:r>
              <a:rPr lang="en-US" altLang="ko-KR" sz="900" dirty="0">
                <a:latin typeface="+mn-ea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900" dirty="0">
                <a:latin typeface="+mn-ea"/>
              </a:rPr>
              <a:t>height:28px;</a:t>
            </a:r>
          </a:p>
          <a:p>
            <a:pPr>
              <a:spcBef>
                <a:spcPct val="50000"/>
              </a:spcBef>
            </a:pPr>
            <a:r>
              <a:rPr lang="en-US" altLang="ko-KR" sz="900" dirty="0">
                <a:latin typeface="+mn-ea"/>
              </a:rPr>
              <a:t>color: white;</a:t>
            </a:r>
          </a:p>
          <a:p>
            <a:pPr>
              <a:spcBef>
                <a:spcPct val="50000"/>
              </a:spcBef>
            </a:pPr>
            <a:r>
              <a:rPr lang="en-US" altLang="ko-KR" sz="900" dirty="0">
                <a:latin typeface="+mn-ea"/>
              </a:rPr>
              <a:t>font-family:"</a:t>
            </a:r>
            <a:r>
              <a:rPr lang="ko-KR" altLang="en-US" sz="900" dirty="0">
                <a:latin typeface="+mn-ea"/>
              </a:rPr>
              <a:t>굴림</a:t>
            </a:r>
            <a:r>
              <a:rPr lang="en-US" altLang="ko-KR" sz="900" dirty="0">
                <a:latin typeface="+mn-ea"/>
              </a:rPr>
              <a:t>", "</a:t>
            </a:r>
            <a:r>
              <a:rPr lang="ko-KR" altLang="en-US" sz="900" dirty="0">
                <a:latin typeface="+mn-ea"/>
              </a:rPr>
              <a:t>돋움</a:t>
            </a:r>
            <a:r>
              <a:rPr lang="en-US" altLang="ko-KR" sz="900" dirty="0">
                <a:latin typeface="+mn-ea"/>
              </a:rPr>
              <a:t>",  "</a:t>
            </a:r>
            <a:r>
              <a:rPr lang="ko-KR" altLang="en-US" sz="900" dirty="0">
                <a:latin typeface="+mn-ea"/>
              </a:rPr>
              <a:t>돋움체</a:t>
            </a:r>
            <a:r>
              <a:rPr lang="en-US" altLang="ko-KR" sz="900" dirty="0">
                <a:latin typeface="+mn-ea"/>
              </a:rPr>
              <a:t>", "</a:t>
            </a:r>
            <a:r>
              <a:rPr lang="ko-KR" altLang="en-US" sz="900" dirty="0">
                <a:latin typeface="+mn-ea"/>
              </a:rPr>
              <a:t>굴림체</a:t>
            </a:r>
            <a:r>
              <a:rPr lang="en-US" altLang="ko-KR" sz="900" dirty="0">
                <a:latin typeface="+mn-ea"/>
              </a:rPr>
              <a:t>", "Arial", "Verdana";</a:t>
            </a:r>
          </a:p>
          <a:p>
            <a:pPr>
              <a:spcBef>
                <a:spcPct val="50000"/>
              </a:spcBef>
            </a:pPr>
            <a:r>
              <a:rPr lang="en-US" altLang="ko-KR" sz="900" dirty="0">
                <a:latin typeface="+mn-ea"/>
              </a:rPr>
              <a:t>font-size:12px;</a:t>
            </a:r>
          </a:p>
          <a:p>
            <a:pPr>
              <a:spcBef>
                <a:spcPct val="50000"/>
              </a:spcBef>
            </a:pPr>
            <a:r>
              <a:rPr lang="en-US" altLang="ko-KR" sz="900" dirty="0" err="1">
                <a:latin typeface="+mn-ea"/>
              </a:rPr>
              <a:t>font-weight:bold</a:t>
            </a:r>
            <a:r>
              <a:rPr lang="en-US" altLang="ko-KR" sz="900" dirty="0">
                <a:latin typeface="+mn-ea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9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34332" y="3091462"/>
            <a:ext cx="251548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rgbClr val="2B383E"/>
                </a:solidFill>
              </a:rPr>
              <a:t>Contents</a:t>
            </a:r>
            <a:endParaRPr lang="ko-KR" altLang="en-US" sz="4000" b="1" dirty="0">
              <a:solidFill>
                <a:srgbClr val="2B383E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8668" y="3204567"/>
            <a:ext cx="3667613" cy="2677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Basic Plan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Layout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Color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Typo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Navigation </a:t>
            </a:r>
          </a:p>
          <a:p>
            <a:endParaRPr lang="en-US" altLang="ko-KR" sz="2400" dirty="0">
              <a:latin typeface="Trebuchet MS" panose="020B0603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965" y="201061"/>
            <a:ext cx="1416424" cy="5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7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7" y="252239"/>
            <a:ext cx="1531245" cy="385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9777" y="3056684"/>
            <a:ext cx="408623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6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9123" y="7092999"/>
            <a:ext cx="626052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http://www.r2ware.com</a:t>
            </a:r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 성동구 </a:t>
            </a:r>
            <a:r>
              <a:rPr lang="ko-KR" altLang="en-US" sz="1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광나루로</a:t>
            </a:r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130 </a:t>
            </a:r>
            <a:r>
              <a:rPr lang="ko-KR" altLang="en-US" sz="1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롯데서울숲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1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캐슬</a:t>
            </a:r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303</a:t>
            </a:r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 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(133-825)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965" y="201061"/>
            <a:ext cx="1416424" cy="519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2748" y="4073189"/>
            <a:ext cx="64802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User Interface Guide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9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Basic Plan</a:t>
            </a:r>
            <a:endParaRPr lang="ko-KR" altLang="en-US" sz="2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사항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2468" y="1546386"/>
            <a:ext cx="9580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1100" b="1" dirty="0">
                <a:latin typeface="Lucida Console" panose="020B0609040504020204" pitchFamily="49" charset="0"/>
              </a:rPr>
              <a:t>다음과 같은 기본적인 사항들을 준수하면서 구현하도록 한다</a:t>
            </a:r>
            <a:r>
              <a:rPr lang="en-US" altLang="ko-KR" sz="1100" b="1" dirty="0">
                <a:latin typeface="Lucida Console" panose="020B0609040504020204" pitchFamily="49" charset="0"/>
              </a:rPr>
              <a:t>. </a:t>
            </a:r>
            <a:r>
              <a:rPr lang="ko-KR" altLang="en-US" sz="1100" b="1" dirty="0">
                <a:latin typeface="Lucida Console" panose="020B0609040504020204" pitchFamily="49" charset="0"/>
              </a:rPr>
              <a:t>이는 보다 일관성 있는 사이트 </a:t>
            </a:r>
            <a:r>
              <a:rPr lang="ko-KR" altLang="en-US" sz="1100" b="1" dirty="0" err="1">
                <a:latin typeface="Lucida Console" panose="020B0609040504020204" pitchFamily="49" charset="0"/>
              </a:rPr>
              <a:t>아이덴티티를</a:t>
            </a:r>
            <a:r>
              <a:rPr lang="ko-KR" altLang="en-US" sz="1100" b="1" dirty="0">
                <a:latin typeface="Lucida Console" panose="020B0609040504020204" pitchFamily="49" charset="0"/>
              </a:rPr>
              <a:t> 구축하기 위해서이며</a:t>
            </a:r>
            <a:r>
              <a:rPr lang="en-US" altLang="ko-KR" sz="1100" b="1" dirty="0">
                <a:latin typeface="Lucida Console" panose="020B0609040504020204" pitchFamily="49" charset="0"/>
              </a:rPr>
              <a:t>, </a:t>
            </a:r>
            <a:r>
              <a:rPr lang="ko-KR" altLang="en-US" sz="1100" b="1" dirty="0">
                <a:latin typeface="Lucida Console" panose="020B0609040504020204" pitchFamily="49" charset="0"/>
              </a:rPr>
              <a:t>인터페이스 디자인 작업을 효율적으로 수행하고 추후의 사이트 유지</a:t>
            </a:r>
            <a:r>
              <a:rPr lang="en-US" altLang="ko-KR" sz="1100" b="1" dirty="0">
                <a:latin typeface="Lucida Console" panose="020B0609040504020204" pitchFamily="49" charset="0"/>
              </a:rPr>
              <a:t>, </a:t>
            </a:r>
            <a:r>
              <a:rPr lang="ko-KR" altLang="en-US" sz="1100" b="1" dirty="0">
                <a:latin typeface="Lucida Console" panose="020B0609040504020204" pitchFamily="49" charset="0"/>
              </a:rPr>
              <a:t>관리를 적절하게 제어하기 위함이다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40261" y="2543598"/>
            <a:ext cx="9822575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20000"/>
              </a:spcBef>
              <a:buFontTx/>
              <a:buAutoNum type="arabicPeriod"/>
            </a:pPr>
            <a:r>
              <a:rPr lang="ko-KR" altLang="en-US" sz="1000" dirty="0"/>
              <a:t>기본 </a:t>
            </a:r>
            <a:r>
              <a:rPr lang="ko-KR" altLang="en-US" sz="1000" dirty="0" err="1"/>
              <a:t>웹브라우저는</a:t>
            </a:r>
            <a:r>
              <a:rPr lang="ko-KR" altLang="en-US" sz="1000" dirty="0"/>
              <a:t> 표준 브라우저인 </a:t>
            </a:r>
            <a:r>
              <a:rPr lang="en-US" altLang="ko-KR" sz="1000" dirty="0"/>
              <a:t>MS</a:t>
            </a:r>
            <a:r>
              <a:rPr lang="ko-KR" altLang="en-US" sz="1000" dirty="0"/>
              <a:t>사의 </a:t>
            </a:r>
            <a:r>
              <a:rPr lang="en-US" altLang="ko-KR" sz="1000" dirty="0"/>
              <a:t>Internet Explorer 9</a:t>
            </a:r>
            <a:r>
              <a:rPr lang="ko-KR" altLang="en-US" sz="1000" dirty="0"/>
              <a:t>버전으로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spcBef>
                <a:spcPct val="120000"/>
              </a:spcBef>
              <a:buFontTx/>
              <a:buAutoNum type="arabicPeriod"/>
            </a:pPr>
            <a:r>
              <a:rPr lang="ko-KR" altLang="en-US" sz="1000" dirty="0"/>
              <a:t>모니터 해상도는 정보의 </a:t>
            </a:r>
            <a:r>
              <a:rPr lang="ko-KR" altLang="en-US" sz="1000" dirty="0" err="1"/>
              <a:t>가독성과</a:t>
            </a:r>
            <a:r>
              <a:rPr lang="ko-KR" altLang="en-US" sz="1000" dirty="0"/>
              <a:t> 최근 사용환경을 고려하여 </a:t>
            </a:r>
            <a:r>
              <a:rPr lang="en-US" altLang="ko-KR" sz="1000" dirty="0"/>
              <a:t>1200 * 980 Pixel / 16 bit Color </a:t>
            </a:r>
            <a:r>
              <a:rPr lang="ko-KR" altLang="en-US" sz="1000" dirty="0"/>
              <a:t>해상도를 기준으로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spcBef>
                <a:spcPct val="120000"/>
              </a:spcBef>
              <a:buFontTx/>
              <a:buAutoNum type="arabicPeriod"/>
            </a:pPr>
            <a:r>
              <a:rPr lang="ko-KR" altLang="en-US" sz="1000" dirty="0"/>
              <a:t>인트라넷의 특성상 프레임을 사용하여 페이지를 분할하며</a:t>
            </a:r>
            <a:r>
              <a:rPr lang="en-US" altLang="ko-KR" sz="1000" dirty="0"/>
              <a:t>, </a:t>
            </a:r>
            <a:r>
              <a:rPr lang="ko-KR" altLang="en-US" sz="1000" dirty="0"/>
              <a:t>메뉴는 </a:t>
            </a:r>
            <a:r>
              <a:rPr lang="en-US" altLang="ko-KR" sz="1000" dirty="0"/>
              <a:t>2Depth</a:t>
            </a:r>
            <a:r>
              <a:rPr lang="ko-KR" altLang="en-US" sz="1000" dirty="0"/>
              <a:t>가 넘지 않도록 설계한다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spcBef>
                <a:spcPct val="120000"/>
              </a:spcBef>
              <a:buFontTx/>
              <a:buAutoNum type="arabicPeriod"/>
            </a:pPr>
            <a:r>
              <a:rPr lang="ko-KR" altLang="en-US" sz="1000" dirty="0"/>
              <a:t>가장 효율적인 시선의 흐름을 고려하고 효과적인 업무를 위해 화면 </a:t>
            </a:r>
            <a:r>
              <a:rPr lang="en-US" altLang="ko-KR" sz="1000" dirty="0"/>
              <a:t>UI </a:t>
            </a:r>
            <a:r>
              <a:rPr lang="ko-KR" altLang="en-US" sz="1000" dirty="0"/>
              <a:t>화면은 중앙으로 배치한다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spcBef>
                <a:spcPct val="120000"/>
              </a:spcBef>
              <a:buFontTx/>
              <a:buAutoNum type="arabicPeriod"/>
            </a:pPr>
            <a:r>
              <a:rPr lang="ko-KR" altLang="en-US" sz="1000" dirty="0"/>
              <a:t>페이지의 세로길이는 내용의 양에 따라 유동적으로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spcBef>
                <a:spcPct val="120000"/>
              </a:spcBef>
              <a:buFontTx/>
              <a:buAutoNum type="arabicPeriod"/>
            </a:pPr>
            <a:r>
              <a:rPr lang="ko-KR" altLang="en-US" sz="1000" dirty="0"/>
              <a:t>사용자의 편의를 위하여 </a:t>
            </a:r>
            <a:r>
              <a:rPr lang="ko-KR" altLang="en-US" sz="1000" dirty="0" err="1"/>
              <a:t>사이트맵과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검색엔진등을</a:t>
            </a:r>
            <a:r>
              <a:rPr lang="ko-KR" altLang="en-US" sz="1000" dirty="0"/>
              <a:t> 항시 노출요소로 모든 페이지에서 일관되게 제공한다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spcBef>
                <a:spcPct val="120000"/>
              </a:spcBef>
              <a:buFontTx/>
              <a:buAutoNum type="arabicPeriod"/>
            </a:pPr>
            <a:r>
              <a:rPr lang="ko-KR" altLang="en-US" sz="1000" dirty="0"/>
              <a:t>모든 이미지는 </a:t>
            </a:r>
            <a:r>
              <a:rPr lang="en-US" altLang="ko-KR" sz="1000" dirty="0" err="1"/>
              <a:t>png,gif,jpg</a:t>
            </a:r>
            <a:r>
              <a:rPr lang="en-US" altLang="ko-KR" sz="1000" dirty="0"/>
              <a:t> </a:t>
            </a:r>
            <a:r>
              <a:rPr lang="ko-KR" altLang="en-US" sz="1000" dirty="0"/>
              <a:t>포맷을 기준으로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spcBef>
                <a:spcPct val="120000"/>
              </a:spcBef>
              <a:buFontTx/>
              <a:buAutoNum type="arabicPeriod"/>
            </a:pPr>
            <a:r>
              <a:rPr lang="ko-KR" altLang="en-US" sz="1000" dirty="0"/>
              <a:t>모든 페이지는 칼라와 서체의 활용에 있어 통일성을 염두에 두고 웹 </a:t>
            </a:r>
            <a:r>
              <a:rPr lang="ko-KR" altLang="en-US" sz="1000" dirty="0" err="1"/>
              <a:t>아이덴티티를</a:t>
            </a:r>
            <a:r>
              <a:rPr lang="ko-KR" altLang="en-US" sz="1000" dirty="0"/>
              <a:t> 구축하고 불필요한 칼라나 이미지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아이덴티티를</a:t>
            </a:r>
            <a:r>
              <a:rPr lang="ko-KR" altLang="en-US" sz="1000" dirty="0"/>
              <a:t> 저해하는 요소는 배제한다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spcBef>
                <a:spcPct val="120000"/>
              </a:spcBef>
              <a:buFontTx/>
              <a:buAutoNum type="arabicPeriod"/>
            </a:pPr>
            <a:r>
              <a:rPr lang="ko-KR" altLang="en-US" sz="1000" dirty="0"/>
              <a:t>시스템에서 사용되는 모든 </a:t>
            </a:r>
            <a:r>
              <a:rPr lang="en-US" altLang="ko-KR" sz="1000" dirty="0"/>
              <a:t>Font</a:t>
            </a:r>
            <a:r>
              <a:rPr lang="ko-KR" altLang="en-US" sz="1000" dirty="0"/>
              <a:t>와 </a:t>
            </a:r>
            <a:r>
              <a:rPr lang="en-US" altLang="ko-KR" sz="1000" dirty="0"/>
              <a:t>Table</a:t>
            </a:r>
            <a:r>
              <a:rPr lang="ko-KR" altLang="en-US" sz="1000" dirty="0"/>
              <a:t>은 </a:t>
            </a:r>
            <a:r>
              <a:rPr lang="en-US" altLang="ko-KR" sz="1000" dirty="0"/>
              <a:t>CSS</a:t>
            </a:r>
            <a:r>
              <a:rPr lang="ko-KR" altLang="en-US" sz="1000" dirty="0"/>
              <a:t>를 미리 규정하여 사용한다</a:t>
            </a:r>
            <a:r>
              <a:rPr lang="en-US" altLang="ko-KR" sz="1000" dirty="0"/>
              <a:t>.</a:t>
            </a:r>
          </a:p>
          <a:p>
            <a:pPr>
              <a:spcBef>
                <a:spcPct val="120000"/>
              </a:spcBef>
            </a:pPr>
            <a:endParaRPr lang="en-US" altLang="ko-KR" sz="1100" dirty="0">
              <a:latin typeface="Trebuchet MS" panose="020B060302020202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82264" y="1440264"/>
            <a:ext cx="98396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82263" y="2088336"/>
            <a:ext cx="98396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6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Basic Plan</a:t>
            </a:r>
            <a:endParaRPr lang="ko-KR" altLang="en-US" sz="2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스타일 가이드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9887" y="1188343"/>
            <a:ext cx="982257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1)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스타일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가이드의 적용 대상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스타일가이드는 일관된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아이덴티디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(Identity)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와 유저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익스피어리언스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(User Experience)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구현을 위해 화면  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제작 및 유지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관리에 필요한 디자인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컨텐츠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기술적인 요소에 대한 지침과 규약을 규정해 놓은 것을 지칭  한다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스타일 가이드는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아이덴티디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(Identity)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구축의 마스터 플랜의 역할을 함과 동시에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개발과 유지보수 및 운영을 위한 지침의 역할을  할 수 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2)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스타일 가이드의 목적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표준 스타일 가이드를 적용함으로써 다음과 같은 목적을 달성할 수 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기본 틀 제시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화면 설계 기준 안 및 템플릿을 제시하여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제작의 편리성을 도모하며 효율적이고 일관성 있는 개발을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지원한다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개발 및 운영비용 절감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신규 개발 및 유지보수 작업 시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이에 소요되는 시간과 인력을 절약할 수 있어 비용 절감의 효과를 얻을 수 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품질수준확보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개발 시 필수적으로 지켜야 할 최소한의 가이드를 준수하여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컨텐츠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디자인 및 기술의 통합적인 품질을 일정 수준 이상으로 유지할 수 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Basic Plan</a:t>
            </a:r>
            <a:endParaRPr lang="ko-KR" altLang="en-US" sz="2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스타일 가이드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9887" y="1170915"/>
            <a:ext cx="982257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통합관리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컨텐츠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스타일을 통일함으로써 일관성 있는 관리를 할 수 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-Usability </a:t>
            </a:r>
            <a:r>
              <a:rPr lang="ko-KR" altLang="en-US" sz="1000" dirty="0">
                <a:latin typeface="+mn-ea"/>
              </a:rPr>
              <a:t>제고</a:t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통일된 사용자 인터페이스</a:t>
            </a:r>
            <a:r>
              <a:rPr lang="en-US" altLang="ko-KR" sz="1000" dirty="0">
                <a:latin typeface="+mn-ea"/>
              </a:rPr>
              <a:t>(User Interface, </a:t>
            </a:r>
            <a:r>
              <a:rPr lang="ko-KR" altLang="en-US" sz="1000" dirty="0">
                <a:latin typeface="+mn-ea"/>
              </a:rPr>
              <a:t>이하</a:t>
            </a:r>
            <a:r>
              <a:rPr lang="en-US" altLang="ko-KR" sz="1000" dirty="0">
                <a:latin typeface="+mn-ea"/>
              </a:rPr>
              <a:t> UI)</a:t>
            </a:r>
            <a:r>
              <a:rPr lang="ko-KR" altLang="en-US" sz="1000" dirty="0">
                <a:latin typeface="+mn-ea"/>
              </a:rPr>
              <a:t>로 인해</a:t>
            </a:r>
            <a:r>
              <a:rPr lang="en-US" altLang="ko-KR" sz="1000" dirty="0">
                <a:latin typeface="+mn-ea"/>
              </a:rPr>
              <a:t> UI</a:t>
            </a:r>
            <a:r>
              <a:rPr lang="ko-KR" altLang="en-US" sz="1000" dirty="0">
                <a:latin typeface="+mn-ea"/>
              </a:rPr>
              <a:t>에 대한 재 학습을 줄이고 학습을 용이하게  함으로써 포탈 및 유관 </a:t>
            </a:r>
            <a:r>
              <a:rPr lang="ko-KR" altLang="en-US" sz="1000" dirty="0" err="1">
                <a:latin typeface="+mn-ea"/>
              </a:rPr>
              <a:t>컨텐츠</a:t>
            </a:r>
            <a:r>
              <a:rPr lang="ko-KR" altLang="en-US" sz="1000" dirty="0">
                <a:latin typeface="+mn-ea"/>
              </a:rPr>
              <a:t> 활용을 향상할 수 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사용자의 신뢰감 형성</a:t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일관된 사용자 경험을 제공하고 일정한 품질 수준을 확보함으로써 통합 단말 시스템 대한 사용자의 신뢰감을 형성할 수 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  <a:p>
            <a:pPr lvl="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브랜드 이미지 제고</a:t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일관되고 통일성 있는 </a:t>
            </a:r>
            <a:r>
              <a:rPr lang="ko-KR" altLang="en-US" sz="1000" dirty="0" err="1">
                <a:latin typeface="+mn-ea"/>
              </a:rPr>
              <a:t>아이덴티티</a:t>
            </a:r>
            <a:r>
              <a:rPr lang="en-US" altLang="ko-KR" sz="1000" dirty="0">
                <a:latin typeface="+mn-ea"/>
              </a:rPr>
              <a:t>(identity)</a:t>
            </a:r>
            <a:r>
              <a:rPr lang="ko-KR" altLang="en-US" sz="1000" dirty="0">
                <a:latin typeface="+mn-ea"/>
              </a:rPr>
              <a:t>를 구현함으로써 통합 단말 시스템의 일관된 이미지를 전달하여 브랜드 이미지 강화에 일조할 수 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3)</a:t>
            </a:r>
            <a:r>
              <a:rPr lang="ko-KR" altLang="en-US" sz="1000" dirty="0">
                <a:latin typeface="+mn-ea"/>
              </a:rPr>
              <a:t> 스타일가이드 적용방법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latin typeface="+mn-ea"/>
              </a:rPr>
              <a:t>스타일가이드 적용 규정</a:t>
            </a:r>
          </a:p>
          <a:p>
            <a:pPr lvl="0"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본 가이드는 포탈의 사용자 인터페이스</a:t>
            </a:r>
            <a:r>
              <a:rPr lang="en-US" altLang="ko-KR" sz="1000" dirty="0">
                <a:latin typeface="+mn-ea"/>
              </a:rPr>
              <a:t>(User Interface) </a:t>
            </a:r>
            <a:r>
              <a:rPr lang="ko-KR" altLang="en-US" sz="1000" dirty="0">
                <a:latin typeface="+mn-ea"/>
              </a:rPr>
              <a:t>통합을 통한 </a:t>
            </a:r>
            <a:r>
              <a:rPr lang="ko-KR" altLang="en-US" sz="1000" dirty="0" err="1">
                <a:latin typeface="+mn-ea"/>
              </a:rPr>
              <a:t>아이덴티티</a:t>
            </a:r>
            <a:r>
              <a:rPr lang="en-US" altLang="ko-KR" sz="1000" dirty="0">
                <a:latin typeface="+mn-ea"/>
              </a:rPr>
              <a:t>(identity) </a:t>
            </a:r>
            <a:r>
              <a:rPr lang="ko-KR" altLang="en-US" sz="1000" dirty="0">
                <a:latin typeface="+mn-ea"/>
              </a:rPr>
              <a:t>강화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유지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관리를  위해 제작된 표준이므로 올바르게 이해하고 활용해야 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반드시 이를 준수해야 한다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본 가이드는 </a:t>
            </a:r>
            <a:r>
              <a:rPr lang="en-US" altLang="ko-KR" sz="1000" dirty="0" err="1">
                <a:latin typeface="+mn-ea"/>
              </a:rPr>
              <a:t>SQLCanvas</a:t>
            </a:r>
            <a:r>
              <a:rPr lang="en-US" altLang="ko-KR" sz="1000" dirty="0">
                <a:latin typeface="+mn-ea"/>
              </a:rPr>
              <a:t> CLM</a:t>
            </a:r>
            <a:r>
              <a:rPr lang="ko-KR" altLang="en-US" sz="1000" dirty="0">
                <a:latin typeface="+mn-ea"/>
              </a:rPr>
              <a:t>을 위한 표준이므로 외부에 무단으로 노출되거나 복제되지 않도록 한다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  <a:p>
            <a:pPr lvl="0">
              <a:lnSpc>
                <a:spcPct val="150000"/>
              </a:lnSpc>
            </a:pPr>
            <a:endParaRPr lang="ko-KR" altLang="en-US" sz="10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15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</a:t>
            </a:r>
            <a:r>
              <a:rPr lang="ko-KR" altLang="en-US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685800" y="6415057"/>
            <a:ext cx="4588892" cy="304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687276" y="3052794"/>
            <a:ext cx="4587416" cy="381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685800" y="3052794"/>
            <a:ext cx="4588892" cy="3657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685800" y="2666982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85800" y="2819382"/>
            <a:ext cx="30480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2552700" y="2492050"/>
            <a:ext cx="914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b="1" dirty="0">
                <a:latin typeface="Trebuchet MS" panose="020B0603020202020204" pitchFamily="34" charset="0"/>
              </a:rPr>
              <a:t>1200Pixel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684842" y="2641880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74692" y="2641880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684842" y="2794280"/>
            <a:ext cx="458985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06740" y="2628503"/>
            <a:ext cx="4191000" cy="439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120000"/>
              </a:spcBef>
            </a:pPr>
            <a:r>
              <a:rPr lang="ko-KR" altLang="en-US" sz="1000" dirty="0">
                <a:latin typeface="+mn-lt"/>
              </a:rPr>
              <a:t>전체적으로 가로와 세로로 나뉘어진  </a:t>
            </a:r>
            <a:r>
              <a:rPr lang="en-US" altLang="ko-KR" sz="1000" dirty="0">
                <a:latin typeface="+mn-lt"/>
              </a:rPr>
              <a:t>A.B.C.</a:t>
            </a:r>
            <a:r>
              <a:rPr lang="ko-KR" altLang="en-US" sz="1000" dirty="0">
                <a:latin typeface="+mn-lt"/>
              </a:rPr>
              <a:t>의 영역이 기능적인 역할과 함께 사이트의 특성을 이루게 된다</a:t>
            </a:r>
          </a:p>
          <a:p>
            <a:pPr algn="l" eaLnBrk="1" hangingPunct="1">
              <a:lnSpc>
                <a:spcPct val="150000"/>
              </a:lnSpc>
              <a:spcBef>
                <a:spcPct val="120000"/>
              </a:spcBef>
            </a:pPr>
            <a:r>
              <a:rPr lang="ko-KR" altLang="en-US" sz="1000" dirty="0">
                <a:latin typeface="+mn-lt"/>
              </a:rPr>
              <a:t>모든  페이지에서 이 인터페이스 </a:t>
            </a:r>
            <a:r>
              <a:rPr lang="ko-KR" altLang="en-US" sz="1000" dirty="0" err="1">
                <a:latin typeface="+mn-lt"/>
              </a:rPr>
              <a:t>그리드가</a:t>
            </a:r>
            <a:r>
              <a:rPr lang="ko-KR" altLang="en-US" sz="1000" dirty="0">
                <a:latin typeface="+mn-lt"/>
              </a:rPr>
              <a:t> 적용되며 이는 사이트의 </a:t>
            </a:r>
            <a:r>
              <a:rPr lang="ko-KR" altLang="en-US" sz="1000" dirty="0" err="1">
                <a:latin typeface="+mn-lt"/>
              </a:rPr>
              <a:t>웹아이덴티티</a:t>
            </a:r>
            <a:r>
              <a:rPr lang="ko-KR" altLang="en-US" sz="1000" dirty="0">
                <a:latin typeface="+mn-lt"/>
              </a:rPr>
              <a:t> 유지와</a:t>
            </a:r>
            <a:r>
              <a:rPr lang="en-US" altLang="ko-KR" sz="1000" dirty="0">
                <a:latin typeface="+mn-lt"/>
              </a:rPr>
              <a:t>, </a:t>
            </a:r>
            <a:r>
              <a:rPr lang="ko-KR" altLang="en-US" sz="1000" dirty="0">
                <a:latin typeface="+mn-lt"/>
              </a:rPr>
              <a:t>효율성</a:t>
            </a:r>
            <a:r>
              <a:rPr lang="en-US" altLang="ko-KR" sz="1000" dirty="0">
                <a:latin typeface="+mn-lt"/>
              </a:rPr>
              <a:t>, </a:t>
            </a:r>
            <a:r>
              <a:rPr lang="ko-KR" altLang="en-US" sz="1000" dirty="0">
                <a:latin typeface="+mn-lt"/>
              </a:rPr>
              <a:t>기능성 측면에서도 계속 유지되어야 한다</a:t>
            </a:r>
          </a:p>
          <a:p>
            <a:pPr algn="l" eaLnBrk="1" hangingPunct="1">
              <a:lnSpc>
                <a:spcPct val="150000"/>
              </a:lnSpc>
              <a:spcBef>
                <a:spcPct val="120000"/>
              </a:spcBef>
            </a:pPr>
            <a:r>
              <a:rPr lang="ko-KR" altLang="en-US" sz="1000" dirty="0">
                <a:latin typeface="+mn-lt"/>
              </a:rPr>
              <a:t>또한 이러한 화면 구성은 사이트의 유지 관리 측면에서도 효율적으로 운용할 수 있다는 장점이 있다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A)  Main Navigation / Logo area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000" dirty="0">
                <a:latin typeface="+mn-lt"/>
              </a:rPr>
              <a:t>주요기능요소</a:t>
            </a:r>
            <a:r>
              <a:rPr lang="en-US" altLang="ko-KR" sz="1000" dirty="0">
                <a:latin typeface="+mn-lt"/>
              </a:rPr>
              <a:t>(Login/logout/</a:t>
            </a:r>
            <a:r>
              <a:rPr lang="ko-KR" altLang="en-US" sz="1000" dirty="0">
                <a:latin typeface="+mn-lt"/>
              </a:rPr>
              <a:t>관리자</a:t>
            </a:r>
            <a:r>
              <a:rPr lang="en-US" altLang="ko-KR" sz="1000" dirty="0">
                <a:latin typeface="+mn-lt"/>
              </a:rPr>
              <a:t>)</a:t>
            </a:r>
            <a:r>
              <a:rPr lang="ko-KR" altLang="en-US" sz="1000" dirty="0">
                <a:latin typeface="+mn-lt"/>
              </a:rPr>
              <a:t>와 </a:t>
            </a:r>
            <a:r>
              <a:rPr lang="ko-KR" altLang="en-US" sz="1000" dirty="0" err="1">
                <a:latin typeface="+mn-lt"/>
              </a:rPr>
              <a:t>메인메뉴</a:t>
            </a:r>
            <a:r>
              <a:rPr lang="ko-KR" altLang="en-US" sz="1000" dirty="0">
                <a:latin typeface="+mn-lt"/>
              </a:rPr>
              <a:t> 들어가는 </a:t>
            </a:r>
            <a:r>
              <a:rPr lang="ko-KR" altLang="en-US" sz="1000" dirty="0" err="1">
                <a:latin typeface="+mn-lt"/>
              </a:rPr>
              <a:t>항시노출영역</a:t>
            </a:r>
            <a:r>
              <a:rPr lang="ko-KR" altLang="en-US" sz="1000" dirty="0">
                <a:latin typeface="+mn-lt"/>
              </a:rPr>
              <a:t> </a:t>
            </a:r>
            <a:r>
              <a:rPr lang="en-US" altLang="ko-KR" sz="1000" dirty="0">
                <a:latin typeface="+mn-lt"/>
              </a:rPr>
              <a:t>(</a:t>
            </a:r>
            <a:r>
              <a:rPr lang="ko-KR" altLang="en-US" sz="1000" dirty="0" err="1">
                <a:latin typeface="+mn-lt"/>
              </a:rPr>
              <a:t>모든페이지에서</a:t>
            </a:r>
            <a:r>
              <a:rPr lang="ko-KR" altLang="en-US" sz="1000" dirty="0">
                <a:latin typeface="+mn-lt"/>
              </a:rPr>
              <a:t> 동일하게 보여진다</a:t>
            </a:r>
            <a:r>
              <a:rPr lang="en-US" altLang="ko-KR" sz="1000" dirty="0">
                <a:latin typeface="+mn-lt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B) Sub Navigation area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dirty="0">
                <a:latin typeface="+mn-lt"/>
              </a:rPr>
              <a:t>2Depth</a:t>
            </a:r>
            <a:r>
              <a:rPr lang="ko-KR" altLang="en-US" sz="1000" dirty="0">
                <a:latin typeface="+mn-lt"/>
              </a:rPr>
              <a:t> 이상 메뉴의 하위 메뉴 및 특정 카테고리에 포함되지 않는  메뉴가 들어가는 영역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C) Content area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000" dirty="0">
                <a:latin typeface="+mn-lt"/>
              </a:rPr>
              <a:t>모든 메뉴의 실제 내용이 구현되는 영역</a:t>
            </a:r>
            <a:endParaRPr lang="ko-KR" altLang="en-US" sz="1000" b="1" dirty="0">
              <a:latin typeface="+mn-lt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D) Footer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702252" y="3433794"/>
            <a:ext cx="756016" cy="2981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" name="Oval 43"/>
          <p:cNvSpPr>
            <a:spLocks noChangeArrowheads="1"/>
          </p:cNvSpPr>
          <p:nvPr/>
        </p:nvSpPr>
        <p:spPr bwMode="auto">
          <a:xfrm>
            <a:off x="2798531" y="3071322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A</a:t>
            </a:r>
          </a:p>
        </p:txBody>
      </p:sp>
      <p:sp>
        <p:nvSpPr>
          <p:cNvPr id="57" name="Oval 43"/>
          <p:cNvSpPr>
            <a:spLocks noChangeArrowheads="1"/>
          </p:cNvSpPr>
          <p:nvPr/>
        </p:nvSpPr>
        <p:spPr bwMode="auto">
          <a:xfrm>
            <a:off x="2798531" y="4628610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C</a:t>
            </a:r>
          </a:p>
        </p:txBody>
      </p:sp>
      <p:sp>
        <p:nvSpPr>
          <p:cNvPr id="58" name="Oval 43"/>
          <p:cNvSpPr>
            <a:spLocks noChangeArrowheads="1"/>
          </p:cNvSpPr>
          <p:nvPr/>
        </p:nvSpPr>
        <p:spPr bwMode="auto">
          <a:xfrm>
            <a:off x="2798531" y="6347922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D</a:t>
            </a:r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907557" y="4628610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B</a:t>
            </a: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594172" y="1102934"/>
            <a:ext cx="91450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a typeface="굴림체" pitchFamily="49" charset="-127"/>
              </a:rPr>
              <a:t>1) </a:t>
            </a:r>
            <a:r>
              <a:rPr lang="en-US" altLang="ko-KR" sz="1000" dirty="0">
                <a:ea typeface="굴림체" pitchFamily="49" charset="-127"/>
              </a:rPr>
              <a:t>Grid system</a:t>
            </a:r>
            <a:r>
              <a:rPr lang="en-US" sz="1000" dirty="0">
                <a:ea typeface="굴림체" pitchFamily="49" charset="-127"/>
                <a:hlinkClick r:id="rId3" action="ppaction://hlinkfile"/>
              </a:rPr>
              <a:t> </a:t>
            </a:r>
            <a:endParaRPr lang="en-US" sz="1000" dirty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그리드</a:t>
            </a:r>
            <a:r>
              <a:rPr lang="ko-KR" altLang="en-US" sz="1000" dirty="0"/>
              <a:t> 시스템</a:t>
            </a:r>
            <a:r>
              <a:rPr lang="en-US" sz="1000" dirty="0"/>
              <a:t>(Grid System)</a:t>
            </a:r>
            <a:r>
              <a:rPr lang="ko-KR" altLang="en-US" sz="1000" dirty="0"/>
              <a:t>이란 그리드에 의한 최소 공간 규정에 대한 시스템으로</a:t>
            </a:r>
            <a:r>
              <a:rPr lang="en-US" sz="1000" dirty="0"/>
              <a:t>, </a:t>
            </a:r>
            <a:r>
              <a:rPr lang="ko-KR" altLang="en-US" sz="1000" dirty="0"/>
              <a:t>페이지 구성 요소에 대한 기능 또는 내용에 의한 화면 영역 분할</a:t>
            </a:r>
            <a:r>
              <a:rPr lang="en-US" sz="1000" dirty="0"/>
              <a:t>, </a:t>
            </a:r>
            <a:r>
              <a:rPr lang="ko-KR" altLang="en-US" sz="1000" dirty="0" err="1"/>
              <a:t>컨텐츠의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컬럼</a:t>
            </a:r>
            <a:r>
              <a:rPr lang="ko-KR" altLang="en-US" sz="1000" dirty="0"/>
              <a:t> 분할을 위한 기본 레이아웃 영역을 설정한다</a:t>
            </a:r>
            <a:r>
              <a:rPr lang="en-US" sz="1000" dirty="0"/>
              <a:t>. </a:t>
            </a:r>
            <a:r>
              <a:rPr lang="ko-KR" altLang="en-US" sz="1000" dirty="0"/>
              <a:t>또한 프레임을 사용할 경우</a:t>
            </a:r>
            <a:r>
              <a:rPr lang="en-US" sz="1000" dirty="0"/>
              <a:t>, </a:t>
            </a:r>
            <a:r>
              <a:rPr lang="ko-KR" altLang="en-US" sz="1000" dirty="0" err="1"/>
              <a:t>그리드</a:t>
            </a:r>
            <a:r>
              <a:rPr lang="ko-KR" altLang="en-US" sz="1000" dirty="0"/>
              <a:t> 시스템에 의거하여 프레임을 분할하게 된다</a:t>
            </a:r>
            <a:r>
              <a:rPr lang="en-US" sz="1000" dirty="0"/>
              <a:t>.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다음에 제시되는 기본 </a:t>
            </a:r>
            <a:r>
              <a:rPr lang="ko-KR" altLang="en-US" sz="1000" dirty="0" err="1"/>
              <a:t>그리드</a:t>
            </a:r>
            <a:r>
              <a:rPr lang="ko-KR" altLang="en-US" sz="1000" dirty="0"/>
              <a:t> 시스템과 응용 </a:t>
            </a:r>
            <a:r>
              <a:rPr lang="ko-KR" altLang="en-US" sz="1000" dirty="0" err="1"/>
              <a:t>그리드</a:t>
            </a:r>
            <a:r>
              <a:rPr lang="ko-KR" altLang="en-US" sz="1000" dirty="0"/>
              <a:t> 시스템을 준수하여 페이지 구성의 일관적인 </a:t>
            </a:r>
            <a:r>
              <a:rPr lang="ko-KR" altLang="en-US" sz="1000" dirty="0" err="1"/>
              <a:t>룩엔필</a:t>
            </a:r>
            <a:r>
              <a:rPr lang="en-US" sz="1000" dirty="0"/>
              <a:t>(look &amp; feel)</a:t>
            </a:r>
            <a:r>
              <a:rPr lang="ko-KR" altLang="en-US" sz="1000" dirty="0"/>
              <a:t>을 유지하도록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7145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2.Layout(Main Visual)</a:t>
            </a:r>
          </a:p>
          <a:p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324945" y="2784475"/>
            <a:ext cx="1676400" cy="327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639145" y="2098675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687145" y="2098675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39145" y="2251075"/>
            <a:ext cx="30480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2506045" y="1923743"/>
            <a:ext cx="914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1200Pixel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638187" y="207357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28037" y="207357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638187" y="2225973"/>
            <a:ext cx="458985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1" y="2412876"/>
            <a:ext cx="4582745" cy="37272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63682" y="2102017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8611682" y="2102017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563682" y="2254417"/>
            <a:ext cx="30480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7430582" y="1927085"/>
            <a:ext cx="914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1200Pixel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5562724" y="2076915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10152574" y="2076915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5562724" y="2229315"/>
            <a:ext cx="458985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55" y="2439470"/>
            <a:ext cx="4581148" cy="372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1" name="Oval 43"/>
          <p:cNvSpPr>
            <a:spLocks noChangeArrowheads="1"/>
          </p:cNvSpPr>
          <p:nvPr/>
        </p:nvSpPr>
        <p:spPr bwMode="auto">
          <a:xfrm>
            <a:off x="2798531" y="2503015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A</a:t>
            </a:r>
          </a:p>
        </p:txBody>
      </p:sp>
      <p:sp>
        <p:nvSpPr>
          <p:cNvPr id="62" name="Oval 43"/>
          <p:cNvSpPr>
            <a:spLocks noChangeArrowheads="1"/>
          </p:cNvSpPr>
          <p:nvPr/>
        </p:nvSpPr>
        <p:spPr bwMode="auto">
          <a:xfrm>
            <a:off x="2798531" y="4060303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C</a:t>
            </a:r>
          </a:p>
        </p:txBody>
      </p:sp>
      <p:sp>
        <p:nvSpPr>
          <p:cNvPr id="63" name="Oval 43"/>
          <p:cNvSpPr>
            <a:spLocks noChangeArrowheads="1"/>
          </p:cNvSpPr>
          <p:nvPr/>
        </p:nvSpPr>
        <p:spPr bwMode="auto">
          <a:xfrm>
            <a:off x="2798531" y="5779615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D</a:t>
            </a:r>
          </a:p>
        </p:txBody>
      </p:sp>
      <p:sp>
        <p:nvSpPr>
          <p:cNvPr id="64" name="Oval 43"/>
          <p:cNvSpPr>
            <a:spLocks noChangeArrowheads="1"/>
          </p:cNvSpPr>
          <p:nvPr/>
        </p:nvSpPr>
        <p:spPr bwMode="auto">
          <a:xfrm>
            <a:off x="5907690" y="4060303"/>
            <a:ext cx="362472" cy="3624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  <a:prstDash val="sysDot"/>
            <a:round/>
            <a:headEnd/>
            <a:tailEnd type="none" w="sm" len="sm"/>
          </a:ln>
        </p:spPr>
        <p:txBody>
          <a:bodyPr wrap="none" anchor="ctr"/>
          <a:lstStyle>
            <a:lvl1pPr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9933"/>
                </a:solidFill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6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3.Main Layout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36" name="Rectangle 319"/>
          <p:cNvSpPr>
            <a:spLocks noChangeArrowheads="1"/>
          </p:cNvSpPr>
          <p:nvPr/>
        </p:nvSpPr>
        <p:spPr bwMode="auto">
          <a:xfrm>
            <a:off x="2083891" y="6244182"/>
            <a:ext cx="7004050" cy="5334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083891" y="1636191"/>
            <a:ext cx="7004050" cy="7397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077541" y="1639564"/>
            <a:ext cx="7010400" cy="51380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Line 287"/>
          <p:cNvSpPr>
            <a:spLocks noChangeShapeType="1"/>
          </p:cNvSpPr>
          <p:nvPr/>
        </p:nvSpPr>
        <p:spPr bwMode="auto">
          <a:xfrm>
            <a:off x="2083891" y="2368464"/>
            <a:ext cx="700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Text Box 288"/>
          <p:cNvSpPr txBox="1">
            <a:spLocks noChangeArrowheads="1"/>
          </p:cNvSpPr>
          <p:nvPr/>
        </p:nvSpPr>
        <p:spPr bwMode="auto">
          <a:xfrm>
            <a:off x="2306141" y="1933054"/>
            <a:ext cx="9477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Logo</a:t>
            </a:r>
          </a:p>
        </p:txBody>
      </p:sp>
      <p:sp>
        <p:nvSpPr>
          <p:cNvPr id="53" name="Text Box 289"/>
          <p:cNvSpPr txBox="1">
            <a:spLocks noChangeArrowheads="1"/>
          </p:cNvSpPr>
          <p:nvPr/>
        </p:nvSpPr>
        <p:spPr bwMode="auto">
          <a:xfrm>
            <a:off x="5202684" y="1940991"/>
            <a:ext cx="1420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Main Navigation</a:t>
            </a:r>
          </a:p>
        </p:txBody>
      </p:sp>
      <p:sp>
        <p:nvSpPr>
          <p:cNvPr id="54" name="Line 292"/>
          <p:cNvSpPr>
            <a:spLocks noChangeShapeType="1"/>
          </p:cNvSpPr>
          <p:nvPr/>
        </p:nvSpPr>
        <p:spPr bwMode="auto">
          <a:xfrm>
            <a:off x="3477716" y="1640954"/>
            <a:ext cx="0" cy="720725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" name="Text Box 298"/>
          <p:cNvSpPr txBox="1">
            <a:spLocks noChangeArrowheads="1"/>
          </p:cNvSpPr>
          <p:nvPr/>
        </p:nvSpPr>
        <p:spPr bwMode="auto">
          <a:xfrm>
            <a:off x="4671856" y="1090982"/>
            <a:ext cx="24384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latin typeface="+mn-lt"/>
              </a:rPr>
              <a:t>메뉴영역</a:t>
            </a:r>
            <a:r>
              <a:rPr lang="en-US" altLang="ko-KR" sz="1000" dirty="0">
                <a:latin typeface="+mn-lt"/>
              </a:rPr>
              <a:t>, </a:t>
            </a:r>
            <a:r>
              <a:rPr lang="ko-KR" altLang="en-US" sz="1000" dirty="0" err="1">
                <a:latin typeface="+mn-lt"/>
              </a:rPr>
              <a:t>사용자정보및</a:t>
            </a:r>
            <a:r>
              <a:rPr lang="ko-KR" altLang="en-US" sz="1000" dirty="0">
                <a:latin typeface="+mn-lt"/>
              </a:rPr>
              <a:t> </a:t>
            </a:r>
            <a:r>
              <a:rPr lang="en-US" altLang="ko-KR" sz="1000" dirty="0">
                <a:latin typeface="+mn-lt"/>
              </a:rPr>
              <a:t>,</a:t>
            </a:r>
            <a:r>
              <a:rPr lang="ko-KR" altLang="en-US" sz="1000" dirty="0">
                <a:latin typeface="+mn-lt"/>
              </a:rPr>
              <a:t> </a:t>
            </a:r>
            <a:r>
              <a:rPr lang="en-US" altLang="ko-KR" sz="1000" dirty="0">
                <a:latin typeface="+mn-lt"/>
              </a:rPr>
              <a:t>Logout</a:t>
            </a:r>
            <a:endParaRPr lang="ko-KR" altLang="en-US" sz="1000" dirty="0">
              <a:latin typeface="+mn-lt"/>
            </a:endParaRPr>
          </a:p>
        </p:txBody>
      </p:sp>
      <p:sp>
        <p:nvSpPr>
          <p:cNvPr id="58" name="Line 299"/>
          <p:cNvSpPr>
            <a:spLocks noChangeShapeType="1"/>
          </p:cNvSpPr>
          <p:nvPr/>
        </p:nvSpPr>
        <p:spPr bwMode="auto">
          <a:xfrm flipV="1">
            <a:off x="5887541" y="1317104"/>
            <a:ext cx="0" cy="5476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Rectangle 302"/>
          <p:cNvSpPr>
            <a:spLocks noChangeArrowheads="1"/>
          </p:cNvSpPr>
          <p:nvPr/>
        </p:nvSpPr>
        <p:spPr bwMode="auto">
          <a:xfrm>
            <a:off x="2178348" y="2521810"/>
            <a:ext cx="6768752" cy="3154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" name="Rectangle 303"/>
          <p:cNvSpPr>
            <a:spLocks noChangeArrowheads="1"/>
          </p:cNvSpPr>
          <p:nvPr/>
        </p:nvSpPr>
        <p:spPr bwMode="auto">
          <a:xfrm>
            <a:off x="2178348" y="2983116"/>
            <a:ext cx="6768752" cy="309279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" name="Text Box 304"/>
          <p:cNvSpPr txBox="1">
            <a:spLocks noChangeArrowheads="1"/>
          </p:cNvSpPr>
          <p:nvPr/>
        </p:nvSpPr>
        <p:spPr bwMode="auto">
          <a:xfrm>
            <a:off x="2302748" y="2601193"/>
            <a:ext cx="1420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Title</a:t>
            </a:r>
          </a:p>
        </p:txBody>
      </p:sp>
      <p:sp>
        <p:nvSpPr>
          <p:cNvPr id="66" name="Text Box 305"/>
          <p:cNvSpPr txBox="1">
            <a:spLocks noChangeArrowheads="1"/>
          </p:cNvSpPr>
          <p:nvPr/>
        </p:nvSpPr>
        <p:spPr bwMode="auto">
          <a:xfrm>
            <a:off x="4892178" y="4384154"/>
            <a:ext cx="1420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Contents Area</a:t>
            </a:r>
          </a:p>
        </p:txBody>
      </p:sp>
      <p:sp>
        <p:nvSpPr>
          <p:cNvPr id="71" name="Line 310"/>
          <p:cNvSpPr>
            <a:spLocks noChangeShapeType="1"/>
          </p:cNvSpPr>
          <p:nvPr/>
        </p:nvSpPr>
        <p:spPr bwMode="auto">
          <a:xfrm>
            <a:off x="9667180" y="6804967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" name="Text Box 313"/>
          <p:cNvSpPr txBox="1">
            <a:spLocks noChangeArrowheads="1"/>
          </p:cNvSpPr>
          <p:nvPr/>
        </p:nvSpPr>
        <p:spPr bwMode="auto">
          <a:xfrm>
            <a:off x="5177656" y="1332359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1200Pixel</a:t>
            </a:r>
          </a:p>
        </p:txBody>
      </p:sp>
      <p:sp>
        <p:nvSpPr>
          <p:cNvPr id="75" name="Line 314"/>
          <p:cNvSpPr>
            <a:spLocks noChangeShapeType="1"/>
          </p:cNvSpPr>
          <p:nvPr/>
        </p:nvSpPr>
        <p:spPr bwMode="auto">
          <a:xfrm rot="5400000">
            <a:off x="1887041" y="1518716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" name="Line 315"/>
          <p:cNvSpPr>
            <a:spLocks noChangeShapeType="1"/>
          </p:cNvSpPr>
          <p:nvPr/>
        </p:nvSpPr>
        <p:spPr bwMode="auto">
          <a:xfrm rot="5400000">
            <a:off x="1887041" y="225849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Line 320"/>
          <p:cNvSpPr>
            <a:spLocks noChangeShapeType="1"/>
          </p:cNvSpPr>
          <p:nvPr/>
        </p:nvSpPr>
        <p:spPr bwMode="auto">
          <a:xfrm>
            <a:off x="2067252" y="6244182"/>
            <a:ext cx="70206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Text Box 321"/>
          <p:cNvSpPr txBox="1">
            <a:spLocks noChangeArrowheads="1"/>
          </p:cNvSpPr>
          <p:nvPr/>
        </p:nvSpPr>
        <p:spPr bwMode="auto">
          <a:xfrm>
            <a:off x="4986660" y="6444927"/>
            <a:ext cx="1420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Footer</a:t>
            </a:r>
          </a:p>
        </p:txBody>
      </p:sp>
      <p:sp>
        <p:nvSpPr>
          <p:cNvPr id="86" name="Line 307"/>
          <p:cNvSpPr>
            <a:spLocks noChangeShapeType="1"/>
          </p:cNvSpPr>
          <p:nvPr/>
        </p:nvSpPr>
        <p:spPr bwMode="auto">
          <a:xfrm>
            <a:off x="8382000" y="679239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" name="Line 12"/>
          <p:cNvSpPr>
            <a:spLocks noChangeShapeType="1"/>
          </p:cNvSpPr>
          <p:nvPr/>
        </p:nvSpPr>
        <p:spPr bwMode="auto">
          <a:xfrm>
            <a:off x="2067252" y="139598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" name="Line 13"/>
          <p:cNvSpPr>
            <a:spLocks noChangeShapeType="1"/>
          </p:cNvSpPr>
          <p:nvPr/>
        </p:nvSpPr>
        <p:spPr bwMode="auto">
          <a:xfrm>
            <a:off x="9087941" y="139598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2076583" y="1548383"/>
            <a:ext cx="7011358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5"/>
          <p:cNvSpPr>
            <a:spLocks noChangeShapeType="1"/>
          </p:cNvSpPr>
          <p:nvPr/>
        </p:nvSpPr>
        <p:spPr bwMode="auto">
          <a:xfrm rot="5400000">
            <a:off x="1944579" y="2255197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16"/>
          <p:cNvSpPr>
            <a:spLocks noChangeShapeType="1"/>
          </p:cNvSpPr>
          <p:nvPr/>
        </p:nvSpPr>
        <p:spPr bwMode="auto">
          <a:xfrm rot="5400000">
            <a:off x="1626779" y="1993260"/>
            <a:ext cx="727075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Text Box 317"/>
          <p:cNvSpPr txBox="1">
            <a:spLocks noChangeArrowheads="1"/>
          </p:cNvSpPr>
          <p:nvPr/>
        </p:nvSpPr>
        <p:spPr bwMode="auto">
          <a:xfrm>
            <a:off x="1454701" y="1959990"/>
            <a:ext cx="5889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82 Pixel</a:t>
            </a:r>
          </a:p>
        </p:txBody>
      </p:sp>
      <p:sp>
        <p:nvSpPr>
          <p:cNvPr id="38" name="Line 314"/>
          <p:cNvSpPr>
            <a:spLocks noChangeShapeType="1"/>
          </p:cNvSpPr>
          <p:nvPr/>
        </p:nvSpPr>
        <p:spPr bwMode="auto">
          <a:xfrm rot="5400000">
            <a:off x="1944579" y="1515422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71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843" y="103895"/>
            <a:ext cx="31207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146" y="570904"/>
            <a:ext cx="335811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3.Main Layout</a:t>
            </a:r>
            <a:endParaRPr lang="ko-KR" altLang="en-US" sz="1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90309" y="502947"/>
            <a:ext cx="58618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4932" y="587018"/>
            <a:ext cx="30013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SQLCanvas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CLM User Interface Guide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0836" y="500307"/>
            <a:ext cx="41225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9" y="29216"/>
            <a:ext cx="1250668" cy="458320"/>
          </a:xfrm>
          <a:prstGeom prst="rect">
            <a:avLst/>
          </a:prstGeom>
        </p:spPr>
      </p:pic>
      <p:sp>
        <p:nvSpPr>
          <p:cNvPr id="36" name="Rectangle 319"/>
          <p:cNvSpPr>
            <a:spLocks noChangeArrowheads="1"/>
          </p:cNvSpPr>
          <p:nvPr/>
        </p:nvSpPr>
        <p:spPr bwMode="auto">
          <a:xfrm>
            <a:off x="2083891" y="6244182"/>
            <a:ext cx="7004050" cy="5334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083891" y="1636191"/>
            <a:ext cx="7004050" cy="7397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077541" y="1639564"/>
            <a:ext cx="7010400" cy="51380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Line 287"/>
          <p:cNvSpPr>
            <a:spLocks noChangeShapeType="1"/>
          </p:cNvSpPr>
          <p:nvPr/>
        </p:nvSpPr>
        <p:spPr bwMode="auto">
          <a:xfrm>
            <a:off x="2083891" y="2368464"/>
            <a:ext cx="700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Text Box 288"/>
          <p:cNvSpPr txBox="1">
            <a:spLocks noChangeArrowheads="1"/>
          </p:cNvSpPr>
          <p:nvPr/>
        </p:nvSpPr>
        <p:spPr bwMode="auto">
          <a:xfrm>
            <a:off x="2306141" y="1933054"/>
            <a:ext cx="9477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Logo</a:t>
            </a:r>
          </a:p>
        </p:txBody>
      </p:sp>
      <p:sp>
        <p:nvSpPr>
          <p:cNvPr id="53" name="Text Box 289"/>
          <p:cNvSpPr txBox="1">
            <a:spLocks noChangeArrowheads="1"/>
          </p:cNvSpPr>
          <p:nvPr/>
        </p:nvSpPr>
        <p:spPr bwMode="auto">
          <a:xfrm>
            <a:off x="5202684" y="1940991"/>
            <a:ext cx="1420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Main Navigation</a:t>
            </a:r>
          </a:p>
        </p:txBody>
      </p:sp>
      <p:sp>
        <p:nvSpPr>
          <p:cNvPr id="54" name="Line 292"/>
          <p:cNvSpPr>
            <a:spLocks noChangeShapeType="1"/>
          </p:cNvSpPr>
          <p:nvPr/>
        </p:nvSpPr>
        <p:spPr bwMode="auto">
          <a:xfrm>
            <a:off x="3477716" y="1640954"/>
            <a:ext cx="0" cy="720725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" name="Line 299"/>
          <p:cNvSpPr>
            <a:spLocks noChangeShapeType="1"/>
          </p:cNvSpPr>
          <p:nvPr/>
        </p:nvSpPr>
        <p:spPr bwMode="auto">
          <a:xfrm flipV="1">
            <a:off x="5887541" y="1317104"/>
            <a:ext cx="0" cy="5476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Rectangle 302"/>
          <p:cNvSpPr>
            <a:spLocks noChangeArrowheads="1"/>
          </p:cNvSpPr>
          <p:nvPr/>
        </p:nvSpPr>
        <p:spPr bwMode="auto">
          <a:xfrm>
            <a:off x="3571556" y="2521810"/>
            <a:ext cx="5375544" cy="3154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" name="Rectangle 303"/>
          <p:cNvSpPr>
            <a:spLocks noChangeArrowheads="1"/>
          </p:cNvSpPr>
          <p:nvPr/>
        </p:nvSpPr>
        <p:spPr bwMode="auto">
          <a:xfrm>
            <a:off x="3571556" y="2983116"/>
            <a:ext cx="5375544" cy="309279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" name="Text Box 304"/>
          <p:cNvSpPr txBox="1">
            <a:spLocks noChangeArrowheads="1"/>
          </p:cNvSpPr>
          <p:nvPr/>
        </p:nvSpPr>
        <p:spPr bwMode="auto">
          <a:xfrm>
            <a:off x="3621241" y="2601193"/>
            <a:ext cx="1420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Title</a:t>
            </a:r>
          </a:p>
        </p:txBody>
      </p:sp>
      <p:sp>
        <p:nvSpPr>
          <p:cNvPr id="66" name="Text Box 305"/>
          <p:cNvSpPr txBox="1">
            <a:spLocks noChangeArrowheads="1"/>
          </p:cNvSpPr>
          <p:nvPr/>
        </p:nvSpPr>
        <p:spPr bwMode="auto">
          <a:xfrm>
            <a:off x="5529650" y="4384154"/>
            <a:ext cx="1420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Contents Area</a:t>
            </a:r>
          </a:p>
        </p:txBody>
      </p:sp>
      <p:sp>
        <p:nvSpPr>
          <p:cNvPr id="71" name="Line 310"/>
          <p:cNvSpPr>
            <a:spLocks noChangeShapeType="1"/>
          </p:cNvSpPr>
          <p:nvPr/>
        </p:nvSpPr>
        <p:spPr bwMode="auto">
          <a:xfrm>
            <a:off x="9667180" y="6804967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" name="Text Box 313"/>
          <p:cNvSpPr txBox="1">
            <a:spLocks noChangeArrowheads="1"/>
          </p:cNvSpPr>
          <p:nvPr/>
        </p:nvSpPr>
        <p:spPr bwMode="auto">
          <a:xfrm>
            <a:off x="5177656" y="1331818"/>
            <a:ext cx="673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1200Pixel</a:t>
            </a:r>
          </a:p>
        </p:txBody>
      </p:sp>
      <p:sp>
        <p:nvSpPr>
          <p:cNvPr id="75" name="Line 314"/>
          <p:cNvSpPr>
            <a:spLocks noChangeShapeType="1"/>
          </p:cNvSpPr>
          <p:nvPr/>
        </p:nvSpPr>
        <p:spPr bwMode="auto">
          <a:xfrm rot="5400000">
            <a:off x="1887041" y="1518716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" name="Line 315"/>
          <p:cNvSpPr>
            <a:spLocks noChangeShapeType="1"/>
          </p:cNvSpPr>
          <p:nvPr/>
        </p:nvSpPr>
        <p:spPr bwMode="auto">
          <a:xfrm rot="5400000">
            <a:off x="1887041" y="225849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Line 320"/>
          <p:cNvSpPr>
            <a:spLocks noChangeShapeType="1"/>
          </p:cNvSpPr>
          <p:nvPr/>
        </p:nvSpPr>
        <p:spPr bwMode="auto">
          <a:xfrm>
            <a:off x="2067252" y="6244182"/>
            <a:ext cx="70206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Text Box 321"/>
          <p:cNvSpPr txBox="1">
            <a:spLocks noChangeArrowheads="1"/>
          </p:cNvSpPr>
          <p:nvPr/>
        </p:nvSpPr>
        <p:spPr bwMode="auto">
          <a:xfrm>
            <a:off x="4986660" y="6444927"/>
            <a:ext cx="1420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Footer</a:t>
            </a:r>
          </a:p>
        </p:txBody>
      </p:sp>
      <p:sp>
        <p:nvSpPr>
          <p:cNvPr id="86" name="Line 307"/>
          <p:cNvSpPr>
            <a:spLocks noChangeShapeType="1"/>
          </p:cNvSpPr>
          <p:nvPr/>
        </p:nvSpPr>
        <p:spPr bwMode="auto">
          <a:xfrm>
            <a:off x="8382000" y="6792391"/>
            <a:ext cx="0" cy="22860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" name="Line 12"/>
          <p:cNvSpPr>
            <a:spLocks noChangeShapeType="1"/>
          </p:cNvSpPr>
          <p:nvPr/>
        </p:nvSpPr>
        <p:spPr bwMode="auto">
          <a:xfrm>
            <a:off x="2067252" y="139598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" name="Line 13"/>
          <p:cNvSpPr>
            <a:spLocks noChangeShapeType="1"/>
          </p:cNvSpPr>
          <p:nvPr/>
        </p:nvSpPr>
        <p:spPr bwMode="auto">
          <a:xfrm>
            <a:off x="9087941" y="1395983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2076583" y="1548383"/>
            <a:ext cx="7011358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5"/>
          <p:cNvSpPr>
            <a:spLocks noChangeShapeType="1"/>
          </p:cNvSpPr>
          <p:nvPr/>
        </p:nvSpPr>
        <p:spPr bwMode="auto">
          <a:xfrm rot="5400000">
            <a:off x="1944579" y="2255197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16"/>
          <p:cNvSpPr>
            <a:spLocks noChangeShapeType="1"/>
          </p:cNvSpPr>
          <p:nvPr/>
        </p:nvSpPr>
        <p:spPr bwMode="auto">
          <a:xfrm rot="5400000">
            <a:off x="1626779" y="1993260"/>
            <a:ext cx="727075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Line 314"/>
          <p:cNvSpPr>
            <a:spLocks noChangeShapeType="1"/>
          </p:cNvSpPr>
          <p:nvPr/>
        </p:nvSpPr>
        <p:spPr bwMode="auto">
          <a:xfrm rot="5400000">
            <a:off x="1944579" y="1515422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310"/>
          <p:cNvSpPr>
            <a:spLocks noChangeShapeType="1"/>
          </p:cNvSpPr>
          <p:nvPr/>
        </p:nvSpPr>
        <p:spPr bwMode="auto">
          <a:xfrm>
            <a:off x="2083454" y="6804967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" name="Line 311"/>
          <p:cNvSpPr>
            <a:spLocks noChangeShapeType="1"/>
          </p:cNvSpPr>
          <p:nvPr/>
        </p:nvSpPr>
        <p:spPr bwMode="auto">
          <a:xfrm>
            <a:off x="3493154" y="6804967"/>
            <a:ext cx="0" cy="228600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Line 312"/>
          <p:cNvSpPr>
            <a:spLocks noChangeShapeType="1"/>
          </p:cNvSpPr>
          <p:nvPr/>
        </p:nvSpPr>
        <p:spPr bwMode="auto">
          <a:xfrm>
            <a:off x="2083454" y="6876975"/>
            <a:ext cx="1397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Text Box 313"/>
          <p:cNvSpPr txBox="1">
            <a:spLocks noChangeArrowheads="1"/>
          </p:cNvSpPr>
          <p:nvPr/>
        </p:nvSpPr>
        <p:spPr bwMode="auto">
          <a:xfrm>
            <a:off x="2457049" y="6929780"/>
            <a:ext cx="6731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00" b="1" dirty="0">
                <a:latin typeface="+mn-lt"/>
              </a:rPr>
              <a:t>277Pixel</a:t>
            </a:r>
          </a:p>
        </p:txBody>
      </p:sp>
      <p:sp>
        <p:nvSpPr>
          <p:cNvPr id="50" name="Line 292"/>
          <p:cNvSpPr>
            <a:spLocks noChangeShapeType="1"/>
          </p:cNvSpPr>
          <p:nvPr/>
        </p:nvSpPr>
        <p:spPr bwMode="auto">
          <a:xfrm>
            <a:off x="3484331" y="2393230"/>
            <a:ext cx="0" cy="3836143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Text Box 294"/>
          <p:cNvSpPr txBox="1">
            <a:spLocks noChangeArrowheads="1"/>
          </p:cNvSpPr>
          <p:nvPr/>
        </p:nvSpPr>
        <p:spPr bwMode="auto">
          <a:xfrm>
            <a:off x="2074366" y="4101700"/>
            <a:ext cx="1420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00" b="1" dirty="0">
                <a:latin typeface="Trebuchet MS" panose="020B0603020202020204" pitchFamily="34" charset="0"/>
              </a:rPr>
              <a:t>Sub Navigation</a:t>
            </a:r>
          </a:p>
        </p:txBody>
      </p:sp>
      <p:sp>
        <p:nvSpPr>
          <p:cNvPr id="55" name="Line 296"/>
          <p:cNvSpPr>
            <a:spLocks noChangeShapeType="1"/>
          </p:cNvSpPr>
          <p:nvPr/>
        </p:nvSpPr>
        <p:spPr bwMode="auto">
          <a:xfrm>
            <a:off x="1956986" y="4172029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Text Box 300"/>
          <p:cNvSpPr txBox="1">
            <a:spLocks noChangeArrowheads="1"/>
          </p:cNvSpPr>
          <p:nvPr/>
        </p:nvSpPr>
        <p:spPr bwMode="auto">
          <a:xfrm>
            <a:off x="855763" y="4048918"/>
            <a:ext cx="11785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dirty="0">
                <a:latin typeface="+mn-lt"/>
              </a:rPr>
              <a:t>2Depth</a:t>
            </a:r>
            <a:r>
              <a:rPr lang="ko-KR" altLang="en-US" sz="1000" dirty="0">
                <a:latin typeface="+mn-lt"/>
              </a:rPr>
              <a:t> 이상 하위 </a:t>
            </a:r>
            <a:r>
              <a:rPr lang="en-US" altLang="ko-KR" sz="1000" dirty="0">
                <a:latin typeface="+mn-lt"/>
              </a:rPr>
              <a:t>Tree </a:t>
            </a:r>
            <a:r>
              <a:rPr lang="ko-KR" altLang="en-US" sz="1000" dirty="0">
                <a:latin typeface="+mn-lt"/>
              </a:rPr>
              <a:t>구조 메뉴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9657" y="49752"/>
            <a:ext cx="46487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 Box 317"/>
          <p:cNvSpPr txBox="1">
            <a:spLocks noChangeArrowheads="1"/>
          </p:cNvSpPr>
          <p:nvPr/>
        </p:nvSpPr>
        <p:spPr bwMode="auto">
          <a:xfrm>
            <a:off x="1454701" y="1959990"/>
            <a:ext cx="5889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900" b="1" dirty="0">
                <a:latin typeface="+mn-lt"/>
              </a:rPr>
              <a:t>82 Pixel</a:t>
            </a:r>
          </a:p>
        </p:txBody>
      </p:sp>
      <p:sp>
        <p:nvSpPr>
          <p:cNvPr id="62" name="Text Box 298"/>
          <p:cNvSpPr txBox="1">
            <a:spLocks noChangeArrowheads="1"/>
          </p:cNvSpPr>
          <p:nvPr/>
        </p:nvSpPr>
        <p:spPr bwMode="auto">
          <a:xfrm>
            <a:off x="4671856" y="1090982"/>
            <a:ext cx="24384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latin typeface="+mn-lt"/>
              </a:rPr>
              <a:t>메뉴영역</a:t>
            </a:r>
            <a:r>
              <a:rPr lang="en-US" altLang="ko-KR" sz="1000" dirty="0">
                <a:latin typeface="+mn-lt"/>
              </a:rPr>
              <a:t>, </a:t>
            </a:r>
            <a:r>
              <a:rPr lang="ko-KR" altLang="en-US" sz="1000" dirty="0" err="1">
                <a:latin typeface="+mn-lt"/>
              </a:rPr>
              <a:t>사용자정보및</a:t>
            </a:r>
            <a:r>
              <a:rPr lang="ko-KR" altLang="en-US" sz="1000" dirty="0">
                <a:latin typeface="+mn-lt"/>
              </a:rPr>
              <a:t> </a:t>
            </a:r>
            <a:r>
              <a:rPr lang="en-US" altLang="ko-KR" sz="1000" dirty="0">
                <a:latin typeface="+mn-lt"/>
              </a:rPr>
              <a:t>,</a:t>
            </a:r>
            <a:r>
              <a:rPr lang="ko-KR" altLang="en-US" sz="1000" dirty="0">
                <a:latin typeface="+mn-lt"/>
              </a:rPr>
              <a:t> </a:t>
            </a:r>
            <a:r>
              <a:rPr lang="en-US" altLang="ko-KR" sz="1000" dirty="0">
                <a:latin typeface="+mn-lt"/>
              </a:rPr>
              <a:t>Logout</a:t>
            </a:r>
            <a:endParaRPr lang="ko-KR" alt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61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C6D9F0"/>
      </a:accent1>
      <a:accent2>
        <a:srgbClr val="7F7F7F"/>
      </a:accent2>
      <a:accent3>
        <a:srgbClr val="17365D"/>
      </a:accent3>
      <a:accent4>
        <a:srgbClr val="A5A5A5"/>
      </a:accent4>
      <a:accent5>
        <a:srgbClr val="548DD4"/>
      </a:accent5>
      <a:accent6>
        <a:srgbClr val="9BBB59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20345</TotalTime>
  <Words>1851</Words>
  <Application>Microsoft Office PowerPoint</Application>
  <PresentationFormat>사용자 지정</PresentationFormat>
  <Paragraphs>304</Paragraphs>
  <Slides>20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나눔고딕</vt:lpstr>
      <vt:lpstr>나눔고딕 ExtraBold</vt:lpstr>
      <vt:lpstr>맑은 고딕</vt:lpstr>
      <vt:lpstr>Arial</vt:lpstr>
      <vt:lpstr>Lucida Console</vt:lpstr>
      <vt:lpstr>Trebuchet MS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silvia</dc:creator>
  <cp:lastModifiedBy>이 환영</cp:lastModifiedBy>
  <cp:revision>1855</cp:revision>
  <cp:lastPrinted>2015-11-06T07:26:49Z</cp:lastPrinted>
  <dcterms:created xsi:type="dcterms:W3CDTF">2012-11-30T01:52:02Z</dcterms:created>
  <dcterms:modified xsi:type="dcterms:W3CDTF">2021-08-21T05:25:23Z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e8c94-ce6b-4b6d-a797-795f2af78ee0_Enabled">
    <vt:lpwstr>true</vt:lpwstr>
  </property>
  <property fmtid="{D5CDD505-2E9C-101B-9397-08002B2CF9AE}" pid="3" name="MSIP_Label_b8be8c94-ce6b-4b6d-a797-795f2af78ee0_SetDate">
    <vt:lpwstr>2021-08-21T05:01:15Z</vt:lpwstr>
  </property>
  <property fmtid="{D5CDD505-2E9C-101B-9397-08002B2CF9AE}" pid="4" name="MSIP_Label_b8be8c94-ce6b-4b6d-a797-795f2af78ee0_Method">
    <vt:lpwstr>Standard</vt:lpwstr>
  </property>
  <property fmtid="{D5CDD505-2E9C-101B-9397-08002B2CF9AE}" pid="5" name="MSIP_Label_b8be8c94-ce6b-4b6d-a797-795f2af78ee0_Name">
    <vt:lpwstr>b8be8c94-ce6b-4b6d-a797-795f2af78ee0</vt:lpwstr>
  </property>
  <property fmtid="{D5CDD505-2E9C-101B-9397-08002B2CF9AE}" pid="6" name="MSIP_Label_b8be8c94-ce6b-4b6d-a797-795f2af78ee0_SiteId">
    <vt:lpwstr>2d4819f5-7f75-497b-99fb-416a2ca63077</vt:lpwstr>
  </property>
  <property fmtid="{D5CDD505-2E9C-101B-9397-08002B2CF9AE}" pid="7" name="MSIP_Label_b8be8c94-ce6b-4b6d-a797-795f2af78ee0_ActionId">
    <vt:lpwstr>ce289f3a-48c3-406b-a32b-8239df269121</vt:lpwstr>
  </property>
  <property fmtid="{D5CDD505-2E9C-101B-9397-08002B2CF9AE}" pid="8" name="MSIP_Label_b8be8c94-ce6b-4b6d-a797-795f2af78ee0_ContentBits">
    <vt:lpwstr>0</vt:lpwstr>
  </property>
</Properties>
</file>