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2" r:id="rId2"/>
    <p:sldId id="265" r:id="rId3"/>
    <p:sldId id="258" r:id="rId4"/>
    <p:sldId id="267" r:id="rId5"/>
    <p:sldId id="266" r:id="rId6"/>
    <p:sldId id="260" r:id="rId7"/>
    <p:sldId id="274" r:id="rId8"/>
    <p:sldId id="268" r:id="rId9"/>
    <p:sldId id="269" r:id="rId10"/>
    <p:sldId id="283" r:id="rId11"/>
    <p:sldId id="284" r:id="rId12"/>
    <p:sldId id="286" r:id="rId13"/>
    <p:sldId id="285" r:id="rId14"/>
    <p:sldId id="287" r:id="rId15"/>
    <p:sldId id="270" r:id="rId16"/>
    <p:sldId id="271" r:id="rId17"/>
    <p:sldId id="272" r:id="rId18"/>
    <p:sldId id="276" r:id="rId19"/>
    <p:sldId id="277" r:id="rId20"/>
    <p:sldId id="278" r:id="rId21"/>
    <p:sldId id="279" r:id="rId22"/>
    <p:sldId id="262" r:id="rId23"/>
    <p:sldId id="273" r:id="rId24"/>
    <p:sldId id="257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F4E9E9"/>
    <a:srgbClr val="E8D0D0"/>
    <a:srgbClr val="FFCC00"/>
    <a:srgbClr val="FF9999"/>
    <a:srgbClr val="FF9900"/>
    <a:srgbClr val="EC7C20"/>
    <a:srgbClr val="F2A60E"/>
    <a:srgbClr val="16A5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4" autoAdjust="0"/>
    <p:restoredTop sz="94737" autoAdjust="0"/>
  </p:normalViewPr>
  <p:slideViewPr>
    <p:cSldViewPr>
      <p:cViewPr varScale="1">
        <p:scale>
          <a:sx n="64" d="100"/>
          <a:sy n="64" d="100"/>
        </p:scale>
        <p:origin x="58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32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82104\Downloads\Report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5</a:t>
            </a:r>
            <a:r>
              <a:rPr lang="ko-KR" altLang="en-US" b="1" dirty="0"/>
              <a:t>년간 도로유형별 사고 통계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4516447944006999"/>
          <c:y val="0.27701552930883644"/>
          <c:w val="0.8258173665791777"/>
          <c:h val="0.5970665645960922"/>
        </c:manualLayout>
      </c:layout>
      <c:barChart>
        <c:barDir val="col"/>
        <c:grouping val="clustered"/>
        <c:varyColors val="0"/>
        <c:ser>
          <c:idx val="0"/>
          <c:order val="0"/>
          <c:tx>
            <c:v>사고건수</c:v>
          </c:tx>
          <c:spPr>
            <a:solidFill>
              <a:srgbClr val="FF0000"/>
            </a:solidFill>
            <a:ln w="19050">
              <a:noFill/>
            </a:ln>
            <a:effectLst/>
          </c:spPr>
          <c:invertIfNegative val="0"/>
          <c:cat>
            <c:strLit>
              <c:ptCount val="5"/>
              <c:pt idx="0">
                <c:v>단일로</c:v>
              </c:pt>
              <c:pt idx="1">
                <c:v> 교차로</c:v>
              </c:pt>
              <c:pt idx="2">
                <c:v> 철길</c:v>
              </c:pt>
              <c:pt idx="3">
                <c:v> 기타</c:v>
              </c:pt>
              <c:pt idx="4">
                <c:v> 불명</c:v>
              </c:pt>
            </c:strLit>
          </c:cat>
          <c:val>
            <c:numRef>
              <c:f>Sheet1!$C$3:$G$3</c:f>
              <c:numCache>
                <c:formatCode>#,##0</c:formatCode>
                <c:ptCount val="5"/>
                <c:pt idx="0">
                  <c:v>574363</c:v>
                </c:pt>
                <c:pt idx="1">
                  <c:v>500372</c:v>
                </c:pt>
                <c:pt idx="2">
                  <c:v>20</c:v>
                </c:pt>
                <c:pt idx="3">
                  <c:v>8132</c:v>
                </c:pt>
                <c:pt idx="4">
                  <c:v>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2-4743-84E9-EFB57C98245D}"/>
            </c:ext>
          </c:extLst>
        </c:ser>
        <c:ser>
          <c:idx val="1"/>
          <c:order val="1"/>
          <c:tx>
            <c:v>사망자수</c:v>
          </c:tx>
          <c:spPr>
            <a:solidFill>
              <a:srgbClr val="0070C0"/>
            </a:solidFill>
            <a:ln w="19050">
              <a:noFill/>
            </a:ln>
            <a:effectLst/>
          </c:spPr>
          <c:invertIfNegative val="0"/>
          <c:cat>
            <c:strLit>
              <c:ptCount val="5"/>
              <c:pt idx="0">
                <c:v>단일로</c:v>
              </c:pt>
              <c:pt idx="1">
                <c:v> 교차로</c:v>
              </c:pt>
              <c:pt idx="2">
                <c:v> 철길</c:v>
              </c:pt>
              <c:pt idx="3">
                <c:v> 기타</c:v>
              </c:pt>
              <c:pt idx="4">
                <c:v> 불명</c:v>
              </c:pt>
            </c:strLit>
          </c:cat>
          <c:val>
            <c:numRef>
              <c:f>Sheet1!$C$4:$G$4</c:f>
              <c:numCache>
                <c:formatCode>#,##0</c:formatCode>
                <c:ptCount val="5"/>
                <c:pt idx="0">
                  <c:v>15309</c:v>
                </c:pt>
                <c:pt idx="1">
                  <c:v>7048</c:v>
                </c:pt>
                <c:pt idx="2">
                  <c:v>5</c:v>
                </c:pt>
                <c:pt idx="3">
                  <c:v>115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92-4743-84E9-EFB57C98245D}"/>
            </c:ext>
          </c:extLst>
        </c:ser>
        <c:ser>
          <c:idx val="2"/>
          <c:order val="2"/>
          <c:tx>
            <c:v>부상자수</c:v>
          </c:tx>
          <c:spPr>
            <a:solidFill>
              <a:schemeClr val="bg1">
                <a:lumMod val="50000"/>
              </a:schemeClr>
            </a:solidFill>
            <a:ln w="19050">
              <a:noFill/>
            </a:ln>
            <a:effectLst/>
          </c:spPr>
          <c:invertIfNegative val="0"/>
          <c:cat>
            <c:strLit>
              <c:ptCount val="5"/>
              <c:pt idx="0">
                <c:v>단일로</c:v>
              </c:pt>
              <c:pt idx="1">
                <c:v> 교차로</c:v>
              </c:pt>
              <c:pt idx="2">
                <c:v> 철길</c:v>
              </c:pt>
              <c:pt idx="3">
                <c:v> 기타</c:v>
              </c:pt>
              <c:pt idx="4">
                <c:v> 불명</c:v>
              </c:pt>
            </c:strLit>
          </c:cat>
          <c:val>
            <c:numRef>
              <c:f>Sheet1!$C$5:$G$5</c:f>
              <c:numCache>
                <c:formatCode>#,##0</c:formatCode>
                <c:ptCount val="5"/>
                <c:pt idx="0">
                  <c:v>847047</c:v>
                </c:pt>
                <c:pt idx="1">
                  <c:v>779719</c:v>
                </c:pt>
                <c:pt idx="2">
                  <c:v>21</c:v>
                </c:pt>
                <c:pt idx="3">
                  <c:v>10799</c:v>
                </c:pt>
                <c:pt idx="4">
                  <c:v>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92-4743-84E9-EFB57C9824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6478520"/>
        <c:axId val="356475960"/>
      </c:barChart>
      <c:catAx>
        <c:axId val="356478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6475960"/>
        <c:crosses val="autoZero"/>
        <c:auto val="1"/>
        <c:lblAlgn val="ctr"/>
        <c:lblOffset val="100"/>
        <c:noMultiLvlLbl val="0"/>
      </c:catAx>
      <c:valAx>
        <c:axId val="35647596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64785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dbl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solidFill>
            <a:schemeClr val="tx1"/>
          </a:solidFill>
        </a:ln>
        <a:effectLst/>
      </c:spPr>
    </c:plotArea>
    <c:legend>
      <c:legendPos val="tr"/>
      <c:layout>
        <c:manualLayout>
          <c:xMode val="edge"/>
          <c:yMode val="edge"/>
          <c:x val="0.46363225901729077"/>
          <c:y val="8.1608026458598618E-2"/>
          <c:w val="0.50679593175853022"/>
          <c:h val="0.100117381160688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>
        <a:lumMod val="20000"/>
        <a:lumOff val="80000"/>
      </a:schemeClr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6D163-992F-4F63-B24E-3313FD5EB662}" type="datetimeFigureOut">
              <a:rPr lang="ko-KR" altLang="en-US" smtClean="0"/>
              <a:t>2020-06-24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2AB97-1290-4C9F-B837-C5A1F3EED33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93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2AB97-1290-4C9F-B837-C5A1F3EED33B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476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2AB97-1290-4C9F-B837-C5A1F3EED33B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84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unkyoung\Pictures\템플릿디자인\ppt_bg_orange_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128" cy="686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 userDrawn="1"/>
        </p:nvSpPr>
        <p:spPr>
          <a:xfrm>
            <a:off x="0" y="1556792"/>
            <a:ext cx="161764" cy="1512168"/>
          </a:xfrm>
          <a:prstGeom prst="rect">
            <a:avLst/>
          </a:prstGeom>
          <a:solidFill>
            <a:srgbClr val="EC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161764" y="1340768"/>
            <a:ext cx="233772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611560" y="3432423"/>
            <a:ext cx="36004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unkyoung\Pictures\템플릿디자인\ppt_bg_orange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60" y="3441"/>
            <a:ext cx="9161759" cy="687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 userDrawn="1"/>
        </p:nvGrpSpPr>
        <p:grpSpPr>
          <a:xfrm>
            <a:off x="1907704" y="1340768"/>
            <a:ext cx="5400600" cy="1152128"/>
            <a:chOff x="1907704" y="1340768"/>
            <a:chExt cx="5400600" cy="1152128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1907704" y="1484784"/>
              <a:ext cx="144016" cy="1008112"/>
            </a:xfrm>
            <a:prstGeom prst="rect">
              <a:avLst/>
            </a:prstGeom>
            <a:solidFill>
              <a:srgbClr val="EC7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7164288" y="1484784"/>
              <a:ext cx="144016" cy="1008112"/>
            </a:xfrm>
            <a:prstGeom prst="rect">
              <a:avLst/>
            </a:prstGeom>
            <a:solidFill>
              <a:srgbClr val="EC7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/>
            <p:cNvSpPr/>
            <p:nvPr userDrawn="1"/>
          </p:nvSpPr>
          <p:spPr>
            <a:xfrm>
              <a:off x="1907704" y="1340768"/>
              <a:ext cx="5400600" cy="144016"/>
            </a:xfrm>
            <a:prstGeom prst="rect">
              <a:avLst/>
            </a:prstGeom>
            <a:solidFill>
              <a:srgbClr val="EC7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 userDrawn="1"/>
        </p:nvGrpSpPr>
        <p:grpSpPr>
          <a:xfrm rot="10800000">
            <a:off x="1918770" y="4005063"/>
            <a:ext cx="5400600" cy="1152128"/>
            <a:chOff x="1907704" y="1340768"/>
            <a:chExt cx="5400600" cy="1152128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1907704" y="1484784"/>
              <a:ext cx="144016" cy="1008112"/>
            </a:xfrm>
            <a:prstGeom prst="rect">
              <a:avLst/>
            </a:prstGeom>
            <a:solidFill>
              <a:srgbClr val="EC7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7164288" y="1484784"/>
              <a:ext cx="144016" cy="1008112"/>
            </a:xfrm>
            <a:prstGeom prst="rect">
              <a:avLst/>
            </a:prstGeom>
            <a:solidFill>
              <a:srgbClr val="EC7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1907704" y="1340768"/>
              <a:ext cx="5400600" cy="144016"/>
            </a:xfrm>
            <a:prstGeom prst="rect">
              <a:avLst/>
            </a:prstGeom>
            <a:solidFill>
              <a:srgbClr val="EC7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직사각형 5"/>
          <p:cNvSpPr/>
          <p:nvPr userDrawn="1"/>
        </p:nvSpPr>
        <p:spPr>
          <a:xfrm>
            <a:off x="1907703" y="0"/>
            <a:ext cx="7236295" cy="6874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16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6453336"/>
            <a:ext cx="9144000" cy="40466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 flipV="1">
            <a:off x="0" y="6857999"/>
            <a:ext cx="9144000" cy="45719"/>
          </a:xfrm>
          <a:prstGeom prst="rect">
            <a:avLst/>
          </a:prstGeom>
          <a:solidFill>
            <a:srgbClr val="EC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8234346" y="385597"/>
            <a:ext cx="720080" cy="720080"/>
          </a:xfrm>
          <a:prstGeom prst="rect">
            <a:avLst/>
          </a:prstGeom>
          <a:solidFill>
            <a:srgbClr val="EC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8028384" y="908720"/>
            <a:ext cx="360040" cy="36004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60432" y="6525344"/>
            <a:ext cx="755576" cy="2410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Page.</a:t>
            </a:r>
            <a:fld id="{C076B9E8-9E02-43F3-9CFA-180D943539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unkyoung\Pictures\템플릿디자인\ppt_bg_orange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60" y="3441"/>
            <a:ext cx="9161759" cy="687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 userDrawn="1"/>
        </p:nvGrpSpPr>
        <p:grpSpPr>
          <a:xfrm>
            <a:off x="1907704" y="1340768"/>
            <a:ext cx="5400600" cy="1152128"/>
            <a:chOff x="1907704" y="1340768"/>
            <a:chExt cx="5400600" cy="1152128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1907704" y="1484784"/>
              <a:ext cx="144016" cy="1008112"/>
            </a:xfrm>
            <a:prstGeom prst="rect">
              <a:avLst/>
            </a:prstGeom>
            <a:solidFill>
              <a:srgbClr val="EC7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7164288" y="1484784"/>
              <a:ext cx="144016" cy="1008112"/>
            </a:xfrm>
            <a:prstGeom prst="rect">
              <a:avLst/>
            </a:prstGeom>
            <a:solidFill>
              <a:srgbClr val="EC7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/>
            <p:cNvSpPr/>
            <p:nvPr userDrawn="1"/>
          </p:nvSpPr>
          <p:spPr>
            <a:xfrm>
              <a:off x="1907704" y="1340768"/>
              <a:ext cx="5400600" cy="144016"/>
            </a:xfrm>
            <a:prstGeom prst="rect">
              <a:avLst/>
            </a:prstGeom>
            <a:solidFill>
              <a:srgbClr val="EC7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 userDrawn="1"/>
        </p:nvGrpSpPr>
        <p:grpSpPr>
          <a:xfrm rot="10800000">
            <a:off x="1918770" y="4005063"/>
            <a:ext cx="5400600" cy="1152128"/>
            <a:chOff x="1907704" y="1340768"/>
            <a:chExt cx="5400600" cy="1152128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1907704" y="1484784"/>
              <a:ext cx="144016" cy="1008112"/>
            </a:xfrm>
            <a:prstGeom prst="rect">
              <a:avLst/>
            </a:prstGeom>
            <a:solidFill>
              <a:srgbClr val="EC7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7164288" y="1484784"/>
              <a:ext cx="144016" cy="1008112"/>
            </a:xfrm>
            <a:prstGeom prst="rect">
              <a:avLst/>
            </a:prstGeom>
            <a:solidFill>
              <a:srgbClr val="EC7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1907704" y="1340768"/>
              <a:ext cx="5400600" cy="144016"/>
            </a:xfrm>
            <a:prstGeom prst="rect">
              <a:avLst/>
            </a:prstGeom>
            <a:solidFill>
              <a:srgbClr val="EC7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912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 flipV="1">
            <a:off x="0" y="6857999"/>
            <a:ext cx="9144000" cy="45719"/>
          </a:xfrm>
          <a:prstGeom prst="rect">
            <a:avLst/>
          </a:prstGeom>
          <a:solidFill>
            <a:srgbClr val="EC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8234346" y="385597"/>
            <a:ext cx="720080" cy="720080"/>
          </a:xfrm>
          <a:prstGeom prst="rect">
            <a:avLst/>
          </a:prstGeom>
          <a:solidFill>
            <a:srgbClr val="EC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8028384" y="908720"/>
            <a:ext cx="360040" cy="36004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11st.co.kr/product/SellerProductDetail.tmall?method=getSellerProductDetail&amp;prdNo=2502426687&amp;NaPm=ct=k8a8izew|ci=11580df101256fd93e6fec0370099eba175eeba8|tr=slsl|sn=17703|hk=ee5847c5a8389150a101a160dab6588293912931&amp;utm_term=&amp;utm_campaign=%B3%D7%C0%CC%B9%F6pc_%B0%A1%B0%DD%BA%F1%B1%B3%B1%E2%BA%BB&amp;utm_source=%B3%D7%C0%CC%B9%F6_PC_PCS&amp;utm_medium=%B0%A1%B0%DD%BA%F1%B1%B3" TargetMode="External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/>
          <p:cNvSpPr txBox="1">
            <a:spLocks/>
          </p:cNvSpPr>
          <p:nvPr/>
        </p:nvSpPr>
        <p:spPr>
          <a:xfrm>
            <a:off x="434354" y="3429000"/>
            <a:ext cx="6264696" cy="292619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2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주제</a:t>
            </a:r>
            <a:endParaRPr lang="en-US" altLang="ko-KR" sz="2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교차로 보행자 및 차량 검지 기술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itchFamily="34" charset="0"/>
              <a:buNone/>
            </a:pPr>
            <a:r>
              <a:rPr lang="ko-KR" altLang="en-US" sz="2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지도교수</a:t>
            </a:r>
            <a:endParaRPr lang="en-US" altLang="ko-KR" sz="2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itchFamily="34" charset="0"/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문현준 교수님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권기학 교수님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itchFamily="34" charset="0"/>
              <a:buNone/>
            </a:pPr>
            <a:r>
              <a:rPr lang="ko-KR" altLang="en-US" sz="2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팀원</a:t>
            </a:r>
            <a:endParaRPr lang="en-US" altLang="ko-KR" sz="2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14011074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조현기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15010980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구본학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15010993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조남규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15011059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이세영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34354" y="1466414"/>
            <a:ext cx="5721822" cy="17465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Capstone 2</a:t>
            </a:r>
            <a:r>
              <a:rPr lang="ko-KR" altLang="en-US" sz="5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조</a:t>
            </a:r>
          </a:p>
          <a:p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과제 제안서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EA12A4-D318-4FA8-889C-4ED847068CC2}"/>
              </a:ext>
            </a:extLst>
          </p:cNvPr>
          <p:cNvSpPr txBox="1"/>
          <p:nvPr/>
        </p:nvSpPr>
        <p:spPr>
          <a:xfrm>
            <a:off x="3959932" y="635519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2020.4.06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35"/>
    </mc:Choice>
    <mc:Fallback xmlns="">
      <p:transition spd="slow" advTm="16835"/>
    </mc:Fallback>
  </mc:AlternateContent>
  <p:extLst>
    <p:ext uri="{E180D4A7-C9FB-4DFB-919C-405C955672EB}">
      <p14:showEvtLst xmlns:p14="http://schemas.microsoft.com/office/powerpoint/2010/main">
        <p14:playEvt time="143" objId="3"/>
        <p14:stopEvt time="15856" objId="3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334643" y="128826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시스템 구성도</a:t>
            </a: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Page.</a:t>
            </a:r>
            <a:fld id="{C076B9E8-9E02-43F3-9CFA-180D943539F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059EC84-278D-4AF0-813C-05BD0781FFEB}"/>
              </a:ext>
            </a:extLst>
          </p:cNvPr>
          <p:cNvSpPr/>
          <p:nvPr/>
        </p:nvSpPr>
        <p:spPr>
          <a:xfrm flipH="1">
            <a:off x="395536" y="1268760"/>
            <a:ext cx="45719" cy="3693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15941F-14C8-4D05-8ACC-C14560AA26B6}"/>
              </a:ext>
            </a:extLst>
          </p:cNvPr>
          <p:cNvSpPr txBox="1"/>
          <p:nvPr/>
        </p:nvSpPr>
        <p:spPr>
          <a:xfrm>
            <a:off x="539552" y="126876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시스템 구성도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CD2D8B-6F27-45A2-A527-E652DDE526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3" y="2810830"/>
            <a:ext cx="1384424" cy="1236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8A97CB-CABA-401C-9E2C-841278348C7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584" y="2542227"/>
            <a:ext cx="1384424" cy="1236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4D27D18-4F22-405E-8E54-D0935D513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197" y="4654876"/>
            <a:ext cx="1659555" cy="6059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027011-9AF2-460C-BFC5-59EC99624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420" y="3615521"/>
            <a:ext cx="934292" cy="980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769034-026B-4240-A26A-23EB3DBA750E}"/>
              </a:ext>
            </a:extLst>
          </p:cNvPr>
          <p:cNvSpPr txBox="1"/>
          <p:nvPr/>
        </p:nvSpPr>
        <p:spPr>
          <a:xfrm>
            <a:off x="539552" y="4176663"/>
            <a:ext cx="13844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/>
              <a:t>라즈베리파이 카메라 모듈</a:t>
            </a:r>
            <a:endParaRPr lang="en-US" altLang="ko-KR" sz="1300" b="1" dirty="0"/>
          </a:p>
          <a:p>
            <a:pPr algn="ctr"/>
            <a:r>
              <a:rPr lang="en-US" altLang="ko-KR" sz="1300" b="1" dirty="0"/>
              <a:t>(</a:t>
            </a:r>
            <a:r>
              <a:rPr lang="ko-KR" altLang="en-US" sz="1300" b="1" dirty="0"/>
              <a:t>파이카메라</a:t>
            </a:r>
            <a:r>
              <a:rPr lang="en-US" altLang="ko-KR" sz="1300" b="1" dirty="0"/>
              <a:t>)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8MP </a:t>
            </a:r>
            <a:r>
              <a:rPr lang="ko-KR" altLang="en-US" sz="1300" b="1" dirty="0"/>
              <a:t>해상도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3A4DB5-2969-4EB2-9A23-FFDE5A101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3208387"/>
            <a:ext cx="933450" cy="122872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F7197FE-5880-4549-97CE-C463F4090EEC}"/>
              </a:ext>
            </a:extLst>
          </p:cNvPr>
          <p:cNvSpPr/>
          <p:nvPr/>
        </p:nvSpPr>
        <p:spPr>
          <a:xfrm>
            <a:off x="523280" y="2564904"/>
            <a:ext cx="1384424" cy="259228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B35F589-E818-4CAF-BFF8-2533916A3AEB}"/>
              </a:ext>
            </a:extLst>
          </p:cNvPr>
          <p:cNvSpPr/>
          <p:nvPr/>
        </p:nvSpPr>
        <p:spPr>
          <a:xfrm>
            <a:off x="2971552" y="2062588"/>
            <a:ext cx="1888480" cy="352665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DB83C-70F5-4BEA-8A1A-D5556F94AC89}"/>
              </a:ext>
            </a:extLst>
          </p:cNvPr>
          <p:cNvSpPr txBox="1"/>
          <p:nvPr/>
        </p:nvSpPr>
        <p:spPr>
          <a:xfrm>
            <a:off x="3115568" y="2387495"/>
            <a:ext cx="18884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라즈베리파이 </a:t>
            </a:r>
            <a:r>
              <a:rPr lang="en-US" altLang="ko-KR" sz="1500" b="1" dirty="0"/>
              <a:t>3b+</a:t>
            </a:r>
            <a:endParaRPr lang="ko-KR" altLang="en-US" sz="15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EE35064-E093-4507-B463-5B90C379F113}"/>
              </a:ext>
            </a:extLst>
          </p:cNvPr>
          <p:cNvSpPr/>
          <p:nvPr/>
        </p:nvSpPr>
        <p:spPr>
          <a:xfrm>
            <a:off x="5724128" y="3208386"/>
            <a:ext cx="933450" cy="1228726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8A0772C-A309-4D4A-986C-D7845DFA9DC1}"/>
              </a:ext>
            </a:extLst>
          </p:cNvPr>
          <p:cNvSpPr/>
          <p:nvPr/>
        </p:nvSpPr>
        <p:spPr>
          <a:xfrm>
            <a:off x="7596336" y="3242479"/>
            <a:ext cx="1200944" cy="1194633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31B223-CE94-4160-8BA7-1E66CB08025A}"/>
              </a:ext>
            </a:extLst>
          </p:cNvPr>
          <p:cNvSpPr txBox="1"/>
          <p:nvPr/>
        </p:nvSpPr>
        <p:spPr>
          <a:xfrm>
            <a:off x="7563792" y="3573016"/>
            <a:ext cx="1256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교차로 </a:t>
            </a:r>
            <a:endParaRPr lang="en-US" altLang="ko-KR" sz="1500" b="1" dirty="0"/>
          </a:p>
          <a:p>
            <a:pPr algn="ctr"/>
            <a:r>
              <a:rPr lang="ko-KR" altLang="en-US" sz="1500" b="1" dirty="0"/>
              <a:t>신호 제어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07A7A44-7D7D-4F52-8995-A2353A797AFF}"/>
              </a:ext>
            </a:extLst>
          </p:cNvPr>
          <p:cNvSpPr/>
          <p:nvPr/>
        </p:nvSpPr>
        <p:spPr>
          <a:xfrm>
            <a:off x="2195736" y="3599659"/>
            <a:ext cx="648072" cy="522778"/>
          </a:xfrm>
          <a:prstGeom prst="right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1E9F5ED-6A65-4518-9722-BB88EA5F990D}"/>
              </a:ext>
            </a:extLst>
          </p:cNvPr>
          <p:cNvSpPr/>
          <p:nvPr/>
        </p:nvSpPr>
        <p:spPr>
          <a:xfrm>
            <a:off x="5004048" y="3645024"/>
            <a:ext cx="648072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96EF3E53-CF96-4B2F-B5B7-867E19300EB4}"/>
              </a:ext>
            </a:extLst>
          </p:cNvPr>
          <p:cNvSpPr/>
          <p:nvPr/>
        </p:nvSpPr>
        <p:spPr>
          <a:xfrm>
            <a:off x="6804248" y="3645024"/>
            <a:ext cx="648072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E2699F-933F-4006-880D-C6044EFE1A28}"/>
              </a:ext>
            </a:extLst>
          </p:cNvPr>
          <p:cNvSpPr txBox="1"/>
          <p:nvPr/>
        </p:nvSpPr>
        <p:spPr>
          <a:xfrm>
            <a:off x="647564" y="2190675"/>
            <a:ext cx="1168400" cy="369332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영상입력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7591DA-F5C5-4931-A833-19EDDC997742}"/>
              </a:ext>
            </a:extLst>
          </p:cNvPr>
          <p:cNvSpPr txBox="1"/>
          <p:nvPr/>
        </p:nvSpPr>
        <p:spPr>
          <a:xfrm>
            <a:off x="2971552" y="1687170"/>
            <a:ext cx="1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임베디드 시스템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E69328-F47D-48B5-92B2-4FC6231FF525}"/>
              </a:ext>
            </a:extLst>
          </p:cNvPr>
          <p:cNvSpPr txBox="1"/>
          <p:nvPr/>
        </p:nvSpPr>
        <p:spPr>
          <a:xfrm>
            <a:off x="5851872" y="2843644"/>
            <a:ext cx="66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서버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94F8E-593A-4446-87ED-5E8807D1645B}"/>
              </a:ext>
            </a:extLst>
          </p:cNvPr>
          <p:cNvSpPr txBox="1"/>
          <p:nvPr/>
        </p:nvSpPr>
        <p:spPr>
          <a:xfrm>
            <a:off x="7812360" y="2843644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출력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C5F1881-34EF-4CB3-B033-BBF001A45759}"/>
              </a:ext>
            </a:extLst>
          </p:cNvPr>
          <p:cNvCxnSpPr/>
          <p:nvPr/>
        </p:nvCxnSpPr>
        <p:spPr>
          <a:xfrm>
            <a:off x="533027" y="5724142"/>
            <a:ext cx="7907830" cy="91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DD0B7B-27BA-4984-AEA5-612D45E38D48}"/>
              </a:ext>
            </a:extLst>
          </p:cNvPr>
          <p:cNvSpPr/>
          <p:nvPr/>
        </p:nvSpPr>
        <p:spPr>
          <a:xfrm>
            <a:off x="1547664" y="5909210"/>
            <a:ext cx="6940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ko-KR" altLang="en-US" b="1" dirty="0"/>
              <a:t>입력은 </a:t>
            </a:r>
            <a:r>
              <a:rPr lang="ko-KR" altLang="en-US" b="1" dirty="0" err="1">
                <a:solidFill>
                  <a:srgbClr val="FF0000"/>
                </a:solidFill>
              </a:rPr>
              <a:t>라즈베리파이</a:t>
            </a:r>
            <a:r>
              <a:rPr lang="ko-KR" altLang="en-US" b="1" dirty="0">
                <a:solidFill>
                  <a:srgbClr val="FF0000"/>
                </a:solidFill>
              </a:rPr>
              <a:t> 카메라 모듈</a:t>
            </a:r>
            <a:r>
              <a:rPr lang="ko-KR" altLang="en-US" b="1" dirty="0"/>
              <a:t>을 이용해 </a:t>
            </a:r>
            <a:r>
              <a:rPr lang="en-US" altLang="ko-KR" b="1" dirty="0"/>
              <a:t>2D </a:t>
            </a:r>
            <a:r>
              <a:rPr lang="ko-KR" altLang="en-US" b="1" dirty="0"/>
              <a:t>영상을 입력한다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DC3C588-C448-4F59-A894-75CF8EAA2A03}"/>
              </a:ext>
            </a:extLst>
          </p:cNvPr>
          <p:cNvSpPr/>
          <p:nvPr/>
        </p:nvSpPr>
        <p:spPr>
          <a:xfrm>
            <a:off x="512257" y="5877272"/>
            <a:ext cx="941470" cy="451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01</a:t>
            </a:r>
            <a:endParaRPr lang="ko-KR" altLang="en-US" sz="2800" b="1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075B0CF-FA22-4AB9-9933-6C24B3980DC0}"/>
              </a:ext>
            </a:extLst>
          </p:cNvPr>
          <p:cNvCxnSpPr/>
          <p:nvPr/>
        </p:nvCxnSpPr>
        <p:spPr>
          <a:xfrm>
            <a:off x="467544" y="6444222"/>
            <a:ext cx="7907830" cy="91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53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67"/>
    </mc:Choice>
    <mc:Fallback xmlns="">
      <p:transition spd="slow" advTm="27667"/>
    </mc:Fallback>
  </mc:AlternateContent>
  <p:extLst>
    <p:ext uri="{E180D4A7-C9FB-4DFB-919C-405C955672EB}">
      <p14:showEvtLst xmlns:p14="http://schemas.microsoft.com/office/powerpoint/2010/main">
        <p14:playEvt time="53" objId="4"/>
        <p14:stopEvt time="27667" objId="4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334643" y="128826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시스템 구성도</a:t>
            </a: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Page.</a:t>
            </a:r>
            <a:fld id="{C076B9E8-9E02-43F3-9CFA-180D943539F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059EC84-278D-4AF0-813C-05BD0781FFEB}"/>
              </a:ext>
            </a:extLst>
          </p:cNvPr>
          <p:cNvSpPr/>
          <p:nvPr/>
        </p:nvSpPr>
        <p:spPr>
          <a:xfrm flipH="1">
            <a:off x="395536" y="1268760"/>
            <a:ext cx="45719" cy="3693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15941F-14C8-4D05-8ACC-C14560AA26B6}"/>
              </a:ext>
            </a:extLst>
          </p:cNvPr>
          <p:cNvSpPr txBox="1"/>
          <p:nvPr/>
        </p:nvSpPr>
        <p:spPr>
          <a:xfrm>
            <a:off x="539552" y="126876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시스템 구성도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CD2D8B-6F27-45A2-A527-E652DDE526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3" y="2810830"/>
            <a:ext cx="1384424" cy="1236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8A97CB-CABA-401C-9E2C-841278348C7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584" y="2542227"/>
            <a:ext cx="1384424" cy="1236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4D27D18-4F22-405E-8E54-D0935D513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197" y="4654876"/>
            <a:ext cx="1659555" cy="6059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027011-9AF2-460C-BFC5-59EC99624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420" y="3615521"/>
            <a:ext cx="934292" cy="980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769034-026B-4240-A26A-23EB3DBA750E}"/>
              </a:ext>
            </a:extLst>
          </p:cNvPr>
          <p:cNvSpPr txBox="1"/>
          <p:nvPr/>
        </p:nvSpPr>
        <p:spPr>
          <a:xfrm>
            <a:off x="539552" y="4176663"/>
            <a:ext cx="13844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/>
              <a:t>라즈베리파이 카메라 모듈</a:t>
            </a:r>
            <a:endParaRPr lang="en-US" altLang="ko-KR" sz="1300" b="1" dirty="0"/>
          </a:p>
          <a:p>
            <a:pPr algn="ctr"/>
            <a:r>
              <a:rPr lang="en-US" altLang="ko-KR" sz="1300" b="1" dirty="0"/>
              <a:t>(</a:t>
            </a:r>
            <a:r>
              <a:rPr lang="ko-KR" altLang="en-US" sz="1300" b="1" dirty="0"/>
              <a:t>파이카메라</a:t>
            </a:r>
            <a:r>
              <a:rPr lang="en-US" altLang="ko-KR" sz="1300" b="1" dirty="0"/>
              <a:t>)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8MP </a:t>
            </a:r>
            <a:r>
              <a:rPr lang="ko-KR" altLang="en-US" sz="1300" b="1" dirty="0"/>
              <a:t>해상도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3A4DB5-2969-4EB2-9A23-FFDE5A101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3208387"/>
            <a:ext cx="933450" cy="122872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F7197FE-5880-4549-97CE-C463F4090EEC}"/>
              </a:ext>
            </a:extLst>
          </p:cNvPr>
          <p:cNvSpPr/>
          <p:nvPr/>
        </p:nvSpPr>
        <p:spPr>
          <a:xfrm>
            <a:off x="523280" y="2564904"/>
            <a:ext cx="1384424" cy="2592288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B35F589-E818-4CAF-BFF8-2533916A3AEB}"/>
              </a:ext>
            </a:extLst>
          </p:cNvPr>
          <p:cNvSpPr/>
          <p:nvPr/>
        </p:nvSpPr>
        <p:spPr>
          <a:xfrm>
            <a:off x="2971552" y="2062588"/>
            <a:ext cx="1888480" cy="352665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DB83C-70F5-4BEA-8A1A-D5556F94AC89}"/>
              </a:ext>
            </a:extLst>
          </p:cNvPr>
          <p:cNvSpPr txBox="1"/>
          <p:nvPr/>
        </p:nvSpPr>
        <p:spPr>
          <a:xfrm>
            <a:off x="3115568" y="2387495"/>
            <a:ext cx="18884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라즈베리파이 </a:t>
            </a:r>
            <a:r>
              <a:rPr lang="en-US" altLang="ko-KR" sz="1500" b="1" dirty="0"/>
              <a:t>3b+</a:t>
            </a:r>
            <a:endParaRPr lang="ko-KR" altLang="en-US" sz="15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EE35064-E093-4507-B463-5B90C379F113}"/>
              </a:ext>
            </a:extLst>
          </p:cNvPr>
          <p:cNvSpPr/>
          <p:nvPr/>
        </p:nvSpPr>
        <p:spPr>
          <a:xfrm>
            <a:off x="5724128" y="3208386"/>
            <a:ext cx="933450" cy="1228726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8A0772C-A309-4D4A-986C-D7845DFA9DC1}"/>
              </a:ext>
            </a:extLst>
          </p:cNvPr>
          <p:cNvSpPr/>
          <p:nvPr/>
        </p:nvSpPr>
        <p:spPr>
          <a:xfrm>
            <a:off x="7596336" y="3242479"/>
            <a:ext cx="1200944" cy="1194633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31B223-CE94-4160-8BA7-1E66CB08025A}"/>
              </a:ext>
            </a:extLst>
          </p:cNvPr>
          <p:cNvSpPr txBox="1"/>
          <p:nvPr/>
        </p:nvSpPr>
        <p:spPr>
          <a:xfrm>
            <a:off x="7563792" y="3573016"/>
            <a:ext cx="1256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교차로 </a:t>
            </a:r>
            <a:endParaRPr lang="en-US" altLang="ko-KR" sz="1500" b="1" dirty="0"/>
          </a:p>
          <a:p>
            <a:pPr algn="ctr"/>
            <a:r>
              <a:rPr lang="ko-KR" altLang="en-US" sz="1500" b="1" dirty="0"/>
              <a:t>신호 제어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07A7A44-7D7D-4F52-8995-A2353A797AFF}"/>
              </a:ext>
            </a:extLst>
          </p:cNvPr>
          <p:cNvSpPr/>
          <p:nvPr/>
        </p:nvSpPr>
        <p:spPr>
          <a:xfrm>
            <a:off x="2195736" y="3599659"/>
            <a:ext cx="648072" cy="52277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1E9F5ED-6A65-4518-9722-BB88EA5F990D}"/>
              </a:ext>
            </a:extLst>
          </p:cNvPr>
          <p:cNvSpPr/>
          <p:nvPr/>
        </p:nvSpPr>
        <p:spPr>
          <a:xfrm>
            <a:off x="5004048" y="3645024"/>
            <a:ext cx="648072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96EF3E53-CF96-4B2F-B5B7-867E19300EB4}"/>
              </a:ext>
            </a:extLst>
          </p:cNvPr>
          <p:cNvSpPr/>
          <p:nvPr/>
        </p:nvSpPr>
        <p:spPr>
          <a:xfrm>
            <a:off x="6804248" y="3645024"/>
            <a:ext cx="648072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E2699F-933F-4006-880D-C6044EFE1A28}"/>
              </a:ext>
            </a:extLst>
          </p:cNvPr>
          <p:cNvSpPr txBox="1"/>
          <p:nvPr/>
        </p:nvSpPr>
        <p:spPr>
          <a:xfrm>
            <a:off x="647564" y="2190675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영상입력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7591DA-F5C5-4931-A833-19EDDC997742}"/>
              </a:ext>
            </a:extLst>
          </p:cNvPr>
          <p:cNvSpPr txBox="1"/>
          <p:nvPr/>
        </p:nvSpPr>
        <p:spPr>
          <a:xfrm>
            <a:off x="2971552" y="1687170"/>
            <a:ext cx="1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임베디드 시스템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E69328-F47D-48B5-92B2-4FC6231FF525}"/>
              </a:ext>
            </a:extLst>
          </p:cNvPr>
          <p:cNvSpPr txBox="1"/>
          <p:nvPr/>
        </p:nvSpPr>
        <p:spPr>
          <a:xfrm>
            <a:off x="5851872" y="2843644"/>
            <a:ext cx="66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서버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94F8E-593A-4446-87ED-5E8807D1645B}"/>
              </a:ext>
            </a:extLst>
          </p:cNvPr>
          <p:cNvSpPr txBox="1"/>
          <p:nvPr/>
        </p:nvSpPr>
        <p:spPr>
          <a:xfrm>
            <a:off x="7812360" y="2843644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출력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5F3EC3B-D2AD-40AD-8D98-E1D0C2A74FA2}"/>
              </a:ext>
            </a:extLst>
          </p:cNvPr>
          <p:cNvCxnSpPr>
            <a:cxnSpLocks/>
          </p:cNvCxnSpPr>
          <p:nvPr/>
        </p:nvCxnSpPr>
        <p:spPr>
          <a:xfrm>
            <a:off x="512190" y="5631051"/>
            <a:ext cx="7907830" cy="91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16CE28-DA3F-45D0-892F-DCE4DD24E96C}"/>
              </a:ext>
            </a:extLst>
          </p:cNvPr>
          <p:cNvSpPr/>
          <p:nvPr/>
        </p:nvSpPr>
        <p:spPr>
          <a:xfrm>
            <a:off x="1664318" y="5734997"/>
            <a:ext cx="6796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입력 받은 영상 </a:t>
            </a:r>
            <a:r>
              <a:rPr lang="en-US" altLang="ko-KR" b="1" dirty="0"/>
              <a:t>Data</a:t>
            </a:r>
            <a:r>
              <a:rPr lang="ko-KR" altLang="en-US" b="1" dirty="0"/>
              <a:t>를 </a:t>
            </a:r>
            <a:r>
              <a:rPr lang="en-US" altLang="ko-KR" b="1" dirty="0">
                <a:solidFill>
                  <a:srgbClr val="FF0000"/>
                </a:solidFill>
              </a:rPr>
              <a:t>Python</a:t>
            </a:r>
            <a:r>
              <a:rPr lang="ko-KR" altLang="en-US" b="1" dirty="0"/>
              <a:t>과 </a:t>
            </a:r>
            <a:r>
              <a:rPr lang="en-US" altLang="ko-KR" b="1" dirty="0">
                <a:solidFill>
                  <a:srgbClr val="FF0000"/>
                </a:solidFill>
              </a:rPr>
              <a:t>OpenCV</a:t>
            </a:r>
            <a:r>
              <a:rPr lang="ko-KR" altLang="en-US" b="1" dirty="0"/>
              <a:t>를 이용해 영상처리를 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30EAE02-209B-488A-9F43-C2A865CE112D}"/>
              </a:ext>
            </a:extLst>
          </p:cNvPr>
          <p:cNvSpPr/>
          <p:nvPr/>
        </p:nvSpPr>
        <p:spPr>
          <a:xfrm>
            <a:off x="647563" y="5703059"/>
            <a:ext cx="850809" cy="6281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02</a:t>
            </a:r>
            <a:endParaRPr lang="ko-KR" altLang="en-US" sz="2800" b="1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2536404-D0CF-4759-8D50-3DAC0D510F4B}"/>
              </a:ext>
            </a:extLst>
          </p:cNvPr>
          <p:cNvCxnSpPr>
            <a:cxnSpLocks/>
          </p:cNvCxnSpPr>
          <p:nvPr/>
        </p:nvCxnSpPr>
        <p:spPr>
          <a:xfrm>
            <a:off x="512190" y="6444222"/>
            <a:ext cx="7907830" cy="91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66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67"/>
    </mc:Choice>
    <mc:Fallback xmlns="">
      <p:transition spd="slow" advTm="27667"/>
    </mc:Fallback>
  </mc:AlternateContent>
  <p:extLst>
    <p:ext uri="{E180D4A7-C9FB-4DFB-919C-405C955672EB}">
      <p14:showEvtLst xmlns:p14="http://schemas.microsoft.com/office/powerpoint/2010/main">
        <p14:playEvt time="53" objId="4"/>
        <p14:stopEvt time="27667" objId="4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334643" y="128826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시스템 구성도</a:t>
            </a: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Page.</a:t>
            </a:r>
            <a:fld id="{C076B9E8-9E02-43F3-9CFA-180D943539F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059EC84-278D-4AF0-813C-05BD0781FFEB}"/>
              </a:ext>
            </a:extLst>
          </p:cNvPr>
          <p:cNvSpPr/>
          <p:nvPr/>
        </p:nvSpPr>
        <p:spPr>
          <a:xfrm flipH="1">
            <a:off x="395536" y="1268760"/>
            <a:ext cx="45719" cy="3693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15941F-14C8-4D05-8ACC-C14560AA26B6}"/>
              </a:ext>
            </a:extLst>
          </p:cNvPr>
          <p:cNvSpPr txBox="1"/>
          <p:nvPr/>
        </p:nvSpPr>
        <p:spPr>
          <a:xfrm>
            <a:off x="539552" y="126876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시스템 구성도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CD2D8B-6F27-45A2-A527-E652DDE526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3" y="2810830"/>
            <a:ext cx="1384424" cy="1236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8A97CB-CABA-401C-9E2C-841278348C7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584" y="2542227"/>
            <a:ext cx="1384424" cy="1236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4D27D18-4F22-405E-8E54-D0935D513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197" y="4654876"/>
            <a:ext cx="1659555" cy="6059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027011-9AF2-460C-BFC5-59EC99624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420" y="3615521"/>
            <a:ext cx="934292" cy="980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769034-026B-4240-A26A-23EB3DBA750E}"/>
              </a:ext>
            </a:extLst>
          </p:cNvPr>
          <p:cNvSpPr txBox="1"/>
          <p:nvPr/>
        </p:nvSpPr>
        <p:spPr>
          <a:xfrm>
            <a:off x="539552" y="4176663"/>
            <a:ext cx="13844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/>
              <a:t>라즈베리파이 카메라 모듈</a:t>
            </a:r>
            <a:endParaRPr lang="en-US" altLang="ko-KR" sz="1300" b="1" dirty="0"/>
          </a:p>
          <a:p>
            <a:pPr algn="ctr"/>
            <a:r>
              <a:rPr lang="en-US" altLang="ko-KR" sz="1300" b="1" dirty="0"/>
              <a:t>(</a:t>
            </a:r>
            <a:r>
              <a:rPr lang="ko-KR" altLang="en-US" sz="1300" b="1" dirty="0"/>
              <a:t>파이카메라</a:t>
            </a:r>
            <a:r>
              <a:rPr lang="en-US" altLang="ko-KR" sz="1300" b="1" dirty="0"/>
              <a:t>)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8MP </a:t>
            </a:r>
            <a:r>
              <a:rPr lang="ko-KR" altLang="en-US" sz="1300" b="1" dirty="0"/>
              <a:t>해상도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3A4DB5-2969-4EB2-9A23-FFDE5A101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3208387"/>
            <a:ext cx="933450" cy="122872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F7197FE-5880-4549-97CE-C463F4090EEC}"/>
              </a:ext>
            </a:extLst>
          </p:cNvPr>
          <p:cNvSpPr/>
          <p:nvPr/>
        </p:nvSpPr>
        <p:spPr>
          <a:xfrm>
            <a:off x="523280" y="2564904"/>
            <a:ext cx="1384424" cy="2592288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B35F589-E818-4CAF-BFF8-2533916A3AEB}"/>
              </a:ext>
            </a:extLst>
          </p:cNvPr>
          <p:cNvSpPr/>
          <p:nvPr/>
        </p:nvSpPr>
        <p:spPr>
          <a:xfrm>
            <a:off x="2971552" y="2062588"/>
            <a:ext cx="1888480" cy="352665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DB83C-70F5-4BEA-8A1A-D5556F94AC89}"/>
              </a:ext>
            </a:extLst>
          </p:cNvPr>
          <p:cNvSpPr txBox="1"/>
          <p:nvPr/>
        </p:nvSpPr>
        <p:spPr>
          <a:xfrm>
            <a:off x="3115568" y="2387495"/>
            <a:ext cx="18884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라즈베리파이 </a:t>
            </a:r>
            <a:r>
              <a:rPr lang="en-US" altLang="ko-KR" sz="1500" b="1" dirty="0"/>
              <a:t>3b+</a:t>
            </a:r>
            <a:endParaRPr lang="ko-KR" altLang="en-US" sz="15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EE35064-E093-4507-B463-5B90C379F113}"/>
              </a:ext>
            </a:extLst>
          </p:cNvPr>
          <p:cNvSpPr/>
          <p:nvPr/>
        </p:nvSpPr>
        <p:spPr>
          <a:xfrm>
            <a:off x="5724128" y="3208386"/>
            <a:ext cx="933450" cy="1228726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8A0772C-A309-4D4A-986C-D7845DFA9DC1}"/>
              </a:ext>
            </a:extLst>
          </p:cNvPr>
          <p:cNvSpPr/>
          <p:nvPr/>
        </p:nvSpPr>
        <p:spPr>
          <a:xfrm>
            <a:off x="7596336" y="3242479"/>
            <a:ext cx="1200944" cy="1194633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31B223-CE94-4160-8BA7-1E66CB08025A}"/>
              </a:ext>
            </a:extLst>
          </p:cNvPr>
          <p:cNvSpPr txBox="1"/>
          <p:nvPr/>
        </p:nvSpPr>
        <p:spPr>
          <a:xfrm>
            <a:off x="7563792" y="3573016"/>
            <a:ext cx="1256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교차로 </a:t>
            </a:r>
            <a:endParaRPr lang="en-US" altLang="ko-KR" sz="1500" b="1" dirty="0"/>
          </a:p>
          <a:p>
            <a:pPr algn="ctr"/>
            <a:r>
              <a:rPr lang="ko-KR" altLang="en-US" sz="1500" b="1" dirty="0"/>
              <a:t>신호 제어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07A7A44-7D7D-4F52-8995-A2353A797AFF}"/>
              </a:ext>
            </a:extLst>
          </p:cNvPr>
          <p:cNvSpPr/>
          <p:nvPr/>
        </p:nvSpPr>
        <p:spPr>
          <a:xfrm>
            <a:off x="2195736" y="3599659"/>
            <a:ext cx="648072" cy="52277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1E9F5ED-6A65-4518-9722-BB88EA5F990D}"/>
              </a:ext>
            </a:extLst>
          </p:cNvPr>
          <p:cNvSpPr/>
          <p:nvPr/>
        </p:nvSpPr>
        <p:spPr>
          <a:xfrm>
            <a:off x="5004048" y="3645024"/>
            <a:ext cx="648072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96EF3E53-CF96-4B2F-B5B7-867E19300EB4}"/>
              </a:ext>
            </a:extLst>
          </p:cNvPr>
          <p:cNvSpPr/>
          <p:nvPr/>
        </p:nvSpPr>
        <p:spPr>
          <a:xfrm>
            <a:off x="6804248" y="3645024"/>
            <a:ext cx="648072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E2699F-933F-4006-880D-C6044EFE1A28}"/>
              </a:ext>
            </a:extLst>
          </p:cNvPr>
          <p:cNvSpPr txBox="1"/>
          <p:nvPr/>
        </p:nvSpPr>
        <p:spPr>
          <a:xfrm>
            <a:off x="647564" y="2190675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영상입력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7591DA-F5C5-4931-A833-19EDDC997742}"/>
              </a:ext>
            </a:extLst>
          </p:cNvPr>
          <p:cNvSpPr txBox="1"/>
          <p:nvPr/>
        </p:nvSpPr>
        <p:spPr>
          <a:xfrm>
            <a:off x="2971552" y="1687170"/>
            <a:ext cx="1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임베디드 시스템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E69328-F47D-48B5-92B2-4FC6231FF525}"/>
              </a:ext>
            </a:extLst>
          </p:cNvPr>
          <p:cNvSpPr txBox="1"/>
          <p:nvPr/>
        </p:nvSpPr>
        <p:spPr>
          <a:xfrm>
            <a:off x="5851872" y="2843644"/>
            <a:ext cx="66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서버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94F8E-593A-4446-87ED-5E8807D1645B}"/>
              </a:ext>
            </a:extLst>
          </p:cNvPr>
          <p:cNvSpPr txBox="1"/>
          <p:nvPr/>
        </p:nvSpPr>
        <p:spPr>
          <a:xfrm>
            <a:off x="7812360" y="2843644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출력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E7ED988-A815-442A-B76F-ACAB0EDF3A13}"/>
              </a:ext>
            </a:extLst>
          </p:cNvPr>
          <p:cNvCxnSpPr/>
          <p:nvPr/>
        </p:nvCxnSpPr>
        <p:spPr>
          <a:xfrm>
            <a:off x="467544" y="5724142"/>
            <a:ext cx="7907830" cy="91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116114-9A7C-4CD7-BD5B-CA7B6C3AD621}"/>
              </a:ext>
            </a:extLst>
          </p:cNvPr>
          <p:cNvSpPr/>
          <p:nvPr/>
        </p:nvSpPr>
        <p:spPr>
          <a:xfrm>
            <a:off x="1520302" y="5909210"/>
            <a:ext cx="6940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 인공지능</a:t>
            </a:r>
            <a:r>
              <a:rPr lang="ko-KR" altLang="en-US" sz="2000" b="1" dirty="0"/>
              <a:t>을 이용해 보행자와 차량의 정보를 얻는다</a:t>
            </a:r>
            <a:r>
              <a:rPr lang="en-US" altLang="ko-KR" sz="2000" b="1" dirty="0"/>
              <a:t>.</a:t>
            </a:r>
            <a:endParaRPr lang="ko-KR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4E1533-C191-4A1D-98D0-38B7D3007D9B}"/>
              </a:ext>
            </a:extLst>
          </p:cNvPr>
          <p:cNvSpPr/>
          <p:nvPr/>
        </p:nvSpPr>
        <p:spPr>
          <a:xfrm>
            <a:off x="512257" y="5877272"/>
            <a:ext cx="941470" cy="451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03</a:t>
            </a:r>
            <a:endParaRPr lang="ko-KR" altLang="en-US" sz="2800" b="1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01C33B7-C9B1-431F-B44E-6D2D06A27D45}"/>
              </a:ext>
            </a:extLst>
          </p:cNvPr>
          <p:cNvCxnSpPr/>
          <p:nvPr/>
        </p:nvCxnSpPr>
        <p:spPr>
          <a:xfrm>
            <a:off x="467544" y="6444222"/>
            <a:ext cx="7907830" cy="91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90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67"/>
    </mc:Choice>
    <mc:Fallback xmlns="">
      <p:transition spd="slow" advTm="27667"/>
    </mc:Fallback>
  </mc:AlternateContent>
  <p:extLst>
    <p:ext uri="{E180D4A7-C9FB-4DFB-919C-405C955672EB}">
      <p14:showEvtLst xmlns:p14="http://schemas.microsoft.com/office/powerpoint/2010/main">
        <p14:playEvt time="53" objId="4"/>
        <p14:stopEvt time="27667" objId="4"/>
      </p14:showEvt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334643" y="128826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시스템 구성도</a:t>
            </a: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Page.</a:t>
            </a:r>
            <a:fld id="{C076B9E8-9E02-43F3-9CFA-180D943539F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059EC84-278D-4AF0-813C-05BD0781FFEB}"/>
              </a:ext>
            </a:extLst>
          </p:cNvPr>
          <p:cNvSpPr/>
          <p:nvPr/>
        </p:nvSpPr>
        <p:spPr>
          <a:xfrm flipH="1">
            <a:off x="395536" y="1268760"/>
            <a:ext cx="45719" cy="3693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15941F-14C8-4D05-8ACC-C14560AA26B6}"/>
              </a:ext>
            </a:extLst>
          </p:cNvPr>
          <p:cNvSpPr txBox="1"/>
          <p:nvPr/>
        </p:nvSpPr>
        <p:spPr>
          <a:xfrm>
            <a:off x="539552" y="126876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시스템 구성도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CD2D8B-6F27-45A2-A527-E652DDE526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3" y="2810830"/>
            <a:ext cx="1384424" cy="1236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8A97CB-CABA-401C-9E2C-841278348C7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584" y="2542227"/>
            <a:ext cx="1384424" cy="1236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4D27D18-4F22-405E-8E54-D0935D513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197" y="4654876"/>
            <a:ext cx="1659555" cy="6059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027011-9AF2-460C-BFC5-59EC99624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420" y="3615521"/>
            <a:ext cx="934292" cy="980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769034-026B-4240-A26A-23EB3DBA750E}"/>
              </a:ext>
            </a:extLst>
          </p:cNvPr>
          <p:cNvSpPr txBox="1"/>
          <p:nvPr/>
        </p:nvSpPr>
        <p:spPr>
          <a:xfrm>
            <a:off x="539552" y="4176663"/>
            <a:ext cx="13844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/>
              <a:t>라즈베리파이 카메라 모듈</a:t>
            </a:r>
            <a:endParaRPr lang="en-US" altLang="ko-KR" sz="1300" b="1" dirty="0"/>
          </a:p>
          <a:p>
            <a:pPr algn="ctr"/>
            <a:r>
              <a:rPr lang="en-US" altLang="ko-KR" sz="1300" b="1" dirty="0"/>
              <a:t>(</a:t>
            </a:r>
            <a:r>
              <a:rPr lang="ko-KR" altLang="en-US" sz="1300" b="1" dirty="0"/>
              <a:t>파이카메라</a:t>
            </a:r>
            <a:r>
              <a:rPr lang="en-US" altLang="ko-KR" sz="1300" b="1" dirty="0"/>
              <a:t>)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8MP </a:t>
            </a:r>
            <a:r>
              <a:rPr lang="ko-KR" altLang="en-US" sz="1300" b="1" dirty="0"/>
              <a:t>해상도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3A4DB5-2969-4EB2-9A23-FFDE5A101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3208387"/>
            <a:ext cx="933450" cy="122872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F7197FE-5880-4549-97CE-C463F4090EEC}"/>
              </a:ext>
            </a:extLst>
          </p:cNvPr>
          <p:cNvSpPr/>
          <p:nvPr/>
        </p:nvSpPr>
        <p:spPr>
          <a:xfrm>
            <a:off x="523280" y="2564904"/>
            <a:ext cx="1384424" cy="2592288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B35F589-E818-4CAF-BFF8-2533916A3AEB}"/>
              </a:ext>
            </a:extLst>
          </p:cNvPr>
          <p:cNvSpPr/>
          <p:nvPr/>
        </p:nvSpPr>
        <p:spPr>
          <a:xfrm>
            <a:off x="2971552" y="2062588"/>
            <a:ext cx="1888480" cy="352665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DB83C-70F5-4BEA-8A1A-D5556F94AC89}"/>
              </a:ext>
            </a:extLst>
          </p:cNvPr>
          <p:cNvSpPr txBox="1"/>
          <p:nvPr/>
        </p:nvSpPr>
        <p:spPr>
          <a:xfrm>
            <a:off x="3115568" y="2387495"/>
            <a:ext cx="18884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라즈베리파이 </a:t>
            </a:r>
            <a:r>
              <a:rPr lang="en-US" altLang="ko-KR" sz="1500" b="1" dirty="0"/>
              <a:t>3b+</a:t>
            </a:r>
            <a:endParaRPr lang="ko-KR" altLang="en-US" sz="15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EE35064-E093-4507-B463-5B90C379F113}"/>
              </a:ext>
            </a:extLst>
          </p:cNvPr>
          <p:cNvSpPr/>
          <p:nvPr/>
        </p:nvSpPr>
        <p:spPr>
          <a:xfrm>
            <a:off x="5724128" y="3208386"/>
            <a:ext cx="933450" cy="122872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8A0772C-A309-4D4A-986C-D7845DFA9DC1}"/>
              </a:ext>
            </a:extLst>
          </p:cNvPr>
          <p:cNvSpPr/>
          <p:nvPr/>
        </p:nvSpPr>
        <p:spPr>
          <a:xfrm>
            <a:off x="7596336" y="3242479"/>
            <a:ext cx="1200944" cy="1194633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31B223-CE94-4160-8BA7-1E66CB08025A}"/>
              </a:ext>
            </a:extLst>
          </p:cNvPr>
          <p:cNvSpPr txBox="1"/>
          <p:nvPr/>
        </p:nvSpPr>
        <p:spPr>
          <a:xfrm>
            <a:off x="7563792" y="3573016"/>
            <a:ext cx="1256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교차로 </a:t>
            </a:r>
            <a:endParaRPr lang="en-US" altLang="ko-KR" sz="1500" b="1" dirty="0"/>
          </a:p>
          <a:p>
            <a:pPr algn="ctr"/>
            <a:r>
              <a:rPr lang="ko-KR" altLang="en-US" sz="1500" b="1" dirty="0"/>
              <a:t>신호 제어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07A7A44-7D7D-4F52-8995-A2353A797AFF}"/>
              </a:ext>
            </a:extLst>
          </p:cNvPr>
          <p:cNvSpPr/>
          <p:nvPr/>
        </p:nvSpPr>
        <p:spPr>
          <a:xfrm>
            <a:off x="2195736" y="3599659"/>
            <a:ext cx="648072" cy="522778"/>
          </a:xfrm>
          <a:prstGeom prst="right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1E9F5ED-6A65-4518-9722-BB88EA5F990D}"/>
              </a:ext>
            </a:extLst>
          </p:cNvPr>
          <p:cNvSpPr/>
          <p:nvPr/>
        </p:nvSpPr>
        <p:spPr>
          <a:xfrm>
            <a:off x="5004048" y="3645024"/>
            <a:ext cx="648072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96EF3E53-CF96-4B2F-B5B7-867E19300EB4}"/>
              </a:ext>
            </a:extLst>
          </p:cNvPr>
          <p:cNvSpPr/>
          <p:nvPr/>
        </p:nvSpPr>
        <p:spPr>
          <a:xfrm>
            <a:off x="6804248" y="3645024"/>
            <a:ext cx="648072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E2699F-933F-4006-880D-C6044EFE1A28}"/>
              </a:ext>
            </a:extLst>
          </p:cNvPr>
          <p:cNvSpPr txBox="1"/>
          <p:nvPr/>
        </p:nvSpPr>
        <p:spPr>
          <a:xfrm>
            <a:off x="647564" y="2190675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영상입력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7591DA-F5C5-4931-A833-19EDDC997742}"/>
              </a:ext>
            </a:extLst>
          </p:cNvPr>
          <p:cNvSpPr txBox="1"/>
          <p:nvPr/>
        </p:nvSpPr>
        <p:spPr>
          <a:xfrm>
            <a:off x="2971552" y="1687170"/>
            <a:ext cx="1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임베디드 시스템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E69328-F47D-48B5-92B2-4FC6231FF525}"/>
              </a:ext>
            </a:extLst>
          </p:cNvPr>
          <p:cNvSpPr txBox="1"/>
          <p:nvPr/>
        </p:nvSpPr>
        <p:spPr>
          <a:xfrm>
            <a:off x="5851872" y="2843644"/>
            <a:ext cx="66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서버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94F8E-593A-4446-87ED-5E8807D1645B}"/>
              </a:ext>
            </a:extLst>
          </p:cNvPr>
          <p:cNvSpPr txBox="1"/>
          <p:nvPr/>
        </p:nvSpPr>
        <p:spPr>
          <a:xfrm>
            <a:off x="7812360" y="2843644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출력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A41264D-BAAC-4C7F-979F-81F3A6866088}"/>
              </a:ext>
            </a:extLst>
          </p:cNvPr>
          <p:cNvCxnSpPr/>
          <p:nvPr/>
        </p:nvCxnSpPr>
        <p:spPr>
          <a:xfrm>
            <a:off x="467544" y="5724142"/>
            <a:ext cx="7907830" cy="91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0AF752-DC31-4BF7-BC88-FCA842E9E4D1}"/>
              </a:ext>
            </a:extLst>
          </p:cNvPr>
          <p:cNvSpPr/>
          <p:nvPr/>
        </p:nvSpPr>
        <p:spPr>
          <a:xfrm>
            <a:off x="1520302" y="5909210"/>
            <a:ext cx="6940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/>
              <a:t>얻은 정보는 </a:t>
            </a:r>
            <a:r>
              <a:rPr lang="ko-KR" altLang="en-US" sz="2000" b="1" dirty="0">
                <a:solidFill>
                  <a:srgbClr val="FF0000"/>
                </a:solidFill>
              </a:rPr>
              <a:t>리눅스 환경</a:t>
            </a:r>
            <a:r>
              <a:rPr lang="ko-KR" altLang="en-US" sz="2000" b="1" dirty="0"/>
              <a:t>의 서버로 보내진다</a:t>
            </a:r>
            <a:r>
              <a:rPr lang="en-US" altLang="ko-KR" sz="2000" b="1" dirty="0"/>
              <a:t>.</a:t>
            </a:r>
            <a:endParaRPr lang="ko-KR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577DF1-DA42-4B24-B1B0-38582944676F}"/>
              </a:ext>
            </a:extLst>
          </p:cNvPr>
          <p:cNvSpPr/>
          <p:nvPr/>
        </p:nvSpPr>
        <p:spPr>
          <a:xfrm>
            <a:off x="512257" y="5877272"/>
            <a:ext cx="941470" cy="4517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04</a:t>
            </a:r>
            <a:endParaRPr lang="ko-KR" altLang="en-US" sz="2800" b="1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A1F76AD-24C4-499B-8C30-44A2DB137FCB}"/>
              </a:ext>
            </a:extLst>
          </p:cNvPr>
          <p:cNvCxnSpPr/>
          <p:nvPr/>
        </p:nvCxnSpPr>
        <p:spPr>
          <a:xfrm>
            <a:off x="467544" y="6444222"/>
            <a:ext cx="7907830" cy="91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79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67"/>
    </mc:Choice>
    <mc:Fallback xmlns="">
      <p:transition spd="slow" advTm="27667"/>
    </mc:Fallback>
  </mc:AlternateContent>
  <p:extLst>
    <p:ext uri="{E180D4A7-C9FB-4DFB-919C-405C955672EB}">
      <p14:showEvtLst xmlns:p14="http://schemas.microsoft.com/office/powerpoint/2010/main">
        <p14:playEvt time="53" objId="4"/>
        <p14:stopEvt time="27667" objId="4"/>
      </p14:showEvt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334643" y="128826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시스템 구성도</a:t>
            </a: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Page.</a:t>
            </a:r>
            <a:fld id="{C076B9E8-9E02-43F3-9CFA-180D943539F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059EC84-278D-4AF0-813C-05BD0781FFEB}"/>
              </a:ext>
            </a:extLst>
          </p:cNvPr>
          <p:cNvSpPr/>
          <p:nvPr/>
        </p:nvSpPr>
        <p:spPr>
          <a:xfrm flipH="1">
            <a:off x="395536" y="1268760"/>
            <a:ext cx="45719" cy="3693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15941F-14C8-4D05-8ACC-C14560AA26B6}"/>
              </a:ext>
            </a:extLst>
          </p:cNvPr>
          <p:cNvSpPr txBox="1"/>
          <p:nvPr/>
        </p:nvSpPr>
        <p:spPr>
          <a:xfrm>
            <a:off x="539552" y="126876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시스템 구성도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CD2D8B-6F27-45A2-A527-E652DDE526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3" y="2810830"/>
            <a:ext cx="1384424" cy="1236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8A97CB-CABA-401C-9E2C-841278348C7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584" y="2542227"/>
            <a:ext cx="1384424" cy="1236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4D27D18-4F22-405E-8E54-D0935D513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197" y="4654876"/>
            <a:ext cx="1659555" cy="6059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027011-9AF2-460C-BFC5-59EC99624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420" y="3615521"/>
            <a:ext cx="934292" cy="980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769034-026B-4240-A26A-23EB3DBA750E}"/>
              </a:ext>
            </a:extLst>
          </p:cNvPr>
          <p:cNvSpPr txBox="1"/>
          <p:nvPr/>
        </p:nvSpPr>
        <p:spPr>
          <a:xfrm>
            <a:off x="539552" y="4176663"/>
            <a:ext cx="13844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/>
              <a:t>라즈베리파이 카메라 모듈</a:t>
            </a:r>
            <a:endParaRPr lang="en-US" altLang="ko-KR" sz="1300" b="1" dirty="0"/>
          </a:p>
          <a:p>
            <a:pPr algn="ctr"/>
            <a:r>
              <a:rPr lang="en-US" altLang="ko-KR" sz="1300" b="1" dirty="0"/>
              <a:t>(</a:t>
            </a:r>
            <a:r>
              <a:rPr lang="ko-KR" altLang="en-US" sz="1300" b="1" dirty="0"/>
              <a:t>파이카메라</a:t>
            </a:r>
            <a:r>
              <a:rPr lang="en-US" altLang="ko-KR" sz="1300" b="1" dirty="0"/>
              <a:t>)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8MP </a:t>
            </a:r>
            <a:r>
              <a:rPr lang="ko-KR" altLang="en-US" sz="1300" b="1" dirty="0"/>
              <a:t>해상도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3A4DB5-2969-4EB2-9A23-FFDE5A101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3208387"/>
            <a:ext cx="933450" cy="122872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F7197FE-5880-4549-97CE-C463F4090EEC}"/>
              </a:ext>
            </a:extLst>
          </p:cNvPr>
          <p:cNvSpPr/>
          <p:nvPr/>
        </p:nvSpPr>
        <p:spPr>
          <a:xfrm>
            <a:off x="523280" y="2564904"/>
            <a:ext cx="1384424" cy="2592288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B35F589-E818-4CAF-BFF8-2533916A3AEB}"/>
              </a:ext>
            </a:extLst>
          </p:cNvPr>
          <p:cNvSpPr/>
          <p:nvPr/>
        </p:nvSpPr>
        <p:spPr>
          <a:xfrm>
            <a:off x="2971552" y="2062588"/>
            <a:ext cx="1888480" cy="352665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DB83C-70F5-4BEA-8A1A-D5556F94AC89}"/>
              </a:ext>
            </a:extLst>
          </p:cNvPr>
          <p:cNvSpPr txBox="1"/>
          <p:nvPr/>
        </p:nvSpPr>
        <p:spPr>
          <a:xfrm>
            <a:off x="3115568" y="2387495"/>
            <a:ext cx="18884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라즈베리파이 </a:t>
            </a:r>
            <a:r>
              <a:rPr lang="en-US" altLang="ko-KR" sz="1500" b="1" dirty="0"/>
              <a:t>3b+</a:t>
            </a:r>
            <a:endParaRPr lang="ko-KR" altLang="en-US" sz="15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EE35064-E093-4507-B463-5B90C379F113}"/>
              </a:ext>
            </a:extLst>
          </p:cNvPr>
          <p:cNvSpPr/>
          <p:nvPr/>
        </p:nvSpPr>
        <p:spPr>
          <a:xfrm>
            <a:off x="5724128" y="3208386"/>
            <a:ext cx="933450" cy="1228726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8A0772C-A309-4D4A-986C-D7845DFA9DC1}"/>
              </a:ext>
            </a:extLst>
          </p:cNvPr>
          <p:cNvSpPr/>
          <p:nvPr/>
        </p:nvSpPr>
        <p:spPr>
          <a:xfrm>
            <a:off x="7596336" y="3242479"/>
            <a:ext cx="1200944" cy="119463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31B223-CE94-4160-8BA7-1E66CB08025A}"/>
              </a:ext>
            </a:extLst>
          </p:cNvPr>
          <p:cNvSpPr txBox="1"/>
          <p:nvPr/>
        </p:nvSpPr>
        <p:spPr>
          <a:xfrm>
            <a:off x="7563792" y="3573016"/>
            <a:ext cx="1256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교차로 </a:t>
            </a:r>
            <a:endParaRPr lang="en-US" altLang="ko-KR" sz="1500" b="1" dirty="0"/>
          </a:p>
          <a:p>
            <a:pPr algn="ctr"/>
            <a:r>
              <a:rPr lang="ko-KR" altLang="en-US" sz="1500" b="1" dirty="0"/>
              <a:t>신호 제어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07A7A44-7D7D-4F52-8995-A2353A797AFF}"/>
              </a:ext>
            </a:extLst>
          </p:cNvPr>
          <p:cNvSpPr/>
          <p:nvPr/>
        </p:nvSpPr>
        <p:spPr>
          <a:xfrm>
            <a:off x="2195736" y="3599659"/>
            <a:ext cx="648072" cy="522778"/>
          </a:xfrm>
          <a:prstGeom prst="right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1E9F5ED-6A65-4518-9722-BB88EA5F990D}"/>
              </a:ext>
            </a:extLst>
          </p:cNvPr>
          <p:cNvSpPr/>
          <p:nvPr/>
        </p:nvSpPr>
        <p:spPr>
          <a:xfrm>
            <a:off x="5004048" y="3645024"/>
            <a:ext cx="648072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96EF3E53-CF96-4B2F-B5B7-867E19300EB4}"/>
              </a:ext>
            </a:extLst>
          </p:cNvPr>
          <p:cNvSpPr/>
          <p:nvPr/>
        </p:nvSpPr>
        <p:spPr>
          <a:xfrm>
            <a:off x="6804248" y="3645024"/>
            <a:ext cx="648072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E2699F-933F-4006-880D-C6044EFE1A28}"/>
              </a:ext>
            </a:extLst>
          </p:cNvPr>
          <p:cNvSpPr txBox="1"/>
          <p:nvPr/>
        </p:nvSpPr>
        <p:spPr>
          <a:xfrm>
            <a:off x="647564" y="2190675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영상입력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7591DA-F5C5-4931-A833-19EDDC997742}"/>
              </a:ext>
            </a:extLst>
          </p:cNvPr>
          <p:cNvSpPr txBox="1"/>
          <p:nvPr/>
        </p:nvSpPr>
        <p:spPr>
          <a:xfrm>
            <a:off x="2971552" y="1687170"/>
            <a:ext cx="1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임베디드 시스템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E69328-F47D-48B5-92B2-4FC6231FF525}"/>
              </a:ext>
            </a:extLst>
          </p:cNvPr>
          <p:cNvSpPr txBox="1"/>
          <p:nvPr/>
        </p:nvSpPr>
        <p:spPr>
          <a:xfrm>
            <a:off x="5851872" y="2843644"/>
            <a:ext cx="66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서버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94F8E-593A-4446-87ED-5E8807D1645B}"/>
              </a:ext>
            </a:extLst>
          </p:cNvPr>
          <p:cNvSpPr txBox="1"/>
          <p:nvPr/>
        </p:nvSpPr>
        <p:spPr>
          <a:xfrm>
            <a:off x="7812360" y="2843644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출력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D6B710D-70F6-408E-9F3B-125C5C15A3C8}"/>
              </a:ext>
            </a:extLst>
          </p:cNvPr>
          <p:cNvCxnSpPr/>
          <p:nvPr/>
        </p:nvCxnSpPr>
        <p:spPr>
          <a:xfrm>
            <a:off x="467544" y="5724142"/>
            <a:ext cx="7907830" cy="91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473A69-33FA-495F-99D1-A2967BF403C8}"/>
              </a:ext>
            </a:extLst>
          </p:cNvPr>
          <p:cNvSpPr/>
          <p:nvPr/>
        </p:nvSpPr>
        <p:spPr>
          <a:xfrm>
            <a:off x="1520302" y="5909210"/>
            <a:ext cx="6940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ko-KR" altLang="en-US" b="1" dirty="0"/>
              <a:t>서버로 보내진 </a:t>
            </a:r>
            <a:r>
              <a:rPr lang="en-US" altLang="ko-KR" b="1" dirty="0"/>
              <a:t>Data</a:t>
            </a:r>
            <a:r>
              <a:rPr lang="ko-KR" altLang="en-US" b="1" dirty="0"/>
              <a:t>는 </a:t>
            </a:r>
            <a:r>
              <a:rPr lang="ko-KR" altLang="en-US" b="1" dirty="0">
                <a:solidFill>
                  <a:srgbClr val="FF0000"/>
                </a:solidFill>
              </a:rPr>
              <a:t>교차로 신호 제어</a:t>
            </a:r>
            <a:r>
              <a:rPr lang="ko-KR" altLang="en-US" b="1" dirty="0"/>
              <a:t>에 사용된다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3DFE58-74B5-40FD-937A-7A99A03DED4A}"/>
              </a:ext>
            </a:extLst>
          </p:cNvPr>
          <p:cNvSpPr/>
          <p:nvPr/>
        </p:nvSpPr>
        <p:spPr>
          <a:xfrm>
            <a:off x="512257" y="5877272"/>
            <a:ext cx="941470" cy="451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05</a:t>
            </a:r>
            <a:endParaRPr lang="ko-KR" altLang="en-US" sz="2800" b="1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740ED70-3382-488A-B564-2B7911BAB4D0}"/>
              </a:ext>
            </a:extLst>
          </p:cNvPr>
          <p:cNvCxnSpPr/>
          <p:nvPr/>
        </p:nvCxnSpPr>
        <p:spPr>
          <a:xfrm>
            <a:off x="467544" y="6444222"/>
            <a:ext cx="7907830" cy="91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07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67"/>
    </mc:Choice>
    <mc:Fallback xmlns="">
      <p:transition spd="slow" advTm="27667"/>
    </mc:Fallback>
  </mc:AlternateContent>
  <p:extLst>
    <p:ext uri="{E180D4A7-C9FB-4DFB-919C-405C955672EB}">
      <p14:showEvtLst xmlns:p14="http://schemas.microsoft.com/office/powerpoint/2010/main">
        <p14:playEvt time="53" objId="4"/>
        <p14:stopEvt time="27667" objId="4"/>
      </p14:showEvt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334643" y="128826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개발 환경</a:t>
            </a: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Page.</a:t>
            </a:r>
            <a:fld id="{C076B9E8-9E02-43F3-9CFA-180D943539F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F61B23-1C9C-4BD5-860F-FBD7B3F2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70" y="3733177"/>
            <a:ext cx="2321822" cy="1049383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F93A2827-E813-441F-B2AC-4E8ECD44C289}"/>
              </a:ext>
            </a:extLst>
          </p:cNvPr>
          <p:cNvSpPr/>
          <p:nvPr/>
        </p:nvSpPr>
        <p:spPr>
          <a:xfrm>
            <a:off x="373131" y="3459160"/>
            <a:ext cx="2153109" cy="249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604F45-396F-448F-83BC-8DEBE7A9B1BA}"/>
              </a:ext>
            </a:extLst>
          </p:cNvPr>
          <p:cNvSpPr/>
          <p:nvPr/>
        </p:nvSpPr>
        <p:spPr>
          <a:xfrm>
            <a:off x="395536" y="1601545"/>
            <a:ext cx="79139" cy="721279"/>
          </a:xfrm>
          <a:prstGeom prst="rect">
            <a:avLst/>
          </a:prstGeom>
          <a:solidFill>
            <a:srgbClr val="EC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A891876-3A28-4995-B6FE-913DD19CC5C8}"/>
              </a:ext>
            </a:extLst>
          </p:cNvPr>
          <p:cNvGrpSpPr/>
          <p:nvPr/>
        </p:nvGrpSpPr>
        <p:grpSpPr>
          <a:xfrm>
            <a:off x="690448" y="1634102"/>
            <a:ext cx="1173719" cy="688722"/>
            <a:chOff x="750211" y="2452246"/>
            <a:chExt cx="1173719" cy="8925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8A190B-FA55-49D3-B05B-49624DEB1A5D}"/>
                </a:ext>
              </a:extLst>
            </p:cNvPr>
            <p:cNvSpPr txBox="1"/>
            <p:nvPr/>
          </p:nvSpPr>
          <p:spPr>
            <a:xfrm>
              <a:off x="750211" y="2452246"/>
              <a:ext cx="1173719" cy="892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01_ </a:t>
              </a:r>
              <a:r>
                <a:rPr lang="ko-KR" altLang="en-US" b="1" dirty="0"/>
                <a:t>언어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FE05B2-0305-4421-B1CB-8D387B78EB25}"/>
                </a:ext>
              </a:extLst>
            </p:cNvPr>
            <p:cNvSpPr txBox="1"/>
            <p:nvPr/>
          </p:nvSpPr>
          <p:spPr>
            <a:xfrm>
              <a:off x="750211" y="2833191"/>
              <a:ext cx="754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Python</a:t>
              </a:r>
              <a:endParaRPr lang="ko-KR" altLang="en-US" sz="1400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BAE8E6-FE2C-403C-9983-A7875D1A0CE5}"/>
              </a:ext>
            </a:extLst>
          </p:cNvPr>
          <p:cNvSpPr/>
          <p:nvPr/>
        </p:nvSpPr>
        <p:spPr>
          <a:xfrm>
            <a:off x="3203848" y="1601544"/>
            <a:ext cx="79139" cy="721279"/>
          </a:xfrm>
          <a:prstGeom prst="rect">
            <a:avLst/>
          </a:prstGeom>
          <a:solidFill>
            <a:srgbClr val="EC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8E45D52-2BD5-4BBF-BB7B-42E9BCD9D28A}"/>
              </a:ext>
            </a:extLst>
          </p:cNvPr>
          <p:cNvGrpSpPr/>
          <p:nvPr/>
        </p:nvGrpSpPr>
        <p:grpSpPr>
          <a:xfrm>
            <a:off x="3498760" y="1634102"/>
            <a:ext cx="1289135" cy="688722"/>
            <a:chOff x="750211" y="2452246"/>
            <a:chExt cx="1289135" cy="6887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34B461-BD87-4BAD-9F2A-AE8514E8C852}"/>
                </a:ext>
              </a:extLst>
            </p:cNvPr>
            <p:cNvSpPr txBox="1"/>
            <p:nvPr/>
          </p:nvSpPr>
          <p:spPr>
            <a:xfrm>
              <a:off x="750211" y="2452246"/>
              <a:ext cx="100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02_Tool</a:t>
              </a:r>
              <a:endParaRPr lang="ko-KR" altLang="en-US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BE23D3-9CA5-417C-AA05-D17B0F1EC211}"/>
                </a:ext>
              </a:extLst>
            </p:cNvPr>
            <p:cNvSpPr txBox="1"/>
            <p:nvPr/>
          </p:nvSpPr>
          <p:spPr>
            <a:xfrm>
              <a:off x="750211" y="2833191"/>
              <a:ext cx="1289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VIM, OpenCV</a:t>
              </a:r>
              <a:endParaRPr lang="ko-KR" altLang="en-US" sz="14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C9EC5E4-70C5-48DD-9331-C092E953D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280" y="2462736"/>
            <a:ext cx="1894961" cy="10194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20FF9FC-CED1-4953-8027-952BF3657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441" y="3459160"/>
            <a:ext cx="1743388" cy="13234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787E7E-9955-4D55-8D78-E1156FAFD938}"/>
              </a:ext>
            </a:extLst>
          </p:cNvPr>
          <p:cNvSpPr/>
          <p:nvPr/>
        </p:nvSpPr>
        <p:spPr>
          <a:xfrm>
            <a:off x="6127705" y="1628800"/>
            <a:ext cx="79139" cy="721279"/>
          </a:xfrm>
          <a:prstGeom prst="rect">
            <a:avLst/>
          </a:prstGeom>
          <a:solidFill>
            <a:srgbClr val="EC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6E5320-70A6-479F-9A8E-CBDAEADE8721}"/>
              </a:ext>
            </a:extLst>
          </p:cNvPr>
          <p:cNvGrpSpPr/>
          <p:nvPr/>
        </p:nvGrpSpPr>
        <p:grpSpPr>
          <a:xfrm>
            <a:off x="6422617" y="1661358"/>
            <a:ext cx="1173719" cy="601740"/>
            <a:chOff x="750211" y="2452246"/>
            <a:chExt cx="1173719" cy="77979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5696B6-02BB-4AD6-A121-229B3CEFA4C8}"/>
                </a:ext>
              </a:extLst>
            </p:cNvPr>
            <p:cNvSpPr txBox="1"/>
            <p:nvPr/>
          </p:nvSpPr>
          <p:spPr>
            <a:xfrm>
              <a:off x="750211" y="2452246"/>
              <a:ext cx="1173719" cy="47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03_ OS</a:t>
              </a:r>
              <a:r>
                <a:rPr lang="ko-KR" altLang="en-US" b="1" dirty="0"/>
                <a:t>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9DB246-968C-4EE9-A749-ACBE5CAADF14}"/>
                </a:ext>
              </a:extLst>
            </p:cNvPr>
            <p:cNvSpPr txBox="1"/>
            <p:nvPr/>
          </p:nvSpPr>
          <p:spPr>
            <a:xfrm>
              <a:off x="750211" y="2833191"/>
              <a:ext cx="607859" cy="398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Linux</a:t>
              </a:r>
              <a:endParaRPr lang="ko-KR" altLang="en-US" sz="1400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35AD8CF-44BD-42EB-8C3C-D4371C431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844" y="3785604"/>
            <a:ext cx="1953078" cy="870967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79718161-C877-492D-B695-63184CD3FE24}"/>
              </a:ext>
            </a:extLst>
          </p:cNvPr>
          <p:cNvSpPr/>
          <p:nvPr/>
        </p:nvSpPr>
        <p:spPr>
          <a:xfrm>
            <a:off x="6042051" y="3429000"/>
            <a:ext cx="2232248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5BDD352-DB96-42FE-8718-339B72704DD9}"/>
              </a:ext>
            </a:extLst>
          </p:cNvPr>
          <p:cNvSpPr/>
          <p:nvPr/>
        </p:nvSpPr>
        <p:spPr>
          <a:xfrm>
            <a:off x="3208636" y="2476213"/>
            <a:ext cx="2232248" cy="37777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5B5DE7A-3C70-4B2F-A90F-4689C13D6D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53" y="4543406"/>
            <a:ext cx="1207009" cy="1326156"/>
          </a:xfrm>
          <a:prstGeom prst="rect">
            <a:avLst/>
          </a:prstGeom>
        </p:spPr>
      </p:pic>
      <p:pic>
        <p:nvPicPr>
          <p:cNvPr id="25" name="그림 24" descr="어두운, 노트북, 켜진, 컴퓨터이(가) 표시된 사진&#10;&#10;자동 생성된 설명">
            <a:extLst>
              <a:ext uri="{FF2B5EF4-FFF2-40B4-BE49-F238E27FC236}">
                <a16:creationId xmlns:a16="http://schemas.microsoft.com/office/drawing/2014/main" id="{D3194347-9DD6-48DC-947D-EA3D65835A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354" y="5042027"/>
            <a:ext cx="1941888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0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06"/>
    </mc:Choice>
    <mc:Fallback xmlns="">
      <p:transition spd="slow" advTm="11506"/>
    </mc:Fallback>
  </mc:AlternateContent>
  <p:extLst>
    <p:ext uri="{E180D4A7-C9FB-4DFB-919C-405C955672EB}">
      <p14:showEvtLst xmlns:p14="http://schemas.microsoft.com/office/powerpoint/2010/main">
        <p14:playEvt time="54" objId="4"/>
        <p14:stopEvt time="11506" objId="4"/>
      </p14:showEvt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34643" y="128826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활용 가능성</a:t>
            </a:r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460432" y="6318434"/>
            <a:ext cx="755576" cy="241002"/>
          </a:xfrm>
        </p:spPr>
        <p:txBody>
          <a:bodyPr/>
          <a:lstStyle/>
          <a:p>
            <a:r>
              <a:rPr lang="en-US" altLang="ko-KR" dirty="0"/>
              <a:t>Page.</a:t>
            </a:r>
            <a:fld id="{C076B9E8-9E02-43F3-9CFA-180D943539F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DBA55D-F936-4906-A8F2-8570331F75E7}"/>
              </a:ext>
            </a:extLst>
          </p:cNvPr>
          <p:cNvSpPr/>
          <p:nvPr/>
        </p:nvSpPr>
        <p:spPr>
          <a:xfrm>
            <a:off x="1729802" y="3060502"/>
            <a:ext cx="629858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교차로에서 보행자와 차량의 정보를 활용한 지능형 교통체계</a:t>
            </a:r>
            <a:r>
              <a:rPr lang="en-US" altLang="ko-KR" sz="1400" dirty="0"/>
              <a:t>(ITS)</a:t>
            </a:r>
            <a:r>
              <a:rPr lang="ko-KR" altLang="en-US" sz="1400" dirty="0"/>
              <a:t>를 </a:t>
            </a:r>
            <a:endParaRPr lang="en-US" altLang="ko-KR" sz="1400" dirty="0"/>
          </a:p>
          <a:p>
            <a:r>
              <a:rPr lang="ko-KR" altLang="en-US" sz="1400" dirty="0"/>
              <a:t>설계함으로써 교차로에서의 평균 차량의 통행 속도를 약 </a:t>
            </a:r>
            <a:r>
              <a:rPr lang="en-US" altLang="ko-KR" sz="1400" dirty="0"/>
              <a:t>30%</a:t>
            </a:r>
            <a:r>
              <a:rPr lang="ko-KR" altLang="en-US" sz="1400" dirty="0"/>
              <a:t>가량 </a:t>
            </a:r>
            <a:endParaRPr lang="en-US" altLang="ko-KR" sz="1400" dirty="0"/>
          </a:p>
          <a:p>
            <a:r>
              <a:rPr lang="ko-KR" altLang="en-US" sz="1400" dirty="0"/>
              <a:t>증가시킬 수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신호 대기차량의 정지 횟수를 줄여 지체시간을 </a:t>
            </a:r>
            <a:endParaRPr lang="en-US" altLang="ko-KR" sz="1400" dirty="0"/>
          </a:p>
          <a:p>
            <a:r>
              <a:rPr lang="ko-KR" altLang="en-US" sz="1400" dirty="0"/>
              <a:t>평균 </a:t>
            </a:r>
            <a:r>
              <a:rPr lang="en-US" altLang="ko-KR" sz="1400" dirty="0"/>
              <a:t>30~40</a:t>
            </a:r>
            <a:r>
              <a:rPr lang="ko-KR" altLang="en-US" sz="1400" dirty="0"/>
              <a:t>초가량 감소시킬 수 있다</a:t>
            </a:r>
            <a:r>
              <a:rPr lang="en-US" altLang="ko-KR" sz="1400" dirty="0"/>
              <a:t>.  </a:t>
            </a:r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ko-KR" altLang="en-US" sz="1400" dirty="0"/>
              <a:t>보행자의 교통사고를 </a:t>
            </a:r>
            <a:endParaRPr lang="en-US" altLang="ko-KR" sz="1400" dirty="0"/>
          </a:p>
          <a:p>
            <a:r>
              <a:rPr lang="ko-KR" altLang="en-US" sz="1400" dirty="0"/>
              <a:t>예방할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1AC3F96-BA5F-4056-B193-5D88A9513DD5}"/>
              </a:ext>
            </a:extLst>
          </p:cNvPr>
          <p:cNvCxnSpPr/>
          <p:nvPr/>
        </p:nvCxnSpPr>
        <p:spPr>
          <a:xfrm>
            <a:off x="605663" y="4242262"/>
            <a:ext cx="7907830" cy="91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EC6DC0-914D-4F84-87AD-7472C8A04C1E}"/>
              </a:ext>
            </a:extLst>
          </p:cNvPr>
          <p:cNvSpPr/>
          <p:nvPr/>
        </p:nvSpPr>
        <p:spPr>
          <a:xfrm>
            <a:off x="1746745" y="4876552"/>
            <a:ext cx="6264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이후 자율주행 차량에 교차로 안정성 기술에 접목하게 된다면</a:t>
            </a:r>
            <a:endParaRPr lang="en-US" altLang="ko-KR" sz="1400" dirty="0"/>
          </a:p>
          <a:p>
            <a:r>
              <a:rPr lang="ko-KR" altLang="en-US" sz="1400" dirty="0"/>
              <a:t>교차로에서의 안정성에 큰 도움이 될 것이다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746958-E8F6-4189-85C0-A9DE5749AF15}"/>
              </a:ext>
            </a:extLst>
          </p:cNvPr>
          <p:cNvSpPr/>
          <p:nvPr/>
        </p:nvSpPr>
        <p:spPr>
          <a:xfrm>
            <a:off x="597315" y="2595966"/>
            <a:ext cx="877146" cy="14206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01</a:t>
            </a:r>
            <a:endParaRPr lang="ko-KR" altLang="en-US" sz="28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CA94D8C-151B-4453-B47D-2277F6FC6DAC}"/>
              </a:ext>
            </a:extLst>
          </p:cNvPr>
          <p:cNvSpPr/>
          <p:nvPr/>
        </p:nvSpPr>
        <p:spPr>
          <a:xfrm>
            <a:off x="618085" y="4419316"/>
            <a:ext cx="877146" cy="9804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02</a:t>
            </a:r>
            <a:endParaRPr lang="ko-KR" altLang="en-US" sz="2800" b="1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58438CF-C777-4C6F-927E-45751B6E4511}"/>
              </a:ext>
            </a:extLst>
          </p:cNvPr>
          <p:cNvCxnSpPr/>
          <p:nvPr/>
        </p:nvCxnSpPr>
        <p:spPr>
          <a:xfrm>
            <a:off x="618085" y="2406765"/>
            <a:ext cx="7907830" cy="91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D3A6A4-3F62-4DC2-9F19-0BE8DBCFE9E4}"/>
              </a:ext>
            </a:extLst>
          </p:cNvPr>
          <p:cNvCxnSpPr/>
          <p:nvPr/>
        </p:nvCxnSpPr>
        <p:spPr>
          <a:xfrm>
            <a:off x="605663" y="5597575"/>
            <a:ext cx="7907830" cy="91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802E79-AEE2-4C5A-A5F9-7491CBDC6D64}"/>
              </a:ext>
            </a:extLst>
          </p:cNvPr>
          <p:cNvSpPr/>
          <p:nvPr/>
        </p:nvSpPr>
        <p:spPr>
          <a:xfrm>
            <a:off x="1799948" y="2599131"/>
            <a:ext cx="597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EC7C20"/>
                </a:solidFill>
              </a:rPr>
              <a:t>지능형 교통체계의 적용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C56B73-063B-4F74-B5ED-4F76E77D7B57}"/>
              </a:ext>
            </a:extLst>
          </p:cNvPr>
          <p:cNvSpPr/>
          <p:nvPr/>
        </p:nvSpPr>
        <p:spPr>
          <a:xfrm>
            <a:off x="1799948" y="4425514"/>
            <a:ext cx="7907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EC7C20"/>
                </a:solidFill>
              </a:rPr>
              <a:t>자율주행 차량에 적용</a:t>
            </a:r>
          </a:p>
        </p:txBody>
      </p:sp>
    </p:spTree>
    <p:extLst>
      <p:ext uri="{BB962C8B-B14F-4D97-AF65-F5344CB8AC3E}">
        <p14:creationId xmlns:p14="http://schemas.microsoft.com/office/powerpoint/2010/main" val="166064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15"/>
    </mc:Choice>
    <mc:Fallback xmlns="">
      <p:transition spd="slow" advTm="24315"/>
    </mc:Fallback>
  </mc:AlternateContent>
  <p:extLst>
    <p:ext uri="{E180D4A7-C9FB-4DFB-919C-405C955672EB}">
      <p14:showEvtLst xmlns:p14="http://schemas.microsoft.com/office/powerpoint/2010/main">
        <p14:playEvt time="55" objId="3"/>
        <p14:stopEvt time="24315" objId="3"/>
      </p14:showEvt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334643" y="128826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개발 일정</a:t>
            </a: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4"/>
          </p:nvPr>
        </p:nvSpPr>
        <p:spPr>
          <a:xfrm>
            <a:off x="8388424" y="6464362"/>
            <a:ext cx="755576" cy="241002"/>
          </a:xfrm>
        </p:spPr>
        <p:txBody>
          <a:bodyPr/>
          <a:lstStyle/>
          <a:p>
            <a:r>
              <a:rPr lang="en-US" altLang="ko-KR" dirty="0"/>
              <a:t>Page.</a:t>
            </a:r>
            <a:fld id="{C076B9E8-9E02-43F3-9CFA-180D943539F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44D880-9D79-4EB0-9ADF-0F1D647B67D5}"/>
              </a:ext>
            </a:extLst>
          </p:cNvPr>
          <p:cNvSpPr/>
          <p:nvPr/>
        </p:nvSpPr>
        <p:spPr>
          <a:xfrm>
            <a:off x="486401" y="1268763"/>
            <a:ext cx="64373" cy="533620"/>
          </a:xfrm>
          <a:prstGeom prst="rect">
            <a:avLst/>
          </a:prstGeom>
          <a:solidFill>
            <a:srgbClr val="EC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96F517-83DC-4AE4-BADE-D543E42955E3}"/>
              </a:ext>
            </a:extLst>
          </p:cNvPr>
          <p:cNvSpPr txBox="1"/>
          <p:nvPr/>
        </p:nvSpPr>
        <p:spPr>
          <a:xfrm>
            <a:off x="642662" y="1268760"/>
            <a:ext cx="2129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전체 일정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CFACDB-E4D3-46D4-AD7C-E82A4182E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25309"/>
              </p:ext>
            </p:extLst>
          </p:nvPr>
        </p:nvGraphicFramePr>
        <p:xfrm>
          <a:off x="395536" y="1916833"/>
          <a:ext cx="8392726" cy="4662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87601308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306390862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20032999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3861191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3517100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41093848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13605466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1761014448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69617860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40569979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527307736"/>
                    </a:ext>
                  </a:extLst>
                </a:gridCol>
                <a:gridCol w="903897">
                  <a:extLst>
                    <a:ext uri="{9D8B030D-6E8A-4147-A177-3AD203B41FA5}">
                      <a16:colId xmlns:a16="http://schemas.microsoft.com/office/drawing/2014/main" val="354868579"/>
                    </a:ext>
                  </a:extLst>
                </a:gridCol>
              </a:tblGrid>
              <a:tr h="469053"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교차로 보행자 및 차량 검지 기술</a:t>
                      </a:r>
                    </a:p>
                  </a:txBody>
                  <a:tcPr marT="12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3848"/>
                  </a:ext>
                </a:extLst>
              </a:tr>
              <a:tr h="5029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개발 내용</a:t>
                      </a: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추진 일정</a:t>
                      </a: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기간㈜</a:t>
                      </a: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429960"/>
                  </a:ext>
                </a:extLst>
              </a:tr>
              <a:tr h="4509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607823"/>
                  </a:ext>
                </a:extLst>
              </a:tr>
              <a:tr h="45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차량 및 보행자 인식 구현</a:t>
                      </a:r>
                      <a:endParaRPr lang="en-US" altLang="ko-KR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541924"/>
                  </a:ext>
                </a:extLst>
              </a:tr>
              <a:tr h="45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영상처리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이세영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758408"/>
                  </a:ext>
                </a:extLst>
              </a:tr>
              <a:tr h="45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인공 지능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조남규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3745"/>
                  </a:ext>
                </a:extLst>
              </a:tr>
              <a:tr h="45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웹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조현기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539070"/>
                  </a:ext>
                </a:extLst>
              </a:tr>
              <a:tr h="45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서버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구본학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528266"/>
                  </a:ext>
                </a:extLst>
              </a:tr>
              <a:tr h="45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최종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928468"/>
                  </a:ext>
                </a:extLst>
              </a:tr>
              <a:tr h="45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문서 작성 및 발표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1605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92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76"/>
    </mc:Choice>
    <mc:Fallback xmlns="">
      <p:transition spd="slow" advTm="6176"/>
    </mc:Fallback>
  </mc:AlternateContent>
  <p:extLst>
    <p:ext uri="{E180D4A7-C9FB-4DFB-919C-405C955672EB}">
      <p14:showEvtLst xmlns:p14="http://schemas.microsoft.com/office/powerpoint/2010/main">
        <p14:playEvt time="54" objId="3"/>
        <p14:stopEvt time="6176" objId="3"/>
      </p14:showEvt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334643" y="128826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개별 일정</a:t>
            </a: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4"/>
          </p:nvPr>
        </p:nvSpPr>
        <p:spPr>
          <a:xfrm>
            <a:off x="8388424" y="6464362"/>
            <a:ext cx="755576" cy="241002"/>
          </a:xfrm>
        </p:spPr>
        <p:txBody>
          <a:bodyPr/>
          <a:lstStyle/>
          <a:p>
            <a:r>
              <a:rPr lang="en-US" altLang="ko-KR" dirty="0"/>
              <a:t>Page.</a:t>
            </a:r>
            <a:fld id="{C076B9E8-9E02-43F3-9CFA-180D943539F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44D880-9D79-4EB0-9ADF-0F1D647B67D5}"/>
              </a:ext>
            </a:extLst>
          </p:cNvPr>
          <p:cNvSpPr/>
          <p:nvPr/>
        </p:nvSpPr>
        <p:spPr>
          <a:xfrm>
            <a:off x="486401" y="1290829"/>
            <a:ext cx="64373" cy="533620"/>
          </a:xfrm>
          <a:prstGeom prst="rect">
            <a:avLst/>
          </a:prstGeom>
          <a:solidFill>
            <a:srgbClr val="EC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96F517-83DC-4AE4-BADE-D543E42955E3}"/>
              </a:ext>
            </a:extLst>
          </p:cNvPr>
          <p:cNvSpPr txBox="1"/>
          <p:nvPr/>
        </p:nvSpPr>
        <p:spPr>
          <a:xfrm>
            <a:off x="642662" y="1290826"/>
            <a:ext cx="2129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조현기</a:t>
            </a: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2ABF31E9-E6D5-4394-867F-A1EB72327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211762"/>
              </p:ext>
            </p:extLst>
          </p:nvPr>
        </p:nvGraphicFramePr>
        <p:xfrm>
          <a:off x="467546" y="2025296"/>
          <a:ext cx="7992886" cy="37546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876013082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3063908625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2200329991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2038611911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2035171005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2041093848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1360546600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1761014448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696178603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2405699793"/>
                    </a:ext>
                  </a:extLst>
                </a:gridCol>
                <a:gridCol w="845402">
                  <a:extLst>
                    <a:ext uri="{9D8B030D-6E8A-4147-A177-3AD203B41FA5}">
                      <a16:colId xmlns:a16="http://schemas.microsoft.com/office/drawing/2014/main" val="3527307736"/>
                    </a:ext>
                  </a:extLst>
                </a:gridCol>
              </a:tblGrid>
              <a:tr h="469053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교차로 보행자 및 차량 검지 기술</a:t>
                      </a:r>
                    </a:p>
                  </a:txBody>
                  <a:tcPr marT="12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3848"/>
                  </a:ext>
                </a:extLst>
              </a:tr>
              <a:tr h="45741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개발 내용</a:t>
                      </a: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추진 일정</a:t>
                      </a: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기간㈜</a:t>
                      </a: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429960"/>
                  </a:ext>
                </a:extLst>
              </a:tr>
              <a:tr h="457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607823"/>
                  </a:ext>
                </a:extLst>
              </a:tr>
              <a:tr h="457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차량 인식 구현</a:t>
                      </a:r>
                      <a:endParaRPr lang="en-US" altLang="ko-KR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541924"/>
                  </a:ext>
                </a:extLst>
              </a:tr>
              <a:tr h="457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보행자 인식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758408"/>
                  </a:ext>
                </a:extLst>
              </a:tr>
              <a:tr h="457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웹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528266"/>
                  </a:ext>
                </a:extLst>
              </a:tr>
              <a:tr h="457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통합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928468"/>
                  </a:ext>
                </a:extLst>
              </a:tr>
              <a:tr h="457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문서 작성 및 발표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1605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20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5"/>
    </mc:Choice>
    <mc:Fallback xmlns="">
      <p:transition spd="slow" advTm="258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334643" y="128826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개별 일정</a:t>
            </a: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4"/>
          </p:nvPr>
        </p:nvSpPr>
        <p:spPr>
          <a:xfrm>
            <a:off x="8388424" y="6464362"/>
            <a:ext cx="755576" cy="241002"/>
          </a:xfrm>
        </p:spPr>
        <p:txBody>
          <a:bodyPr/>
          <a:lstStyle/>
          <a:p>
            <a:r>
              <a:rPr lang="en-US" altLang="ko-KR" dirty="0"/>
              <a:t>Page.</a:t>
            </a:r>
            <a:fld id="{C076B9E8-9E02-43F3-9CFA-180D943539F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44D880-9D79-4EB0-9ADF-0F1D647B67D5}"/>
              </a:ext>
            </a:extLst>
          </p:cNvPr>
          <p:cNvSpPr/>
          <p:nvPr/>
        </p:nvSpPr>
        <p:spPr>
          <a:xfrm>
            <a:off x="486401" y="1434845"/>
            <a:ext cx="64373" cy="533620"/>
          </a:xfrm>
          <a:prstGeom prst="rect">
            <a:avLst/>
          </a:prstGeom>
          <a:solidFill>
            <a:srgbClr val="EC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96F517-83DC-4AE4-BADE-D543E42955E3}"/>
              </a:ext>
            </a:extLst>
          </p:cNvPr>
          <p:cNvSpPr txBox="1"/>
          <p:nvPr/>
        </p:nvSpPr>
        <p:spPr>
          <a:xfrm>
            <a:off x="642662" y="1434842"/>
            <a:ext cx="2129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구본학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456E2D22-0742-4CAB-88ED-2FA5C3BA4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028736"/>
              </p:ext>
            </p:extLst>
          </p:nvPr>
        </p:nvGraphicFramePr>
        <p:xfrm>
          <a:off x="467544" y="2266684"/>
          <a:ext cx="7992886" cy="37546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876013082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3063908625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2200329991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2038611911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2035171005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2041093848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1360546600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1761014448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696178603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2405699793"/>
                    </a:ext>
                  </a:extLst>
                </a:gridCol>
                <a:gridCol w="845402">
                  <a:extLst>
                    <a:ext uri="{9D8B030D-6E8A-4147-A177-3AD203B41FA5}">
                      <a16:colId xmlns:a16="http://schemas.microsoft.com/office/drawing/2014/main" val="3527307736"/>
                    </a:ext>
                  </a:extLst>
                </a:gridCol>
              </a:tblGrid>
              <a:tr h="469053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교차로 보행자 및 차량 검지 기술</a:t>
                      </a:r>
                    </a:p>
                  </a:txBody>
                  <a:tcPr marT="12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3848"/>
                  </a:ext>
                </a:extLst>
              </a:tr>
              <a:tr h="45741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개발 내용</a:t>
                      </a: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추진 일정</a:t>
                      </a: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기간㈜</a:t>
                      </a: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429960"/>
                  </a:ext>
                </a:extLst>
              </a:tr>
              <a:tr h="457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607823"/>
                  </a:ext>
                </a:extLst>
              </a:tr>
              <a:tr h="457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차량 인식 구현</a:t>
                      </a:r>
                      <a:endParaRPr lang="en-US" altLang="ko-KR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541924"/>
                  </a:ext>
                </a:extLst>
              </a:tr>
              <a:tr h="457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보행자 인식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758408"/>
                  </a:ext>
                </a:extLst>
              </a:tr>
              <a:tr h="457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서버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539070"/>
                  </a:ext>
                </a:extLst>
              </a:tr>
              <a:tr h="457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통합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528266"/>
                  </a:ext>
                </a:extLst>
              </a:tr>
              <a:tr h="457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문서 작성 및 발표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928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74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0"/>
    </mc:Choice>
    <mc:Fallback xmlns="">
      <p:transition spd="slow" advTm="282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46"/>
          <p:cNvSpPr txBox="1">
            <a:spLocks/>
          </p:cNvSpPr>
          <p:nvPr/>
        </p:nvSpPr>
        <p:spPr>
          <a:xfrm>
            <a:off x="2363025" y="764704"/>
            <a:ext cx="6226105" cy="93610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4500" b="1" dirty="0">
                <a:solidFill>
                  <a:schemeClr val="tx2">
                    <a:lumMod val="7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목차</a:t>
            </a:r>
            <a:endParaRPr lang="ko-KR" altLang="en-US" sz="4500" b="1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58EB2B-5282-408D-96B3-5F9625871E1D}"/>
              </a:ext>
            </a:extLst>
          </p:cNvPr>
          <p:cNvSpPr txBox="1"/>
          <p:nvPr/>
        </p:nvSpPr>
        <p:spPr>
          <a:xfrm>
            <a:off x="2363025" y="1700808"/>
            <a:ext cx="2376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871AF"/>
              </a:buClr>
              <a:buSzPct val="100000"/>
            </a:pPr>
            <a:r>
              <a:rPr lang="en-US" altLang="ko-KR" sz="2200" b="1" i="1" dirty="0">
                <a:solidFill>
                  <a:srgbClr val="EC7C20"/>
                </a:solidFill>
                <a:latin typeface="Noto Sans CJK KR Bold" pitchFamily="34" charset="-127"/>
                <a:ea typeface="Noto Sans CJK KR Bold" pitchFamily="34" charset="-127"/>
                <a:cs typeface="Arial" pitchFamily="34" charset="0"/>
              </a:rPr>
              <a:t>01. </a:t>
            </a:r>
            <a:r>
              <a:rPr lang="ko-KR" altLang="en-US" sz="2200" b="1" i="1" dirty="0">
                <a:solidFill>
                  <a:srgbClr val="EC7C20"/>
                </a:solidFill>
                <a:latin typeface="Noto Sans CJK KR Bold" pitchFamily="34" charset="-127"/>
                <a:ea typeface="Noto Sans CJK KR Bold" pitchFamily="34" charset="-127"/>
                <a:cs typeface="Arial" pitchFamily="34" charset="0"/>
              </a:rPr>
              <a:t>동기</a:t>
            </a:r>
            <a:endParaRPr lang="en-US" altLang="ko-KR" sz="2200" b="1" i="1" dirty="0">
              <a:solidFill>
                <a:srgbClr val="EC7C20"/>
              </a:solidFill>
              <a:latin typeface="Noto Sans CJK KR Bold" pitchFamily="34" charset="-127"/>
              <a:ea typeface="Noto Sans CJK KR Bold" pitchFamily="34" charset="-127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60CA8A-7533-4B74-841A-2C1E5A2FF46A}"/>
              </a:ext>
            </a:extLst>
          </p:cNvPr>
          <p:cNvSpPr txBox="1"/>
          <p:nvPr/>
        </p:nvSpPr>
        <p:spPr>
          <a:xfrm>
            <a:off x="2339752" y="2132856"/>
            <a:ext cx="2376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871AF"/>
              </a:buClr>
              <a:buSzPct val="100000"/>
            </a:pPr>
            <a:r>
              <a:rPr lang="en-US" altLang="ko-KR" sz="2200" b="1" i="1" dirty="0">
                <a:solidFill>
                  <a:srgbClr val="EC7C20"/>
                </a:solidFill>
                <a:latin typeface="Noto Sans CJK KR Bold" pitchFamily="34" charset="-127"/>
                <a:ea typeface="Noto Sans CJK KR Bold" pitchFamily="34" charset="-127"/>
                <a:cs typeface="Arial" pitchFamily="34" charset="0"/>
              </a:rPr>
              <a:t>02. </a:t>
            </a:r>
            <a:r>
              <a:rPr lang="ko-KR" altLang="en-US" sz="2200" b="1" i="1" dirty="0">
                <a:solidFill>
                  <a:srgbClr val="EC7C20"/>
                </a:solidFill>
                <a:latin typeface="Noto Sans CJK KR Bold" pitchFamily="34" charset="-127"/>
                <a:ea typeface="Noto Sans CJK KR Bold" pitchFamily="34" charset="-127"/>
                <a:cs typeface="Arial" pitchFamily="34" charset="0"/>
              </a:rPr>
              <a:t>목적</a:t>
            </a:r>
            <a:endParaRPr lang="en-US" altLang="ko-KR" sz="2200" b="1" i="1" dirty="0">
              <a:solidFill>
                <a:srgbClr val="EC7C20"/>
              </a:solidFill>
              <a:latin typeface="Noto Sans CJK KR Bold" pitchFamily="34" charset="-127"/>
              <a:ea typeface="Noto Sans CJK KR Bold" pitchFamily="34" charset="-127"/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235B24-0B44-46A1-B921-2D64CAABF3AB}"/>
              </a:ext>
            </a:extLst>
          </p:cNvPr>
          <p:cNvSpPr txBox="1"/>
          <p:nvPr/>
        </p:nvSpPr>
        <p:spPr>
          <a:xfrm>
            <a:off x="2339752" y="2564904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871AF"/>
              </a:buClr>
              <a:buSzPct val="100000"/>
            </a:pPr>
            <a:r>
              <a:rPr lang="en-US" altLang="ko-KR" sz="2200" b="1" i="1" dirty="0">
                <a:solidFill>
                  <a:srgbClr val="EC7C20"/>
                </a:solidFill>
                <a:latin typeface="Noto Sans CJK KR Bold" pitchFamily="34" charset="-127"/>
                <a:ea typeface="Noto Sans CJK KR Bold" pitchFamily="34" charset="-127"/>
                <a:cs typeface="Arial" pitchFamily="34" charset="0"/>
              </a:rPr>
              <a:t>03. </a:t>
            </a:r>
            <a:r>
              <a:rPr lang="ko-KR" altLang="en-US" sz="2200" b="1" i="1" dirty="0">
                <a:solidFill>
                  <a:srgbClr val="EC7C20"/>
                </a:solidFill>
                <a:latin typeface="Noto Sans CJK KR Bold" pitchFamily="34" charset="-127"/>
                <a:ea typeface="Noto Sans CJK KR Bold" pitchFamily="34" charset="-127"/>
                <a:cs typeface="Arial" pitchFamily="34" charset="0"/>
              </a:rPr>
              <a:t>주요 기능 및 성능</a:t>
            </a:r>
            <a:endParaRPr lang="en-US" altLang="ko-KR" sz="2200" b="1" i="1" dirty="0">
              <a:solidFill>
                <a:srgbClr val="EC7C20"/>
              </a:solidFill>
              <a:latin typeface="Noto Sans CJK KR Bold" pitchFamily="34" charset="-127"/>
              <a:ea typeface="Noto Sans CJK KR Bold" pitchFamily="34" charset="-127"/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EECA47-4044-4DF3-9701-EF730B977F60}"/>
              </a:ext>
            </a:extLst>
          </p:cNvPr>
          <p:cNvSpPr txBox="1"/>
          <p:nvPr/>
        </p:nvSpPr>
        <p:spPr>
          <a:xfrm>
            <a:off x="2339752" y="2996952"/>
            <a:ext cx="2376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871AF"/>
              </a:buClr>
              <a:buSzPct val="100000"/>
            </a:pPr>
            <a:r>
              <a:rPr lang="en-US" altLang="ko-KR" sz="2200" b="1" i="1" dirty="0">
                <a:solidFill>
                  <a:srgbClr val="EC7C20"/>
                </a:solidFill>
                <a:latin typeface="Noto Sans CJK KR Bold" pitchFamily="34" charset="-127"/>
                <a:ea typeface="Noto Sans CJK KR Bold" pitchFamily="34" charset="-127"/>
                <a:cs typeface="Arial" pitchFamily="34" charset="0"/>
              </a:rPr>
              <a:t>04. </a:t>
            </a:r>
            <a:r>
              <a:rPr lang="ko-KR" altLang="en-US" sz="2200" b="1" i="1" dirty="0">
                <a:solidFill>
                  <a:srgbClr val="EC7C20"/>
                </a:solidFill>
                <a:latin typeface="Noto Sans CJK KR Bold" pitchFamily="34" charset="-127"/>
                <a:ea typeface="Noto Sans CJK KR Bold" pitchFamily="34" charset="-127"/>
                <a:cs typeface="Arial" pitchFamily="34" charset="0"/>
              </a:rPr>
              <a:t>차별성</a:t>
            </a:r>
            <a:endParaRPr lang="en-US" altLang="ko-KR" sz="2200" b="1" i="1" dirty="0">
              <a:solidFill>
                <a:srgbClr val="EC7C20"/>
              </a:solidFill>
              <a:latin typeface="Noto Sans CJK KR Bold" pitchFamily="34" charset="-127"/>
              <a:ea typeface="Noto Sans CJK KR Bold" pitchFamily="34" charset="-127"/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BE153F-9E2D-4A32-A795-ECFDDE8298AF}"/>
              </a:ext>
            </a:extLst>
          </p:cNvPr>
          <p:cNvSpPr txBox="1"/>
          <p:nvPr/>
        </p:nvSpPr>
        <p:spPr>
          <a:xfrm>
            <a:off x="2339752" y="342900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871AF"/>
              </a:buClr>
              <a:buSzPct val="100000"/>
            </a:pPr>
            <a:r>
              <a:rPr lang="en-US" altLang="ko-KR" sz="2200" b="1" i="1" dirty="0">
                <a:solidFill>
                  <a:srgbClr val="EC7C20"/>
                </a:solidFill>
                <a:latin typeface="Noto Sans CJK KR Bold" pitchFamily="34" charset="-127"/>
                <a:ea typeface="Noto Sans CJK KR Bold" pitchFamily="34" charset="-127"/>
                <a:cs typeface="Arial" pitchFamily="34" charset="0"/>
              </a:rPr>
              <a:t>05. </a:t>
            </a:r>
            <a:r>
              <a:rPr lang="ko-KR" altLang="en-US" sz="2200" b="1" i="1" dirty="0">
                <a:solidFill>
                  <a:srgbClr val="EC7C20"/>
                </a:solidFill>
                <a:latin typeface="Noto Sans CJK KR Bold" pitchFamily="34" charset="-127"/>
                <a:ea typeface="Noto Sans CJK KR Bold" pitchFamily="34" charset="-127"/>
                <a:cs typeface="Arial" pitchFamily="34" charset="0"/>
              </a:rPr>
              <a:t>시스템 구성도</a:t>
            </a:r>
            <a:endParaRPr lang="en-US" altLang="ko-KR" sz="2200" b="1" i="1" dirty="0">
              <a:solidFill>
                <a:srgbClr val="EC7C20"/>
              </a:solidFill>
              <a:latin typeface="Noto Sans CJK KR Bold" pitchFamily="34" charset="-127"/>
              <a:ea typeface="Noto Sans CJK KR Bold" pitchFamily="34" charset="-127"/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ACC31D-E2E3-4C00-B732-26C8ED686401}"/>
              </a:ext>
            </a:extLst>
          </p:cNvPr>
          <p:cNvSpPr txBox="1"/>
          <p:nvPr/>
        </p:nvSpPr>
        <p:spPr>
          <a:xfrm>
            <a:off x="2339752" y="3861048"/>
            <a:ext cx="2376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871AF"/>
              </a:buClr>
              <a:buSzPct val="100000"/>
            </a:pPr>
            <a:r>
              <a:rPr lang="en-US" altLang="ko-KR" sz="2200" b="1" i="1" dirty="0">
                <a:solidFill>
                  <a:srgbClr val="EC7C20"/>
                </a:solidFill>
                <a:latin typeface="Noto Sans CJK KR Bold" pitchFamily="34" charset="-127"/>
                <a:ea typeface="Noto Sans CJK KR Bold" pitchFamily="34" charset="-127"/>
                <a:cs typeface="Arial" pitchFamily="34" charset="0"/>
              </a:rPr>
              <a:t>06. </a:t>
            </a:r>
            <a:r>
              <a:rPr lang="ko-KR" altLang="en-US" sz="2200" b="1" i="1" dirty="0">
                <a:solidFill>
                  <a:srgbClr val="EC7C20"/>
                </a:solidFill>
                <a:latin typeface="Noto Sans CJK KR Bold" pitchFamily="34" charset="-127"/>
                <a:ea typeface="Noto Sans CJK KR Bold" pitchFamily="34" charset="-127"/>
                <a:cs typeface="Arial" pitchFamily="34" charset="0"/>
              </a:rPr>
              <a:t>개발 환경</a:t>
            </a:r>
            <a:endParaRPr lang="en-US" altLang="ko-KR" sz="2200" b="1" i="1" dirty="0">
              <a:solidFill>
                <a:srgbClr val="EC7C20"/>
              </a:solidFill>
              <a:latin typeface="Noto Sans CJK KR Bold" pitchFamily="34" charset="-127"/>
              <a:ea typeface="Noto Sans CJK KR Bold" pitchFamily="34" charset="-127"/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FB2124-610C-4F4A-8CC2-FFD03902328F}"/>
              </a:ext>
            </a:extLst>
          </p:cNvPr>
          <p:cNvSpPr txBox="1"/>
          <p:nvPr/>
        </p:nvSpPr>
        <p:spPr>
          <a:xfrm>
            <a:off x="2339752" y="4294257"/>
            <a:ext cx="2376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871AF"/>
              </a:buClr>
              <a:buSzPct val="100000"/>
            </a:pPr>
            <a:r>
              <a:rPr lang="en-US" altLang="ko-KR" sz="2200" b="1" i="1" dirty="0">
                <a:solidFill>
                  <a:srgbClr val="EC7C20"/>
                </a:solidFill>
                <a:latin typeface="Noto Sans CJK KR Bold" pitchFamily="34" charset="-127"/>
                <a:ea typeface="Noto Sans CJK KR Bold" pitchFamily="34" charset="-127"/>
                <a:cs typeface="Arial" pitchFamily="34" charset="0"/>
              </a:rPr>
              <a:t>07. </a:t>
            </a:r>
            <a:r>
              <a:rPr lang="ko-KR" altLang="en-US" sz="2200" b="1" i="1" dirty="0">
                <a:solidFill>
                  <a:srgbClr val="EC7C20"/>
                </a:solidFill>
                <a:latin typeface="Noto Sans CJK KR Bold" pitchFamily="34" charset="-127"/>
                <a:ea typeface="Noto Sans CJK KR Bold" pitchFamily="34" charset="-127"/>
                <a:cs typeface="Arial" pitchFamily="34" charset="0"/>
              </a:rPr>
              <a:t>활용 가능성</a:t>
            </a:r>
            <a:endParaRPr lang="en-US" altLang="ko-KR" sz="2200" b="1" i="1" dirty="0">
              <a:solidFill>
                <a:srgbClr val="EC7C20"/>
              </a:solidFill>
              <a:latin typeface="Noto Sans CJK KR Bold" pitchFamily="34" charset="-127"/>
              <a:ea typeface="Noto Sans CJK KR Bold" pitchFamily="34" charset="-127"/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AB83F7-9B32-47FF-8A2D-7D0234109CA7}"/>
              </a:ext>
            </a:extLst>
          </p:cNvPr>
          <p:cNvSpPr txBox="1"/>
          <p:nvPr/>
        </p:nvSpPr>
        <p:spPr>
          <a:xfrm>
            <a:off x="2339752" y="4726305"/>
            <a:ext cx="2376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871AF"/>
              </a:buClr>
              <a:buSzPct val="100000"/>
            </a:pPr>
            <a:r>
              <a:rPr lang="en-US" altLang="ko-KR" sz="2200" b="1" i="1" dirty="0">
                <a:solidFill>
                  <a:srgbClr val="EC7C20"/>
                </a:solidFill>
                <a:latin typeface="Noto Sans CJK KR Bold" pitchFamily="34" charset="-127"/>
                <a:ea typeface="Noto Sans CJK KR Bold" pitchFamily="34" charset="-127"/>
                <a:cs typeface="Arial" pitchFamily="34" charset="0"/>
              </a:rPr>
              <a:t>08. </a:t>
            </a:r>
            <a:r>
              <a:rPr lang="ko-KR" altLang="en-US" sz="2200" b="1" i="1" dirty="0">
                <a:solidFill>
                  <a:srgbClr val="EC7C20"/>
                </a:solidFill>
                <a:latin typeface="Noto Sans CJK KR Bold" pitchFamily="34" charset="-127"/>
                <a:ea typeface="Noto Sans CJK KR Bold" pitchFamily="34" charset="-127"/>
                <a:cs typeface="Arial" pitchFamily="34" charset="0"/>
              </a:rPr>
              <a:t>개발 일정</a:t>
            </a:r>
            <a:endParaRPr lang="en-US" altLang="ko-KR" sz="2200" b="1" i="1" dirty="0">
              <a:solidFill>
                <a:srgbClr val="EC7C20"/>
              </a:solidFill>
              <a:latin typeface="Noto Sans CJK KR Bold" pitchFamily="34" charset="-127"/>
              <a:ea typeface="Noto Sans CJK KR Bold" pitchFamily="34" charset="-127"/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7D221C-CA70-4772-8073-FA8A23AC90B7}"/>
              </a:ext>
            </a:extLst>
          </p:cNvPr>
          <p:cNvSpPr txBox="1"/>
          <p:nvPr/>
        </p:nvSpPr>
        <p:spPr>
          <a:xfrm>
            <a:off x="2339752" y="5158353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871AF"/>
              </a:buClr>
              <a:buSzPct val="100000"/>
            </a:pPr>
            <a:r>
              <a:rPr lang="en-US" altLang="ko-KR" sz="2200" b="1" i="1" dirty="0">
                <a:solidFill>
                  <a:srgbClr val="EC7C20"/>
                </a:solidFill>
                <a:latin typeface="Noto Sans CJK KR Bold" pitchFamily="34" charset="-127"/>
                <a:ea typeface="Noto Sans CJK KR Bold" pitchFamily="34" charset="-127"/>
                <a:cs typeface="Arial" pitchFamily="34" charset="0"/>
              </a:rPr>
              <a:t>09. </a:t>
            </a:r>
            <a:r>
              <a:rPr lang="ko-KR" altLang="en-US" sz="2200" b="1" i="1" dirty="0">
                <a:solidFill>
                  <a:srgbClr val="EC7C20"/>
                </a:solidFill>
                <a:latin typeface="Noto Sans CJK KR Bold" pitchFamily="34" charset="-127"/>
                <a:ea typeface="Noto Sans CJK KR Bold" pitchFamily="34" charset="-127"/>
                <a:cs typeface="Arial" pitchFamily="34" charset="0"/>
              </a:rPr>
              <a:t>팀 목표 및 개인 목표</a:t>
            </a:r>
            <a:endParaRPr lang="en-US" altLang="ko-KR" sz="2200" b="1" i="1" dirty="0">
              <a:solidFill>
                <a:srgbClr val="EC7C20"/>
              </a:solidFill>
              <a:latin typeface="Noto Sans CJK KR Bold" pitchFamily="34" charset="-127"/>
              <a:ea typeface="Noto Sans CJK KR Bold" pitchFamily="34" charset="-127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A12886-4F8E-4AD3-8844-EDF8CC2F04CD}"/>
              </a:ext>
            </a:extLst>
          </p:cNvPr>
          <p:cNvSpPr txBox="1"/>
          <p:nvPr/>
        </p:nvSpPr>
        <p:spPr>
          <a:xfrm>
            <a:off x="2339752" y="5590401"/>
            <a:ext cx="2376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871AF"/>
              </a:buClr>
              <a:buSzPct val="100000"/>
            </a:pPr>
            <a:r>
              <a:rPr lang="en-US" altLang="ko-KR" sz="2200" b="1" i="1" dirty="0">
                <a:solidFill>
                  <a:srgbClr val="EC7C20"/>
                </a:solidFill>
                <a:latin typeface="Noto Sans CJK KR Bold" pitchFamily="34" charset="-127"/>
                <a:ea typeface="Noto Sans CJK KR Bold" pitchFamily="34" charset="-127"/>
                <a:cs typeface="Arial" pitchFamily="34" charset="0"/>
              </a:rPr>
              <a:t>10. </a:t>
            </a:r>
            <a:r>
              <a:rPr lang="ko-KR" altLang="en-US" sz="2200" b="1" i="1" dirty="0">
                <a:solidFill>
                  <a:srgbClr val="EC7C20"/>
                </a:solidFill>
                <a:latin typeface="Noto Sans CJK KR Bold" pitchFamily="34" charset="-127"/>
                <a:ea typeface="Noto Sans CJK KR Bold" pitchFamily="34" charset="-127"/>
                <a:cs typeface="Arial" pitchFamily="34" charset="0"/>
              </a:rPr>
              <a:t>비용</a:t>
            </a:r>
            <a:endParaRPr lang="en-US" altLang="ko-KR" sz="2200" b="1" i="1" dirty="0">
              <a:solidFill>
                <a:srgbClr val="EC7C20"/>
              </a:solidFill>
              <a:latin typeface="Noto Sans CJK KR Bold" pitchFamily="34" charset="-127"/>
              <a:ea typeface="Noto Sans CJK KR Bold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3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2"/>
    </mc:Choice>
    <mc:Fallback xmlns="">
      <p:transition spd="slow" advTm="146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334643" y="128826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개별 일정</a:t>
            </a: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4"/>
          </p:nvPr>
        </p:nvSpPr>
        <p:spPr>
          <a:xfrm>
            <a:off x="8388424" y="6464362"/>
            <a:ext cx="755576" cy="241002"/>
          </a:xfrm>
        </p:spPr>
        <p:txBody>
          <a:bodyPr/>
          <a:lstStyle/>
          <a:p>
            <a:r>
              <a:rPr lang="en-US" altLang="ko-KR" dirty="0"/>
              <a:t>Page.</a:t>
            </a:r>
            <a:fld id="{C076B9E8-9E02-43F3-9CFA-180D943539F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44D880-9D79-4EB0-9ADF-0F1D647B67D5}"/>
              </a:ext>
            </a:extLst>
          </p:cNvPr>
          <p:cNvSpPr/>
          <p:nvPr/>
        </p:nvSpPr>
        <p:spPr>
          <a:xfrm>
            <a:off x="486401" y="1434845"/>
            <a:ext cx="64373" cy="533620"/>
          </a:xfrm>
          <a:prstGeom prst="rect">
            <a:avLst/>
          </a:prstGeom>
          <a:solidFill>
            <a:srgbClr val="EC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96F517-83DC-4AE4-BADE-D543E42955E3}"/>
              </a:ext>
            </a:extLst>
          </p:cNvPr>
          <p:cNvSpPr txBox="1"/>
          <p:nvPr/>
        </p:nvSpPr>
        <p:spPr>
          <a:xfrm>
            <a:off x="642662" y="1434842"/>
            <a:ext cx="2129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조남규</a:t>
            </a: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EBA46A5F-242C-45ED-8582-446ED067E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191004"/>
              </p:ext>
            </p:extLst>
          </p:nvPr>
        </p:nvGraphicFramePr>
        <p:xfrm>
          <a:off x="467546" y="2266684"/>
          <a:ext cx="7992886" cy="37546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876013082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3063908625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2200329991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2038611911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2035171005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2041093848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1360546600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1761014448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696178603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2405699793"/>
                    </a:ext>
                  </a:extLst>
                </a:gridCol>
                <a:gridCol w="845402">
                  <a:extLst>
                    <a:ext uri="{9D8B030D-6E8A-4147-A177-3AD203B41FA5}">
                      <a16:colId xmlns:a16="http://schemas.microsoft.com/office/drawing/2014/main" val="3527307736"/>
                    </a:ext>
                  </a:extLst>
                </a:gridCol>
              </a:tblGrid>
              <a:tr h="469053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교차로 보행자 및 차량 검지 기술</a:t>
                      </a:r>
                    </a:p>
                  </a:txBody>
                  <a:tcPr marT="12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3848"/>
                  </a:ext>
                </a:extLst>
              </a:tr>
              <a:tr h="45741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개발 내용</a:t>
                      </a: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추진 일정</a:t>
                      </a: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기간㈜</a:t>
                      </a: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429960"/>
                  </a:ext>
                </a:extLst>
              </a:tr>
              <a:tr h="457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607823"/>
                  </a:ext>
                </a:extLst>
              </a:tr>
              <a:tr h="457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차량 인식 구현</a:t>
                      </a:r>
                      <a:endParaRPr lang="en-US" altLang="ko-KR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541924"/>
                  </a:ext>
                </a:extLst>
              </a:tr>
              <a:tr h="457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보행자 인식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758408"/>
                  </a:ext>
                </a:extLst>
              </a:tr>
              <a:tr h="457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인공 지능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539070"/>
                  </a:ext>
                </a:extLst>
              </a:tr>
              <a:tr h="457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통합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528266"/>
                  </a:ext>
                </a:extLst>
              </a:tr>
              <a:tr h="457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문서 작성 및 발표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928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7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3"/>
    </mc:Choice>
    <mc:Fallback xmlns="">
      <p:transition spd="slow" advTm="273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334643" y="128826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개별 일정</a:t>
            </a: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4"/>
          </p:nvPr>
        </p:nvSpPr>
        <p:spPr>
          <a:xfrm>
            <a:off x="8388424" y="6464362"/>
            <a:ext cx="755576" cy="241002"/>
          </a:xfrm>
        </p:spPr>
        <p:txBody>
          <a:bodyPr/>
          <a:lstStyle/>
          <a:p>
            <a:r>
              <a:rPr lang="en-US" altLang="ko-KR" dirty="0"/>
              <a:t>Page.</a:t>
            </a:r>
            <a:fld id="{C076B9E8-9E02-43F3-9CFA-180D943539F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44D880-9D79-4EB0-9ADF-0F1D647B67D5}"/>
              </a:ext>
            </a:extLst>
          </p:cNvPr>
          <p:cNvSpPr/>
          <p:nvPr/>
        </p:nvSpPr>
        <p:spPr>
          <a:xfrm>
            <a:off x="486401" y="1434845"/>
            <a:ext cx="64373" cy="533620"/>
          </a:xfrm>
          <a:prstGeom prst="rect">
            <a:avLst/>
          </a:prstGeom>
          <a:solidFill>
            <a:srgbClr val="EC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96F517-83DC-4AE4-BADE-D543E42955E3}"/>
              </a:ext>
            </a:extLst>
          </p:cNvPr>
          <p:cNvSpPr txBox="1"/>
          <p:nvPr/>
        </p:nvSpPr>
        <p:spPr>
          <a:xfrm>
            <a:off x="642662" y="1434842"/>
            <a:ext cx="2129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이세영</a:t>
            </a: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08141FB0-998E-44E1-B728-B7006C296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071555"/>
              </p:ext>
            </p:extLst>
          </p:nvPr>
        </p:nvGraphicFramePr>
        <p:xfrm>
          <a:off x="467546" y="2266684"/>
          <a:ext cx="7992886" cy="37546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876013082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3063908625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2200329991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2038611911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2035171005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2041093848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1360546600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1761014448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696178603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2405699793"/>
                    </a:ext>
                  </a:extLst>
                </a:gridCol>
                <a:gridCol w="845402">
                  <a:extLst>
                    <a:ext uri="{9D8B030D-6E8A-4147-A177-3AD203B41FA5}">
                      <a16:colId xmlns:a16="http://schemas.microsoft.com/office/drawing/2014/main" val="3527307736"/>
                    </a:ext>
                  </a:extLst>
                </a:gridCol>
              </a:tblGrid>
              <a:tr h="469053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교차로 보행자 및 차량 검지 기술</a:t>
                      </a:r>
                    </a:p>
                  </a:txBody>
                  <a:tcPr marT="12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3848"/>
                  </a:ext>
                </a:extLst>
              </a:tr>
              <a:tr h="45741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개발 내용</a:t>
                      </a: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추진 일정</a:t>
                      </a: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기간㈜</a:t>
                      </a: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429960"/>
                  </a:ext>
                </a:extLst>
              </a:tr>
              <a:tr h="457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607823"/>
                  </a:ext>
                </a:extLst>
              </a:tr>
              <a:tr h="457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차량 인식 구현</a:t>
                      </a:r>
                      <a:endParaRPr lang="en-US" altLang="ko-KR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541924"/>
                  </a:ext>
                </a:extLst>
              </a:tr>
              <a:tr h="457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보행자 인식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758408"/>
                  </a:ext>
                </a:extLst>
              </a:tr>
              <a:tr h="457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영상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539070"/>
                  </a:ext>
                </a:extLst>
              </a:tr>
              <a:tr h="457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통합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528266"/>
                  </a:ext>
                </a:extLst>
              </a:tr>
              <a:tr h="457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문서 작성 및 발표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928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12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5"/>
    </mc:Choice>
    <mc:Fallback xmlns="">
      <p:transition spd="slow" advTm="285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34643" y="128826"/>
            <a:ext cx="3369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팀</a:t>
            </a:r>
            <a:r>
              <a:rPr lang="en-US" altLang="ko-KR" sz="4000" b="1" dirty="0">
                <a:solidFill>
                  <a:schemeClr val="bg1"/>
                </a:solidFill>
              </a:rPr>
              <a:t>&amp;</a:t>
            </a:r>
            <a:r>
              <a:rPr lang="ko-KR" altLang="en-US" sz="4000" b="1" dirty="0">
                <a:solidFill>
                  <a:schemeClr val="bg1"/>
                </a:solidFill>
              </a:rPr>
              <a:t>개인 목표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9FDB049-C2C6-4036-A0C2-D94BF3CAA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337467"/>
              </p:ext>
            </p:extLst>
          </p:nvPr>
        </p:nvGraphicFramePr>
        <p:xfrm>
          <a:off x="395536" y="2276872"/>
          <a:ext cx="8280920" cy="356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994292754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4005587335"/>
                    </a:ext>
                  </a:extLst>
                </a:gridCol>
              </a:tblGrid>
              <a:tr h="59346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Capstone </a:t>
                      </a:r>
                      <a:r>
                        <a:rPr lang="ko-KR" altLang="en-US" dirty="0"/>
                        <a:t>수업의 목표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092095"/>
                  </a:ext>
                </a:extLst>
              </a:tr>
              <a:tr h="59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시한폭탄 </a:t>
                      </a:r>
                      <a:r>
                        <a:rPr lang="en-US" altLang="ko-KR" b="1" dirty="0"/>
                        <a:t>Team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함께 열심히 해서 끝까지 완성할 수 있으면 좋겠습니다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624313"/>
                  </a:ext>
                </a:extLst>
              </a:tr>
              <a:tr h="59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조현기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실무를 익힘과 동시에 사회에 공헌 하는 일을 하고 싶습니다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224271"/>
                  </a:ext>
                </a:extLst>
              </a:tr>
              <a:tr h="59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이세영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Capstone </a:t>
                      </a:r>
                      <a:r>
                        <a:rPr lang="ko-KR" altLang="en-US" sz="1500" dirty="0"/>
                        <a:t>디자인을 통해 한 학기 동안 실무에서 이루어지는 프로젝트 과정을 알아가고 싶습니다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9332050"/>
                  </a:ext>
                </a:extLst>
              </a:tr>
              <a:tr h="59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조남규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Capstone </a:t>
                      </a:r>
                      <a:r>
                        <a:rPr lang="ko-KR" altLang="en-US" sz="1500" dirty="0"/>
                        <a:t>디자인을 통해 제한된 환경에서 프로젝트를 진행하면서 다양한 경험을 쌓고 싶습니다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197770"/>
                  </a:ext>
                </a:extLst>
              </a:tr>
              <a:tr h="59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구본학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팀원들과 설계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제작하며 프로그래밍 실력과 프로젝트 경험을 쌓고 싶습니다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178101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F35CCC-BFBC-470F-BF5E-333E422D69B1}"/>
              </a:ext>
            </a:extLst>
          </p:cNvPr>
          <p:cNvSpPr/>
          <p:nvPr/>
        </p:nvSpPr>
        <p:spPr>
          <a:xfrm>
            <a:off x="414393" y="1506853"/>
            <a:ext cx="64373" cy="5336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274C23-8D03-4076-B475-C3669BFC952D}"/>
              </a:ext>
            </a:extLst>
          </p:cNvPr>
          <p:cNvSpPr txBox="1"/>
          <p:nvPr/>
        </p:nvSpPr>
        <p:spPr>
          <a:xfrm>
            <a:off x="570652" y="1506850"/>
            <a:ext cx="37853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0000"/>
                </a:solidFill>
              </a:rPr>
              <a:t>시한폭탄</a:t>
            </a:r>
            <a:r>
              <a:rPr lang="ko-KR" altLang="en-US" sz="3000" b="1" dirty="0"/>
              <a:t>의 다짐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0"/>
    </mc:Choice>
    <mc:Fallback xmlns="">
      <p:transition spd="slow" advTm="8480"/>
    </mc:Fallback>
  </mc:AlternateContent>
  <p:extLst>
    <p:ext uri="{E180D4A7-C9FB-4DFB-919C-405C955672EB}">
      <p14:showEvtLst xmlns:p14="http://schemas.microsoft.com/office/powerpoint/2010/main">
        <p14:playEvt time="54" objId="2"/>
        <p14:stopEvt time="4238" objId="2"/>
      </p14:showEvt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4263346-65C8-4279-BB33-F08E9849F9C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815" y="1340768"/>
            <a:ext cx="1984585" cy="187166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334643" y="12882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비용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Page.</a:t>
            </a:r>
            <a:fld id="{C076B9E8-9E02-43F3-9CFA-180D943539F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9ACC2F-B76C-4188-978B-5A1A7444534A}"/>
              </a:ext>
            </a:extLst>
          </p:cNvPr>
          <p:cNvSpPr/>
          <p:nvPr/>
        </p:nvSpPr>
        <p:spPr>
          <a:xfrm>
            <a:off x="455299" y="1340769"/>
            <a:ext cx="84253" cy="23814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8B0FC5-9BBA-49AF-A2DA-8B2A77314360}"/>
              </a:ext>
            </a:extLst>
          </p:cNvPr>
          <p:cNvSpPr txBox="1"/>
          <p:nvPr/>
        </p:nvSpPr>
        <p:spPr>
          <a:xfrm>
            <a:off x="750211" y="1372129"/>
            <a:ext cx="3101708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01_ </a:t>
            </a:r>
            <a:r>
              <a:rPr lang="ko-KR" altLang="en-US" b="1" dirty="0"/>
              <a:t>라즈베리파이 </a:t>
            </a:r>
            <a:r>
              <a:rPr lang="en-US" altLang="ko-KR" b="1" dirty="0"/>
              <a:t>3B+</a:t>
            </a:r>
            <a:r>
              <a:rPr lang="ko-KR" altLang="en-US" b="1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D84D36-EB4B-42E2-B20D-9B3A6A9BC523}"/>
              </a:ext>
            </a:extLst>
          </p:cNvPr>
          <p:cNvSpPr txBox="1"/>
          <p:nvPr/>
        </p:nvSpPr>
        <p:spPr>
          <a:xfrm>
            <a:off x="750211" y="1844824"/>
            <a:ext cx="475789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라즈베리파이</a:t>
            </a:r>
            <a:r>
              <a:rPr lang="en-US" altLang="ko-KR" dirty="0"/>
              <a:t> 3B+,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파이카메라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 외 추가 구성</a:t>
            </a:r>
            <a:endParaRPr lang="en-US" altLang="ko-KR" dirty="0"/>
          </a:p>
          <a:p>
            <a:r>
              <a:rPr lang="en-US" altLang="ko-KR" sz="1300" dirty="0"/>
              <a:t>(</a:t>
            </a:r>
            <a:r>
              <a:rPr lang="ko-KR" altLang="en-US" sz="1300" dirty="0"/>
              <a:t>전원 어댑터</a:t>
            </a:r>
            <a:r>
              <a:rPr lang="en-US" altLang="ko-KR" sz="1300" dirty="0"/>
              <a:t>, SD </a:t>
            </a:r>
            <a:r>
              <a:rPr lang="ko-KR" altLang="en-US" sz="1300" dirty="0"/>
              <a:t>카드</a:t>
            </a:r>
            <a:r>
              <a:rPr lang="en-US" altLang="ko-KR" sz="1300" dirty="0"/>
              <a:t>, Micro SD</a:t>
            </a:r>
            <a:r>
              <a:rPr lang="ko-KR" altLang="en-US" sz="1300" dirty="0"/>
              <a:t>카드 리더기</a:t>
            </a:r>
            <a:r>
              <a:rPr lang="en-US" altLang="ko-KR" sz="1300" dirty="0"/>
              <a:t>, HDMI </a:t>
            </a:r>
            <a:r>
              <a:rPr lang="ko-KR" altLang="en-US" sz="1300" dirty="0"/>
              <a:t>케이블</a:t>
            </a:r>
            <a:r>
              <a:rPr lang="en-US" altLang="ko-KR" sz="1300" dirty="0"/>
              <a:t>)</a:t>
            </a:r>
          </a:p>
          <a:p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수량 </a:t>
            </a:r>
            <a:r>
              <a:rPr lang="en-US" altLang="ko-KR" dirty="0"/>
              <a:t>: 1 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단가 </a:t>
            </a:r>
            <a:r>
              <a:rPr lang="en-US" altLang="ko-KR" dirty="0"/>
              <a:t>: 93,740 </a:t>
            </a:r>
            <a:r>
              <a:rPr lang="ko-KR" altLang="en-US" dirty="0"/>
              <a:t>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링크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A2AFED-81DD-4D3B-B17A-C2896285A3BA}"/>
              </a:ext>
            </a:extLst>
          </p:cNvPr>
          <p:cNvSpPr/>
          <p:nvPr/>
        </p:nvSpPr>
        <p:spPr>
          <a:xfrm>
            <a:off x="455299" y="3933058"/>
            <a:ext cx="84253" cy="1704380"/>
          </a:xfrm>
          <a:prstGeom prst="rect">
            <a:avLst/>
          </a:prstGeom>
          <a:solidFill>
            <a:srgbClr val="EC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F857741-9506-487B-AD3B-F2C393A38A5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27" y="3744326"/>
            <a:ext cx="1768560" cy="177290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6180902-9324-4C71-8DB1-F1BCD002CA8D}"/>
              </a:ext>
            </a:extLst>
          </p:cNvPr>
          <p:cNvSpPr txBox="1"/>
          <p:nvPr/>
        </p:nvSpPr>
        <p:spPr>
          <a:xfrm>
            <a:off x="1691680" y="3986232"/>
            <a:ext cx="3672408" cy="1628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000" u="sng" dirty="0">
                <a:hlinkClick r:id="rId5"/>
              </a:rPr>
              <a:t>http://www.11st.co.kr/product/SellerProductDetail.tmall?method=getSellerProductDetail&amp;prdNo=2502426687&amp;NaPm=ct=k8a8izew|ci=11580df101256fd93e6fec0370099eba175eeba8|tr=slsl|sn=17703|hk=ee5847c5a8389150a101a160dab6588293912931&amp;utm_term=&amp;utm_campaign=%B3%D7%C0%CC%B9%F6pc_%B0%A1%B0%DD%BA%F1%B1%B3%B1%E2%BA%BB&amp;utm_source=%B3%D7%C0%CC%B9%F6_PC_PCS&amp;utm_medium=%B0%A1%B0%DD%BA%F1%B1%B3</a:t>
            </a:r>
            <a:endParaRPr lang="ko-KR" altLang="ko-KR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3583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72"/>
    </mc:Choice>
    <mc:Fallback xmlns="">
      <p:transition spd="slow" advTm="10472"/>
    </mc:Fallback>
  </mc:AlternateContent>
  <p:extLst>
    <p:ext uri="{E180D4A7-C9FB-4DFB-919C-405C955672EB}">
      <p14:showEvtLst xmlns:p14="http://schemas.microsoft.com/office/powerpoint/2010/main">
        <p14:playEvt time="4" objId="3"/>
        <p14:stopEvt time="8487" objId="3"/>
      </p14:showEvt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771800" y="2228899"/>
            <a:ext cx="3671888" cy="9382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Noto Sans Korean Bold" pitchFamily="34" charset="-127"/>
                <a:ea typeface="Noto Sans Korean Bold" pitchFamily="34" charset="-127"/>
              </a:rPr>
              <a:t>Thank You!</a:t>
            </a:r>
            <a:endParaRPr lang="ko-KR" altLang="en-US" sz="5400" b="1" dirty="0">
              <a:solidFill>
                <a:schemeClr val="bg1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2267744" y="3645024"/>
            <a:ext cx="4752528" cy="123183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정말 감사합니다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en-US" altLang="ko-KR" sz="1800" b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팀장 </a:t>
            </a:r>
            <a:r>
              <a:rPr lang="en-US" altLang="ko-KR" sz="1800" b="1" dirty="0">
                <a:solidFill>
                  <a:schemeClr val="bg1"/>
                </a:solidFill>
              </a:rPr>
              <a:t>: </a:t>
            </a:r>
            <a:r>
              <a:rPr lang="ko-KR" altLang="en-US" sz="1800" b="1" dirty="0">
                <a:solidFill>
                  <a:schemeClr val="bg1"/>
                </a:solidFill>
              </a:rPr>
              <a:t>조현기 </a:t>
            </a:r>
            <a:r>
              <a:rPr lang="en-US" altLang="ko-KR" sz="1800" b="1" dirty="0">
                <a:solidFill>
                  <a:schemeClr val="bg1"/>
                </a:solidFill>
              </a:rPr>
              <a:t>(HP. 010-9279-2132)</a:t>
            </a:r>
          </a:p>
          <a:p>
            <a:pPr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발표자 </a:t>
            </a:r>
            <a:r>
              <a:rPr lang="en-US" altLang="ko-KR" sz="1800" b="1" dirty="0">
                <a:solidFill>
                  <a:schemeClr val="bg1"/>
                </a:solidFill>
              </a:rPr>
              <a:t>: </a:t>
            </a:r>
            <a:r>
              <a:rPr lang="ko-KR" altLang="en-US" sz="1800" b="1" dirty="0">
                <a:solidFill>
                  <a:schemeClr val="bg1"/>
                </a:solidFill>
              </a:rPr>
              <a:t>조현기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E-mail : ksk1132@naver.com</a:t>
            </a:r>
          </a:p>
          <a:p>
            <a:pPr algn="ctr">
              <a:buNone/>
            </a:pP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47704" y="3382714"/>
            <a:ext cx="720080" cy="45719"/>
          </a:xfrm>
          <a:prstGeom prst="rect">
            <a:avLst/>
          </a:prstGeom>
          <a:solidFill>
            <a:srgbClr val="EC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0"/>
    </mc:Choice>
    <mc:Fallback xmlns="">
      <p:transition spd="slow" advTm="6040"/>
    </mc:Fallback>
  </mc:AlternateContent>
  <p:extLst>
    <p:ext uri="{E180D4A7-C9FB-4DFB-919C-405C955672EB}">
      <p14:showEvtLst xmlns:p14="http://schemas.microsoft.com/office/powerpoint/2010/main">
        <p14:playEvt time="5" objId="4"/>
        <p14:stopEvt time="4653" objId="4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4643" y="128826"/>
            <a:ext cx="1391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동 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643" y="1209526"/>
            <a:ext cx="769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Page.</a:t>
            </a:r>
            <a:fld id="{C076B9E8-9E02-43F3-9CFA-180D943539F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B5CC1496-1A00-4F45-B769-5E72CE58DF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536911"/>
              </p:ext>
            </p:extLst>
          </p:nvPr>
        </p:nvGraphicFramePr>
        <p:xfrm>
          <a:off x="1331640" y="1340768"/>
          <a:ext cx="6552728" cy="4307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93CB78-AD02-4CAE-B156-A5CF52ED66AA}"/>
              </a:ext>
            </a:extLst>
          </p:cNvPr>
          <p:cNvSpPr/>
          <p:nvPr/>
        </p:nvSpPr>
        <p:spPr>
          <a:xfrm>
            <a:off x="3347864" y="1951672"/>
            <a:ext cx="1080120" cy="3828044"/>
          </a:xfrm>
          <a:prstGeom prst="rect">
            <a:avLst/>
          </a:prstGeom>
          <a:noFill/>
          <a:ln w="57150">
            <a:solidFill>
              <a:srgbClr val="F2A6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1C035D-A377-4DFF-AF5D-73BF13957A03}"/>
              </a:ext>
            </a:extLst>
          </p:cNvPr>
          <p:cNvSpPr txBox="1"/>
          <p:nvPr/>
        </p:nvSpPr>
        <p:spPr>
          <a:xfrm>
            <a:off x="1683369" y="5953492"/>
            <a:ext cx="71287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/>
              <a:t>2013~2018</a:t>
            </a:r>
            <a:r>
              <a:rPr lang="ko-KR" altLang="en-US" sz="1300" dirty="0"/>
              <a:t>년 동안의 도로유형별 사고 통계</a:t>
            </a:r>
            <a:r>
              <a:rPr lang="en-US" altLang="ko-KR" sz="1300" dirty="0"/>
              <a:t>(</a:t>
            </a:r>
            <a:r>
              <a:rPr lang="ko-KR" altLang="en-US" sz="1300" dirty="0"/>
              <a:t>출처 </a:t>
            </a:r>
            <a:r>
              <a:rPr lang="en-US" altLang="ko-KR" sz="1300" dirty="0"/>
              <a:t>: TAAS </a:t>
            </a:r>
            <a:r>
              <a:rPr lang="ko-KR" altLang="en-US" sz="1300" dirty="0"/>
              <a:t>교통사고분석시스템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30"/>
    </mc:Choice>
    <mc:Fallback xmlns="">
      <p:transition spd="slow" advTm="15830"/>
    </mc:Fallback>
  </mc:AlternateContent>
  <p:extLst>
    <p:ext uri="{E180D4A7-C9FB-4DFB-919C-405C955672EB}">
      <p14:showEvtLst xmlns:p14="http://schemas.microsoft.com/office/powerpoint/2010/main">
        <p14:playEvt time="55" objId="5"/>
        <p14:stopEvt time="15510" objId="5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4643" y="128826"/>
            <a:ext cx="1391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동 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643" y="1209526"/>
            <a:ext cx="769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627784" y="1649490"/>
            <a:ext cx="1836204" cy="2304256"/>
            <a:chOff x="467544" y="2348880"/>
            <a:chExt cx="1800200" cy="2592288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467544" y="2348880"/>
              <a:ext cx="1800200" cy="2592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양쪽 모서리가 둥근 사각형 29"/>
            <p:cNvSpPr/>
            <p:nvPr/>
          </p:nvSpPr>
          <p:spPr>
            <a:xfrm>
              <a:off x="467544" y="2348880"/>
              <a:ext cx="1800200" cy="792088"/>
            </a:xfrm>
            <a:prstGeom prst="round2SameRect">
              <a:avLst/>
            </a:prstGeom>
            <a:solidFill>
              <a:srgbClr val="EC7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Cause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69204" y="1634222"/>
            <a:ext cx="1836204" cy="2304256"/>
            <a:chOff x="467544" y="2348880"/>
            <a:chExt cx="1800200" cy="259228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467544" y="2348880"/>
              <a:ext cx="1800200" cy="2592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양쪽 모서리가 둥근 사각형 32"/>
            <p:cNvSpPr/>
            <p:nvPr/>
          </p:nvSpPr>
          <p:spPr>
            <a:xfrm>
              <a:off x="467544" y="2348880"/>
              <a:ext cx="1800200" cy="792088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Problem</a:t>
              </a:r>
              <a:endParaRPr lang="ko-KR" altLang="en-US" b="1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948264" y="1632407"/>
            <a:ext cx="1836204" cy="2304256"/>
            <a:chOff x="467544" y="2348880"/>
            <a:chExt cx="1800200" cy="259228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67544" y="2348880"/>
              <a:ext cx="1800200" cy="2592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양쪽 모서리가 둥근 사각형 36"/>
            <p:cNvSpPr/>
            <p:nvPr/>
          </p:nvSpPr>
          <p:spPr>
            <a:xfrm>
              <a:off x="467544" y="2348880"/>
              <a:ext cx="1800200" cy="792088"/>
            </a:xfrm>
            <a:prstGeom prst="round2SameRect">
              <a:avLst/>
            </a:prstGeom>
            <a:solidFill>
              <a:srgbClr val="EC7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Solution</a:t>
              </a:r>
              <a:endParaRPr lang="ko-KR" altLang="en-US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699792" y="2486858"/>
            <a:ext cx="1764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많은 차량 교류</a:t>
            </a:r>
            <a:r>
              <a:rPr lang="en-US" altLang="ko-KR" dirty="0"/>
              <a:t>, </a:t>
            </a:r>
            <a:r>
              <a:rPr lang="ko-KR" altLang="en-US" dirty="0"/>
              <a:t>운전자 부주의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신호 위반</a:t>
            </a:r>
            <a:endParaRPr lang="en-US" altLang="ko-KR" dirty="0"/>
          </a:p>
          <a:p>
            <a:pPr algn="ctr"/>
            <a:r>
              <a:rPr lang="en-US" altLang="ko-KR" dirty="0"/>
              <a:t> </a:t>
            </a:r>
            <a:r>
              <a:rPr lang="ko-KR" altLang="en-US" dirty="0"/>
              <a:t>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92046" y="2486858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일단 아무런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내용이나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채워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넣어보자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Page.</a:t>
            </a:r>
            <a:fld id="{C076B9E8-9E02-43F3-9CFA-180D943539F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8918FBB-EF50-4181-9C73-59A66B683730}"/>
              </a:ext>
            </a:extLst>
          </p:cNvPr>
          <p:cNvGrpSpPr/>
          <p:nvPr/>
        </p:nvGrpSpPr>
        <p:grpSpPr>
          <a:xfrm>
            <a:off x="4854031" y="1628800"/>
            <a:ext cx="1836204" cy="2304256"/>
            <a:chOff x="467544" y="2348880"/>
            <a:chExt cx="1800200" cy="2592288"/>
          </a:xfrm>
        </p:grpSpPr>
        <p:sp>
          <p:nvSpPr>
            <p:cNvPr id="19" name="모서리가 둥근 직사각형 31">
              <a:extLst>
                <a:ext uri="{FF2B5EF4-FFF2-40B4-BE49-F238E27FC236}">
                  <a16:creationId xmlns:a16="http://schemas.microsoft.com/office/drawing/2014/main" id="{2A76C1A2-37CF-422D-AD8B-325AE2063104}"/>
                </a:ext>
              </a:extLst>
            </p:cNvPr>
            <p:cNvSpPr/>
            <p:nvPr/>
          </p:nvSpPr>
          <p:spPr>
            <a:xfrm>
              <a:off x="467544" y="2348880"/>
              <a:ext cx="1800200" cy="2592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양쪽 모서리가 둥근 사각형 32">
              <a:extLst>
                <a:ext uri="{FF2B5EF4-FFF2-40B4-BE49-F238E27FC236}">
                  <a16:creationId xmlns:a16="http://schemas.microsoft.com/office/drawing/2014/main" id="{4DF120B6-6AB0-4B42-88DC-7D521EDBE93C}"/>
                </a:ext>
              </a:extLst>
            </p:cNvPr>
            <p:cNvSpPr/>
            <p:nvPr/>
          </p:nvSpPr>
          <p:spPr>
            <a:xfrm>
              <a:off x="467544" y="2348880"/>
              <a:ext cx="1800200" cy="792088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Result</a:t>
              </a:r>
              <a:endParaRPr lang="ko-KR" altLang="en-US" b="1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029AEB4-3612-4AF5-A62A-9DA1D165EEA4}"/>
              </a:ext>
            </a:extLst>
          </p:cNvPr>
          <p:cNvSpPr txBox="1"/>
          <p:nvPr/>
        </p:nvSpPr>
        <p:spPr>
          <a:xfrm>
            <a:off x="251520" y="4293096"/>
            <a:ext cx="88857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 </a:t>
            </a:r>
            <a:r>
              <a:rPr lang="ko-KR" altLang="en-US" dirty="0">
                <a:solidFill>
                  <a:srgbClr val="FF0000"/>
                </a:solidFill>
              </a:rPr>
              <a:t>교차로 사고</a:t>
            </a:r>
            <a:r>
              <a:rPr lang="ko-KR" altLang="en-US" dirty="0"/>
              <a:t>란</a:t>
            </a:r>
            <a:r>
              <a:rPr lang="en-US" altLang="ko-KR" dirty="0"/>
              <a:t>,</a:t>
            </a:r>
            <a:r>
              <a:rPr lang="ko-KR" altLang="en-US" dirty="0"/>
              <a:t> 교차로 내</a:t>
            </a:r>
            <a:r>
              <a:rPr lang="en-US" altLang="ko-KR" dirty="0"/>
              <a:t> </a:t>
            </a:r>
            <a:r>
              <a:rPr lang="ko-KR" altLang="en-US" dirty="0"/>
              <a:t>또는 교차로 측단 후방 </a:t>
            </a:r>
            <a:r>
              <a:rPr lang="en-US" altLang="ko-KR" dirty="0"/>
              <a:t>30m </a:t>
            </a:r>
            <a:r>
              <a:rPr lang="ko-KR" altLang="en-US" dirty="0"/>
              <a:t>이내의 부분에서 발생한 </a:t>
            </a:r>
            <a:endParaRPr lang="en-US" altLang="ko-KR" dirty="0"/>
          </a:p>
          <a:p>
            <a:r>
              <a:rPr lang="ko-KR" altLang="en-US" dirty="0"/>
              <a:t>사고를 말한다</a:t>
            </a:r>
            <a:r>
              <a:rPr lang="en-US" altLang="ko-KR" dirty="0"/>
              <a:t>. </a:t>
            </a:r>
            <a:r>
              <a:rPr lang="ko-KR" altLang="en-US" dirty="0"/>
              <a:t>교차로는</a:t>
            </a:r>
            <a:r>
              <a:rPr lang="en-US" altLang="ko-KR" dirty="0"/>
              <a:t> </a:t>
            </a:r>
            <a:r>
              <a:rPr lang="ko-KR" altLang="en-US" dirty="0"/>
              <a:t>여러 방향에서 진행하는 차들로 인하여 상충의 위험성이 </a:t>
            </a:r>
            <a:endParaRPr lang="en-US" altLang="ko-KR" dirty="0"/>
          </a:p>
          <a:p>
            <a:r>
              <a:rPr lang="ko-KR" altLang="en-US" dirty="0"/>
              <a:t>높아 주의 운전이 필요</a:t>
            </a:r>
            <a:r>
              <a:rPr lang="en-US" altLang="ko-KR" dirty="0"/>
              <a:t> </a:t>
            </a:r>
            <a:r>
              <a:rPr lang="ko-KR" altLang="en-US" dirty="0"/>
              <a:t>하다</a:t>
            </a:r>
            <a:r>
              <a:rPr lang="en-US" altLang="ko-KR" dirty="0"/>
              <a:t>. </a:t>
            </a:r>
            <a:r>
              <a:rPr lang="ko-KR" altLang="en-US" dirty="0"/>
              <a:t>하지만 교차로에서의 사고 현황은 줄어들지 않고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 </a:t>
            </a:r>
            <a:endParaRPr lang="en-US" altLang="ko-KR" dirty="0"/>
          </a:p>
          <a:p>
            <a:r>
              <a:rPr lang="ko-KR" altLang="en-US" dirty="0"/>
              <a:t>  저희 </a:t>
            </a:r>
            <a:r>
              <a:rPr lang="en-US" altLang="ko-KR" dirty="0"/>
              <a:t>2</a:t>
            </a:r>
            <a:r>
              <a:rPr lang="ko-KR" altLang="en-US" dirty="0"/>
              <a:t>조는 교차로 보행자 및 차량 검지 기술을 이용하여</a:t>
            </a:r>
            <a:r>
              <a:rPr lang="en-US" altLang="ko-KR" dirty="0"/>
              <a:t>, </a:t>
            </a:r>
            <a:r>
              <a:rPr lang="ko-KR" altLang="en-US" dirty="0"/>
              <a:t>이러한 문제점을 개선</a:t>
            </a:r>
            <a:endParaRPr lang="en-US" altLang="ko-KR" dirty="0"/>
          </a:p>
          <a:p>
            <a:r>
              <a:rPr lang="ko-KR" altLang="en-US" dirty="0"/>
              <a:t>하고자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92D501-F779-4412-B632-1DCD6D0B4D2D}"/>
              </a:ext>
            </a:extLst>
          </p:cNvPr>
          <p:cNvSpPr txBox="1"/>
          <p:nvPr/>
        </p:nvSpPr>
        <p:spPr>
          <a:xfrm>
            <a:off x="436729" y="2595056"/>
            <a:ext cx="1733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교차로</a:t>
            </a:r>
            <a:endParaRPr lang="en-US" altLang="ko-KR" dirty="0"/>
          </a:p>
          <a:p>
            <a:pPr algn="ctr"/>
            <a:r>
              <a:rPr lang="ko-KR" altLang="en-US" dirty="0"/>
              <a:t>보행자 및 차량 사고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E63FD-1FAC-4631-8A15-6A815822B711}"/>
              </a:ext>
            </a:extLst>
          </p:cNvPr>
          <p:cNvSpPr txBox="1"/>
          <p:nvPr/>
        </p:nvSpPr>
        <p:spPr>
          <a:xfrm>
            <a:off x="4886364" y="2691103"/>
            <a:ext cx="180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교차로 사고</a:t>
            </a:r>
            <a:endParaRPr lang="en-US" altLang="ko-KR" dirty="0"/>
          </a:p>
          <a:p>
            <a:pPr algn="ctr"/>
            <a:r>
              <a:rPr lang="ko-KR" altLang="en-US" dirty="0"/>
              <a:t>지속적 악화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DD2AD-BABE-49C7-8CD3-CAA4C19D1EE5}"/>
              </a:ext>
            </a:extLst>
          </p:cNvPr>
          <p:cNvSpPr txBox="1"/>
          <p:nvPr/>
        </p:nvSpPr>
        <p:spPr>
          <a:xfrm>
            <a:off x="7308304" y="2470673"/>
            <a:ext cx="11521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b="1" dirty="0">
                <a:solidFill>
                  <a:srgbClr val="FF0000"/>
                </a:solidFill>
              </a:rPr>
              <a:t>?</a:t>
            </a:r>
            <a:endParaRPr lang="ko-KR" altLang="en-US" sz="7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33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17"/>
    </mc:Choice>
    <mc:Fallback xmlns="">
      <p:transition spd="slow" advTm="21417"/>
    </mc:Fallback>
  </mc:AlternateContent>
  <p:extLst>
    <p:ext uri="{E180D4A7-C9FB-4DFB-919C-405C955672EB}">
      <p14:showEvtLst xmlns:p14="http://schemas.microsoft.com/office/powerpoint/2010/main">
        <p14:playEvt time="4" objId="8"/>
        <p14:stopEvt time="21417" objId="8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12828E1E-156F-4B89-8E62-5497F1D27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590" y="1387729"/>
            <a:ext cx="2350755" cy="17216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직사각형 1"/>
          <p:cNvSpPr/>
          <p:nvPr/>
        </p:nvSpPr>
        <p:spPr>
          <a:xfrm>
            <a:off x="1649082" y="3963581"/>
            <a:ext cx="597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EC7C20"/>
                </a:solidFill>
              </a:rPr>
              <a:t>교차로에서의 보행자 안전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55306" y="4410762"/>
            <a:ext cx="67340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교차로상에 위치한 개별 보행자의 이동방향 및 차량을 검출하여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교차로에서의 보행자 안전을 보장한다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52602" y="6300206"/>
            <a:ext cx="7907830" cy="91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552602" y="4976559"/>
            <a:ext cx="7907830" cy="91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649082" y="5037003"/>
            <a:ext cx="6264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EC7C20"/>
                </a:solidFill>
              </a:rPr>
              <a:t>효율성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49082" y="5482516"/>
            <a:ext cx="70144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차량의 검지 특히 좌회전 차선의 차량을 검출해 좌회전 대기중인 차량이 </a:t>
            </a:r>
            <a:r>
              <a:rPr lang="ko-KR" altLang="en-US" sz="1400"/>
              <a:t>있을 경우 </a:t>
            </a:r>
            <a:endParaRPr lang="en-US" altLang="ko-KR" sz="1400" dirty="0"/>
          </a:p>
          <a:p>
            <a:r>
              <a:rPr lang="ko-KR" altLang="en-US" sz="1400" dirty="0"/>
              <a:t>좌회전 신호를 준다</a:t>
            </a:r>
            <a:r>
              <a:rPr lang="en-US" altLang="ko-KR" sz="1400" dirty="0"/>
              <a:t>. </a:t>
            </a:r>
            <a:r>
              <a:rPr lang="ko-KR" altLang="en-US" sz="1400" dirty="0"/>
              <a:t>또</a:t>
            </a:r>
            <a:r>
              <a:rPr lang="en-US" altLang="ko-KR" sz="1400" dirty="0"/>
              <a:t>, </a:t>
            </a:r>
            <a:r>
              <a:rPr lang="ko-KR" altLang="en-US" sz="1400" dirty="0"/>
              <a:t>이동량이 많거나 다수 차량이 대기중인 방향의 신호를 </a:t>
            </a:r>
            <a:endParaRPr lang="en-US" altLang="ko-KR" sz="1400" dirty="0"/>
          </a:p>
          <a:p>
            <a:r>
              <a:rPr lang="ko-KR" altLang="en-US" sz="1400" dirty="0"/>
              <a:t>더 길게 주는 방식으로 교차로의 신호체계의 효율성을 높인다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34643" y="128826"/>
            <a:ext cx="1391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목 적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12065" y="4112857"/>
            <a:ext cx="825305" cy="5958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01</a:t>
            </a:r>
            <a:endParaRPr lang="ko-KR" altLang="en-US" sz="2800" b="1" dirty="0"/>
          </a:p>
        </p:txBody>
      </p:sp>
      <p:sp>
        <p:nvSpPr>
          <p:cNvPr id="19" name="직사각형 18"/>
          <p:cNvSpPr/>
          <p:nvPr/>
        </p:nvSpPr>
        <p:spPr>
          <a:xfrm>
            <a:off x="605035" y="5327076"/>
            <a:ext cx="877146" cy="5928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02</a:t>
            </a:r>
            <a:endParaRPr lang="ko-KR" altLang="en-US" sz="2800" b="1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460432" y="6525344"/>
            <a:ext cx="755576" cy="241002"/>
          </a:xfrm>
        </p:spPr>
        <p:txBody>
          <a:bodyPr/>
          <a:lstStyle/>
          <a:p>
            <a:r>
              <a:rPr lang="en-US" altLang="ko-KR" dirty="0"/>
              <a:t>Page.</a:t>
            </a:r>
            <a:fld id="{C076B9E8-9E02-43F3-9CFA-180D943539F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9FB4DC-EDEB-4EF0-A3A1-D1C5F66DA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630" y="1420796"/>
            <a:ext cx="2033474" cy="1536340"/>
          </a:xfrm>
          <a:prstGeom prst="rect">
            <a:avLst/>
          </a:prstGeom>
        </p:spPr>
      </p:pic>
      <p:sp>
        <p:nvSpPr>
          <p:cNvPr id="5" name="더하기 기호 4">
            <a:extLst>
              <a:ext uri="{FF2B5EF4-FFF2-40B4-BE49-F238E27FC236}">
                <a16:creationId xmlns:a16="http://schemas.microsoft.com/office/drawing/2014/main" id="{249B5C3B-DFF8-454A-BCCF-834273DF1F1B}"/>
              </a:ext>
            </a:extLst>
          </p:cNvPr>
          <p:cNvSpPr/>
          <p:nvPr/>
        </p:nvSpPr>
        <p:spPr>
          <a:xfrm>
            <a:off x="2483522" y="1878207"/>
            <a:ext cx="856666" cy="79129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5415D99-5CA8-4269-A166-87DEB1F61DF1}"/>
              </a:ext>
            </a:extLst>
          </p:cNvPr>
          <p:cNvSpPr/>
          <p:nvPr/>
        </p:nvSpPr>
        <p:spPr>
          <a:xfrm>
            <a:off x="5678545" y="1978059"/>
            <a:ext cx="837671" cy="4488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A5AD3DE-99FC-434B-8719-6C32522E05ED}"/>
              </a:ext>
            </a:extLst>
          </p:cNvPr>
          <p:cNvCxnSpPr>
            <a:cxnSpLocks/>
          </p:cNvCxnSpPr>
          <p:nvPr/>
        </p:nvCxnSpPr>
        <p:spPr>
          <a:xfrm>
            <a:off x="6955971" y="1665172"/>
            <a:ext cx="1414819" cy="114859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9EE9843-3AED-4964-ACBA-1A083D1B448A}"/>
              </a:ext>
            </a:extLst>
          </p:cNvPr>
          <p:cNvCxnSpPr>
            <a:cxnSpLocks/>
          </p:cNvCxnSpPr>
          <p:nvPr/>
        </p:nvCxnSpPr>
        <p:spPr>
          <a:xfrm flipV="1">
            <a:off x="6838554" y="1631872"/>
            <a:ext cx="1477862" cy="12165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86DC751-03E1-44D8-B253-A0E97C2B7951}"/>
              </a:ext>
            </a:extLst>
          </p:cNvPr>
          <p:cNvSpPr txBox="1"/>
          <p:nvPr/>
        </p:nvSpPr>
        <p:spPr>
          <a:xfrm>
            <a:off x="7147116" y="2932634"/>
            <a:ext cx="1793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Safety</a:t>
            </a:r>
            <a:endParaRPr lang="ko-KR" altLang="en-US" sz="2500" b="1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0D53305-31A1-4B4F-80AE-0C7135A18189}"/>
              </a:ext>
            </a:extLst>
          </p:cNvPr>
          <p:cNvCxnSpPr>
            <a:cxnSpLocks/>
          </p:cNvCxnSpPr>
          <p:nvPr/>
        </p:nvCxnSpPr>
        <p:spPr>
          <a:xfrm>
            <a:off x="618085" y="3896308"/>
            <a:ext cx="7907830" cy="91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73478664-9C09-4D4F-BF08-6C48700DD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1412776"/>
            <a:ext cx="944307" cy="71783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74721D1-4A7B-44AC-95A8-8219575203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2217113"/>
            <a:ext cx="944307" cy="100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4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96"/>
    </mc:Choice>
    <mc:Fallback xmlns="">
      <p:transition spd="slow" advTm="15296"/>
    </mc:Fallback>
  </mc:AlternateContent>
  <p:extLst>
    <p:ext uri="{E180D4A7-C9FB-4DFB-919C-405C955672EB}">
      <p14:showEvtLst xmlns:p14="http://schemas.microsoft.com/office/powerpoint/2010/main">
        <p14:playEvt time="54" objId="6"/>
        <p14:stopEvt time="15296" objId="6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06651" y="1439778"/>
            <a:ext cx="76937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</a:t>
            </a:r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가지 주요 기능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4643" y="128826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주요 기능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55300" y="2132856"/>
            <a:ext cx="63438" cy="1296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445620" y="4602709"/>
            <a:ext cx="79139" cy="1152167"/>
          </a:xfrm>
          <a:prstGeom prst="rect">
            <a:avLst/>
          </a:prstGeom>
          <a:solidFill>
            <a:srgbClr val="EC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50209" y="2164214"/>
            <a:ext cx="5513296" cy="1119609"/>
            <a:chOff x="750211" y="2452246"/>
            <a:chExt cx="1404552" cy="1119609"/>
          </a:xfrm>
        </p:grpSpPr>
        <p:sp>
          <p:nvSpPr>
            <p:cNvPr id="13" name="TextBox 12"/>
            <p:cNvSpPr txBox="1"/>
            <p:nvPr/>
          </p:nvSpPr>
          <p:spPr>
            <a:xfrm>
              <a:off x="750211" y="2452246"/>
              <a:ext cx="729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01_ </a:t>
              </a:r>
              <a:r>
                <a:rPr lang="ko-KR" altLang="en-US" b="1" dirty="0"/>
                <a:t>보행자 및 차량 인식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0211" y="2833191"/>
              <a:ext cx="14045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각 코너에 하나씩의 임베디드 기기로</a:t>
              </a:r>
              <a:r>
                <a:rPr lang="en-US" altLang="ko-KR" sz="1400" dirty="0"/>
                <a:t>, </a:t>
              </a:r>
            </a:p>
            <a:p>
              <a:r>
                <a:rPr lang="ko-KR" altLang="en-US" sz="1400" dirty="0"/>
                <a:t>한 방향의 도로와 두개의 보행자 대기장소를 맡아 인식하며</a:t>
              </a:r>
              <a:r>
                <a:rPr lang="en-US" altLang="ko-KR" sz="1400" dirty="0"/>
                <a:t>, </a:t>
              </a:r>
            </a:p>
            <a:p>
              <a:r>
                <a:rPr lang="ko-KR" altLang="en-US" sz="1400" dirty="0"/>
                <a:t>도로의 좌회전 대기차량과 보행자의 위치 및 이동방향을 검지한다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40531" y="4635268"/>
            <a:ext cx="5048176" cy="1119609"/>
            <a:chOff x="750211" y="2452246"/>
            <a:chExt cx="1631439" cy="1119609"/>
          </a:xfrm>
        </p:grpSpPr>
        <p:sp>
          <p:nvSpPr>
            <p:cNvPr id="72" name="TextBox 71"/>
            <p:cNvSpPr txBox="1"/>
            <p:nvPr/>
          </p:nvSpPr>
          <p:spPr>
            <a:xfrm>
              <a:off x="750211" y="2452246"/>
              <a:ext cx="528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02_ </a:t>
              </a:r>
              <a:r>
                <a:rPr lang="ko-KR" altLang="en-US" b="1" dirty="0"/>
                <a:t>무선통신 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0211" y="2833191"/>
              <a:ext cx="163143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와이파이를 이용한 무선통신으로 기기에서 인식한 정보들을 </a:t>
              </a:r>
              <a:endParaRPr lang="en-US" altLang="ko-KR" sz="1400" dirty="0"/>
            </a:p>
            <a:p>
              <a:r>
                <a:rPr lang="ko-KR" altLang="en-US" sz="1400" dirty="0"/>
                <a:t>교환하며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총 </a:t>
              </a:r>
              <a:r>
                <a:rPr lang="en-US" altLang="ko-KR" sz="1400" dirty="0"/>
                <a:t>4</a:t>
              </a:r>
              <a:r>
                <a:rPr lang="ko-KR" altLang="en-US" sz="1400" dirty="0"/>
                <a:t>개의 검지 기기가 각각 맡은 범위를 인식하여 </a:t>
              </a:r>
              <a:endParaRPr lang="en-US" altLang="ko-KR" sz="1400" dirty="0"/>
            </a:p>
            <a:p>
              <a:r>
                <a:rPr lang="ko-KR" altLang="en-US" sz="1400" dirty="0"/>
                <a:t>보행자와 차량의 정보를 얻는다</a:t>
              </a:r>
              <a:r>
                <a:rPr lang="en-US" altLang="ko-KR" sz="1400" dirty="0"/>
                <a:t>.</a:t>
              </a:r>
            </a:p>
          </p:txBody>
        </p:sp>
      </p:grpSp>
      <p:sp>
        <p:nvSpPr>
          <p:cNvPr id="19" name="슬라이드 번호 개체 틀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Page.</a:t>
            </a:r>
            <a:fld id="{C076B9E8-9E02-43F3-9CFA-180D943539F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E6D0195-0794-4D57-9971-F7F1C191F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972" y="1736068"/>
            <a:ext cx="2236476" cy="219698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7507E88-04C5-493B-8FFB-107581DF8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52" y="3348211"/>
            <a:ext cx="632624" cy="51283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480863A-9793-46A6-BAB1-4DF17CB7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977" y="3356992"/>
            <a:ext cx="632624" cy="51283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23C7083-E941-478C-8EDD-C0F2BE3C0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52" y="1700808"/>
            <a:ext cx="632624" cy="51283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0521A50-B134-46BE-AFED-3DB0B91A1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977" y="1700808"/>
            <a:ext cx="632624" cy="512837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D11197A5-1068-4F27-B4AA-DB05A79F8263}"/>
              </a:ext>
            </a:extLst>
          </p:cNvPr>
          <p:cNvSpPr/>
          <p:nvPr/>
        </p:nvSpPr>
        <p:spPr>
          <a:xfrm>
            <a:off x="7092280" y="2298454"/>
            <a:ext cx="144016" cy="122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5BA4C2A-6B1E-4C7C-A012-78ED0E28DA0D}"/>
              </a:ext>
            </a:extLst>
          </p:cNvPr>
          <p:cNvSpPr/>
          <p:nvPr/>
        </p:nvSpPr>
        <p:spPr>
          <a:xfrm>
            <a:off x="6948264" y="2420888"/>
            <a:ext cx="144016" cy="122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D1EF861-C5D7-4C7E-B24E-5FB1DFE6B544}"/>
              </a:ext>
            </a:extLst>
          </p:cNvPr>
          <p:cNvSpPr/>
          <p:nvPr/>
        </p:nvSpPr>
        <p:spPr>
          <a:xfrm>
            <a:off x="6948264" y="3068960"/>
            <a:ext cx="144016" cy="122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675A1CE-7D32-4FEE-B3D4-BB53E024B85D}"/>
              </a:ext>
            </a:extLst>
          </p:cNvPr>
          <p:cNvSpPr/>
          <p:nvPr/>
        </p:nvSpPr>
        <p:spPr>
          <a:xfrm>
            <a:off x="7092280" y="3212976"/>
            <a:ext cx="144016" cy="122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189EB60-B882-42C7-805D-3E8EF16B606D}"/>
              </a:ext>
            </a:extLst>
          </p:cNvPr>
          <p:cNvSpPr/>
          <p:nvPr/>
        </p:nvSpPr>
        <p:spPr>
          <a:xfrm>
            <a:off x="7740352" y="3212976"/>
            <a:ext cx="144016" cy="122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73D76DD-27C1-4533-B0D5-7D55FC4EA295}"/>
              </a:ext>
            </a:extLst>
          </p:cNvPr>
          <p:cNvSpPr/>
          <p:nvPr/>
        </p:nvSpPr>
        <p:spPr>
          <a:xfrm>
            <a:off x="7812360" y="3068960"/>
            <a:ext cx="144016" cy="122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768F084-C5D1-459B-BCAF-A600775C905F}"/>
              </a:ext>
            </a:extLst>
          </p:cNvPr>
          <p:cNvSpPr/>
          <p:nvPr/>
        </p:nvSpPr>
        <p:spPr>
          <a:xfrm>
            <a:off x="7740352" y="2276872"/>
            <a:ext cx="144016" cy="122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9BA1FEA-08DF-48DE-80B0-1A221948817A}"/>
              </a:ext>
            </a:extLst>
          </p:cNvPr>
          <p:cNvSpPr/>
          <p:nvPr/>
        </p:nvSpPr>
        <p:spPr>
          <a:xfrm>
            <a:off x="7884368" y="2420888"/>
            <a:ext cx="144016" cy="122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A78FDD-7ECB-4F2E-A53E-2C6360293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180" y="4730687"/>
            <a:ext cx="553180" cy="5705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846D05-01D2-4B2F-8F0F-F21DAB0DD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00" y="5257310"/>
            <a:ext cx="778120" cy="76470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80A49CF-7CAC-4CDE-85F3-B213F644E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2352" y="5256584"/>
            <a:ext cx="778120" cy="7647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82CDC3-2C21-4831-B6F8-7725360113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7236296" y="5278361"/>
            <a:ext cx="765820" cy="5989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35"/>
    </mc:Choice>
    <mc:Fallback xmlns="">
      <p:transition spd="slow" advTm="31735"/>
    </mc:Fallback>
  </mc:AlternateContent>
  <p:extLst>
    <p:ext uri="{E180D4A7-C9FB-4DFB-919C-405C955672EB}">
      <p14:showEvtLst xmlns:p14="http://schemas.microsoft.com/office/powerpoint/2010/main">
        <p14:playEvt time="53" objId="4"/>
        <p14:stopEvt time="31735" objId="4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06651" y="1439778"/>
            <a:ext cx="76937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</a:t>
            </a:r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가지 기대 성능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4643" y="12882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성능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55300" y="2276871"/>
            <a:ext cx="69460" cy="12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445620" y="4602709"/>
            <a:ext cx="79140" cy="1228683"/>
          </a:xfrm>
          <a:prstGeom prst="rect">
            <a:avLst/>
          </a:prstGeom>
          <a:solidFill>
            <a:srgbClr val="EC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50209" y="2308230"/>
            <a:ext cx="6054039" cy="1119609"/>
            <a:chOff x="750211" y="2452246"/>
            <a:chExt cx="1404552" cy="1119609"/>
          </a:xfrm>
        </p:grpSpPr>
        <p:sp>
          <p:nvSpPr>
            <p:cNvPr id="13" name="TextBox 12"/>
            <p:cNvSpPr txBox="1"/>
            <p:nvPr/>
          </p:nvSpPr>
          <p:spPr>
            <a:xfrm>
              <a:off x="750211" y="2452246"/>
              <a:ext cx="139656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700" b="1" dirty="0"/>
                <a:t>01_ </a:t>
              </a:r>
              <a:r>
                <a:rPr lang="ko-KR" altLang="en-US" sz="1700" b="1" dirty="0"/>
                <a:t>교차로 및 교차로 인근에 위치한 보행자 및 차량의 인식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0211" y="2833191"/>
              <a:ext cx="14045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   보행자가 어느 쪽 방향의 횡단보도에서 대기하는지</a:t>
              </a:r>
              <a:r>
                <a:rPr lang="en-US" altLang="ko-KR" sz="1400" dirty="0"/>
                <a:t>,</a:t>
              </a:r>
            </a:p>
            <a:p>
              <a:r>
                <a:rPr lang="en-US" altLang="ko-KR" sz="1400" dirty="0"/>
                <a:t>   </a:t>
              </a:r>
              <a:r>
                <a:rPr lang="ko-KR" altLang="en-US" sz="1400" dirty="0"/>
                <a:t>어느 방향으로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이동하는지에 대한 정보를 얻을 수 있도록 한다</a:t>
              </a:r>
              <a:r>
                <a:rPr lang="en-US" altLang="ko-KR" sz="1400" dirty="0"/>
                <a:t>.</a:t>
              </a:r>
            </a:p>
            <a:p>
              <a:r>
                <a:rPr lang="en-US" altLang="ko-KR" sz="1400" dirty="0"/>
                <a:t>   </a:t>
              </a:r>
              <a:r>
                <a:rPr lang="ko-KR" altLang="en-US" sz="1400" dirty="0"/>
                <a:t>또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차량의 이동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및 대기 정보를 얻을 수 있어야 한다</a:t>
              </a:r>
              <a:r>
                <a:rPr lang="en-US" altLang="ko-KR" sz="1400" dirty="0"/>
                <a:t>.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43985" y="4634994"/>
            <a:ext cx="5735865" cy="1119609"/>
            <a:chOff x="750211" y="2452246"/>
            <a:chExt cx="1853684" cy="1119609"/>
          </a:xfrm>
        </p:grpSpPr>
        <p:sp>
          <p:nvSpPr>
            <p:cNvPr id="72" name="TextBox 71"/>
            <p:cNvSpPr txBox="1"/>
            <p:nvPr/>
          </p:nvSpPr>
          <p:spPr>
            <a:xfrm>
              <a:off x="750211" y="2452246"/>
              <a:ext cx="453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02_ </a:t>
              </a:r>
              <a:r>
                <a:rPr lang="ko-KR" altLang="en-US" b="1" dirty="0"/>
                <a:t>정확도 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0211" y="2833191"/>
              <a:ext cx="18536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   보행자 및 차량 인식의 경우 </a:t>
              </a:r>
              <a:r>
                <a:rPr lang="en-US" altLang="ko-KR" sz="1400" dirty="0"/>
                <a:t>90%</a:t>
              </a:r>
              <a:r>
                <a:rPr lang="ko-KR" altLang="en-US" sz="1400" dirty="0"/>
                <a:t>이상의 인식률 목표로 해야 한다</a:t>
              </a:r>
              <a:r>
                <a:rPr lang="en-US" altLang="ko-KR" sz="1400" dirty="0"/>
                <a:t>.</a:t>
              </a:r>
            </a:p>
            <a:p>
              <a:r>
                <a:rPr lang="en-US" altLang="ko-KR" sz="1400" dirty="0"/>
                <a:t>   </a:t>
              </a:r>
              <a:r>
                <a:rPr lang="ko-KR" altLang="en-US" sz="1400" dirty="0"/>
                <a:t>특히 좌회전 대기차량을 검지하지 못하면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좌회전 신호를 </a:t>
              </a:r>
              <a:endParaRPr lang="en-US" altLang="ko-KR" sz="1400" dirty="0"/>
            </a:p>
            <a:p>
              <a:r>
                <a:rPr lang="en-US" altLang="ko-KR" sz="1400" dirty="0"/>
                <a:t>   </a:t>
              </a:r>
              <a:r>
                <a:rPr lang="ko-KR" altLang="en-US" sz="1400" dirty="0"/>
                <a:t>받을 수 없다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따라서 추후엔 더욱 </a:t>
              </a:r>
              <a:r>
                <a:rPr lang="en-US" altLang="ko-KR" sz="1400" dirty="0"/>
                <a:t>99% </a:t>
              </a:r>
              <a:r>
                <a:rPr lang="ko-KR" altLang="en-US" sz="1400" dirty="0"/>
                <a:t>이상으로 높여야 할 것이다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4436895-244E-473E-B2CE-D38062A77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2117554"/>
            <a:ext cx="2302396" cy="20315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CE5D35-D3F8-4E39-8F11-028DDBA7A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2465959"/>
            <a:ext cx="648072" cy="77217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3EFA73C-D5C3-4BCD-B701-C473EE4A6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48" y="4437112"/>
            <a:ext cx="1369658" cy="139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4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55"/>
    </mc:Choice>
    <mc:Fallback xmlns="">
      <p:transition spd="slow" advTm="25255"/>
    </mc:Fallback>
  </mc:AlternateContent>
  <p:extLst>
    <p:ext uri="{E180D4A7-C9FB-4DFB-919C-405C955672EB}">
      <p14:showEvtLst xmlns:p14="http://schemas.microsoft.com/office/powerpoint/2010/main">
        <p14:playEvt time="56" objId="2"/>
        <p14:stopEvt time="24443" objId="2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334643" y="128826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차별성</a:t>
            </a: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Page.</a:t>
            </a:r>
            <a:fld id="{C076B9E8-9E02-43F3-9CFA-180D943539F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F05AEEF-BD58-43D6-8F9E-6F3FC68CE03A}"/>
              </a:ext>
            </a:extLst>
          </p:cNvPr>
          <p:cNvGrpSpPr/>
          <p:nvPr/>
        </p:nvGrpSpPr>
        <p:grpSpPr>
          <a:xfrm>
            <a:off x="647564" y="1268760"/>
            <a:ext cx="2982208" cy="1080120"/>
            <a:chOff x="467544" y="2348880"/>
            <a:chExt cx="1800200" cy="2592288"/>
          </a:xfrm>
        </p:grpSpPr>
        <p:sp>
          <p:nvSpPr>
            <p:cNvPr id="25" name="모서리가 둥근 직사각형 3">
              <a:extLst>
                <a:ext uri="{FF2B5EF4-FFF2-40B4-BE49-F238E27FC236}">
                  <a16:creationId xmlns:a16="http://schemas.microsoft.com/office/drawing/2014/main" id="{DB8269E9-EBAA-4B75-8245-5AE3429ADE95}"/>
                </a:ext>
              </a:extLst>
            </p:cNvPr>
            <p:cNvSpPr/>
            <p:nvPr/>
          </p:nvSpPr>
          <p:spPr>
            <a:xfrm>
              <a:off x="467544" y="2348880"/>
              <a:ext cx="1800200" cy="2592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스마트 교차로 시스템</a:t>
              </a:r>
            </a:p>
          </p:txBody>
        </p:sp>
        <p:sp>
          <p:nvSpPr>
            <p:cNvPr id="26" name="양쪽 모서리가 둥근 사각형 4">
              <a:extLst>
                <a:ext uri="{FF2B5EF4-FFF2-40B4-BE49-F238E27FC236}">
                  <a16:creationId xmlns:a16="http://schemas.microsoft.com/office/drawing/2014/main" id="{703C461E-27A4-4FFF-B479-066AF55DC7AA}"/>
                </a:ext>
              </a:extLst>
            </p:cNvPr>
            <p:cNvSpPr/>
            <p:nvPr/>
          </p:nvSpPr>
          <p:spPr>
            <a:xfrm>
              <a:off x="467544" y="2348880"/>
              <a:ext cx="1800200" cy="792088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RexGen </a:t>
              </a:r>
              <a:r>
                <a:rPr lang="ko-KR" altLang="en-US" b="1" dirty="0"/>
                <a:t>사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F9DFDB3-A3CD-458B-A456-57F0E6C07D60}"/>
              </a:ext>
            </a:extLst>
          </p:cNvPr>
          <p:cNvGrpSpPr/>
          <p:nvPr/>
        </p:nvGrpSpPr>
        <p:grpSpPr>
          <a:xfrm>
            <a:off x="4860032" y="1268760"/>
            <a:ext cx="2772308" cy="1080120"/>
            <a:chOff x="467544" y="2348880"/>
            <a:chExt cx="1800200" cy="2592288"/>
          </a:xfrm>
        </p:grpSpPr>
        <p:sp>
          <p:nvSpPr>
            <p:cNvPr id="31" name="모서리가 둥근 직사각형 3">
              <a:extLst>
                <a:ext uri="{FF2B5EF4-FFF2-40B4-BE49-F238E27FC236}">
                  <a16:creationId xmlns:a16="http://schemas.microsoft.com/office/drawing/2014/main" id="{21323FCC-DAB9-44D3-A71D-5504EA9F6F7B}"/>
                </a:ext>
              </a:extLst>
            </p:cNvPr>
            <p:cNvSpPr/>
            <p:nvPr/>
          </p:nvSpPr>
          <p:spPr>
            <a:xfrm>
              <a:off x="467544" y="2348880"/>
              <a:ext cx="1800200" cy="2592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교차로 보행자 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&amp;</a:t>
              </a: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차량 검지 시스템</a:t>
              </a:r>
            </a:p>
          </p:txBody>
        </p:sp>
        <p:sp>
          <p:nvSpPr>
            <p:cNvPr id="32" name="양쪽 모서리가 둥근 사각형 4">
              <a:extLst>
                <a:ext uri="{FF2B5EF4-FFF2-40B4-BE49-F238E27FC236}">
                  <a16:creationId xmlns:a16="http://schemas.microsoft.com/office/drawing/2014/main" id="{46B78E45-E1F9-4767-8988-6D72CE6CDB13}"/>
                </a:ext>
              </a:extLst>
            </p:cNvPr>
            <p:cNvSpPr/>
            <p:nvPr/>
          </p:nvSpPr>
          <p:spPr>
            <a:xfrm>
              <a:off x="467544" y="2348880"/>
              <a:ext cx="1800200" cy="792088"/>
            </a:xfrm>
            <a:prstGeom prst="round2SameRect">
              <a:avLst/>
            </a:prstGeom>
            <a:solidFill>
              <a:srgbClr val="F2A6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시한폭탄 </a:t>
              </a:r>
              <a:r>
                <a:rPr lang="en-US" altLang="ko-KR" b="1" dirty="0"/>
                <a:t>(2</a:t>
              </a:r>
              <a:r>
                <a:rPr lang="ko-KR" altLang="en-US" b="1" dirty="0"/>
                <a:t>조</a:t>
              </a:r>
              <a:r>
                <a:rPr lang="en-US" altLang="ko-KR" b="1" dirty="0"/>
                <a:t>)</a:t>
              </a:r>
              <a:endParaRPr lang="ko-KR" altLang="en-US" b="1" dirty="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18EBF0-1D85-4B7C-A8F7-DDC8DDEB3DC3}"/>
              </a:ext>
            </a:extLst>
          </p:cNvPr>
          <p:cNvSpPr/>
          <p:nvPr/>
        </p:nvSpPr>
        <p:spPr>
          <a:xfrm>
            <a:off x="457828" y="3006244"/>
            <a:ext cx="45720" cy="10708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59E0AA-AADC-48A5-844F-0D3E49762BC5}"/>
              </a:ext>
            </a:extLst>
          </p:cNvPr>
          <p:cNvSpPr txBox="1"/>
          <p:nvPr/>
        </p:nvSpPr>
        <p:spPr>
          <a:xfrm>
            <a:off x="395536" y="2555612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01_ </a:t>
            </a:r>
            <a:r>
              <a:rPr lang="ko-KR" altLang="en-US" b="1" dirty="0"/>
              <a:t>시스템 </a:t>
            </a:r>
          </a:p>
        </p:txBody>
      </p:sp>
      <p:sp>
        <p:nvSpPr>
          <p:cNvPr id="43" name="모서리가 둥근 직사각형 3">
            <a:extLst>
              <a:ext uri="{FF2B5EF4-FFF2-40B4-BE49-F238E27FC236}">
                <a16:creationId xmlns:a16="http://schemas.microsoft.com/office/drawing/2014/main" id="{085D43BB-63E2-4032-B056-66BC70FB3749}"/>
              </a:ext>
            </a:extLst>
          </p:cNvPr>
          <p:cNvSpPr/>
          <p:nvPr/>
        </p:nvSpPr>
        <p:spPr>
          <a:xfrm>
            <a:off x="713448" y="2996952"/>
            <a:ext cx="2916324" cy="10801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CCTV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의 정보를 받아 교통 빅 데이터를 생성하는 </a:t>
            </a:r>
            <a:endParaRPr lang="en-US" altLang="ko-KR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딥러닝 기반 시스템</a:t>
            </a:r>
            <a:endParaRPr lang="en-US" altLang="ko-KR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5E848-2AF8-4C1A-8427-8CA829B1E8DC}"/>
              </a:ext>
            </a:extLst>
          </p:cNvPr>
          <p:cNvSpPr/>
          <p:nvPr/>
        </p:nvSpPr>
        <p:spPr>
          <a:xfrm flipH="1">
            <a:off x="4562284" y="2996952"/>
            <a:ext cx="45719" cy="1080120"/>
          </a:xfrm>
          <a:prstGeom prst="rect">
            <a:avLst/>
          </a:prstGeom>
          <a:solidFill>
            <a:srgbClr val="F2A6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모서리가 둥근 직사각형 3">
            <a:extLst>
              <a:ext uri="{FF2B5EF4-FFF2-40B4-BE49-F238E27FC236}">
                <a16:creationId xmlns:a16="http://schemas.microsoft.com/office/drawing/2014/main" id="{A91EC169-406B-4AAE-94ED-A69B9396C74B}"/>
              </a:ext>
            </a:extLst>
          </p:cNvPr>
          <p:cNvSpPr/>
          <p:nvPr/>
        </p:nvSpPr>
        <p:spPr>
          <a:xfrm>
            <a:off x="4896036" y="2996952"/>
            <a:ext cx="2772308" cy="1080120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임베디드 기기에 부착된 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카메라로 영상을 받아 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직접 영상 처리하는   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임베디드 시스템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9BD18A-1D88-45FA-9D97-37060223A509}"/>
              </a:ext>
            </a:extLst>
          </p:cNvPr>
          <p:cNvSpPr txBox="1"/>
          <p:nvPr/>
        </p:nvSpPr>
        <p:spPr>
          <a:xfrm>
            <a:off x="395536" y="4139788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02_ </a:t>
            </a:r>
            <a:r>
              <a:rPr lang="ko-KR" altLang="en-US" b="1" dirty="0"/>
              <a:t>보행 검지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632F959-A448-4B40-90F1-8B0C427E2EE4}"/>
              </a:ext>
            </a:extLst>
          </p:cNvPr>
          <p:cNvSpPr/>
          <p:nvPr/>
        </p:nvSpPr>
        <p:spPr>
          <a:xfrm>
            <a:off x="467544" y="4518412"/>
            <a:ext cx="45719" cy="576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모서리가 둥근 직사각형 3">
            <a:extLst>
              <a:ext uri="{FF2B5EF4-FFF2-40B4-BE49-F238E27FC236}">
                <a16:creationId xmlns:a16="http://schemas.microsoft.com/office/drawing/2014/main" id="{560C507D-E783-46C4-AFB2-16F1AAE9B8DD}"/>
              </a:ext>
            </a:extLst>
          </p:cNvPr>
          <p:cNvSpPr/>
          <p:nvPr/>
        </p:nvSpPr>
        <p:spPr>
          <a:xfrm>
            <a:off x="683568" y="4509120"/>
            <a:ext cx="2946204" cy="5760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횡단보도 보행자 유무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수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F5DD640-AD3A-4918-B07D-1787AE085401}"/>
              </a:ext>
            </a:extLst>
          </p:cNvPr>
          <p:cNvSpPr/>
          <p:nvPr/>
        </p:nvSpPr>
        <p:spPr>
          <a:xfrm flipH="1">
            <a:off x="4562284" y="4518412"/>
            <a:ext cx="45720" cy="585356"/>
          </a:xfrm>
          <a:prstGeom prst="rect">
            <a:avLst/>
          </a:prstGeom>
          <a:solidFill>
            <a:srgbClr val="F2A6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모서리가 둥근 직사각형 3">
            <a:extLst>
              <a:ext uri="{FF2B5EF4-FFF2-40B4-BE49-F238E27FC236}">
                <a16:creationId xmlns:a16="http://schemas.microsoft.com/office/drawing/2014/main" id="{015B7DFD-CCE5-4EC2-8482-E2E5F204D3C5}"/>
              </a:ext>
            </a:extLst>
          </p:cNvPr>
          <p:cNvSpPr/>
          <p:nvPr/>
        </p:nvSpPr>
        <p:spPr>
          <a:xfrm>
            <a:off x="4896036" y="4509120"/>
            <a:ext cx="2772308" cy="585356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보행자의 유무</a:t>
            </a: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수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이동방향</a:t>
            </a: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판별 가능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D90FF2-B6BE-4530-A33E-BED9B9370E57}"/>
              </a:ext>
            </a:extLst>
          </p:cNvPr>
          <p:cNvSpPr txBox="1"/>
          <p:nvPr/>
        </p:nvSpPr>
        <p:spPr>
          <a:xfrm>
            <a:off x="395536" y="514790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03_</a:t>
            </a:r>
            <a:r>
              <a:rPr lang="ko-KR" altLang="en-US" b="1" dirty="0"/>
              <a:t>정보 검출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05D4B7-88FD-4EC7-9982-33459D494BBE}"/>
              </a:ext>
            </a:extLst>
          </p:cNvPr>
          <p:cNvSpPr/>
          <p:nvPr/>
        </p:nvSpPr>
        <p:spPr>
          <a:xfrm>
            <a:off x="493833" y="5517232"/>
            <a:ext cx="45719" cy="8640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모서리가 둥근 직사각형 3">
            <a:extLst>
              <a:ext uri="{FF2B5EF4-FFF2-40B4-BE49-F238E27FC236}">
                <a16:creationId xmlns:a16="http://schemas.microsoft.com/office/drawing/2014/main" id="{182A5199-E90A-4BBB-A25A-6B11FE66E59E}"/>
              </a:ext>
            </a:extLst>
          </p:cNvPr>
          <p:cNvSpPr/>
          <p:nvPr/>
        </p:nvSpPr>
        <p:spPr>
          <a:xfrm>
            <a:off x="683568" y="5517232"/>
            <a:ext cx="2946204" cy="8640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접근로별 회전 교통량</a:t>
            </a:r>
            <a:endParaRPr lang="en-US" altLang="ko-KR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점유율</a:t>
            </a:r>
            <a:endParaRPr lang="en-US" altLang="ko-KR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대기행렬 길이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1AC0FD4-D18E-4AF9-8308-5671D77F020D}"/>
              </a:ext>
            </a:extLst>
          </p:cNvPr>
          <p:cNvSpPr/>
          <p:nvPr/>
        </p:nvSpPr>
        <p:spPr>
          <a:xfrm flipH="1">
            <a:off x="4562284" y="5517232"/>
            <a:ext cx="45719" cy="864096"/>
          </a:xfrm>
          <a:prstGeom prst="rect">
            <a:avLst/>
          </a:prstGeom>
          <a:solidFill>
            <a:srgbClr val="F2A6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모서리가 둥근 직사각형 3">
            <a:extLst>
              <a:ext uri="{FF2B5EF4-FFF2-40B4-BE49-F238E27FC236}">
                <a16:creationId xmlns:a16="http://schemas.microsoft.com/office/drawing/2014/main" id="{11AE799C-40FD-4A75-B3D0-3EFBE800A097}"/>
              </a:ext>
            </a:extLst>
          </p:cNvPr>
          <p:cNvSpPr/>
          <p:nvPr/>
        </p:nvSpPr>
        <p:spPr>
          <a:xfrm>
            <a:off x="4896036" y="5507940"/>
            <a:ext cx="2736304" cy="864096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대기하는 차량의 수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좌회전 차선 대기차량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보행자의 위치</a:t>
            </a: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이동방향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294118E-DE32-469A-BF75-F25E6385EF77}"/>
              </a:ext>
            </a:extLst>
          </p:cNvPr>
          <p:cNvCxnSpPr/>
          <p:nvPr/>
        </p:nvCxnSpPr>
        <p:spPr>
          <a:xfrm>
            <a:off x="395536" y="2483782"/>
            <a:ext cx="7907830" cy="91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15EB35B-EB23-4273-9D55-AFFEDB2F3D05}"/>
              </a:ext>
            </a:extLst>
          </p:cNvPr>
          <p:cNvCxnSpPr>
            <a:cxnSpLocks/>
          </p:cNvCxnSpPr>
          <p:nvPr/>
        </p:nvCxnSpPr>
        <p:spPr>
          <a:xfrm flipV="1">
            <a:off x="4308216" y="1052736"/>
            <a:ext cx="0" cy="53285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16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551"/>
    </mc:Choice>
    <mc:Fallback xmlns="">
      <p:transition spd="slow" advTm="48551"/>
    </mc:Fallback>
  </mc:AlternateContent>
  <p:extLst>
    <p:ext uri="{E180D4A7-C9FB-4DFB-919C-405C955672EB}">
      <p14:showEvtLst xmlns:p14="http://schemas.microsoft.com/office/powerpoint/2010/main">
        <p14:playEvt time="5" objId="2"/>
        <p14:stopEvt time="48551" objId="2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334643" y="128826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시스템 구성도</a:t>
            </a: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Page.</a:t>
            </a:r>
            <a:fld id="{C076B9E8-9E02-43F3-9CFA-180D943539F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059EC84-278D-4AF0-813C-05BD0781FFEB}"/>
              </a:ext>
            </a:extLst>
          </p:cNvPr>
          <p:cNvSpPr/>
          <p:nvPr/>
        </p:nvSpPr>
        <p:spPr>
          <a:xfrm flipH="1">
            <a:off x="395536" y="1268760"/>
            <a:ext cx="45719" cy="3693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15941F-14C8-4D05-8ACC-C14560AA26B6}"/>
              </a:ext>
            </a:extLst>
          </p:cNvPr>
          <p:cNvSpPr txBox="1"/>
          <p:nvPr/>
        </p:nvSpPr>
        <p:spPr>
          <a:xfrm>
            <a:off x="539552" y="126876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시스템 구성도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CD2D8B-6F27-45A2-A527-E652DDE526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3" y="2810830"/>
            <a:ext cx="1384424" cy="1236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8A97CB-CABA-401C-9E2C-841278348C7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584" y="2542227"/>
            <a:ext cx="1384424" cy="1236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4D27D18-4F22-405E-8E54-D0935D513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197" y="4654876"/>
            <a:ext cx="1659555" cy="6059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027011-9AF2-460C-BFC5-59EC99624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420" y="3615521"/>
            <a:ext cx="934292" cy="980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769034-026B-4240-A26A-23EB3DBA750E}"/>
              </a:ext>
            </a:extLst>
          </p:cNvPr>
          <p:cNvSpPr txBox="1"/>
          <p:nvPr/>
        </p:nvSpPr>
        <p:spPr>
          <a:xfrm>
            <a:off x="539552" y="4176663"/>
            <a:ext cx="13844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/>
              <a:t>라즈베리파이 카메라 모듈</a:t>
            </a:r>
            <a:endParaRPr lang="en-US" altLang="ko-KR" sz="1300" b="1" dirty="0"/>
          </a:p>
          <a:p>
            <a:pPr algn="ctr"/>
            <a:r>
              <a:rPr lang="en-US" altLang="ko-KR" sz="1300" b="1" dirty="0"/>
              <a:t>(</a:t>
            </a:r>
            <a:r>
              <a:rPr lang="ko-KR" altLang="en-US" sz="1300" b="1" dirty="0"/>
              <a:t>파이카메라</a:t>
            </a:r>
            <a:r>
              <a:rPr lang="en-US" altLang="ko-KR" sz="1300" b="1" dirty="0"/>
              <a:t>)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8MP </a:t>
            </a:r>
            <a:r>
              <a:rPr lang="ko-KR" altLang="en-US" sz="1300" b="1" dirty="0"/>
              <a:t>해상도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3A4DB5-2969-4EB2-9A23-FFDE5A101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3208387"/>
            <a:ext cx="933450" cy="122872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F7197FE-5880-4549-97CE-C463F4090EEC}"/>
              </a:ext>
            </a:extLst>
          </p:cNvPr>
          <p:cNvSpPr/>
          <p:nvPr/>
        </p:nvSpPr>
        <p:spPr>
          <a:xfrm>
            <a:off x="523280" y="2564904"/>
            <a:ext cx="1384424" cy="2592288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B35F589-E818-4CAF-BFF8-2533916A3AEB}"/>
              </a:ext>
            </a:extLst>
          </p:cNvPr>
          <p:cNvSpPr/>
          <p:nvPr/>
        </p:nvSpPr>
        <p:spPr>
          <a:xfrm>
            <a:off x="2971552" y="2062588"/>
            <a:ext cx="1888480" cy="352665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DB83C-70F5-4BEA-8A1A-D5556F94AC89}"/>
              </a:ext>
            </a:extLst>
          </p:cNvPr>
          <p:cNvSpPr txBox="1"/>
          <p:nvPr/>
        </p:nvSpPr>
        <p:spPr>
          <a:xfrm>
            <a:off x="3115568" y="2387495"/>
            <a:ext cx="18884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라즈베리파이 </a:t>
            </a:r>
            <a:r>
              <a:rPr lang="en-US" altLang="ko-KR" sz="1500" b="1" dirty="0"/>
              <a:t>3b+</a:t>
            </a:r>
            <a:endParaRPr lang="ko-KR" altLang="en-US" sz="15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EE35064-E093-4507-B463-5B90C379F113}"/>
              </a:ext>
            </a:extLst>
          </p:cNvPr>
          <p:cNvSpPr/>
          <p:nvPr/>
        </p:nvSpPr>
        <p:spPr>
          <a:xfrm>
            <a:off x="5724128" y="3208386"/>
            <a:ext cx="933450" cy="1228726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8A0772C-A309-4D4A-986C-D7845DFA9DC1}"/>
              </a:ext>
            </a:extLst>
          </p:cNvPr>
          <p:cNvSpPr/>
          <p:nvPr/>
        </p:nvSpPr>
        <p:spPr>
          <a:xfrm>
            <a:off x="7596336" y="3242479"/>
            <a:ext cx="1200944" cy="1194633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31B223-CE94-4160-8BA7-1E66CB08025A}"/>
              </a:ext>
            </a:extLst>
          </p:cNvPr>
          <p:cNvSpPr txBox="1"/>
          <p:nvPr/>
        </p:nvSpPr>
        <p:spPr>
          <a:xfrm>
            <a:off x="7563792" y="3573016"/>
            <a:ext cx="1256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교차로 </a:t>
            </a:r>
            <a:endParaRPr lang="en-US" altLang="ko-KR" sz="1500" b="1" dirty="0"/>
          </a:p>
          <a:p>
            <a:pPr algn="ctr"/>
            <a:r>
              <a:rPr lang="ko-KR" altLang="en-US" sz="1500" b="1" dirty="0"/>
              <a:t>신호 제어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07A7A44-7D7D-4F52-8995-A2353A797AFF}"/>
              </a:ext>
            </a:extLst>
          </p:cNvPr>
          <p:cNvSpPr/>
          <p:nvPr/>
        </p:nvSpPr>
        <p:spPr>
          <a:xfrm>
            <a:off x="2195736" y="3599659"/>
            <a:ext cx="648072" cy="522778"/>
          </a:xfrm>
          <a:prstGeom prst="right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1E9F5ED-6A65-4518-9722-BB88EA5F990D}"/>
              </a:ext>
            </a:extLst>
          </p:cNvPr>
          <p:cNvSpPr/>
          <p:nvPr/>
        </p:nvSpPr>
        <p:spPr>
          <a:xfrm>
            <a:off x="5004048" y="3645024"/>
            <a:ext cx="648072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96EF3E53-CF96-4B2F-B5B7-867E19300EB4}"/>
              </a:ext>
            </a:extLst>
          </p:cNvPr>
          <p:cNvSpPr/>
          <p:nvPr/>
        </p:nvSpPr>
        <p:spPr>
          <a:xfrm>
            <a:off x="6804248" y="3645024"/>
            <a:ext cx="648072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E2699F-933F-4006-880D-C6044EFE1A28}"/>
              </a:ext>
            </a:extLst>
          </p:cNvPr>
          <p:cNvSpPr txBox="1"/>
          <p:nvPr/>
        </p:nvSpPr>
        <p:spPr>
          <a:xfrm>
            <a:off x="647564" y="2190675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영상입력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7591DA-F5C5-4931-A833-19EDDC997742}"/>
              </a:ext>
            </a:extLst>
          </p:cNvPr>
          <p:cNvSpPr txBox="1"/>
          <p:nvPr/>
        </p:nvSpPr>
        <p:spPr>
          <a:xfrm>
            <a:off x="2971552" y="1687170"/>
            <a:ext cx="1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임베디드 시스템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E69328-F47D-48B5-92B2-4FC6231FF525}"/>
              </a:ext>
            </a:extLst>
          </p:cNvPr>
          <p:cNvSpPr txBox="1"/>
          <p:nvPr/>
        </p:nvSpPr>
        <p:spPr>
          <a:xfrm>
            <a:off x="5851872" y="2843644"/>
            <a:ext cx="66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서버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94F8E-593A-4446-87ED-5E8807D1645B}"/>
              </a:ext>
            </a:extLst>
          </p:cNvPr>
          <p:cNvSpPr txBox="1"/>
          <p:nvPr/>
        </p:nvSpPr>
        <p:spPr>
          <a:xfrm>
            <a:off x="7812360" y="2843644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74437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67"/>
    </mc:Choice>
    <mc:Fallback xmlns="">
      <p:transition spd="slow" advTm="27667"/>
    </mc:Fallback>
  </mc:AlternateContent>
  <p:extLst>
    <p:ext uri="{E180D4A7-C9FB-4DFB-919C-405C955672EB}">
      <p14:showEvtLst xmlns:p14="http://schemas.microsoft.com/office/powerpoint/2010/main">
        <p14:playEvt time="53" objId="4"/>
        <p14:stopEvt time="27667" objId="4"/>
      </p14:showEvtLst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1302</Words>
  <Application>Microsoft Office PowerPoint</Application>
  <PresentationFormat>화면 슬라이드 쇼(4:3)</PresentationFormat>
  <Paragraphs>389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Noto Sans CJK KR Bold</vt:lpstr>
      <vt:lpstr>Noto Sans Korean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You!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LG-PC</dc:creator>
  <cp:lastModifiedBy>현기</cp:lastModifiedBy>
  <cp:revision>294</cp:revision>
  <dcterms:created xsi:type="dcterms:W3CDTF">2017-04-28T11:29:07Z</dcterms:created>
  <dcterms:modified xsi:type="dcterms:W3CDTF">2020-06-24T10:00:38Z</dcterms:modified>
</cp:coreProperties>
</file>