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Theodore Butryn" initials="TB" lastIdx="4" clrIdx="4">
    <p:extLst>
      <p:ext uri="{19B8F6BF-5375-455C-9EA6-DF929625EA0E}">
        <p15:presenceInfo xmlns:p15="http://schemas.microsoft.com/office/powerpoint/2012/main" userId="Theodore Butryn" providerId="None"/>
      </p:ext>
    </p:extLst>
  </p:cmAuthor>
  <p:cmAuthor id="5" name="Joseph Kim" initials="JK" lastIdx="2" clrIdx="5">
    <p:extLst>
      <p:ext uri="{19B8F6BF-5375-455C-9EA6-DF929625EA0E}">
        <p15:presenceInfo xmlns:p15="http://schemas.microsoft.com/office/powerpoint/2012/main" userId="S::joseph.kim01@sjsu.edu::a6708e80-26b2-4b4a-ab1a-c0b8cf1f94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50" autoAdjust="0"/>
    <p:restoredTop sz="91776" autoAdjust="0"/>
  </p:normalViewPr>
  <p:slideViewPr>
    <p:cSldViewPr snapToGrid="0" snapToObjects="1" showGuides="1">
      <p:cViewPr>
        <p:scale>
          <a:sx n="34" d="100"/>
          <a:sy n="34" d="100"/>
        </p:scale>
        <p:origin x="48" y="15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5/6/20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12" name="Image" r:id="rId8" imgW="1828440" imgH="1117440" progId="">
                      <p:embed/>
                    </p:oleObj>
                  </mc:Choice>
                  <mc:Fallback>
                    <p:oleObj name="Image" r:id="rId8" imgW="1828440" imgH="1117440" progId="">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13" name="Image" r:id="rId10" imgW="1828440" imgH="1117440" progId="">
                      <p:embed/>
                    </p:oleObj>
                  </mc:Choice>
                  <mc:Fallback>
                    <p:oleObj name="Image" r:id="rId10" imgW="1828440" imgH="1117440" progId="">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14" name="Image" r:id="rId12" imgW="4571280" imgH="1688760" progId="">
                    <p:embed/>
                  </p:oleObj>
                </mc:Choice>
                <mc:Fallback>
                  <p:oleObj name="Image" r:id="rId12" imgW="4571280" imgH="1688760" progId="">
                    <p:embed/>
                    <p:pic>
                      <p:nvPicPr>
                        <p:cNvPr id="0" name="Picture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15" name="Image" r:id="rId15" imgW="1574280" imgH="1053720" progId="">
                    <p:embed/>
                  </p:oleObj>
                </mc:Choice>
                <mc:Fallback>
                  <p:oleObj name="Image" r:id="rId15" imgW="1574280" imgH="1053720" progId="">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436" name="Image" r:id="rId4" imgW="4571280" imgH="1688760" progId="">
                    <p:embed/>
                  </p:oleObj>
                </mc:Choice>
                <mc:Fallback>
                  <p:oleObj name="Image" r:id="rId4" imgW="4571280" imgH="1688760"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437" name="Image" r:id="rId7" imgW="1574280" imgH="1053720" progId="">
                    <p:embed/>
                  </p:oleObj>
                </mc:Choice>
                <mc:Fallback>
                  <p:oleObj name="Image" r:id="rId7" imgW="1574280" imgH="1053720" progId="">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438" name="Image" r:id="rId15" imgW="1828440" imgH="1117440" progId="">
                      <p:embed/>
                    </p:oleObj>
                  </mc:Choice>
                  <mc:Fallback>
                    <p:oleObj name="Image" r:id="rId15" imgW="1828440" imgH="1117440" progId="">
                      <p:embed/>
                      <p:pic>
                        <p:nvPicPr>
                          <p:cNvPr id="0" name="Picture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439" name="Image" r:id="rId17" imgW="1828440" imgH="1117440" progId="">
                      <p:embed/>
                    </p:oleObj>
                  </mc:Choice>
                  <mc:Fallback>
                    <p:oleObj name="Image" r:id="rId17" imgW="1828440" imgH="1117440" progId="">
                      <p:embed/>
                      <p:pic>
                        <p:nvPicPr>
                          <p:cNvPr id="0" name="Picture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60" name="Image" r:id="rId4" imgW="4571280" imgH="1688760" progId="">
                    <p:embed/>
                  </p:oleObj>
                </mc:Choice>
                <mc:Fallback>
                  <p:oleObj name="Image" r:id="rId4" imgW="4571280" imgH="1688760"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61" name="Image" r:id="rId7" imgW="1574280" imgH="1053720" progId="">
                    <p:embed/>
                  </p:oleObj>
                </mc:Choice>
                <mc:Fallback>
                  <p:oleObj name="Image" r:id="rId7" imgW="1574280" imgH="1053720" progId="">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62" name="Image" r:id="rId15" imgW="1828440" imgH="1117440" progId="">
                      <p:embed/>
                    </p:oleObj>
                  </mc:Choice>
                  <mc:Fallback>
                    <p:oleObj name="Image" r:id="rId15" imgW="1828440" imgH="1117440" progId="">
                      <p:embed/>
                      <p:pic>
                        <p:nvPicPr>
                          <p:cNvPr id="0" name="Picture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63" name="Image" r:id="rId17" imgW="1828440" imgH="1117440" progId="">
                      <p:embed/>
                    </p:oleObj>
                  </mc:Choice>
                  <mc:Fallback>
                    <p:oleObj name="Image" r:id="rId17" imgW="1828440" imgH="1117440" progId="">
                      <p:embed/>
                      <p:pic>
                        <p:nvPicPr>
                          <p:cNvPr id="0" name="Picture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caa.org/sport-science-institute/mind-body-and-sport-psychologist-perspectiv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843979" y="13356684"/>
            <a:ext cx="13591277" cy="8839321"/>
          </a:xfrm>
        </p:spPr>
        <p:txBody>
          <a:bodyPr/>
          <a:lstStyle/>
          <a:p>
            <a:r>
              <a:rPr lang="en-US" sz="3000" b="1" dirty="0"/>
              <a:t>MENTAL HEALTH IN ATHLETES</a:t>
            </a:r>
          </a:p>
          <a:p>
            <a:pPr marL="457200" indent="-457200">
              <a:buFont typeface="Wingdings" panose="05000000000000000000" pitchFamily="2" charset="2"/>
              <a:buChar char="v"/>
            </a:pPr>
            <a:r>
              <a:rPr lang="en-US" sz="2800" dirty="0"/>
              <a:t>Research suggests that college athletes have constant stress from pressures in playing and starting time, achieving high skills, and even studying for school (</a:t>
            </a:r>
            <a:r>
              <a:rPr lang="en-US" sz="2800" dirty="0" err="1"/>
              <a:t>Carr</a:t>
            </a:r>
            <a:r>
              <a:rPr lang="en-US" sz="2800" dirty="0"/>
              <a:t> &amp; Davidson). This stress can carry over to injury and further affect mental health. </a:t>
            </a:r>
          </a:p>
          <a:p>
            <a:pPr marL="342900" indent="-342900">
              <a:buFont typeface="Wingdings" panose="05000000000000000000" pitchFamily="2" charset="2"/>
              <a:buChar char="v"/>
            </a:pPr>
            <a:r>
              <a:rPr lang="en-US" sz="2800" dirty="0" err="1"/>
              <a:t>Grindstaff</a:t>
            </a:r>
            <a:r>
              <a:rPr lang="en-US" sz="2800" dirty="0"/>
              <a:t>, </a:t>
            </a:r>
            <a:r>
              <a:rPr lang="en-US" sz="2800" dirty="0" err="1"/>
              <a:t>Wrisberg</a:t>
            </a:r>
            <a:r>
              <a:rPr lang="en-US" sz="2800" dirty="0"/>
              <a:t>, and Ross’ (2010) phenomenological research have found themes in perspective, emotion, relationships and coping with supporting sub-themes from their participants. Their participants were Division 1 athletes with injuries that lasted 30 or more days.</a:t>
            </a:r>
          </a:p>
          <a:p>
            <a:pPr marL="457200" indent="-457200">
              <a:buFont typeface="Wingdings" pitchFamily="2" charset="2"/>
              <a:buChar char="v"/>
            </a:pPr>
            <a:r>
              <a:rPr lang="en-US" sz="2800" dirty="0"/>
              <a:t>Common coping mechanisms found with athletes with season ending injuries were support systems,  personal goals, and acting emotionally through primarily isolation (Gould, </a:t>
            </a:r>
            <a:r>
              <a:rPr lang="en-US" sz="2800" dirty="0" err="1"/>
              <a:t>Udry</a:t>
            </a:r>
            <a:r>
              <a:rPr lang="en-US" sz="2800" dirty="0"/>
              <a:t>, Bridges, &amp; Beck, 1997).</a:t>
            </a:r>
            <a:endParaRPr lang="en-US" sz="2800" b="1" dirty="0"/>
          </a:p>
          <a:p>
            <a:pPr marL="342900" indent="-342900">
              <a:buFont typeface="Wingdings" panose="05000000000000000000" pitchFamily="2" charset="2"/>
              <a:buChar char="v"/>
            </a:pPr>
            <a:r>
              <a:rPr lang="en-US" sz="2800" dirty="0"/>
              <a:t>Thomas’  (2016) dissertation highlighted lifestyle changes among collegiate athletes with season ending injuries. Where, athletes had to change their daily routines in taking longer to get ready and getting help in transportation around school.</a:t>
            </a:r>
          </a:p>
          <a:p>
            <a:pPr marL="342900" indent="-342900">
              <a:buFont typeface="Wingdings" panose="05000000000000000000" pitchFamily="2" charset="2"/>
              <a:buChar char="v"/>
            </a:pPr>
            <a:r>
              <a:rPr lang="en-US" sz="2800" dirty="0" err="1"/>
              <a:t>Udry</a:t>
            </a:r>
            <a:r>
              <a:rPr lang="en-US" sz="2800" dirty="0"/>
              <a:t>, Gould, Bridges, and Beck (1997) highlighted positive outlooks/coping attempts where, the athletes with season ending injuries showed that positive motivational factors promoted positive mindsets in their rehabilitation processes.</a:t>
            </a:r>
          </a:p>
          <a:p>
            <a:endParaRPr lang="en-US" sz="3200" b="1" dirty="0"/>
          </a:p>
        </p:txBody>
      </p:sp>
      <p:sp>
        <p:nvSpPr>
          <p:cNvPr id="458" name="Text Placeholder 457"/>
          <p:cNvSpPr>
            <a:spLocks noGrp="1"/>
          </p:cNvSpPr>
          <p:nvPr>
            <p:ph type="body" sz="quarter" idx="24"/>
          </p:nvPr>
        </p:nvSpPr>
        <p:spPr>
          <a:xfrm>
            <a:off x="29361188" y="19739478"/>
            <a:ext cx="13579475" cy="1107988"/>
          </a:xfrm>
        </p:spPr>
        <p:style>
          <a:lnRef idx="1">
            <a:schemeClr val="accent5"/>
          </a:lnRef>
          <a:fillRef idx="3">
            <a:schemeClr val="accent5"/>
          </a:fillRef>
          <a:effectRef idx="2">
            <a:schemeClr val="accent5"/>
          </a:effectRef>
          <a:fontRef idx="minor">
            <a:schemeClr val="lt1"/>
          </a:fontRef>
        </p:style>
        <p:txBody>
          <a:bodyPr/>
          <a:lstStyle/>
          <a:p>
            <a:r>
              <a:rPr lang="en-US" sz="6000" u="none" dirty="0">
                <a:solidFill>
                  <a:schemeClr val="accent3">
                    <a:lumMod val="60000"/>
                    <a:lumOff val="40000"/>
                  </a:schemeClr>
                </a:solidFill>
              </a:rPr>
              <a:t>KEY REFERENCES </a:t>
            </a:r>
          </a:p>
        </p:txBody>
      </p:sp>
      <p:sp>
        <p:nvSpPr>
          <p:cNvPr id="459" name="Text Placeholder 458"/>
          <p:cNvSpPr>
            <a:spLocks noGrp="1"/>
          </p:cNvSpPr>
          <p:nvPr>
            <p:ph type="body" sz="quarter" idx="25"/>
          </p:nvPr>
        </p:nvSpPr>
        <p:spPr>
          <a:xfrm>
            <a:off x="29395741" y="5485856"/>
            <a:ext cx="13576029" cy="646323"/>
          </a:xfrm>
        </p:spPr>
        <p:txBody>
          <a:bodyPr/>
          <a:lstStyle/>
          <a:p>
            <a:endParaRPr lang="en-US" sz="3000" dirty="0"/>
          </a:p>
        </p:txBody>
      </p:sp>
      <p:sp>
        <p:nvSpPr>
          <p:cNvPr id="461" name="Text Placeholder 460"/>
          <p:cNvSpPr>
            <a:spLocks noGrp="1"/>
          </p:cNvSpPr>
          <p:nvPr>
            <p:ph type="body" sz="quarter" idx="27"/>
          </p:nvPr>
        </p:nvSpPr>
        <p:spPr>
          <a:xfrm>
            <a:off x="29446448" y="21528937"/>
            <a:ext cx="13357401" cy="10095063"/>
          </a:xfrm>
        </p:spPr>
        <p:txBody>
          <a:bodyPr/>
          <a:lstStyle/>
          <a:p>
            <a:pPr indent="-457200" algn="l">
              <a:buFont typeface="Wingdings" pitchFamily="2" charset="2"/>
              <a:buChar char="v"/>
            </a:pPr>
            <a:r>
              <a:rPr lang="en-US" sz="2800" b="0" u="none" dirty="0" err="1">
                <a:latin typeface="Times New Roman" panose="02020603050405020304" pitchFamily="18" charset="0"/>
                <a:cs typeface="Times New Roman" panose="02020603050405020304" pitchFamily="18" charset="0"/>
              </a:rPr>
              <a:t>Carr</a:t>
            </a:r>
            <a:r>
              <a:rPr lang="en-US" sz="2800" b="0" u="none" dirty="0">
                <a:latin typeface="Times New Roman" panose="02020603050405020304" pitchFamily="18" charset="0"/>
                <a:cs typeface="Times New Roman" panose="02020603050405020304" pitchFamily="18" charset="0"/>
              </a:rPr>
              <a:t>, C., &amp; Davidson, J. (2017, July 18). Mind, Body and Sport: The psychologist perspective. Retrieved from </a:t>
            </a:r>
            <a:r>
              <a:rPr lang="en-US" sz="2800" b="0" u="none"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http://www.ncaa.org/sport-science-institute/mind-body-and-sport-psychologist-perspective</a:t>
            </a:r>
            <a:endParaRPr lang="en-US" sz="2800" b="0" u="none" dirty="0">
              <a:latin typeface="Times New Roman" panose="02020603050405020304" pitchFamily="18" charset="0"/>
              <a:cs typeface="Times New Roman" panose="02020603050405020304" pitchFamily="18" charset="0"/>
            </a:endParaRPr>
          </a:p>
          <a:p>
            <a:pPr indent="-457200" algn="l">
              <a:buFont typeface="Wingdings" pitchFamily="2" charset="2"/>
              <a:buChar char="v"/>
            </a:pPr>
            <a:r>
              <a:rPr lang="en-US" sz="2800" b="0" u="none" dirty="0">
                <a:latin typeface="Times New Roman" panose="02020603050405020304" pitchFamily="18" charset="0"/>
                <a:cs typeface="Times New Roman" panose="02020603050405020304" pitchFamily="18" charset="0"/>
              </a:rPr>
              <a:t>Gould, D., Bridges, D., </a:t>
            </a:r>
            <a:r>
              <a:rPr lang="en-US" sz="2800" b="0" u="none" dirty="0" err="1">
                <a:latin typeface="Times New Roman" panose="02020603050405020304" pitchFamily="18" charset="0"/>
                <a:cs typeface="Times New Roman" panose="02020603050405020304" pitchFamily="18" charset="0"/>
              </a:rPr>
              <a:t>Udry</a:t>
            </a:r>
            <a:r>
              <a:rPr lang="en-US" sz="2800" b="0" u="none" dirty="0">
                <a:latin typeface="Times New Roman" panose="02020603050405020304" pitchFamily="18" charset="0"/>
                <a:cs typeface="Times New Roman" panose="02020603050405020304" pitchFamily="18" charset="0"/>
              </a:rPr>
              <a:t>, E., &amp; Beck, L. (1997). Coping with Season-Ending Injuries. </a:t>
            </a:r>
            <a:r>
              <a:rPr lang="en-US" sz="2800" b="0" i="1" u="none" dirty="0">
                <a:latin typeface="Times New Roman" panose="02020603050405020304" pitchFamily="18" charset="0"/>
                <a:cs typeface="Times New Roman" panose="02020603050405020304" pitchFamily="18" charset="0"/>
              </a:rPr>
              <a:t>The Sport Psychologist</a:t>
            </a:r>
            <a:r>
              <a:rPr lang="en-US" sz="2800" b="0" u="none" dirty="0">
                <a:latin typeface="Times New Roman" panose="02020603050405020304" pitchFamily="18" charset="0"/>
                <a:cs typeface="Times New Roman" panose="02020603050405020304" pitchFamily="18" charset="0"/>
              </a:rPr>
              <a:t>, </a:t>
            </a:r>
            <a:r>
              <a:rPr lang="en-US" sz="2800" b="0" i="1" u="none" dirty="0">
                <a:latin typeface="Times New Roman" panose="02020603050405020304" pitchFamily="18" charset="0"/>
                <a:cs typeface="Times New Roman" panose="02020603050405020304" pitchFamily="18" charset="0"/>
              </a:rPr>
              <a:t>11</a:t>
            </a:r>
            <a:r>
              <a:rPr lang="en-US" sz="2800" b="0" u="none" dirty="0">
                <a:latin typeface="Times New Roman" panose="02020603050405020304" pitchFamily="18" charset="0"/>
                <a:cs typeface="Times New Roman" panose="02020603050405020304" pitchFamily="18" charset="0"/>
              </a:rPr>
              <a:t>(4), 379–399. </a:t>
            </a:r>
            <a:r>
              <a:rPr lang="en-US" sz="2800" b="0" u="none" dirty="0" err="1">
                <a:latin typeface="Times New Roman" panose="02020603050405020304" pitchFamily="18" charset="0"/>
                <a:cs typeface="Times New Roman" panose="02020603050405020304" pitchFamily="18" charset="0"/>
              </a:rPr>
              <a:t>doi</a:t>
            </a:r>
            <a:r>
              <a:rPr lang="en-US" sz="2800" b="0" u="none" dirty="0">
                <a:latin typeface="Times New Roman" panose="02020603050405020304" pitchFamily="18" charset="0"/>
                <a:cs typeface="Times New Roman" panose="02020603050405020304" pitchFamily="18" charset="0"/>
              </a:rPr>
              <a:t>: 10.1123/tsp.11.4.379</a:t>
            </a:r>
          </a:p>
          <a:p>
            <a:pPr indent="-457200" algn="l">
              <a:buFont typeface="Wingdings" pitchFamily="2" charset="2"/>
              <a:buChar char="v"/>
            </a:pPr>
            <a:r>
              <a:rPr lang="en-US" sz="2800" b="0" u="none" dirty="0" err="1">
                <a:latin typeface="Times New Roman" panose="02020603050405020304" pitchFamily="18" charset="0"/>
                <a:cs typeface="Times New Roman" panose="02020603050405020304" pitchFamily="18" charset="0"/>
              </a:rPr>
              <a:t>Grindstaff</a:t>
            </a:r>
            <a:r>
              <a:rPr lang="en-US" sz="2800" b="0" u="none" dirty="0">
                <a:latin typeface="Times New Roman" panose="02020603050405020304" pitchFamily="18" charset="0"/>
                <a:cs typeface="Times New Roman" panose="02020603050405020304" pitchFamily="18" charset="0"/>
              </a:rPr>
              <a:t>, J. S., </a:t>
            </a:r>
            <a:r>
              <a:rPr lang="en-US" sz="2800" b="0" u="none" dirty="0" err="1">
                <a:latin typeface="Times New Roman" panose="02020603050405020304" pitchFamily="18" charset="0"/>
                <a:cs typeface="Times New Roman" panose="02020603050405020304" pitchFamily="18" charset="0"/>
              </a:rPr>
              <a:t>Wrisberg</a:t>
            </a:r>
            <a:r>
              <a:rPr lang="en-US" sz="2800" b="0" u="none" dirty="0">
                <a:latin typeface="Times New Roman" panose="02020603050405020304" pitchFamily="18" charset="0"/>
                <a:cs typeface="Times New Roman" panose="02020603050405020304" pitchFamily="18" charset="0"/>
              </a:rPr>
              <a:t>, C. A., &amp; Ross, J. R. (2010). Collegiate athletes’ experience of the meaning of sport injury: A phenomenological investigation. </a:t>
            </a:r>
            <a:r>
              <a:rPr lang="en-US" sz="2800" b="0" i="1" u="none" dirty="0">
                <a:latin typeface="Times New Roman" panose="02020603050405020304" pitchFamily="18" charset="0"/>
                <a:cs typeface="Times New Roman" panose="02020603050405020304" pitchFamily="18" charset="0"/>
              </a:rPr>
              <a:t>Perspectives in Public Health</a:t>
            </a:r>
            <a:r>
              <a:rPr lang="en-US" sz="2800" b="0" u="none" dirty="0">
                <a:latin typeface="Times New Roman" panose="02020603050405020304" pitchFamily="18" charset="0"/>
                <a:cs typeface="Times New Roman" panose="02020603050405020304" pitchFamily="18" charset="0"/>
              </a:rPr>
              <a:t>, </a:t>
            </a:r>
            <a:r>
              <a:rPr lang="en-US" sz="2800" b="0" i="1" u="none" dirty="0">
                <a:latin typeface="Times New Roman" panose="02020603050405020304" pitchFamily="18" charset="0"/>
                <a:cs typeface="Times New Roman" panose="02020603050405020304" pitchFamily="18" charset="0"/>
              </a:rPr>
              <a:t>130</a:t>
            </a:r>
            <a:r>
              <a:rPr lang="en-US" sz="2800" b="0" u="none" dirty="0">
                <a:latin typeface="Times New Roman" panose="02020603050405020304" pitchFamily="18" charset="0"/>
                <a:cs typeface="Times New Roman" panose="02020603050405020304" pitchFamily="18" charset="0"/>
              </a:rPr>
              <a:t>(3), 127–135. </a:t>
            </a:r>
            <a:r>
              <a:rPr lang="en-US" sz="2800" b="0" u="none" dirty="0" err="1">
                <a:latin typeface="Times New Roman" panose="02020603050405020304" pitchFamily="18" charset="0"/>
                <a:cs typeface="Times New Roman" panose="02020603050405020304" pitchFamily="18" charset="0"/>
              </a:rPr>
              <a:t>doi</a:t>
            </a:r>
            <a:r>
              <a:rPr lang="en-US" sz="2800" b="0" u="none" dirty="0">
                <a:latin typeface="Times New Roman" panose="02020603050405020304" pitchFamily="18" charset="0"/>
                <a:cs typeface="Times New Roman" panose="02020603050405020304" pitchFamily="18" charset="0"/>
              </a:rPr>
              <a:t>: 10.1177/1757913909360459</a:t>
            </a:r>
          </a:p>
          <a:p>
            <a:pPr indent="-457200" algn="l">
              <a:buFont typeface="Wingdings" pitchFamily="2" charset="2"/>
              <a:buChar char="v"/>
            </a:pPr>
            <a:r>
              <a:rPr lang="en-US" sz="2800" b="0" u="none" dirty="0" err="1">
                <a:latin typeface="Times New Roman" panose="02020603050405020304" pitchFamily="18" charset="0"/>
                <a:cs typeface="Times New Roman" panose="02020603050405020304" pitchFamily="18" charset="0"/>
              </a:rPr>
              <a:t>Kroshus</a:t>
            </a:r>
            <a:r>
              <a:rPr lang="en-US" sz="2800" b="0" u="none" dirty="0">
                <a:latin typeface="Times New Roman" panose="02020603050405020304" pitchFamily="18" charset="0"/>
                <a:cs typeface="Times New Roman" panose="02020603050405020304" pitchFamily="18" charset="0"/>
              </a:rPr>
              <a:t>, E. (2016). Variability in Institutional Screening Practices Related to Collegiate Student Athlete Mental Health. </a:t>
            </a:r>
            <a:r>
              <a:rPr lang="en-US" sz="2800" b="0" i="1" u="none" dirty="0">
                <a:latin typeface="Times New Roman" panose="02020603050405020304" pitchFamily="18" charset="0"/>
                <a:cs typeface="Times New Roman" panose="02020603050405020304" pitchFamily="18" charset="0"/>
              </a:rPr>
              <a:t>Journal of Athletic Training</a:t>
            </a:r>
            <a:r>
              <a:rPr lang="en-US" sz="2800" b="0" u="none" dirty="0">
                <a:latin typeface="Times New Roman" panose="02020603050405020304" pitchFamily="18" charset="0"/>
                <a:cs typeface="Times New Roman" panose="02020603050405020304" pitchFamily="18" charset="0"/>
              </a:rPr>
              <a:t>, </a:t>
            </a:r>
            <a:r>
              <a:rPr lang="en-US" sz="2800" b="0" i="1" u="none" dirty="0">
                <a:latin typeface="Times New Roman" panose="02020603050405020304" pitchFamily="18" charset="0"/>
                <a:cs typeface="Times New Roman" panose="02020603050405020304" pitchFamily="18" charset="0"/>
              </a:rPr>
              <a:t>51</a:t>
            </a:r>
            <a:r>
              <a:rPr lang="en-US" sz="2800" b="0" u="none" dirty="0">
                <a:latin typeface="Times New Roman" panose="02020603050405020304" pitchFamily="18" charset="0"/>
                <a:cs typeface="Times New Roman" panose="02020603050405020304" pitchFamily="18" charset="0"/>
              </a:rPr>
              <a:t>(5), 389–397. </a:t>
            </a:r>
            <a:r>
              <a:rPr lang="en-US" sz="2800" b="0" u="none" dirty="0" err="1">
                <a:latin typeface="Times New Roman" panose="02020603050405020304" pitchFamily="18" charset="0"/>
                <a:cs typeface="Times New Roman" panose="02020603050405020304" pitchFamily="18" charset="0"/>
              </a:rPr>
              <a:t>doi</a:t>
            </a:r>
            <a:r>
              <a:rPr lang="en-US" sz="2800" b="0" u="none" dirty="0">
                <a:latin typeface="Times New Roman" panose="02020603050405020304" pitchFamily="18" charset="0"/>
                <a:cs typeface="Times New Roman" panose="02020603050405020304" pitchFamily="18" charset="0"/>
              </a:rPr>
              <a:t>: 10.4085/1062 6050-51.5.07</a:t>
            </a:r>
          </a:p>
          <a:p>
            <a:pPr indent="-457200" algn="l">
              <a:buFont typeface="Wingdings" pitchFamily="2" charset="2"/>
              <a:buChar char="v"/>
            </a:pPr>
            <a:r>
              <a:rPr lang="en-US" sz="2800" b="0" u="none" dirty="0">
                <a:latin typeface="Times New Roman" panose="02020603050405020304" pitchFamily="18" charset="0"/>
                <a:cs typeface="Times New Roman" panose="02020603050405020304" pitchFamily="18" charset="0"/>
              </a:rPr>
              <a:t>Sparkes, A. C., &amp; Smith, B. (2014). </a:t>
            </a:r>
            <a:r>
              <a:rPr lang="en-US" sz="2800" b="0" i="1" u="none" dirty="0">
                <a:latin typeface="Times New Roman" panose="02020603050405020304" pitchFamily="18" charset="0"/>
                <a:cs typeface="Times New Roman" panose="02020603050405020304" pitchFamily="18" charset="0"/>
              </a:rPr>
              <a:t>Qualitative Research Methods in Sport, Exercise and </a:t>
            </a:r>
            <a:endParaRPr lang="en-US" sz="2800" b="0" u="none" dirty="0">
              <a:latin typeface="Times New Roman" panose="02020603050405020304" pitchFamily="18" charset="0"/>
              <a:cs typeface="Times New Roman" panose="02020603050405020304" pitchFamily="18" charset="0"/>
            </a:endParaRPr>
          </a:p>
          <a:p>
            <a:pPr algn="l"/>
            <a:r>
              <a:rPr lang="en-US" sz="2800" b="0" i="1" u="none" dirty="0">
                <a:latin typeface="Times New Roman" panose="02020603050405020304" pitchFamily="18" charset="0"/>
                <a:cs typeface="Times New Roman" panose="02020603050405020304" pitchFamily="18" charset="0"/>
              </a:rPr>
              <a:t>Health: From Process to Product (Vol. 1)</a:t>
            </a:r>
            <a:r>
              <a:rPr lang="en-US" sz="2800" b="0" u="none" dirty="0">
                <a:latin typeface="Times New Roman" panose="02020603050405020304" pitchFamily="18" charset="0"/>
                <a:cs typeface="Times New Roman" panose="02020603050405020304" pitchFamily="18" charset="0"/>
              </a:rPr>
              <a:t>. New York, NY: Routledge.</a:t>
            </a:r>
          </a:p>
          <a:p>
            <a:pPr indent="-457200" algn="l">
              <a:buFont typeface="Wingdings" pitchFamily="2" charset="2"/>
              <a:buChar char="v"/>
            </a:pPr>
            <a:r>
              <a:rPr lang="en-US" sz="2800" b="0" u="none" dirty="0">
                <a:latin typeface="Times New Roman" panose="02020603050405020304" pitchFamily="18" charset="0"/>
                <a:cs typeface="Times New Roman" panose="02020603050405020304" pitchFamily="18" charset="0"/>
              </a:rPr>
              <a:t>Thomas, L. (2016). Lived Experience of Collegiate Athletes With Season Ending Injuries. </a:t>
            </a:r>
            <a:r>
              <a:rPr lang="en-US" sz="2800" b="0" u="none" dirty="0" err="1">
                <a:latin typeface="Times New Roman" panose="02020603050405020304" pitchFamily="18" charset="0"/>
                <a:cs typeface="Times New Roman" panose="02020603050405020304" pitchFamily="18" charset="0"/>
              </a:rPr>
              <a:t>doi</a:t>
            </a:r>
            <a:r>
              <a:rPr lang="en-US" sz="2800" b="0" u="none" dirty="0">
                <a:latin typeface="Times New Roman" panose="02020603050405020304" pitchFamily="18" charset="0"/>
                <a:cs typeface="Times New Roman" panose="02020603050405020304" pitchFamily="18" charset="0"/>
              </a:rPr>
              <a:t>: 10148297</a:t>
            </a:r>
          </a:p>
          <a:p>
            <a:pPr indent="-457200" algn="l">
              <a:buFont typeface="Wingdings" pitchFamily="2" charset="2"/>
              <a:buChar char="v"/>
            </a:pPr>
            <a:r>
              <a:rPr lang="en-US" sz="2800" b="0" u="none" dirty="0" err="1">
                <a:latin typeface="Times New Roman" panose="02020603050405020304" pitchFamily="18" charset="0"/>
                <a:cs typeface="Times New Roman" panose="02020603050405020304" pitchFamily="18" charset="0"/>
              </a:rPr>
              <a:t>Udry</a:t>
            </a:r>
            <a:r>
              <a:rPr lang="en-US" sz="2800" b="0" u="none" dirty="0">
                <a:latin typeface="Times New Roman" panose="02020603050405020304" pitchFamily="18" charset="0"/>
                <a:cs typeface="Times New Roman" panose="02020603050405020304" pitchFamily="18" charset="0"/>
              </a:rPr>
              <a:t>, E., Gould, D., Bridges, D., &amp; Beck, L. (1997). Down but Not Out: Athlete Responses to Season-Ending Injuries. </a:t>
            </a:r>
            <a:r>
              <a:rPr lang="en-US" sz="2800" b="0" i="1" u="none" dirty="0">
                <a:latin typeface="Times New Roman" panose="02020603050405020304" pitchFamily="18" charset="0"/>
                <a:cs typeface="Times New Roman" panose="02020603050405020304" pitchFamily="18" charset="0"/>
              </a:rPr>
              <a:t>Journal of Sport and Exercise Psychology</a:t>
            </a:r>
            <a:r>
              <a:rPr lang="en-US" sz="2800" b="0" u="none" dirty="0">
                <a:latin typeface="Times New Roman" panose="02020603050405020304" pitchFamily="18" charset="0"/>
                <a:cs typeface="Times New Roman" panose="02020603050405020304" pitchFamily="18" charset="0"/>
              </a:rPr>
              <a:t>, </a:t>
            </a:r>
            <a:r>
              <a:rPr lang="en-US" sz="2800" b="0" i="1" u="none" dirty="0">
                <a:latin typeface="Times New Roman" panose="02020603050405020304" pitchFamily="18" charset="0"/>
                <a:cs typeface="Times New Roman" panose="02020603050405020304" pitchFamily="18" charset="0"/>
              </a:rPr>
              <a:t>19</a:t>
            </a:r>
            <a:r>
              <a:rPr lang="en-US" sz="2800" b="0" u="none" dirty="0">
                <a:latin typeface="Times New Roman" panose="02020603050405020304" pitchFamily="18" charset="0"/>
                <a:cs typeface="Times New Roman" panose="02020603050405020304" pitchFamily="18" charset="0"/>
              </a:rPr>
              <a:t>(3), 229–248. </a:t>
            </a:r>
            <a:r>
              <a:rPr lang="en-US" sz="2800" b="0" u="none" dirty="0" err="1">
                <a:latin typeface="Times New Roman" panose="02020603050405020304" pitchFamily="18" charset="0"/>
                <a:cs typeface="Times New Roman" panose="02020603050405020304" pitchFamily="18" charset="0"/>
              </a:rPr>
              <a:t>doi</a:t>
            </a:r>
            <a:r>
              <a:rPr lang="en-US" sz="2800" b="0" u="none" dirty="0">
                <a:latin typeface="Times New Roman" panose="02020603050405020304" pitchFamily="18" charset="0"/>
                <a:cs typeface="Times New Roman" panose="02020603050405020304" pitchFamily="18" charset="0"/>
              </a:rPr>
              <a:t>: 10.1123/jsep.19.3.229</a:t>
            </a:r>
          </a:p>
          <a:p>
            <a:pPr indent="-457200" algn="l">
              <a:buFont typeface="Wingdings" pitchFamily="2" charset="2"/>
              <a:buChar char="v"/>
            </a:pPr>
            <a:endParaRPr lang="en-US" sz="2800" b="0" u="none" dirty="0">
              <a:latin typeface="Times New Roman" panose="02020603050405020304" pitchFamily="18" charset="0"/>
              <a:cs typeface="Times New Roman" panose="02020603050405020304" pitchFamily="18" charset="0"/>
            </a:endParaRPr>
          </a:p>
          <a:p>
            <a:pPr indent="-457200" algn="l">
              <a:buFont typeface="Wingdings" pitchFamily="2" charset="2"/>
              <a:buChar char="v"/>
            </a:pPr>
            <a:endParaRPr lang="en-US" sz="2800" b="0" u="none" dirty="0">
              <a:latin typeface="Times New Roman" panose="02020603050405020304" pitchFamily="18" charset="0"/>
              <a:cs typeface="Times New Roman" panose="02020603050405020304" pitchFamily="18" charset="0"/>
            </a:endParaRPr>
          </a:p>
          <a:p>
            <a:pPr indent="-457200" algn="l">
              <a:buFont typeface="Wingdings" pitchFamily="2" charset="2"/>
              <a:buChar char="v"/>
            </a:pPr>
            <a:endParaRPr lang="en-US" sz="2800" b="0" u="none" dirty="0">
              <a:latin typeface="Times New Roman" panose="02020603050405020304" pitchFamily="18" charset="0"/>
              <a:cs typeface="Times New Roman" panose="02020603050405020304" pitchFamily="18" charset="0"/>
            </a:endParaRPr>
          </a:p>
        </p:txBody>
      </p:sp>
      <p:sp>
        <p:nvSpPr>
          <p:cNvPr id="477" name="Text Placeholder 476">
            <a:extLst>
              <a:ext uri="{FF2B5EF4-FFF2-40B4-BE49-F238E27FC236}">
                <a16:creationId xmlns:a16="http://schemas.microsoft.com/office/drawing/2014/main" id="{0D26F2D5-3E71-47A2-8DDD-592D6EB121AF}"/>
              </a:ext>
            </a:extLst>
          </p:cNvPr>
          <p:cNvSpPr>
            <a:spLocks noGrp="1"/>
          </p:cNvSpPr>
          <p:nvPr>
            <p:ph type="body" sz="quarter" idx="150"/>
          </p:nvPr>
        </p:nvSpPr>
        <p:spPr/>
        <p:txBody>
          <a:bodyPr/>
          <a:lstStyle/>
          <a:p>
            <a:r>
              <a:rPr lang="en-US" b="1" dirty="0">
                <a:solidFill>
                  <a:schemeClr val="accent3"/>
                </a:solidFill>
              </a:rPr>
              <a:t>Advisor: Ted Butryn, Ph.D.</a:t>
            </a:r>
          </a:p>
          <a:p>
            <a:endParaRPr lang="en-US" dirty="0"/>
          </a:p>
        </p:txBody>
      </p:sp>
      <p:sp>
        <p:nvSpPr>
          <p:cNvPr id="478" name="Text Placeholder 477">
            <a:extLst>
              <a:ext uri="{FF2B5EF4-FFF2-40B4-BE49-F238E27FC236}">
                <a16:creationId xmlns:a16="http://schemas.microsoft.com/office/drawing/2014/main" id="{C06529F6-DD88-4FD4-BF85-0612EAEE43D8}"/>
              </a:ext>
            </a:extLst>
          </p:cNvPr>
          <p:cNvSpPr>
            <a:spLocks noGrp="1"/>
          </p:cNvSpPr>
          <p:nvPr>
            <p:ph type="body" sz="quarter" idx="151"/>
          </p:nvPr>
        </p:nvSpPr>
        <p:spPr/>
        <p:txBody>
          <a:bodyPr>
            <a:noAutofit/>
          </a:bodyPr>
          <a:lstStyle/>
          <a:p>
            <a:r>
              <a:rPr lang="en-US" sz="8000" b="1" dirty="0">
                <a:solidFill>
                  <a:schemeClr val="accent3"/>
                </a:solidFill>
              </a:rPr>
              <a:t>By: Joseph Kim, ATC</a:t>
            </a:r>
          </a:p>
        </p:txBody>
      </p:sp>
      <p:sp>
        <p:nvSpPr>
          <p:cNvPr id="479" name="Text Placeholder 478">
            <a:extLst>
              <a:ext uri="{FF2B5EF4-FFF2-40B4-BE49-F238E27FC236}">
                <a16:creationId xmlns:a16="http://schemas.microsoft.com/office/drawing/2014/main" id="{A5CD890B-9B74-4091-AEF8-68DCD747CA49}"/>
              </a:ext>
            </a:extLst>
          </p:cNvPr>
          <p:cNvSpPr>
            <a:spLocks noGrp="1"/>
          </p:cNvSpPr>
          <p:nvPr>
            <p:ph type="body" sz="quarter" idx="153"/>
          </p:nvPr>
        </p:nvSpPr>
        <p:spPr>
          <a:xfrm>
            <a:off x="5962368" y="944152"/>
            <a:ext cx="31998968" cy="1698146"/>
          </a:xfrm>
        </p:spPr>
        <p:txBody>
          <a:bodyPr>
            <a:normAutofit fontScale="62500" lnSpcReduction="20000"/>
          </a:bodyPr>
          <a:lstStyle/>
          <a:p>
            <a:r>
              <a:rPr lang="en-US" b="1" dirty="0"/>
              <a:t>The Emotional Effects of Multiple Season Ending Injuries in Collegiate Athletes</a:t>
            </a:r>
          </a:p>
        </p:txBody>
      </p:sp>
      <p:sp>
        <p:nvSpPr>
          <p:cNvPr id="13" name="TextBox 12"/>
          <p:cNvSpPr txBox="1"/>
          <p:nvPr/>
        </p:nvSpPr>
        <p:spPr>
          <a:xfrm>
            <a:off x="38484174" y="465813"/>
            <a:ext cx="4772037" cy="1415772"/>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13261" y="320220"/>
            <a:ext cx="3490588" cy="428694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750" y="1447481"/>
            <a:ext cx="5033762" cy="2086669"/>
          </a:xfrm>
          <a:prstGeom prst="rect">
            <a:avLst/>
          </a:prstGeom>
        </p:spPr>
      </p:pic>
      <p:sp>
        <p:nvSpPr>
          <p:cNvPr id="28" name="Text Placeholder 454">
            <a:extLst>
              <a:ext uri="{FF2B5EF4-FFF2-40B4-BE49-F238E27FC236}">
                <a16:creationId xmlns:a16="http://schemas.microsoft.com/office/drawing/2014/main" id="{8B597CAB-453A-4DA1-8A2B-555B5703E16D}"/>
              </a:ext>
            </a:extLst>
          </p:cNvPr>
          <p:cNvSpPr txBox="1">
            <a:spLocks/>
          </p:cNvSpPr>
          <p:nvPr/>
        </p:nvSpPr>
        <p:spPr>
          <a:xfrm>
            <a:off x="906380" y="11970383"/>
            <a:ext cx="13547027" cy="1107988"/>
          </a:xfrm>
          <a:prstGeom prst="rect">
            <a:avLst/>
          </a:prstGeom>
        </p:spPr>
        <p:style>
          <a:lnRef idx="1">
            <a:schemeClr val="accent5"/>
          </a:lnRef>
          <a:fillRef idx="3">
            <a:schemeClr val="accent5"/>
          </a:fillRef>
          <a:effectRef idx="2">
            <a:schemeClr val="accent5"/>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sz="6000" u="none" dirty="0">
                <a:solidFill>
                  <a:schemeClr val="accent3">
                    <a:lumMod val="60000"/>
                    <a:lumOff val="40000"/>
                  </a:schemeClr>
                </a:solidFill>
              </a:rPr>
              <a:t>LITERATURE REVIEW </a:t>
            </a:r>
          </a:p>
        </p:txBody>
      </p:sp>
      <p:sp>
        <p:nvSpPr>
          <p:cNvPr id="483" name="Text Placeholder 482">
            <a:extLst>
              <a:ext uri="{FF2B5EF4-FFF2-40B4-BE49-F238E27FC236}">
                <a16:creationId xmlns:a16="http://schemas.microsoft.com/office/drawing/2014/main" id="{E1BDD65B-B01F-459B-8C1D-B2936372B100}"/>
              </a:ext>
            </a:extLst>
          </p:cNvPr>
          <p:cNvSpPr>
            <a:spLocks noGrp="1"/>
          </p:cNvSpPr>
          <p:nvPr>
            <p:ph type="body" sz="quarter" idx="28"/>
          </p:nvPr>
        </p:nvSpPr>
        <p:spPr>
          <a:xfrm>
            <a:off x="15035759" y="6896887"/>
            <a:ext cx="13581061" cy="25419244"/>
          </a:xfrm>
        </p:spPr>
        <p:txBody>
          <a:bodyPr/>
          <a:lstStyle/>
          <a:p>
            <a:pPr marL="457200" indent="-457200">
              <a:buFont typeface="Wingdings" pitchFamily="2" charset="2"/>
              <a:buChar char="v"/>
            </a:pPr>
            <a:r>
              <a:rPr lang="en-US" sz="2900" b="1" dirty="0"/>
              <a:t>Data analysis yielded five themes: </a:t>
            </a:r>
          </a:p>
          <a:p>
            <a:endParaRPr lang="en-US" sz="2800" b="1" dirty="0"/>
          </a:p>
          <a:p>
            <a:r>
              <a:rPr lang="en-US" sz="3200" b="1" dirty="0"/>
              <a:t>LIFESTYLE CHANGES: </a:t>
            </a:r>
          </a:p>
          <a:p>
            <a:pPr marL="457200" indent="-457200">
              <a:buFont typeface="Wingdings" panose="05000000000000000000" pitchFamily="2" charset="2"/>
              <a:buChar char="v"/>
            </a:pPr>
            <a:r>
              <a:rPr lang="en-US" sz="2800" dirty="0"/>
              <a:t>Each participant changed their lifestyle habits and routines due to discomfort and pain, rather than inability to perform daily tasks normally. </a:t>
            </a:r>
          </a:p>
          <a:p>
            <a:pPr marL="457200" indent="-457200">
              <a:buFont typeface="Wingdings" panose="05000000000000000000" pitchFamily="2" charset="2"/>
              <a:buChar char="v"/>
            </a:pPr>
            <a:r>
              <a:rPr lang="en-US" sz="2800" i="1" dirty="0"/>
              <a:t>“Oh, my ankle.  That was like for me that was like mentally and physically so hard. Because I was figuring out my body. Because like, that was the first time I ever, I was kind of like my coaches, my coaches were bringing, like awareness of me how I needed to take care of my body.” –Participant B      </a:t>
            </a:r>
          </a:p>
          <a:p>
            <a:r>
              <a:rPr lang="en-US" sz="2800" i="1" dirty="0"/>
              <a:t>                                                                                             </a:t>
            </a:r>
          </a:p>
          <a:p>
            <a:r>
              <a:rPr lang="en-US" sz="3200" b="1" dirty="0"/>
              <a:t>STRESS &amp; FRUSTURATION:</a:t>
            </a:r>
          </a:p>
          <a:p>
            <a:pPr marL="457200" indent="-457200">
              <a:buFont typeface="Wingdings" panose="05000000000000000000" pitchFamily="2" charset="2"/>
              <a:buChar char="v"/>
            </a:pPr>
            <a:r>
              <a:rPr lang="en-US" sz="2800" dirty="0"/>
              <a:t>The participants struggled with rehabilitation being boring and repetitive. Or, the participants found that it was frustrating to not be totally informed during the rehabilitation process</a:t>
            </a:r>
          </a:p>
          <a:p>
            <a:pPr marL="457200" indent="-457200">
              <a:buFont typeface="Wingdings" panose="05000000000000000000" pitchFamily="2" charset="2"/>
              <a:buChar char="v"/>
            </a:pPr>
            <a:r>
              <a:rPr lang="en-US" sz="2800" i="1" dirty="0"/>
              <a:t>”I couldn’t do very many leg workouts. Because the trainers and the doctors didn’t want me to. So, that was frustrating.  Which, I didn’t understand why. Maybe I didn’t ask the question. But they never really explained to me either. Like why I couldn’t do leg press. So, that was frustrating. Like I didn’t know why.” –Participant P</a:t>
            </a:r>
          </a:p>
          <a:p>
            <a:endParaRPr lang="en-US" sz="2800" b="1" dirty="0"/>
          </a:p>
          <a:p>
            <a:r>
              <a:rPr lang="en-US" sz="3200" b="1" dirty="0"/>
              <a:t>DEPRESSION &amp; ISOLATION:</a:t>
            </a:r>
          </a:p>
          <a:p>
            <a:pPr marL="457200" indent="-457200">
              <a:buFont typeface="Wingdings" panose="05000000000000000000" pitchFamily="2" charset="2"/>
              <a:buChar char="v"/>
            </a:pPr>
            <a:r>
              <a:rPr lang="en-US" sz="2800" dirty="0"/>
              <a:t>Isolation was a common experience among the participants.  However, isolation could potentially just be another coping mechanism.</a:t>
            </a:r>
          </a:p>
          <a:p>
            <a:pPr marL="457200" indent="-457200">
              <a:buFont typeface="Wingdings" panose="05000000000000000000" pitchFamily="2" charset="2"/>
              <a:buChar char="v"/>
            </a:pPr>
            <a:r>
              <a:rPr lang="en-US" sz="2800" i="1" dirty="0"/>
              <a:t>“Uhm, I wish that I was more involved in the team. While, I was doing rehab.  I kind of felt like so out of it. Out of the team. Not to mention, like, because of how hard it was being hurt again and not feeling like a part of the team.” –Participant F</a:t>
            </a:r>
          </a:p>
          <a:p>
            <a:endParaRPr lang="en-US" sz="2800" b="1" dirty="0"/>
          </a:p>
          <a:p>
            <a:r>
              <a:rPr lang="en-US" sz="3200" b="1" dirty="0"/>
              <a:t>MOTIVATION:</a:t>
            </a:r>
          </a:p>
          <a:p>
            <a:pPr marL="457200" indent="-457200">
              <a:buFont typeface="Wingdings" panose="05000000000000000000" pitchFamily="2" charset="2"/>
              <a:buChar char="v"/>
            </a:pPr>
            <a:r>
              <a:rPr lang="en-US" sz="2800" dirty="0"/>
              <a:t>All participants showed a sign of positivism in finding motivation in gearing for the future with setting goals. </a:t>
            </a:r>
          </a:p>
          <a:p>
            <a:pPr marL="457200" indent="-457200">
              <a:buFont typeface="Wingdings" panose="05000000000000000000" pitchFamily="2" charset="2"/>
              <a:buChar char="v"/>
            </a:pPr>
            <a:r>
              <a:rPr lang="en-US" sz="2800" i="1" dirty="0"/>
              <a:t>“When I was seven, and throughout this time being in sports for so long. I was able to like, see what’s open in the world. What’s basically, like, what are the opportunities and I just kind of made it to myself like, like a goal of like where I wanted to be. Well I wanted, I just wanted to experience, like I want to use volleyball to travel, make money, stuff like that, you know. So, I kind of like made a decision on my own to follow that goal.” –Participant F</a:t>
            </a:r>
          </a:p>
          <a:p>
            <a:endParaRPr lang="en-US" sz="2800" b="1" dirty="0"/>
          </a:p>
          <a:p>
            <a:r>
              <a:rPr lang="en-US" sz="3200" b="1" dirty="0"/>
              <a:t>SUPPORT SYSTEMS:</a:t>
            </a:r>
          </a:p>
          <a:p>
            <a:pPr marL="457200" indent="-457200">
              <a:buFont typeface="Wingdings" panose="05000000000000000000" pitchFamily="2" charset="2"/>
              <a:buChar char="v"/>
            </a:pPr>
            <a:r>
              <a:rPr lang="en-US" sz="2800" dirty="0"/>
              <a:t>Participants found that leaning towards people that are close to them (friends, family, teammates, coaches, and sports medicine staff), helped the participants to cope with their emotional and physical problems during their second or more rehabilitation and recovery processes. </a:t>
            </a:r>
          </a:p>
          <a:p>
            <a:pPr marL="457200" indent="-457200">
              <a:buFont typeface="Wingdings" panose="05000000000000000000" pitchFamily="2" charset="2"/>
              <a:buChar char="v"/>
            </a:pPr>
            <a:r>
              <a:rPr lang="en-US" sz="2800" i="1" dirty="0"/>
              <a:t>“…My teammates help take care of me a lot. My teammate cooked me dinners and stuff.  My other teammate has been an emotional outlet for me. That teammate has always been really, really good. We talk a lot. That teammate is one of my best friends here.  And another teammate. That teammate is going through the same process as me.  It’s just a different injury. Like going through rehab together with that teammate, being able to talk about returning to sport. All of that stuff, like that’s how that teammate has been really, really good. Doing the whole thing, so that I am not alone.” -Participant V</a:t>
            </a: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endParaRPr lang="en-US" sz="3200" b="1" dirty="0"/>
          </a:p>
        </p:txBody>
      </p:sp>
      <p:sp>
        <p:nvSpPr>
          <p:cNvPr id="68" name="Text Placeholder 454">
            <a:extLst>
              <a:ext uri="{FF2B5EF4-FFF2-40B4-BE49-F238E27FC236}">
                <a16:creationId xmlns:a16="http://schemas.microsoft.com/office/drawing/2014/main" id="{9D2C8B03-EEE8-4372-89EA-0158FFC9AD40}"/>
              </a:ext>
            </a:extLst>
          </p:cNvPr>
          <p:cNvSpPr txBox="1">
            <a:spLocks/>
          </p:cNvSpPr>
          <p:nvPr/>
        </p:nvSpPr>
        <p:spPr>
          <a:xfrm>
            <a:off x="15116534" y="5341879"/>
            <a:ext cx="13631085" cy="1107988"/>
          </a:xfrm>
          <a:prstGeom prst="rect">
            <a:avLst/>
          </a:prstGeom>
        </p:spPr>
        <p:style>
          <a:lnRef idx="1">
            <a:schemeClr val="accent5"/>
          </a:lnRef>
          <a:fillRef idx="3">
            <a:schemeClr val="accent5"/>
          </a:fillRef>
          <a:effectRef idx="2">
            <a:schemeClr val="accent5"/>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sz="6000" u="none" dirty="0">
                <a:solidFill>
                  <a:schemeClr val="accent3">
                    <a:lumMod val="60000"/>
                    <a:lumOff val="40000"/>
                  </a:schemeClr>
                </a:solidFill>
              </a:rPr>
              <a:t>RESULTS  </a:t>
            </a:r>
          </a:p>
        </p:txBody>
      </p:sp>
      <p:sp>
        <p:nvSpPr>
          <p:cNvPr id="485" name="Text Placeholder 484">
            <a:extLst>
              <a:ext uri="{FF2B5EF4-FFF2-40B4-BE49-F238E27FC236}">
                <a16:creationId xmlns:a16="http://schemas.microsoft.com/office/drawing/2014/main" id="{F5D35E09-2E26-45CE-A2AE-A26323F07C83}"/>
              </a:ext>
            </a:extLst>
          </p:cNvPr>
          <p:cNvSpPr>
            <a:spLocks noGrp="1"/>
          </p:cNvSpPr>
          <p:nvPr>
            <p:ph type="body" sz="quarter" idx="11"/>
          </p:nvPr>
        </p:nvSpPr>
        <p:spPr>
          <a:xfrm>
            <a:off x="1180025" y="6952462"/>
            <a:ext cx="12919184" cy="4493530"/>
          </a:xfrm>
        </p:spPr>
        <p:txBody>
          <a:bodyPr/>
          <a:lstStyle/>
          <a:p>
            <a:pPr algn="l"/>
            <a:r>
              <a:rPr lang="en-US" sz="2800" b="0" u="none" dirty="0">
                <a:latin typeface="Times New Roman" panose="02020603050405020304" pitchFamily="18" charset="0"/>
                <a:cs typeface="Times New Roman" panose="02020603050405020304" pitchFamily="18" charset="0"/>
              </a:rPr>
              <a:t>Mental health is a growing issue among collegiate athletes, and more studies have shown that physical injuries are often tied to mental illnesses (</a:t>
            </a:r>
            <a:r>
              <a:rPr lang="en-US" sz="2800" b="0" u="none" dirty="0" err="1">
                <a:latin typeface="Times New Roman" panose="02020603050405020304" pitchFamily="18" charset="0"/>
                <a:cs typeface="Times New Roman" panose="02020603050405020304" pitchFamily="18" charset="0"/>
              </a:rPr>
              <a:t>Kroshus</a:t>
            </a:r>
            <a:r>
              <a:rPr lang="en-US" sz="2800" b="0" u="none" dirty="0">
                <a:latin typeface="Times New Roman" panose="02020603050405020304" pitchFamily="18" charset="0"/>
                <a:cs typeface="Times New Roman" panose="02020603050405020304" pitchFamily="18" charset="0"/>
              </a:rPr>
              <a:t>, 2016). This is due to constant pressures that collegiate athletes face with their coaches, school, and performing at a high level (</a:t>
            </a:r>
            <a:r>
              <a:rPr lang="en-US" sz="2800" b="0" u="none" dirty="0" err="1">
                <a:latin typeface="Times New Roman" panose="02020603050405020304" pitchFamily="18" charset="0"/>
                <a:cs typeface="Times New Roman" panose="02020603050405020304" pitchFamily="18" charset="0"/>
              </a:rPr>
              <a:t>Carr</a:t>
            </a:r>
            <a:r>
              <a:rPr lang="en-US" sz="2800" b="0" u="none" dirty="0">
                <a:latin typeface="Times New Roman" panose="02020603050405020304" pitchFamily="18" charset="0"/>
                <a:cs typeface="Times New Roman" panose="02020603050405020304" pitchFamily="18" charset="0"/>
              </a:rPr>
              <a:t> &amp; Davidson, 2017). Athletes with season ending injuries have higher risks of mental health issues, as they are faced with major injuries and no play of their sport for an entire season. Although previous research has examined athletes’ experiences of season ending injuries, little is known about how Division I athletes who have experienced multiple season ending injuries cope over extended time periods.  The purpose of this study was to examine the perceptions and experiences of collegiate athletes who have experienced multiple season ending injuries. </a:t>
            </a:r>
          </a:p>
        </p:txBody>
      </p:sp>
      <p:sp>
        <p:nvSpPr>
          <p:cNvPr id="493" name="Rectangle 492">
            <a:extLst>
              <a:ext uri="{FF2B5EF4-FFF2-40B4-BE49-F238E27FC236}">
                <a16:creationId xmlns:a16="http://schemas.microsoft.com/office/drawing/2014/main" id="{EE24F3CA-299F-4F37-ABC5-726112CFAA9F}"/>
              </a:ext>
            </a:extLst>
          </p:cNvPr>
          <p:cNvSpPr/>
          <p:nvPr/>
        </p:nvSpPr>
        <p:spPr>
          <a:xfrm>
            <a:off x="29361188" y="6984980"/>
            <a:ext cx="13442661" cy="10433625"/>
          </a:xfrm>
          <a:prstGeom prst="rect">
            <a:avLst/>
          </a:prstGeom>
        </p:spPr>
        <p:txBody>
          <a:bodyPr wrap="square">
            <a:spAutoFit/>
          </a:bodyPr>
          <a:lstStyle/>
          <a:p>
            <a:endParaRPr lang="en-US" sz="2800" dirty="0">
              <a:solidFill>
                <a:schemeClr val="accent5">
                  <a:lumMod val="50000"/>
                </a:schemeClr>
              </a:solidFill>
              <a:latin typeface="Times New Roman" panose="02020603050405020304" pitchFamily="18" charset="0"/>
              <a:ea typeface="Calibri"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5">
                    <a:lumMod val="50000"/>
                  </a:schemeClr>
                </a:solidFill>
                <a:latin typeface="Times New Roman" panose="02020603050405020304" pitchFamily="18" charset="0"/>
                <a:cs typeface="Times New Roman" panose="02020603050405020304" pitchFamily="18" charset="0"/>
              </a:rPr>
              <a:t>Participants experienced stress and frustration while enduring multiple extended periods of long and repetitive periods of rehabilitation (</a:t>
            </a:r>
            <a:r>
              <a:rPr lang="en-US" sz="2800" dirty="0" err="1">
                <a:solidFill>
                  <a:schemeClr val="accent5">
                    <a:lumMod val="50000"/>
                  </a:schemeClr>
                </a:solidFill>
                <a:latin typeface="Times New Roman" panose="02020603050405020304" pitchFamily="18" charset="0"/>
                <a:cs typeface="Times New Roman" panose="02020603050405020304" pitchFamily="18" charset="0"/>
              </a:rPr>
              <a:t>Udry</a:t>
            </a:r>
            <a:r>
              <a:rPr lang="en-US" sz="2800" dirty="0">
                <a:solidFill>
                  <a:schemeClr val="accent5">
                    <a:lumMod val="50000"/>
                  </a:schemeClr>
                </a:solidFill>
                <a:latin typeface="Times New Roman" panose="02020603050405020304" pitchFamily="18" charset="0"/>
                <a:cs typeface="Times New Roman" panose="02020603050405020304" pitchFamily="18" charset="0"/>
              </a:rPr>
              <a:t>, Gould, Bridges, &amp; Beck, 1997).</a:t>
            </a:r>
          </a:p>
          <a:p>
            <a:pPr marL="457200" indent="-457200">
              <a:buFont typeface="Wingdings" panose="05000000000000000000" pitchFamily="2" charset="2"/>
              <a:buChar char="v"/>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5">
                    <a:lumMod val="50000"/>
                  </a:schemeClr>
                </a:solidFill>
                <a:latin typeface="Times New Roman" panose="02020603050405020304" pitchFamily="18" charset="0"/>
                <a:cs typeface="Times New Roman" panose="02020603050405020304" pitchFamily="18" charset="0"/>
              </a:rPr>
              <a:t> Participants felt the need to isolate themselves from their teams or sports to help cope with other depressive emotions.  However, the participants did find new positive ways to cope via social support and a variety of internal coping strategies (Gould, </a:t>
            </a:r>
            <a:r>
              <a:rPr lang="en-US" sz="2800" dirty="0" err="1">
                <a:solidFill>
                  <a:schemeClr val="accent5">
                    <a:lumMod val="50000"/>
                  </a:schemeClr>
                </a:solidFill>
                <a:latin typeface="Times New Roman" panose="02020603050405020304" pitchFamily="18" charset="0"/>
                <a:cs typeface="Times New Roman" panose="02020603050405020304" pitchFamily="18" charset="0"/>
              </a:rPr>
              <a:t>Udry</a:t>
            </a:r>
            <a:r>
              <a:rPr lang="en-US" sz="2800" dirty="0">
                <a:solidFill>
                  <a:schemeClr val="accent5">
                    <a:lumMod val="50000"/>
                  </a:schemeClr>
                </a:solidFill>
                <a:latin typeface="Times New Roman" panose="02020603050405020304" pitchFamily="18" charset="0"/>
                <a:cs typeface="Times New Roman" panose="02020603050405020304" pitchFamily="18" charset="0"/>
              </a:rPr>
              <a:t>, Bridges, &amp; Beck, 1997). </a:t>
            </a: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5">
                    <a:lumMod val="50000"/>
                  </a:schemeClr>
                </a:solidFill>
                <a:latin typeface="Times New Roman" panose="02020603050405020304" pitchFamily="18" charset="0"/>
                <a:cs typeface="Times New Roman" panose="02020603050405020304" pitchFamily="18" charset="0"/>
              </a:rPr>
              <a:t>All participants found that leaning on others for emotional and physical help can alleviate and control negative emotions, and developed ways to motivate themselves by focusing on returning to play again or finding new identities outside of sports (Thomas, 2016).</a:t>
            </a:r>
          </a:p>
          <a:p>
            <a:pPr marL="457200" indent="-457200">
              <a:buFont typeface="Wingdings" panose="05000000000000000000" pitchFamily="2" charset="2"/>
              <a:buChar char="v"/>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5">
                    <a:lumMod val="50000"/>
                  </a:schemeClr>
                </a:solidFill>
                <a:latin typeface="Times New Roman" panose="02020603050405020304" pitchFamily="18" charset="0"/>
                <a:cs typeface="Times New Roman" panose="02020603050405020304" pitchFamily="18" charset="0"/>
              </a:rPr>
              <a:t>These responses from the participants will help healthcare providers and athletic trainers provide mental help with athletes dealing with multiple season ending injuries. </a:t>
            </a:r>
            <a:br>
              <a:rPr lang="en-US" sz="2800" dirty="0">
                <a:solidFill>
                  <a:schemeClr val="accent5">
                    <a:lumMod val="50000"/>
                  </a:schemeClr>
                </a:solidFill>
                <a:latin typeface="Times New Roman" panose="02020603050405020304" pitchFamily="18" charset="0"/>
                <a:cs typeface="Times New Roman" panose="02020603050405020304" pitchFamily="18" charset="0"/>
              </a:rPr>
            </a:br>
            <a:endParaRPr lang="en-US" sz="2800" dirty="0">
              <a:solidFill>
                <a:schemeClr val="accent5">
                  <a:lumMod val="50000"/>
                </a:schemeClr>
              </a:solidFill>
              <a:latin typeface="Times New Roman" panose="02020603050405020304" pitchFamily="18" charset="0"/>
              <a:ea typeface="Times New Roman"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5">
                    <a:lumMod val="50000"/>
                  </a:schemeClr>
                </a:solidFill>
                <a:latin typeface="Times New Roman" panose="02020603050405020304" pitchFamily="18" charset="0"/>
                <a:cs typeface="Times New Roman" panose="02020603050405020304" pitchFamily="18" charset="0"/>
              </a:rPr>
              <a:t>Limitations of this study included only obtaining current collegiate athletes who just recently experienced their second or more season ending injury, which means the long-term effects of the injuries is not known.</a:t>
            </a:r>
          </a:p>
          <a:p>
            <a:pPr marL="457200" indent="-457200">
              <a:buFont typeface="Wingdings" panose="05000000000000000000" pitchFamily="2" charset="2"/>
              <a:buChar char="v"/>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5">
                    <a:lumMod val="50000"/>
                  </a:schemeClr>
                </a:solidFill>
                <a:latin typeface="Times New Roman" panose="02020603050405020304" pitchFamily="18" charset="0"/>
                <a:cs typeface="Times New Roman" panose="02020603050405020304" pitchFamily="18" charset="0"/>
              </a:rPr>
              <a:t>Future research should interview collegiate athletes in different parts of the United States to acquire different reflective responses.  In addition, future research should examine how coaches might contribute to athletes’ positive mindsets during extended periods of injury.</a:t>
            </a:r>
          </a:p>
          <a:p>
            <a:endParaRPr lang="en-US" sz="2800" dirty="0">
              <a:solidFill>
                <a:schemeClr val="accent5">
                  <a:lumMod val="50000"/>
                </a:schemeClr>
              </a:solidFill>
              <a:latin typeface="Times New Roman" panose="02020603050405020304" pitchFamily="18" charset="0"/>
              <a:ea typeface="Times New Roman" charset="0"/>
              <a:cs typeface="Times New Roman" panose="02020603050405020304" pitchFamily="18" charset="0"/>
            </a:endParaRPr>
          </a:p>
        </p:txBody>
      </p:sp>
      <p:sp>
        <p:nvSpPr>
          <p:cNvPr id="496" name="Rectangle 495">
            <a:extLst>
              <a:ext uri="{FF2B5EF4-FFF2-40B4-BE49-F238E27FC236}">
                <a16:creationId xmlns:a16="http://schemas.microsoft.com/office/drawing/2014/main" id="{7CE992BD-E9B5-4E82-872C-8CD458144FE9}"/>
              </a:ext>
            </a:extLst>
          </p:cNvPr>
          <p:cNvSpPr/>
          <p:nvPr/>
        </p:nvSpPr>
        <p:spPr>
          <a:xfrm>
            <a:off x="906380" y="23554571"/>
            <a:ext cx="13628382" cy="6832640"/>
          </a:xfrm>
          <a:prstGeom prst="rect">
            <a:avLst/>
          </a:prstGeom>
        </p:spPr>
        <p:txBody>
          <a:bodyPr wrap="square">
            <a:spAutoFit/>
          </a:bodyPr>
          <a:lstStyle/>
          <a:p>
            <a:r>
              <a:rPr lang="en-US" sz="3000" b="1" dirty="0">
                <a:solidFill>
                  <a:schemeClr val="accent5">
                    <a:lumMod val="50000"/>
                  </a:schemeClr>
                </a:solidFill>
                <a:latin typeface="Times New Roman" charset="0"/>
                <a:ea typeface="Calibri" charset="0"/>
              </a:rPr>
              <a:t>PARTICPAINTS:</a:t>
            </a:r>
          </a:p>
          <a:p>
            <a:pPr marL="457200" indent="-457200">
              <a:buFont typeface="Wingdings" charset="2"/>
              <a:buChar char="v"/>
            </a:pPr>
            <a:r>
              <a:rPr lang="en-US" sz="2800" dirty="0">
                <a:solidFill>
                  <a:schemeClr val="accent5">
                    <a:lumMod val="50000"/>
                  </a:schemeClr>
                </a:solidFill>
                <a:latin typeface="Times New Roman" charset="0"/>
                <a:ea typeface="Times New Roman" charset="0"/>
                <a:cs typeface="Times New Roman" charset="0"/>
              </a:rPr>
              <a:t>5 NCAA Division I San Francisco/Bay Area collegiate athletes (three female, two male)</a:t>
            </a:r>
          </a:p>
          <a:p>
            <a:pPr marL="457200" indent="-457200">
              <a:buFont typeface="Wingdings" charset="2"/>
              <a:buChar char="v"/>
            </a:pPr>
            <a:r>
              <a:rPr lang="en-US" sz="2800" dirty="0">
                <a:solidFill>
                  <a:schemeClr val="accent5">
                    <a:lumMod val="50000"/>
                  </a:schemeClr>
                </a:solidFill>
                <a:latin typeface="Times New Roman" charset="0"/>
                <a:ea typeface="Times New Roman" charset="0"/>
                <a:cs typeface="Times New Roman" charset="0"/>
              </a:rPr>
              <a:t>Required to have had two or more season ending injuries during their collegiate careers</a:t>
            </a:r>
          </a:p>
          <a:p>
            <a:pPr marL="457200" indent="-457200">
              <a:buFont typeface="Wingdings" charset="2"/>
              <a:buChar char="v"/>
            </a:pPr>
            <a:r>
              <a:rPr lang="en-US" sz="2800" dirty="0">
                <a:solidFill>
                  <a:schemeClr val="accent5">
                    <a:lumMod val="50000"/>
                  </a:schemeClr>
                </a:solidFill>
                <a:latin typeface="Times New Roman" charset="0"/>
                <a:ea typeface="Times New Roman" charset="0"/>
                <a:cs typeface="Times New Roman" charset="0"/>
              </a:rPr>
              <a:t>Participants were recruited from multiple sports</a:t>
            </a:r>
          </a:p>
          <a:p>
            <a:pPr marL="457200" indent="-457200">
              <a:buFont typeface="Wingdings" charset="2"/>
              <a:buChar char="v"/>
            </a:pPr>
            <a:endParaRPr lang="en-US" sz="3200" b="1" dirty="0">
              <a:solidFill>
                <a:schemeClr val="accent5">
                  <a:lumMod val="50000"/>
                </a:schemeClr>
              </a:solidFill>
              <a:latin typeface="Times New Roman" charset="0"/>
              <a:ea typeface="Times New Roman" charset="0"/>
              <a:cs typeface="Times New Roman" charset="0"/>
            </a:endParaRPr>
          </a:p>
          <a:p>
            <a:r>
              <a:rPr lang="en-US" sz="3000" b="1" dirty="0">
                <a:solidFill>
                  <a:schemeClr val="accent5">
                    <a:lumMod val="50000"/>
                  </a:schemeClr>
                </a:solidFill>
                <a:latin typeface="Times New Roman" charset="0"/>
                <a:ea typeface="Times New Roman" charset="0"/>
                <a:cs typeface="Times New Roman" charset="0"/>
              </a:rPr>
              <a:t>PROCEDURES: </a:t>
            </a:r>
            <a:r>
              <a:rPr lang="en-US" sz="3000" dirty="0">
                <a:solidFill>
                  <a:schemeClr val="accent5">
                    <a:lumMod val="50000"/>
                  </a:schemeClr>
                </a:solidFill>
                <a:latin typeface="Times New Roman" charset="0"/>
                <a:ea typeface="Times New Roman" charset="0"/>
                <a:cs typeface="Times New Roman" charset="0"/>
              </a:rPr>
              <a:t> </a:t>
            </a:r>
          </a:p>
          <a:p>
            <a:pPr marL="457200" indent="-457200">
              <a:buFont typeface="Wingdings" panose="05000000000000000000" pitchFamily="2" charset="2"/>
              <a:buChar char="v"/>
            </a:pPr>
            <a:r>
              <a:rPr lang="en-US" sz="2800" dirty="0">
                <a:solidFill>
                  <a:schemeClr val="accent5">
                    <a:lumMod val="50000"/>
                  </a:schemeClr>
                </a:solidFill>
                <a:latin typeface="Times New Roman" charset="0"/>
                <a:ea typeface="Times New Roman" charset="0"/>
                <a:cs typeface="Times New Roman" charset="0"/>
              </a:rPr>
              <a:t>Recruitment email sent from primary researcher to current and former collegiate athletes</a:t>
            </a:r>
          </a:p>
          <a:p>
            <a:pPr marL="457200" indent="-457200">
              <a:buFont typeface="Wingdings" panose="05000000000000000000" pitchFamily="2" charset="2"/>
              <a:buChar char="v"/>
            </a:pPr>
            <a:r>
              <a:rPr lang="en-US" sz="2800" dirty="0">
                <a:solidFill>
                  <a:schemeClr val="accent5">
                    <a:lumMod val="50000"/>
                  </a:schemeClr>
                </a:solidFill>
                <a:latin typeface="Times New Roman" charset="0"/>
                <a:ea typeface="Times New Roman" charset="0"/>
                <a:cs typeface="Times New Roman" charset="0"/>
              </a:rPr>
              <a:t>Snowball sampling was used to gather participants (Sparks &amp; Smith 2014)</a:t>
            </a:r>
          </a:p>
          <a:p>
            <a:pPr marL="457200" indent="-457200">
              <a:buFont typeface="Wingdings" panose="05000000000000000000" pitchFamily="2" charset="2"/>
              <a:buChar char="v"/>
            </a:pPr>
            <a:r>
              <a:rPr lang="en-US" sz="2800" dirty="0">
                <a:solidFill>
                  <a:schemeClr val="accent5">
                    <a:lumMod val="50000"/>
                  </a:schemeClr>
                </a:solidFill>
                <a:latin typeface="Times New Roman" charset="0"/>
                <a:ea typeface="Times New Roman" charset="0"/>
                <a:cs typeface="Times New Roman" charset="0"/>
              </a:rPr>
              <a:t>Semi-structured interviews conducted in person and via Zoom</a:t>
            </a:r>
          </a:p>
          <a:p>
            <a:pPr marL="457200" indent="-457200">
              <a:buFont typeface="Wingdings" panose="05000000000000000000" pitchFamily="2" charset="2"/>
              <a:buChar char="v"/>
            </a:pPr>
            <a:endParaRPr lang="en-US" sz="3200" b="1" dirty="0">
              <a:solidFill>
                <a:schemeClr val="accent5">
                  <a:lumMod val="50000"/>
                </a:schemeClr>
              </a:solidFill>
              <a:latin typeface="Times New Roman" charset="0"/>
              <a:ea typeface="Times New Roman" charset="0"/>
              <a:cs typeface="Times New Roman" charset="0"/>
            </a:endParaRPr>
          </a:p>
          <a:p>
            <a:r>
              <a:rPr lang="en-US" sz="3000" b="1" dirty="0">
                <a:solidFill>
                  <a:schemeClr val="accent5">
                    <a:lumMod val="50000"/>
                  </a:schemeClr>
                </a:solidFill>
                <a:latin typeface="Times New Roman" charset="0"/>
                <a:ea typeface="Times New Roman" charset="0"/>
                <a:cs typeface="Times New Roman" charset="0"/>
              </a:rPr>
              <a:t>DATA ANALYSIS: </a:t>
            </a:r>
          </a:p>
          <a:p>
            <a:pPr marL="457200" indent="-457200">
              <a:buFont typeface="Wingdings" panose="05000000000000000000" pitchFamily="2" charset="2"/>
              <a:buChar char="v"/>
            </a:pPr>
            <a:r>
              <a:rPr lang="en-US" sz="2800" dirty="0">
                <a:solidFill>
                  <a:schemeClr val="accent5">
                    <a:lumMod val="50000"/>
                  </a:schemeClr>
                </a:solidFill>
                <a:latin typeface="Times New Roman" charset="0"/>
                <a:ea typeface="Times New Roman" charset="0"/>
                <a:cs typeface="Times New Roman" charset="0"/>
              </a:rPr>
              <a:t>Interviews were transcribed verbatim by the primary investigator, except for identifying information which was altered to ensure confidentiality</a:t>
            </a:r>
          </a:p>
          <a:p>
            <a:pPr marL="457200" indent="-457200">
              <a:buFont typeface="Wingdings" panose="05000000000000000000" pitchFamily="2" charset="2"/>
              <a:buChar char="v"/>
            </a:pPr>
            <a:r>
              <a:rPr lang="en-US" sz="2800" dirty="0">
                <a:solidFill>
                  <a:schemeClr val="accent5">
                    <a:lumMod val="50000"/>
                  </a:schemeClr>
                </a:solidFill>
                <a:latin typeface="Times New Roman" charset="0"/>
                <a:ea typeface="Times New Roman" charset="0"/>
                <a:cs typeface="Times New Roman" charset="0"/>
              </a:rPr>
              <a:t>Transcripts were subjected to qualitative thematic analysis (Sparks &amp; Smith, 2014) </a:t>
            </a:r>
          </a:p>
          <a:p>
            <a:pPr marL="457200" indent="-457200">
              <a:buFont typeface="Wingdings" panose="05000000000000000000" pitchFamily="2" charset="2"/>
              <a:buChar char="v"/>
            </a:pPr>
            <a:r>
              <a:rPr lang="en-US" sz="2800" dirty="0">
                <a:solidFill>
                  <a:schemeClr val="accent5">
                    <a:lumMod val="50000"/>
                  </a:schemeClr>
                </a:solidFill>
                <a:latin typeface="Times New Roman" charset="0"/>
                <a:ea typeface="Times New Roman" charset="0"/>
                <a:cs typeface="Times New Roman" charset="0"/>
              </a:rPr>
              <a:t>Peer reviewer provided feedback on codes and final thematic categories</a:t>
            </a:r>
          </a:p>
        </p:txBody>
      </p:sp>
      <p:sp>
        <p:nvSpPr>
          <p:cNvPr id="86" name="Text Placeholder 457">
            <a:extLst>
              <a:ext uri="{FF2B5EF4-FFF2-40B4-BE49-F238E27FC236}">
                <a16:creationId xmlns:a16="http://schemas.microsoft.com/office/drawing/2014/main" id="{538B481A-F30E-493F-9EBB-CE6287CCCA86}"/>
              </a:ext>
            </a:extLst>
          </p:cNvPr>
          <p:cNvSpPr txBox="1">
            <a:spLocks/>
          </p:cNvSpPr>
          <p:nvPr/>
        </p:nvSpPr>
        <p:spPr>
          <a:xfrm>
            <a:off x="884254" y="21889674"/>
            <a:ext cx="13591277" cy="1107988"/>
          </a:xfrm>
          <a:prstGeom prst="rect">
            <a:avLst/>
          </a:prstGeom>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sz="6000" u="none" dirty="0"/>
              <a:t>METHODS</a:t>
            </a:r>
          </a:p>
        </p:txBody>
      </p:sp>
      <p:sp>
        <p:nvSpPr>
          <p:cNvPr id="21" name="Text Placeholder 457">
            <a:extLst>
              <a:ext uri="{FF2B5EF4-FFF2-40B4-BE49-F238E27FC236}">
                <a16:creationId xmlns:a16="http://schemas.microsoft.com/office/drawing/2014/main" id="{0CCA19F1-BA09-6747-82D5-66858385841E}"/>
              </a:ext>
            </a:extLst>
          </p:cNvPr>
          <p:cNvSpPr txBox="1">
            <a:spLocks/>
          </p:cNvSpPr>
          <p:nvPr/>
        </p:nvSpPr>
        <p:spPr>
          <a:xfrm>
            <a:off x="943485" y="5320083"/>
            <a:ext cx="13591277" cy="1107988"/>
          </a:xfrm>
          <a:prstGeom prst="rect">
            <a:avLst/>
          </a:prstGeom>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sz="6000" u="none" dirty="0"/>
              <a:t>INTRODUCTION</a:t>
            </a:r>
          </a:p>
        </p:txBody>
      </p:sp>
      <p:sp>
        <p:nvSpPr>
          <p:cNvPr id="24" name="Text Placeholder 457">
            <a:extLst>
              <a:ext uri="{FF2B5EF4-FFF2-40B4-BE49-F238E27FC236}">
                <a16:creationId xmlns:a16="http://schemas.microsoft.com/office/drawing/2014/main" id="{E4F47A51-CCEC-3442-A541-6F84D606A21F}"/>
              </a:ext>
            </a:extLst>
          </p:cNvPr>
          <p:cNvSpPr txBox="1">
            <a:spLocks/>
          </p:cNvSpPr>
          <p:nvPr/>
        </p:nvSpPr>
        <p:spPr>
          <a:xfrm>
            <a:off x="29395741" y="5333334"/>
            <a:ext cx="13591277" cy="1107988"/>
          </a:xfrm>
          <a:prstGeom prst="rect">
            <a:avLst/>
          </a:prstGeom>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sz="6000" u="none" dirty="0"/>
              <a:t>DISCUSSION</a:t>
            </a:r>
          </a:p>
        </p:txBody>
      </p:sp>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20081</TotalTime>
  <Words>1603</Words>
  <Application>Microsoft Macintosh PowerPoint</Application>
  <PresentationFormat>Custom</PresentationFormat>
  <Paragraphs>72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Joseph Kim</cp:lastModifiedBy>
  <cp:revision>166</cp:revision>
  <dcterms:created xsi:type="dcterms:W3CDTF">2017-02-08T19:39:02Z</dcterms:created>
  <dcterms:modified xsi:type="dcterms:W3CDTF">2020-05-07T05:21:16Z</dcterms:modified>
</cp:coreProperties>
</file>