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3" r:id="rId3"/>
    <p:sldId id="261" r:id="rId4"/>
    <p:sldId id="283" r:id="rId5"/>
    <p:sldId id="257" r:id="rId6"/>
    <p:sldId id="281" r:id="rId7"/>
    <p:sldId id="282" r:id="rId8"/>
    <p:sldId id="278" r:id="rId9"/>
    <p:sldId id="277" r:id="rId10"/>
    <p:sldId id="284" r:id="rId11"/>
    <p:sldId id="264" r:id="rId12"/>
    <p:sldId id="265" r:id="rId13"/>
    <p:sldId id="262" r:id="rId14"/>
    <p:sldId id="267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9" r:id="rId23"/>
    <p:sldId id="280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4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59FE75-012B-44B0-9D02-F59687FBCDB1}" type="datetimeFigureOut">
              <a:rPr lang="es-US" smtClean="0"/>
              <a:t>2/24/2019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83C116-ADEE-4655-9F3C-EA76D4554C52}" type="slidenum">
              <a:rPr lang="es-US" smtClean="0"/>
              <a:t>‹Nº›</a:t>
            </a:fld>
            <a:endParaRPr lang="es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959970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FE75-012B-44B0-9D02-F59687FBCDB1}" type="datetimeFigureOut">
              <a:rPr lang="es-US" smtClean="0"/>
              <a:t>2/24/2019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116-ADEE-4655-9F3C-EA76D4554C5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81624690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FE75-012B-44B0-9D02-F59687FBCDB1}" type="datetimeFigureOut">
              <a:rPr lang="es-US" smtClean="0"/>
              <a:t>2/24/2019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116-ADEE-4655-9F3C-EA76D4554C5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13695235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FE75-012B-44B0-9D02-F59687FBCDB1}" type="datetimeFigureOut">
              <a:rPr lang="es-US" smtClean="0"/>
              <a:t>2/24/2019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116-ADEE-4655-9F3C-EA76D4554C5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84632252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59FE75-012B-44B0-9D02-F59687FBCDB1}" type="datetimeFigureOut">
              <a:rPr lang="es-US" smtClean="0"/>
              <a:t>2/24/2019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83C116-ADEE-4655-9F3C-EA76D4554C52}" type="slidenum">
              <a:rPr lang="es-US" smtClean="0"/>
              <a:t>‹Nº›</a:t>
            </a:fld>
            <a:endParaRPr lang="es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93236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FE75-012B-44B0-9D02-F59687FBCDB1}" type="datetimeFigureOut">
              <a:rPr lang="es-US" smtClean="0"/>
              <a:t>2/24/2019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116-ADEE-4655-9F3C-EA76D4554C5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77312982"/>
      </p:ext>
    </p:extLst>
  </p:cSld>
  <p:clrMapOvr>
    <a:masterClrMapping/>
  </p:clrMapOvr>
  <p:transition spd="slow">
    <p:fade thruBlk="1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FE75-012B-44B0-9D02-F59687FBCDB1}" type="datetimeFigureOut">
              <a:rPr lang="es-US" smtClean="0"/>
              <a:t>2/24/2019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116-ADEE-4655-9F3C-EA76D4554C5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729177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FE75-012B-44B0-9D02-F59687FBCDB1}" type="datetimeFigureOut">
              <a:rPr lang="es-US" smtClean="0"/>
              <a:t>2/24/2019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116-ADEE-4655-9F3C-EA76D4554C5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75046616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FE75-012B-44B0-9D02-F59687FBCDB1}" type="datetimeFigureOut">
              <a:rPr lang="es-US" smtClean="0"/>
              <a:t>2/24/2019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116-ADEE-4655-9F3C-EA76D4554C5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06697495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59FE75-012B-44B0-9D02-F59687FBCDB1}" type="datetimeFigureOut">
              <a:rPr lang="es-US" smtClean="0"/>
              <a:t>2/24/2019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F83C116-ADEE-4655-9F3C-EA76D4554C52}" type="slidenum">
              <a:rPr lang="es-US" smtClean="0"/>
              <a:t>‹Nº›</a:t>
            </a:fld>
            <a:endParaRPr lang="es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402338"/>
      </p:ext>
    </p:extLst>
  </p:cSld>
  <p:clrMapOvr>
    <a:masterClrMapping/>
  </p:clrMapOvr>
  <p:transition spd="slow">
    <p:fade thruBlk="1"/>
  </p:transition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59FE75-012B-44B0-9D02-F59687FBCDB1}" type="datetimeFigureOut">
              <a:rPr lang="es-US" smtClean="0"/>
              <a:t>2/24/2019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F83C116-ADEE-4655-9F3C-EA76D4554C5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60409417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59FE75-012B-44B0-9D02-F59687FBCDB1}" type="datetimeFigureOut">
              <a:rPr lang="es-US" smtClean="0"/>
              <a:t>2/24/2019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83C116-ADEE-4655-9F3C-EA76D4554C52}" type="slidenum">
              <a:rPr lang="es-US" smtClean="0"/>
              <a:t>‹Nº›</a:t>
            </a:fld>
            <a:endParaRPr lang="es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790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slow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913D3-9D71-4427-B66B-9A78DA8E4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F2A8B1-BC42-487E-97D0-1955191BF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77983063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B593E-9E48-4AD7-BA8E-83621C2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5CA429-D9DD-4DA1-97B8-5DCC1B00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800" dirty="0"/>
              <a:t>INT</a:t>
            </a:r>
          </a:p>
          <a:p>
            <a:r>
              <a:rPr lang="es-US" sz="2800" dirty="0"/>
              <a:t>BOOLEAN</a:t>
            </a:r>
          </a:p>
          <a:p>
            <a:r>
              <a:rPr lang="es-US" sz="2800" dirty="0"/>
              <a:t>FLOAT</a:t>
            </a:r>
          </a:p>
          <a:p>
            <a:r>
              <a:rPr lang="es-US" sz="2800" dirty="0"/>
              <a:t>CHAR</a:t>
            </a:r>
          </a:p>
          <a:p>
            <a:r>
              <a:rPr lang="es-US" sz="2800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140599143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B60E0-E199-4B82-85B8-355FCE73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/>
              <a:t>¿Qué es un lenguaje de programación?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1AF01-5A62-4D43-A939-4526339E4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91542964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AFDC7-CEDF-4416-A503-3F62E106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Lenguajes de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DD43DA-8D04-4A50-8B75-44DDCE56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3600" dirty="0"/>
              <a:t>Evolucionan</a:t>
            </a:r>
          </a:p>
          <a:p>
            <a:r>
              <a:rPr lang="es-US" sz="3600" dirty="0"/>
              <a:t>Usan compiladores e intérpretes</a:t>
            </a:r>
          </a:p>
        </p:txBody>
      </p:sp>
    </p:spTree>
    <p:extLst>
      <p:ext uri="{BB962C8B-B14F-4D97-AF65-F5344CB8AC3E}">
        <p14:creationId xmlns:p14="http://schemas.microsoft.com/office/powerpoint/2010/main" val="2892884774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B60E0-E199-4B82-85B8-355FCE73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/>
              <a:t>¿Se puede programar sin un lenguaje de programación?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1AF01-5A62-4D43-A939-4526339E4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33469372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B0547-941E-44FF-90DA-4FD0EC2C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Programar sin usar lenguajes de programación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6406A4-5A88-4EAA-B6D6-2C183FC25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Diagramas de flujo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8D49F2-C71C-4746-98AD-2408944B5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4C6564-7E01-46AE-BA8F-76106E46F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/>
          <a:lstStyle/>
          <a:p>
            <a:r>
              <a:rPr lang="es-US" dirty="0"/>
              <a:t>Pseudocódigo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0D3A7B-CF2F-4649-811F-58DFB51B94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40574B-AF16-4227-A2F0-4A643D2BF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 grainSize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5600" y="3157278"/>
            <a:ext cx="2632755" cy="30733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8C06BF-B720-435D-8FCF-FDD63B3F8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 grainSize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8025" y="3317533"/>
            <a:ext cx="2624895" cy="21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3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404E-66ED-452A-B8EF-877EB92A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Diagrama de flujo - símbolos</a:t>
            </a:r>
          </a:p>
        </p:txBody>
      </p:sp>
      <p:sp>
        <p:nvSpPr>
          <p:cNvPr id="4" name="Diagrama de flujo: proceso alternativo 3">
            <a:extLst>
              <a:ext uri="{FF2B5EF4-FFF2-40B4-BE49-F238E27FC236}">
                <a16:creationId xmlns:a16="http://schemas.microsoft.com/office/drawing/2014/main" id="{811F311D-119E-471E-8C05-68C5253AB8BB}"/>
              </a:ext>
            </a:extLst>
          </p:cNvPr>
          <p:cNvSpPr/>
          <p:nvPr/>
        </p:nvSpPr>
        <p:spPr>
          <a:xfrm>
            <a:off x="4003248" y="2213882"/>
            <a:ext cx="4185501" cy="1376313"/>
          </a:xfrm>
          <a:prstGeom prst="flowChartAlternateProcess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9E1341-A7BF-47C1-B5F5-53FB9CFBB4A3}"/>
              </a:ext>
            </a:extLst>
          </p:cNvPr>
          <p:cNvSpPr txBox="1"/>
          <p:nvPr/>
        </p:nvSpPr>
        <p:spPr>
          <a:xfrm>
            <a:off x="2481725" y="4383319"/>
            <a:ext cx="7228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3600" b="1" dirty="0"/>
              <a:t>Terminal.</a:t>
            </a:r>
            <a:r>
              <a:rPr lang="es-US" sz="3600" dirty="0"/>
              <a:t> Indica comienzo o final de un programa o subprograma.</a:t>
            </a:r>
          </a:p>
        </p:txBody>
      </p:sp>
    </p:spTree>
    <p:extLst>
      <p:ext uri="{BB962C8B-B14F-4D97-AF65-F5344CB8AC3E}">
        <p14:creationId xmlns:p14="http://schemas.microsoft.com/office/powerpoint/2010/main" val="2827380431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404E-66ED-452A-B8EF-877EB92A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Diagrama de flujo - símbolos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9E1341-A7BF-47C1-B5F5-53FB9CFBB4A3}"/>
              </a:ext>
            </a:extLst>
          </p:cNvPr>
          <p:cNvSpPr txBox="1"/>
          <p:nvPr/>
        </p:nvSpPr>
        <p:spPr>
          <a:xfrm>
            <a:off x="2382819" y="4392746"/>
            <a:ext cx="791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3600" b="1" dirty="0"/>
              <a:t>Captura y emisión de datos.</a:t>
            </a:r>
            <a:r>
              <a:rPr lang="es-US" sz="3600" dirty="0"/>
              <a:t> Entrada o salida de información desde o hacia el ordenador.</a:t>
            </a:r>
          </a:p>
        </p:txBody>
      </p:sp>
      <p:sp>
        <p:nvSpPr>
          <p:cNvPr id="3" name="Diagrama de flujo: datos 2">
            <a:extLst>
              <a:ext uri="{FF2B5EF4-FFF2-40B4-BE49-F238E27FC236}">
                <a16:creationId xmlns:a16="http://schemas.microsoft.com/office/drawing/2014/main" id="{9B55270F-E92D-4063-AD75-6AB462F0E7F6}"/>
              </a:ext>
            </a:extLst>
          </p:cNvPr>
          <p:cNvSpPr/>
          <p:nvPr/>
        </p:nvSpPr>
        <p:spPr>
          <a:xfrm>
            <a:off x="4003249" y="2223309"/>
            <a:ext cx="4185501" cy="1376313"/>
          </a:xfrm>
          <a:prstGeom prst="flowChartInputOutpu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74173012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404E-66ED-452A-B8EF-877EB92A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Diagrama de flujo - símbolos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9E1341-A7BF-47C1-B5F5-53FB9CFBB4A3}"/>
              </a:ext>
            </a:extLst>
          </p:cNvPr>
          <p:cNvSpPr txBox="1"/>
          <p:nvPr/>
        </p:nvSpPr>
        <p:spPr>
          <a:xfrm>
            <a:off x="2057669" y="4430453"/>
            <a:ext cx="8566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3600" b="1" dirty="0"/>
              <a:t>Proceso.</a:t>
            </a:r>
            <a:r>
              <a:rPr lang="es-US" sz="3600" dirty="0"/>
              <a:t> Cualquier proceso interno que se realice, como asignación de valor a variables, operaciones matemáticas, etc.</a:t>
            </a:r>
          </a:p>
        </p:txBody>
      </p:sp>
      <p:sp>
        <p:nvSpPr>
          <p:cNvPr id="3" name="Diagrama de flujo: proceso 2">
            <a:extLst>
              <a:ext uri="{FF2B5EF4-FFF2-40B4-BE49-F238E27FC236}">
                <a16:creationId xmlns:a16="http://schemas.microsoft.com/office/drawing/2014/main" id="{C2677CF5-BF13-446D-8A82-AF5364A22E49}"/>
              </a:ext>
            </a:extLst>
          </p:cNvPr>
          <p:cNvSpPr/>
          <p:nvPr/>
        </p:nvSpPr>
        <p:spPr>
          <a:xfrm>
            <a:off x="3996965" y="2224726"/>
            <a:ext cx="4204355" cy="1385740"/>
          </a:xfrm>
          <a:prstGeom prst="flowChartProcess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88419862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404E-66ED-452A-B8EF-877EB92A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Diagrama de flujo - símbolos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9E1341-A7BF-47C1-B5F5-53FB9CFBB4A3}"/>
              </a:ext>
            </a:extLst>
          </p:cNvPr>
          <p:cNvSpPr txBox="1"/>
          <p:nvPr/>
        </p:nvSpPr>
        <p:spPr>
          <a:xfrm>
            <a:off x="2058183" y="4430453"/>
            <a:ext cx="8075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3600" b="1" dirty="0"/>
              <a:t>Decisión. </a:t>
            </a:r>
            <a:r>
              <a:rPr lang="es-US" sz="3600" dirty="0"/>
              <a:t>El dato o condición presenta dos alternativas, el programa continúa según sea el caso.</a:t>
            </a:r>
          </a:p>
        </p:txBody>
      </p:sp>
      <p:sp>
        <p:nvSpPr>
          <p:cNvPr id="4" name="Diagrama de flujo: decisión 3">
            <a:extLst>
              <a:ext uri="{FF2B5EF4-FFF2-40B4-BE49-F238E27FC236}">
                <a16:creationId xmlns:a16="http://schemas.microsoft.com/office/drawing/2014/main" id="{7A51BD43-288A-48C6-9219-1EA23D63EF97}"/>
              </a:ext>
            </a:extLst>
          </p:cNvPr>
          <p:cNvSpPr/>
          <p:nvPr/>
        </p:nvSpPr>
        <p:spPr>
          <a:xfrm>
            <a:off x="5044911" y="2271860"/>
            <a:ext cx="2102177" cy="1310326"/>
          </a:xfrm>
          <a:prstGeom prst="flowChartDecision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9C10F22-05AE-4A98-9B58-D258C1BF3525}"/>
              </a:ext>
            </a:extLst>
          </p:cNvPr>
          <p:cNvCxnSpPr>
            <a:cxnSpLocks/>
          </p:cNvCxnSpPr>
          <p:nvPr/>
        </p:nvCxnSpPr>
        <p:spPr>
          <a:xfrm>
            <a:off x="7062247" y="2922310"/>
            <a:ext cx="969390" cy="4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E43A6E3-CC33-46DF-8B8E-45E0C4630B62}"/>
              </a:ext>
            </a:extLst>
          </p:cNvPr>
          <p:cNvCxnSpPr>
            <a:cxnSpLocks/>
          </p:cNvCxnSpPr>
          <p:nvPr/>
        </p:nvCxnSpPr>
        <p:spPr>
          <a:xfrm flipH="1">
            <a:off x="4031529" y="2922310"/>
            <a:ext cx="11186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3BCE94B-EC1B-4A99-BE6A-F4315CEA00BA}"/>
              </a:ext>
            </a:extLst>
          </p:cNvPr>
          <p:cNvSpPr txBox="1"/>
          <p:nvPr/>
        </p:nvSpPr>
        <p:spPr>
          <a:xfrm>
            <a:off x="7346406" y="25529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b="1" dirty="0"/>
              <a:t>SI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E250935-963A-41AA-9D95-BF6C811D9580}"/>
              </a:ext>
            </a:extLst>
          </p:cNvPr>
          <p:cNvSpPr txBox="1"/>
          <p:nvPr/>
        </p:nvSpPr>
        <p:spPr>
          <a:xfrm>
            <a:off x="4263382" y="252496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1332846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404E-66ED-452A-B8EF-877EB92A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Diagrama de flujo - símbolos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9E1341-A7BF-47C1-B5F5-53FB9CFBB4A3}"/>
              </a:ext>
            </a:extLst>
          </p:cNvPr>
          <p:cNvSpPr txBox="1"/>
          <p:nvPr/>
        </p:nvSpPr>
        <p:spPr>
          <a:xfrm>
            <a:off x="2058183" y="4430453"/>
            <a:ext cx="8075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3600" b="1" dirty="0"/>
              <a:t>Decisión múltiple.</a:t>
            </a:r>
            <a:r>
              <a:rPr lang="es-US" sz="3600" dirty="0"/>
              <a:t> El dato o condición planteada presenta distintas alternativas (casos), el programa sigue según el caso.</a:t>
            </a:r>
          </a:p>
        </p:txBody>
      </p:sp>
      <p:sp>
        <p:nvSpPr>
          <p:cNvPr id="4" name="Diagrama de flujo: decisión 3">
            <a:extLst>
              <a:ext uri="{FF2B5EF4-FFF2-40B4-BE49-F238E27FC236}">
                <a16:creationId xmlns:a16="http://schemas.microsoft.com/office/drawing/2014/main" id="{7A51BD43-288A-48C6-9219-1EA23D63EF97}"/>
              </a:ext>
            </a:extLst>
          </p:cNvPr>
          <p:cNvSpPr/>
          <p:nvPr/>
        </p:nvSpPr>
        <p:spPr>
          <a:xfrm>
            <a:off x="5044910" y="1715680"/>
            <a:ext cx="2102177" cy="1310326"/>
          </a:xfrm>
          <a:prstGeom prst="flowChartDecision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02B442-E612-4AA7-8FD8-C8262B6BB5BF}"/>
              </a:ext>
            </a:extLst>
          </p:cNvPr>
          <p:cNvCxnSpPr/>
          <p:nvPr/>
        </p:nvCxnSpPr>
        <p:spPr>
          <a:xfrm>
            <a:off x="3968685" y="3429000"/>
            <a:ext cx="45342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B6368D6-990A-4201-8F52-C0E5AEC36883}"/>
              </a:ext>
            </a:extLst>
          </p:cNvPr>
          <p:cNvCxnSpPr/>
          <p:nvPr/>
        </p:nvCxnSpPr>
        <p:spPr>
          <a:xfrm>
            <a:off x="6879993" y="3436071"/>
            <a:ext cx="0" cy="450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EB46905-12EB-4016-9BD6-25B884EAAB0F}"/>
              </a:ext>
            </a:extLst>
          </p:cNvPr>
          <p:cNvCxnSpPr/>
          <p:nvPr/>
        </p:nvCxnSpPr>
        <p:spPr>
          <a:xfrm>
            <a:off x="5392134" y="3429000"/>
            <a:ext cx="0" cy="450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4EDE87D-35A7-44D3-B513-6524F39F9AA4}"/>
              </a:ext>
            </a:extLst>
          </p:cNvPr>
          <p:cNvCxnSpPr/>
          <p:nvPr/>
        </p:nvCxnSpPr>
        <p:spPr>
          <a:xfrm>
            <a:off x="8502977" y="3439606"/>
            <a:ext cx="0" cy="450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DCEAAC0-B7C1-47DD-8899-1F95A173A76A}"/>
              </a:ext>
            </a:extLst>
          </p:cNvPr>
          <p:cNvCxnSpPr/>
          <p:nvPr/>
        </p:nvCxnSpPr>
        <p:spPr>
          <a:xfrm>
            <a:off x="3978112" y="3426644"/>
            <a:ext cx="0" cy="450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AFB0FB3-42A8-4C21-A266-9ABF14262DF2}"/>
              </a:ext>
            </a:extLst>
          </p:cNvPr>
          <p:cNvCxnSpPr/>
          <p:nvPr/>
        </p:nvCxnSpPr>
        <p:spPr>
          <a:xfrm>
            <a:off x="6125852" y="2976515"/>
            <a:ext cx="0" cy="450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993949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B60E0-E199-4B82-85B8-355FCE73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¿Qué es y para qué sirve programar?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1AF01-5A62-4D43-A939-4526339E4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84973364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404E-66ED-452A-B8EF-877EB92A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Diagrama de flujo - símbolos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9E1341-A7BF-47C1-B5F5-53FB9CFBB4A3}"/>
              </a:ext>
            </a:extLst>
          </p:cNvPr>
          <p:cNvSpPr txBox="1"/>
          <p:nvPr/>
        </p:nvSpPr>
        <p:spPr>
          <a:xfrm>
            <a:off x="2916023" y="4430453"/>
            <a:ext cx="6359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3600" b="1" dirty="0"/>
              <a:t>Línea de flujo. </a:t>
            </a:r>
            <a:r>
              <a:rPr lang="es-US" sz="3600" dirty="0"/>
              <a:t>Sentido del flujo de procesos. Indica qué proceso viene a continuación del otro.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E43A6E3-CC33-46DF-8B8E-45E0C4630B62}"/>
              </a:ext>
            </a:extLst>
          </p:cNvPr>
          <p:cNvCxnSpPr>
            <a:cxnSpLocks/>
          </p:cNvCxnSpPr>
          <p:nvPr/>
        </p:nvCxnSpPr>
        <p:spPr>
          <a:xfrm>
            <a:off x="6096000" y="2271860"/>
            <a:ext cx="0" cy="1047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02561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404E-66ED-452A-B8EF-877EB92A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Diagrama de flujo - símbolos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9E1341-A7BF-47C1-B5F5-53FB9CFBB4A3}"/>
              </a:ext>
            </a:extLst>
          </p:cNvPr>
          <p:cNvSpPr txBox="1"/>
          <p:nvPr/>
        </p:nvSpPr>
        <p:spPr>
          <a:xfrm>
            <a:off x="1737672" y="4430453"/>
            <a:ext cx="8716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3600" b="1" dirty="0"/>
              <a:t>Conector.</a:t>
            </a:r>
            <a:r>
              <a:rPr lang="es-US" sz="3600" dirty="0"/>
              <a:t> Indica a través de una referencia (número, letra o texto) dónde debe continuar un diagrama de flujo que se interrumpe.</a:t>
            </a:r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408A391E-DADA-438A-873F-E45DB7EB47EB}"/>
              </a:ext>
            </a:extLst>
          </p:cNvPr>
          <p:cNvSpPr/>
          <p:nvPr/>
        </p:nvSpPr>
        <p:spPr>
          <a:xfrm>
            <a:off x="5495827" y="2271860"/>
            <a:ext cx="1046373" cy="1046373"/>
          </a:xfrm>
          <a:prstGeom prst="flowChartConnector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89142276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B593E-9E48-4AD7-BA8E-83621C2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Normas para la creación de diagramas de flujo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5CA429-D9DD-4DA1-97B8-5DCC1B00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US" sz="2800" dirty="0"/>
              <a:t>Los diagramas de flujo se escriben de arriba abajo y de izquierda a derecha.</a:t>
            </a:r>
          </a:p>
          <a:p>
            <a:pPr marL="457200" indent="-457200">
              <a:buFont typeface="+mj-lt"/>
              <a:buAutoNum type="arabicPeriod"/>
            </a:pPr>
            <a:r>
              <a:rPr lang="es-US" sz="2800" dirty="0"/>
              <a:t>Todo símbolo debe llevar escrita información que indique su función exacta.</a:t>
            </a:r>
          </a:p>
          <a:p>
            <a:pPr marL="457200" indent="-457200">
              <a:buFont typeface="+mj-lt"/>
              <a:buAutoNum type="arabicPeriod"/>
            </a:pPr>
            <a:r>
              <a:rPr lang="es-US" sz="2800" dirty="0"/>
              <a:t>Un elemento del diagrama no puede tener más de una salida si no es un elemento de decisión. </a:t>
            </a:r>
          </a:p>
          <a:p>
            <a:pPr marL="457200" indent="-457200">
              <a:buFont typeface="+mj-lt"/>
              <a:buAutoNum type="arabicPeriod"/>
            </a:pPr>
            <a:r>
              <a:rPr lang="es-US" sz="2800" dirty="0"/>
              <a:t>Las líneas de flujo no pueden cruzarse.</a:t>
            </a:r>
          </a:p>
        </p:txBody>
      </p:sp>
    </p:spTree>
    <p:extLst>
      <p:ext uri="{BB962C8B-B14F-4D97-AF65-F5344CB8AC3E}">
        <p14:creationId xmlns:p14="http://schemas.microsoft.com/office/powerpoint/2010/main" val="3466467211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-NNF48ugsmng/TlyPLwF2oyI/AAAAAAAAAMI/-Wjh13Jo0ho/s692/CU00140_3.png">
            <a:extLst>
              <a:ext uri="{FF2B5EF4-FFF2-40B4-BE49-F238E27FC236}">
                <a16:creationId xmlns:a16="http://schemas.microsoft.com/office/drawing/2014/main" id="{982E2B4F-494A-4164-AF03-1BFF38C7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085" y="1761804"/>
            <a:ext cx="3913462" cy="489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0B593E-9E48-4AD7-BA8E-83621C23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042" y="269672"/>
            <a:ext cx="2688726" cy="1492132"/>
          </a:xfrm>
        </p:spPr>
        <p:txBody>
          <a:bodyPr/>
          <a:lstStyle/>
          <a:p>
            <a:pPr algn="ctr"/>
            <a:r>
              <a:rPr lang="es-US" dirty="0"/>
              <a:t>Modelo extenso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ACCB2A-B568-4B05-9A79-9B6BF5FE5C89}"/>
              </a:ext>
            </a:extLst>
          </p:cNvPr>
          <p:cNvSpPr txBox="1">
            <a:spLocks/>
          </p:cNvSpPr>
          <p:nvPr/>
        </p:nvSpPr>
        <p:spPr>
          <a:xfrm>
            <a:off x="6623488" y="269672"/>
            <a:ext cx="4742733" cy="1606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dirty="0"/>
              <a:t>Modelo esquematizado</a:t>
            </a:r>
          </a:p>
        </p:txBody>
      </p:sp>
      <p:pic>
        <p:nvPicPr>
          <p:cNvPr id="2052" name="Picture 4" descr="https://lh6.googleusercontent.com/-00DVYqOFFhc/TlyPMLWhtjI/AAAAAAAAAMM/N7IxXilqDCs/CU00140_4.png">
            <a:extLst>
              <a:ext uri="{FF2B5EF4-FFF2-40B4-BE49-F238E27FC236}">
                <a16:creationId xmlns:a16="http://schemas.microsoft.com/office/drawing/2014/main" id="{76AE6C77-B906-479E-85DA-17B98471B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69" y="2453587"/>
            <a:ext cx="3698973" cy="344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669920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61B6A5-101A-4659-A796-0EA89DBE5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90" y="-56562"/>
            <a:ext cx="9885576" cy="704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23841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E197C-9EE5-4F28-9212-AC2AFD5A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¿Por qué estudiar sus fundamentos?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E8A5-B89B-465A-BF9D-9F1B1C33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3600" dirty="0"/>
              <a:t>¿Por qué no?</a:t>
            </a:r>
          </a:p>
        </p:txBody>
      </p:sp>
    </p:spTree>
    <p:extLst>
      <p:ext uri="{BB962C8B-B14F-4D97-AF65-F5344CB8AC3E}">
        <p14:creationId xmlns:p14="http://schemas.microsoft.com/office/powerpoint/2010/main" val="3003991655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B60E0-E199-4B82-85B8-355FCE73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¿Qué es un algoritmo?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1AF01-5A62-4D43-A939-4526339E4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17575989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AFDC7-CEDF-4416-A503-3F62E106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¿Algoritmo?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DD43DA-8D04-4A50-8B75-44DDCE56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US" sz="2800" dirty="0"/>
              <a:t>Inicio.</a:t>
            </a:r>
          </a:p>
          <a:p>
            <a:pPr marL="457200" indent="-457200">
              <a:buFont typeface="+mj-lt"/>
              <a:buAutoNum type="arabicPeriod"/>
            </a:pPr>
            <a:r>
              <a:rPr lang="es-US" sz="2800" dirty="0"/>
              <a:t>Poner a calentar aceite en una sartén.</a:t>
            </a:r>
          </a:p>
          <a:p>
            <a:pPr marL="457200" indent="-457200">
              <a:buFont typeface="+mj-lt"/>
              <a:buAutoNum type="arabicPeriod"/>
            </a:pPr>
            <a:r>
              <a:rPr lang="es-US" sz="2800" dirty="0"/>
              <a:t>Cuando el aceite esté caliente, romper el huevo y echarlo en el aceite.</a:t>
            </a:r>
          </a:p>
          <a:p>
            <a:pPr marL="457200" indent="-457200">
              <a:buFont typeface="+mj-lt"/>
              <a:buAutoNum type="arabicPeriod"/>
            </a:pPr>
            <a:r>
              <a:rPr lang="es-US" sz="2800" dirty="0"/>
              <a:t>Esperar que se solidifique el huevo.</a:t>
            </a:r>
          </a:p>
          <a:p>
            <a:pPr marL="457200" indent="-457200">
              <a:buFont typeface="+mj-lt"/>
              <a:buAutoNum type="arabicPeriod"/>
            </a:pPr>
            <a:r>
              <a:rPr lang="es-US" sz="2800" dirty="0"/>
              <a:t>Retirar el huevo del aceite y ponerlo en un plato. </a:t>
            </a:r>
          </a:p>
          <a:p>
            <a:pPr marL="457200" indent="-457200">
              <a:buFont typeface="+mj-lt"/>
              <a:buAutoNum type="arabicPeriod"/>
            </a:pPr>
            <a:r>
              <a:rPr lang="es-US" sz="2800" dirty="0"/>
              <a:t>Apagar el fuego.</a:t>
            </a:r>
          </a:p>
          <a:p>
            <a:pPr marL="457200" indent="-457200">
              <a:buFont typeface="+mj-lt"/>
              <a:buAutoNum type="arabicPeriod"/>
            </a:pPr>
            <a:r>
              <a:rPr lang="es-US" sz="2800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683234568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B60E0-E199-4B82-85B8-355FCE73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¿qué es una variable…?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1AF01-5A62-4D43-A939-4526339E4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21356016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B60E0-E199-4B82-85B8-355FCE73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¿y qué es una constante?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1AF01-5A62-4D43-A939-4526339E4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30826740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B0547-941E-44FF-90DA-4FD0EC2C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diferencias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6406A4-5A88-4EAA-B6D6-2C183FC25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sz="3600" dirty="0"/>
              <a:t>variables</a:t>
            </a:r>
            <a:endParaRPr lang="es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8D49F2-C71C-4746-98AD-2408944B5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Cambian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4C6564-7E01-46AE-BA8F-76106E46F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/>
          <a:lstStyle/>
          <a:p>
            <a:r>
              <a:rPr lang="es-US" sz="3600" dirty="0"/>
              <a:t>constantes</a:t>
            </a:r>
            <a:endParaRPr lang="es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0D3A7B-CF2F-4649-811F-58DFB51B94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No cambian</a:t>
            </a:r>
          </a:p>
        </p:txBody>
      </p:sp>
    </p:spTree>
    <p:extLst>
      <p:ext uri="{BB962C8B-B14F-4D97-AF65-F5344CB8AC3E}">
        <p14:creationId xmlns:p14="http://schemas.microsoft.com/office/powerpoint/2010/main" val="301573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B593E-9E48-4AD7-BA8E-83621C2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5CA429-D9DD-4DA1-97B8-5DCC1B00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800" dirty="0"/>
              <a:t>Qué valores toma una variable o constante.</a:t>
            </a:r>
          </a:p>
          <a:p>
            <a:r>
              <a:rPr lang="es-US" sz="2800" dirty="0"/>
              <a:t>Todos tienen un tipo.</a:t>
            </a:r>
          </a:p>
        </p:txBody>
      </p:sp>
    </p:spTree>
    <p:extLst>
      <p:ext uri="{BB962C8B-B14F-4D97-AF65-F5344CB8AC3E}">
        <p14:creationId xmlns:p14="http://schemas.microsoft.com/office/powerpoint/2010/main" val="3200750545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900</TotalTime>
  <Words>283</Words>
  <Application>Microsoft Office PowerPoint</Application>
  <PresentationFormat>Panorámica</PresentationFormat>
  <Paragraphs>60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Impact</vt:lpstr>
      <vt:lpstr>Distintivo</vt:lpstr>
      <vt:lpstr>programación</vt:lpstr>
      <vt:lpstr>¿Qué es y para qué sirve programar?</vt:lpstr>
      <vt:lpstr>¿Por qué estudiar sus fundamentos?</vt:lpstr>
      <vt:lpstr>¿Qué es un algoritmo?</vt:lpstr>
      <vt:lpstr>¿Algoritmo?</vt:lpstr>
      <vt:lpstr>¿qué es una variable…?</vt:lpstr>
      <vt:lpstr>¿y qué es una constante?</vt:lpstr>
      <vt:lpstr>diferencias</vt:lpstr>
      <vt:lpstr>Tipos de datos</vt:lpstr>
      <vt:lpstr>Tipos de datos</vt:lpstr>
      <vt:lpstr>¿Qué es un lenguaje de programación?</vt:lpstr>
      <vt:lpstr>Lenguajes de programación</vt:lpstr>
      <vt:lpstr>¿Se puede programar sin un lenguaje de programación?</vt:lpstr>
      <vt:lpstr>Programar sin usar lenguajes de programación</vt:lpstr>
      <vt:lpstr>Diagrama de flujo - símbolos</vt:lpstr>
      <vt:lpstr>Diagrama de flujo - símbolos</vt:lpstr>
      <vt:lpstr>Diagrama de flujo - símbolos</vt:lpstr>
      <vt:lpstr>Diagrama de flujo - símbolos</vt:lpstr>
      <vt:lpstr>Diagrama de flujo - símbolos</vt:lpstr>
      <vt:lpstr>Diagrama de flujo - símbolos</vt:lpstr>
      <vt:lpstr>Diagrama de flujo - símbolos</vt:lpstr>
      <vt:lpstr>Normas para la creación de diagramas de flujo</vt:lpstr>
      <vt:lpstr>Modelo extenso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LUIS VALOIS JUAREZ MEDINA</dc:creator>
  <cp:lastModifiedBy>CHRISTIAN LUIS VALOIS JUAREZ MEDINA</cp:lastModifiedBy>
  <cp:revision>28</cp:revision>
  <dcterms:created xsi:type="dcterms:W3CDTF">2019-02-25T04:36:09Z</dcterms:created>
  <dcterms:modified xsi:type="dcterms:W3CDTF">2019-02-25T19:36:59Z</dcterms:modified>
</cp:coreProperties>
</file>