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4" r:id="rId5"/>
    <p:sldId id="257" r:id="rId6"/>
    <p:sldId id="263" r:id="rId7"/>
    <p:sldId id="260" r:id="rId8"/>
    <p:sldId id="265" r:id="rId9"/>
    <p:sldId id="266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613"/>
    <a:srgbClr val="008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0" autoAdjust="0"/>
    <p:restoredTop sz="94660"/>
  </p:normalViewPr>
  <p:slideViewPr>
    <p:cSldViewPr snapToGrid="0">
      <p:cViewPr>
        <p:scale>
          <a:sx n="284" d="100"/>
          <a:sy n="284" d="100"/>
        </p:scale>
        <p:origin x="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4552-0D9B-2946-84B7-E50EB9FA2F6F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8C8E-3B91-A949-88C0-06F620B31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35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2048cab2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2048cab2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2048cab2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2048cab2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2048cab2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2048cab2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08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2048cab2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2048cab2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2048cab2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2048cab2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05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2048cab2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2048cab2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368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77778-E1EB-AF69-B91B-E0E4FFAF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E8DD86-F74A-9E7D-AC79-5628FABED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56480-8916-83DE-6948-6BA3ADC3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99C34F-AB1F-0B6F-2DB6-2DC9D5FE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36EA3-7C86-DB65-7A48-985A7D51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6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2CAE6-2775-659B-49CB-6498A3BA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93DE41-38F7-3698-6942-75B3F3406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B422E-42A0-0B0E-3B60-0DD3EC28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19D949-FB1B-6EE9-2DC8-20F8903D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EC7D54-86E0-FADE-DF54-638C0AA2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60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8A8BCB-3E16-A5A2-6953-2E9E0AC0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F84F0A-3A4D-3B9A-7D05-9B3E36019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E2D84-FD5D-FA8F-B08C-973FF00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9308E7-FEBB-2715-6668-33A05A58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4589E-80A7-9710-89FA-F4A2D992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63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1296611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92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238C2-21F1-9A12-7888-50C178CF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59F14-B2DA-1742-0EB9-69CDDC60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7B1DEF-E5EA-67C7-7DDA-65342495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DC2A6-9AD4-4671-9CCF-203ECC8F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E5542-A303-FADD-8E8E-1D742A15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27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88279-5D18-EE1E-4683-1EA8E7AA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A9A4D-ACD8-993E-CD88-270ED632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BD0AD-321D-0671-F578-A22E08E8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07A21-EE6F-1963-4DE5-D8A602A5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F871D-0827-0EAF-652F-9C84BE06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6BB22-58F1-8EC3-1B7E-5ADD36A9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6537A-97A4-32D9-9486-9C3FC1E3D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96994D-4444-453F-4482-A6C8614F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7DA8BD-00C4-42B7-B45F-103647B8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24E8F4-4FEB-2505-D149-372DF900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1E0487-240A-9B62-2F17-A2213537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9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AA878-7A9B-618E-74A6-AB8F611E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EC0851-3D3F-A1DB-9A57-B4DBF415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C9024F-EF69-D768-F26D-6513F0EE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94316B-8BFD-A19D-C09D-07FD97905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AD7CD9-FC6C-C26C-5E21-9C76BEAC7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242C26-4FB3-5F90-C786-9BA4C710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2A046A-6452-5CF9-503E-A1A9E46A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040207-35AF-900F-815C-4EE4F264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54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8FEF2-D1E6-C985-0072-63F1C9EE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C3F637-1E65-E2B2-D63B-AB2529C5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00D17C-0690-EC29-DDDD-D11B5845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439539-3278-44B7-9C2B-63A6E78D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83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C5E0DE-6C63-AC93-CC31-4A1DD63D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B44B7C-B8C0-1485-1501-819BFC8A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18CBD-BB04-1836-1AD3-06E6E581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769E2-1B2D-95E2-72F4-14530F7D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AFED3-5C80-47D1-5C75-1AC05368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EB1965-5836-E3D5-1ABC-974101F9D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C3A8F-DAC0-F4F1-A4DC-625BA7E5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46243A-28BC-CAE8-2C44-44255E9B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2C2591-64EE-768D-DFF2-A7FBA5A9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1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C1469-089F-2CC4-27F4-A281A53B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A45002-5165-DAAD-291E-C00C89590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F7FE95-8DC7-6C01-00E2-ED891021D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070DE4-3E11-FDF5-9B0A-39C4A61A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35E52A-3601-0534-9D29-D8E4EC89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17D9B9-98B3-7334-FEFD-66343456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1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61A97F-314D-B26F-2FDC-BF850114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FD350A-88FD-4817-9D9F-673016A5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631C12-A55B-EBEB-89B1-19B2CF032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F5AA-DF98-43F7-BD94-67CBC928D622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60A662-7580-F3EF-0E17-85CFED8D0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3D07A-11DA-7CDB-00B7-B2711B383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1B98-463B-41D6-8861-99559944F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2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E8B3B-82AC-C458-0E09-3AA519C9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993"/>
            <a:ext cx="9144000" cy="1103969"/>
          </a:xfrm>
        </p:spPr>
        <p:txBody>
          <a:bodyPr/>
          <a:lstStyle/>
          <a:p>
            <a:r>
              <a:rPr lang="fr-FR" dirty="0" err="1">
                <a:latin typeface="Poppins" panose="00000500000000000000" pitchFamily="2" charset="0"/>
                <a:cs typeface="Poppins" panose="00000500000000000000" pitchFamily="2" charset="0"/>
              </a:rPr>
              <a:t>Welcome</a:t>
            </a: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B10B16-4D6B-D611-E937-0E6D5C1EE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949" y="4411824"/>
            <a:ext cx="9144000" cy="57542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Laurent Freund, président Code4Marseille (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Epitech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grpSp>
        <p:nvGrpSpPr>
          <p:cNvPr id="4" name="Google Shape;113;gfacb900da2_0_0">
            <a:extLst>
              <a:ext uri="{FF2B5EF4-FFF2-40B4-BE49-F238E27FC236}">
                <a16:creationId xmlns:a16="http://schemas.microsoft.com/office/drawing/2014/main" id="{FC0D2A2F-ABEF-B046-07BA-ADC9401CA0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98789" y="224459"/>
            <a:chExt cx="8619812" cy="4694400"/>
          </a:xfrm>
        </p:grpSpPr>
        <p:sp>
          <p:nvSpPr>
            <p:cNvPr id="5" name="Google Shape;114;gfacb900da2_0_0">
              <a:extLst>
                <a:ext uri="{FF2B5EF4-FFF2-40B4-BE49-F238E27FC236}">
                  <a16:creationId xmlns:a16="http://schemas.microsoft.com/office/drawing/2014/main" id="{E1C149E4-ABC8-4EC9-2EC2-C723B1C994EE}"/>
                </a:ext>
              </a:extLst>
            </p:cNvPr>
            <p:cNvSpPr/>
            <p:nvPr/>
          </p:nvSpPr>
          <p:spPr>
            <a:xfrm>
              <a:off x="463013" y="354196"/>
              <a:ext cx="8181000" cy="4427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5;gfacb900da2_0_0">
              <a:extLst>
                <a:ext uri="{FF2B5EF4-FFF2-40B4-BE49-F238E27FC236}">
                  <a16:creationId xmlns:a16="http://schemas.microsoft.com/office/drawing/2014/main" id="{B441F494-B156-A852-0F0C-EA8377EBA5BF}"/>
                </a:ext>
              </a:extLst>
            </p:cNvPr>
            <p:cNvSpPr/>
            <p:nvPr/>
          </p:nvSpPr>
          <p:spPr>
            <a:xfrm rot="110448">
              <a:off x="367740" y="357867"/>
              <a:ext cx="8377323" cy="4427584"/>
            </a:xfrm>
            <a:prstGeom prst="rect">
              <a:avLst/>
            </a:prstGeom>
            <a:noFill/>
            <a:ln w="19050" cap="flat" cmpd="sng">
              <a:solidFill>
                <a:srgbClr val="E306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6;gfacb900da2_0_0">
              <a:extLst>
                <a:ext uri="{FF2B5EF4-FFF2-40B4-BE49-F238E27FC236}">
                  <a16:creationId xmlns:a16="http://schemas.microsoft.com/office/drawing/2014/main" id="{65FEAB93-B147-3383-2A88-0017E56C5654}"/>
                </a:ext>
              </a:extLst>
            </p:cNvPr>
            <p:cNvSpPr/>
            <p:nvPr/>
          </p:nvSpPr>
          <p:spPr>
            <a:xfrm rot="-49159">
              <a:off x="369512" y="396755"/>
              <a:ext cx="8517871" cy="4427253"/>
            </a:xfrm>
            <a:prstGeom prst="rect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7;gfacb900da2_0_0">
              <a:extLst>
                <a:ext uri="{FF2B5EF4-FFF2-40B4-BE49-F238E27FC236}">
                  <a16:creationId xmlns:a16="http://schemas.microsoft.com/office/drawing/2014/main" id="{E8954C69-283F-39A0-24C1-39513B6A9E17}"/>
                </a:ext>
              </a:extLst>
            </p:cNvPr>
            <p:cNvSpPr/>
            <p:nvPr/>
          </p:nvSpPr>
          <p:spPr>
            <a:xfrm>
              <a:off x="318100" y="436050"/>
              <a:ext cx="8436900" cy="4427100"/>
            </a:xfrm>
            <a:prstGeom prst="rect">
              <a:avLst/>
            </a:prstGeom>
            <a:noFill/>
            <a:ln w="38100" cap="flat" cmpd="sng">
              <a:solidFill>
                <a:srgbClr val="008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AA6F41A9-E22E-3BB1-84B1-9645663D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08" y="5287281"/>
            <a:ext cx="581527" cy="34812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0B6B0C9-6CB4-05C3-C192-D864E372E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1" y="5266140"/>
            <a:ext cx="1897533" cy="5010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9F8595E-289A-5C6B-8464-08D610CFF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33" y="5251431"/>
            <a:ext cx="2045138" cy="4825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2CE7FC4-7B28-1FD0-FF90-DC52D6565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96" y="5985674"/>
            <a:ext cx="1134267" cy="37220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A7F055D-B438-2426-D1D9-FC4DEC3F8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9" y="5972841"/>
            <a:ext cx="854130" cy="33640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0B71B83-CAB6-77B0-D94E-CED4176F6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41" y="6068237"/>
            <a:ext cx="1044722" cy="2070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4F65AC-068D-E95E-3BDA-9E9146FA2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299" y="55570"/>
            <a:ext cx="5041402" cy="142646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35FAB00-E3F4-9302-3AE8-FF2ED231C4F9}"/>
              </a:ext>
            </a:extLst>
          </p:cNvPr>
          <p:cNvSpPr txBox="1"/>
          <p:nvPr/>
        </p:nvSpPr>
        <p:spPr>
          <a:xfrm>
            <a:off x="2971800" y="3211676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806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EB793-5EA3-EBB2-C02F-DD37512F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Les valeurs de C4M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FD22E-2AAE-A268-20E9-D7FFEC4B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513" y="22571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L’audace                  L’engagement                L’humilité</a:t>
            </a:r>
          </a:p>
          <a:p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Google Shape;113;gfacb900da2_0_0">
            <a:extLst>
              <a:ext uri="{FF2B5EF4-FFF2-40B4-BE49-F238E27FC236}">
                <a16:creationId xmlns:a16="http://schemas.microsoft.com/office/drawing/2014/main" id="{2A719017-C705-B958-9519-5D952A505B5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98789" y="224459"/>
            <a:chExt cx="8619812" cy="4694400"/>
          </a:xfrm>
        </p:grpSpPr>
        <p:sp>
          <p:nvSpPr>
            <p:cNvPr id="5" name="Google Shape;114;gfacb900da2_0_0">
              <a:extLst>
                <a:ext uri="{FF2B5EF4-FFF2-40B4-BE49-F238E27FC236}">
                  <a16:creationId xmlns:a16="http://schemas.microsoft.com/office/drawing/2014/main" id="{CDFF4AF9-CA1F-6FF3-6155-609114F852E3}"/>
                </a:ext>
              </a:extLst>
            </p:cNvPr>
            <p:cNvSpPr/>
            <p:nvPr/>
          </p:nvSpPr>
          <p:spPr>
            <a:xfrm>
              <a:off x="463013" y="354196"/>
              <a:ext cx="8181000" cy="4427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5;gfacb900da2_0_0">
              <a:extLst>
                <a:ext uri="{FF2B5EF4-FFF2-40B4-BE49-F238E27FC236}">
                  <a16:creationId xmlns:a16="http://schemas.microsoft.com/office/drawing/2014/main" id="{EBDB0AD1-89FD-2060-EA93-CD65D6CD001D}"/>
                </a:ext>
              </a:extLst>
            </p:cNvPr>
            <p:cNvSpPr/>
            <p:nvPr/>
          </p:nvSpPr>
          <p:spPr>
            <a:xfrm rot="110448">
              <a:off x="367740" y="357867"/>
              <a:ext cx="8377323" cy="4427584"/>
            </a:xfrm>
            <a:prstGeom prst="rect">
              <a:avLst/>
            </a:prstGeom>
            <a:noFill/>
            <a:ln w="19050" cap="flat" cmpd="sng">
              <a:solidFill>
                <a:srgbClr val="E306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6;gfacb900da2_0_0">
              <a:extLst>
                <a:ext uri="{FF2B5EF4-FFF2-40B4-BE49-F238E27FC236}">
                  <a16:creationId xmlns:a16="http://schemas.microsoft.com/office/drawing/2014/main" id="{BF943B4E-671B-45A7-79B0-2717A56DA6D2}"/>
                </a:ext>
              </a:extLst>
            </p:cNvPr>
            <p:cNvSpPr/>
            <p:nvPr/>
          </p:nvSpPr>
          <p:spPr>
            <a:xfrm rot="-49159">
              <a:off x="369512" y="396755"/>
              <a:ext cx="8517871" cy="4427253"/>
            </a:xfrm>
            <a:prstGeom prst="rect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7;gfacb900da2_0_0">
              <a:extLst>
                <a:ext uri="{FF2B5EF4-FFF2-40B4-BE49-F238E27FC236}">
                  <a16:creationId xmlns:a16="http://schemas.microsoft.com/office/drawing/2014/main" id="{0607AC24-3A13-CBD0-AC26-044B49811DF0}"/>
                </a:ext>
              </a:extLst>
            </p:cNvPr>
            <p:cNvSpPr/>
            <p:nvPr/>
          </p:nvSpPr>
          <p:spPr>
            <a:xfrm>
              <a:off x="318100" y="436050"/>
              <a:ext cx="8436900" cy="4427100"/>
            </a:xfrm>
            <a:prstGeom prst="rect">
              <a:avLst/>
            </a:prstGeom>
            <a:noFill/>
            <a:ln w="38100" cap="flat" cmpd="sng">
              <a:solidFill>
                <a:srgbClr val="008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427C1812-0220-4113-1B3F-0DE33B74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6003186"/>
            <a:ext cx="2139157" cy="605275"/>
          </a:xfrm>
          <a:prstGeom prst="rect">
            <a:avLst/>
          </a:prstGeom>
        </p:spPr>
      </p:pic>
      <p:pic>
        <p:nvPicPr>
          <p:cNvPr id="2050" name="Picture 2" descr="La photo déterrée de Serena Williams révèle la véritable humilité de Roger Federer alors qu’il endossait le rôle de photographe">
            <a:extLst>
              <a:ext uri="{FF2B5EF4-FFF2-40B4-BE49-F238E27FC236}">
                <a16:creationId xmlns:a16="http://schemas.microsoft.com/office/drawing/2014/main" id="{A8EB2290-1ABE-DD66-24BD-D50F2DE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123" y="3197104"/>
            <a:ext cx="3515112" cy="2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'importance de l'humilité dans l'éducation sportive - yes, therapy helps!">
            <a:extLst>
              <a:ext uri="{FF2B5EF4-FFF2-40B4-BE49-F238E27FC236}">
                <a16:creationId xmlns:a16="http://schemas.microsoft.com/office/drawing/2014/main" id="{7C817DB4-A349-9D3F-25A5-80DC3FB3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8" y="3205442"/>
            <a:ext cx="3829286" cy="23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780B713-F980-C4DD-ACC3-F3E01086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32" y="3197104"/>
            <a:ext cx="3756374" cy="2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04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E8B3B-82AC-C458-0E09-3AA519C9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993"/>
            <a:ext cx="9144000" cy="1103969"/>
          </a:xfrm>
        </p:spPr>
        <p:txBody>
          <a:bodyPr/>
          <a:lstStyle/>
          <a:p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A vous de jouer !!!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B10B16-4D6B-D611-E937-0E6D5C1EE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949" y="4411824"/>
            <a:ext cx="9144000" cy="575421"/>
          </a:xfrm>
        </p:spPr>
        <p:txBody>
          <a:bodyPr>
            <a:normAutofit fontScale="70000" lnSpcReduction="20000"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</a:t>
            </a:r>
          </a:p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QVZC2ITy3AzHnZhFwJjM</a:t>
            </a:r>
          </a:p>
        </p:txBody>
      </p:sp>
      <p:grpSp>
        <p:nvGrpSpPr>
          <p:cNvPr id="4" name="Google Shape;113;gfacb900da2_0_0">
            <a:extLst>
              <a:ext uri="{FF2B5EF4-FFF2-40B4-BE49-F238E27FC236}">
                <a16:creationId xmlns:a16="http://schemas.microsoft.com/office/drawing/2014/main" id="{FC0D2A2F-ABEF-B046-07BA-ADC9401CA0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98789" y="224459"/>
            <a:chExt cx="8619812" cy="4694400"/>
          </a:xfrm>
        </p:grpSpPr>
        <p:sp>
          <p:nvSpPr>
            <p:cNvPr id="5" name="Google Shape;114;gfacb900da2_0_0">
              <a:extLst>
                <a:ext uri="{FF2B5EF4-FFF2-40B4-BE49-F238E27FC236}">
                  <a16:creationId xmlns:a16="http://schemas.microsoft.com/office/drawing/2014/main" id="{E1C149E4-ABC8-4EC9-2EC2-C723B1C994EE}"/>
                </a:ext>
              </a:extLst>
            </p:cNvPr>
            <p:cNvSpPr/>
            <p:nvPr/>
          </p:nvSpPr>
          <p:spPr>
            <a:xfrm>
              <a:off x="463013" y="354196"/>
              <a:ext cx="8181000" cy="4427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5;gfacb900da2_0_0">
              <a:extLst>
                <a:ext uri="{FF2B5EF4-FFF2-40B4-BE49-F238E27FC236}">
                  <a16:creationId xmlns:a16="http://schemas.microsoft.com/office/drawing/2014/main" id="{B441F494-B156-A852-0F0C-EA8377EBA5BF}"/>
                </a:ext>
              </a:extLst>
            </p:cNvPr>
            <p:cNvSpPr/>
            <p:nvPr/>
          </p:nvSpPr>
          <p:spPr>
            <a:xfrm rot="110448">
              <a:off x="367740" y="357867"/>
              <a:ext cx="8377323" cy="4427584"/>
            </a:xfrm>
            <a:prstGeom prst="rect">
              <a:avLst/>
            </a:prstGeom>
            <a:noFill/>
            <a:ln w="19050" cap="flat" cmpd="sng">
              <a:solidFill>
                <a:srgbClr val="E306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6;gfacb900da2_0_0">
              <a:extLst>
                <a:ext uri="{FF2B5EF4-FFF2-40B4-BE49-F238E27FC236}">
                  <a16:creationId xmlns:a16="http://schemas.microsoft.com/office/drawing/2014/main" id="{65FEAB93-B147-3383-2A88-0017E56C5654}"/>
                </a:ext>
              </a:extLst>
            </p:cNvPr>
            <p:cNvSpPr/>
            <p:nvPr/>
          </p:nvSpPr>
          <p:spPr>
            <a:xfrm rot="-49159">
              <a:off x="369512" y="396755"/>
              <a:ext cx="8517871" cy="4427253"/>
            </a:xfrm>
            <a:prstGeom prst="rect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7;gfacb900da2_0_0">
              <a:extLst>
                <a:ext uri="{FF2B5EF4-FFF2-40B4-BE49-F238E27FC236}">
                  <a16:creationId xmlns:a16="http://schemas.microsoft.com/office/drawing/2014/main" id="{E8954C69-283F-39A0-24C1-39513B6A9E17}"/>
                </a:ext>
              </a:extLst>
            </p:cNvPr>
            <p:cNvSpPr/>
            <p:nvPr/>
          </p:nvSpPr>
          <p:spPr>
            <a:xfrm>
              <a:off x="318100" y="436050"/>
              <a:ext cx="8436900" cy="4427100"/>
            </a:xfrm>
            <a:prstGeom prst="rect">
              <a:avLst/>
            </a:prstGeom>
            <a:noFill/>
            <a:ln w="38100" cap="flat" cmpd="sng">
              <a:solidFill>
                <a:srgbClr val="008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AA6F41A9-E22E-3BB1-84B1-9645663D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08" y="5287281"/>
            <a:ext cx="581527" cy="34812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0B6B0C9-6CB4-05C3-C192-D864E372E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1" y="5266140"/>
            <a:ext cx="1897533" cy="5010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9F8595E-289A-5C6B-8464-08D610CFF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33" y="5251431"/>
            <a:ext cx="2045138" cy="4825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2CE7FC4-7B28-1FD0-FF90-DC52D6565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96" y="5985674"/>
            <a:ext cx="1134267" cy="37220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A7F055D-B438-2426-D1D9-FC4DEC3F8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9" y="5972841"/>
            <a:ext cx="854130" cy="33640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0B71B83-CAB6-77B0-D94E-CED4176F6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41" y="6068237"/>
            <a:ext cx="1044722" cy="2070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4F65AC-068D-E95E-3BDA-9E9146FA2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299" y="55570"/>
            <a:ext cx="5041402" cy="142646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35FAB00-E3F4-9302-3AE8-FF2ED231C4F9}"/>
              </a:ext>
            </a:extLst>
          </p:cNvPr>
          <p:cNvSpPr txBox="1"/>
          <p:nvPr/>
        </p:nvSpPr>
        <p:spPr>
          <a:xfrm>
            <a:off x="2971800" y="3211676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72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"/>
          <p:cNvGrpSpPr/>
          <p:nvPr/>
        </p:nvGrpSpPr>
        <p:grpSpPr>
          <a:xfrm>
            <a:off x="-5" y="-45050"/>
            <a:ext cx="12191839" cy="6764630"/>
            <a:chOff x="298802" y="224459"/>
            <a:chExt cx="8619796" cy="4694400"/>
          </a:xfrm>
        </p:grpSpPr>
        <p:sp>
          <p:nvSpPr>
            <p:cNvPr id="83" name="Google Shape;83;p1"/>
            <p:cNvSpPr/>
            <p:nvPr/>
          </p:nvSpPr>
          <p:spPr>
            <a:xfrm>
              <a:off x="463013" y="354196"/>
              <a:ext cx="8181000" cy="4427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 rot="110448">
              <a:off x="367753" y="357867"/>
              <a:ext cx="8377323" cy="4427584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 rot="-49159">
              <a:off x="369509" y="396755"/>
              <a:ext cx="8517871" cy="4427253"/>
            </a:xfrm>
            <a:prstGeom prst="rect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18100" y="436050"/>
              <a:ext cx="8436900" cy="4427100"/>
            </a:xfrm>
            <a:prstGeom prst="rect">
              <a:avLst/>
            </a:prstGeom>
            <a:noFill/>
            <a:ln w="38100" cap="flat" cmpd="sng">
              <a:solidFill>
                <a:srgbClr val="76A5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635200" y="51800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>
                <a:latin typeface="Oswald"/>
                <a:ea typeface="Oswald"/>
                <a:cs typeface="Oswald"/>
                <a:sym typeface="Oswald"/>
              </a:rPr>
              <a:t>Les </a:t>
            </a:r>
            <a:r>
              <a:rPr lang="en-US" sz="3200" dirty="0" err="1">
                <a:latin typeface="Oswald"/>
                <a:ea typeface="Oswald"/>
                <a:cs typeface="Oswald"/>
                <a:sym typeface="Oswald"/>
              </a:rPr>
              <a:t>thèmes</a:t>
            </a:r>
            <a:r>
              <a:rPr lang="en-US" sz="3200" dirty="0">
                <a:latin typeface="Oswald"/>
                <a:ea typeface="Oswald"/>
                <a:cs typeface="Oswald"/>
                <a:sym typeface="Oswald"/>
              </a:rPr>
              <a:t> et </a:t>
            </a:r>
            <a:r>
              <a:rPr lang="en-US" sz="3200" dirty="0" err="1">
                <a:latin typeface="Oswald"/>
                <a:ea typeface="Oswald"/>
                <a:cs typeface="Oswald"/>
                <a:sym typeface="Oswald"/>
              </a:rPr>
              <a:t>sujets</a:t>
            </a:r>
            <a:r>
              <a:rPr lang="en-US" sz="3200" dirty="0">
                <a:latin typeface="Oswald"/>
                <a:ea typeface="Oswald"/>
                <a:cs typeface="Oswald"/>
                <a:sym typeface="Oswald"/>
              </a:rPr>
              <a:t> : Les JO 2024</a:t>
            </a:r>
            <a:endParaRPr sz="32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388539" y="1345825"/>
            <a:ext cx="5810979" cy="4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Semi Condensed"/>
              <a:buChar char="●"/>
            </a:pPr>
            <a:r>
              <a:rPr lang="en-US" sz="20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</a:t>
            </a:r>
            <a:r>
              <a:rPr lang="en-US" sz="20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direct Today</a:t>
            </a:r>
            <a:endParaRPr sz="2000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144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Suivi</a:t>
            </a:r>
            <a:r>
              <a:rPr lang="en-US" sz="18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et notifications</a:t>
            </a:r>
            <a:endParaRPr sz="2800" dirty="0"/>
          </a:p>
          <a:p>
            <a:pPr marL="9144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-US" sz="18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</a:t>
            </a:r>
            <a:r>
              <a:rPr lang="en-US" sz="18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retombées</a:t>
            </a:r>
            <a:r>
              <a:rPr lang="en-US" sz="18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lang="en-US" sz="18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sociales</a:t>
            </a:r>
            <a:r>
              <a:rPr lang="en-US" sz="18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et </a:t>
            </a:r>
            <a:r>
              <a:rPr lang="en-US" sz="18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économiques</a:t>
            </a:r>
            <a:r>
              <a:rPr lang="en-US" sz="18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endParaRPr sz="2800"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Semi Condensed"/>
              <a:buNone/>
            </a:pPr>
            <a:endParaRPr sz="2000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Semi Condensed"/>
              <a:buChar char="●"/>
            </a:pPr>
            <a:r>
              <a:rPr lang="en-US" sz="20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Sport &amp; </a:t>
            </a:r>
            <a:r>
              <a:rPr lang="en-US" sz="20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Athlètes</a:t>
            </a:r>
            <a:endParaRPr sz="32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Reporting de la performance, de la rencontre</a:t>
            </a:r>
            <a:endParaRPr sz="2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Avant-pendant-après</a:t>
            </a:r>
            <a:endParaRPr sz="2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Fédérer</a:t>
            </a: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autour</a:t>
            </a:r>
            <a:endParaRPr sz="2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</a:t>
            </a: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délégations</a:t>
            </a:r>
            <a:endParaRPr sz="2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Encouragements</a:t>
            </a:r>
            <a:endParaRPr sz="2800" dirty="0"/>
          </a:p>
          <a:p>
            <a:pPr marL="5461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1600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Semi Condensed"/>
              <a:buChar char="●"/>
            </a:pPr>
            <a:r>
              <a:rPr lang="en-US" sz="20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Expériences</a:t>
            </a:r>
            <a:r>
              <a:rPr lang="en-US" sz="20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locales</a:t>
            </a:r>
            <a:endParaRPr sz="32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Nos </a:t>
            </a: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athlètes</a:t>
            </a: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: comment </a:t>
            </a:r>
            <a:r>
              <a:rPr lang="en-US" sz="16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connaitre</a:t>
            </a: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les </a:t>
            </a:r>
            <a:r>
              <a:rPr lang="en-US" sz="16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licenciés</a:t>
            </a: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les clubs</a:t>
            </a:r>
            <a:endParaRPr sz="2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Tourisme</a:t>
            </a: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pendant, </a:t>
            </a:r>
            <a:r>
              <a:rPr lang="en-US" sz="16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avant</a:t>
            </a: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et après : </a:t>
            </a: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prolonger son séjour…</a:t>
            </a:r>
            <a:endParaRPr sz="2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Accompagner</a:t>
            </a: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les </a:t>
            </a: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fédérations</a:t>
            </a:r>
            <a:endParaRPr sz="2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Accueillir</a:t>
            </a: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les </a:t>
            </a: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accompagnants</a:t>
            </a:r>
            <a:endParaRPr sz="2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</a:t>
            </a: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retombées</a:t>
            </a: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sociales</a:t>
            </a: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et </a:t>
            </a: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économiques</a:t>
            </a: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endParaRPr sz="1500" dirty="0">
              <a:solidFill>
                <a:srgbClr val="08080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90359" y="1345825"/>
            <a:ext cx="5468371" cy="243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Semi Condensed"/>
              <a:buChar char="●"/>
            </a:pPr>
            <a:r>
              <a:rPr lang="en-US" sz="2000" dirty="0" err="1">
                <a:solidFill>
                  <a:schemeClr val="dk1"/>
                </a:solidFill>
                <a:latin typeface="Barlow Semi Condensed"/>
                <a:cs typeface="Barlow Semi Condensed"/>
                <a:sym typeface="Barlow Semi Condensed"/>
              </a:rPr>
              <a:t>Tous</a:t>
            </a:r>
            <a:r>
              <a:rPr lang="en-US" sz="2000" dirty="0">
                <a:solidFill>
                  <a:schemeClr val="dk1"/>
                </a:solidFill>
                <a:latin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 Semi Condensed"/>
                <a:cs typeface="Barlow Semi Condensed"/>
                <a:sym typeface="Barlow Semi Condensed"/>
              </a:rPr>
              <a:t>éco-responsables</a:t>
            </a:r>
            <a:endParaRPr sz="2000" dirty="0">
              <a:solidFill>
                <a:schemeClr val="dk1"/>
              </a:solidFill>
              <a:latin typeface="Barlow Semi Condensed"/>
              <a:cs typeface="Barlow Semi Condensed"/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 Semi Condensed"/>
              <a:buChar char="●"/>
            </a:pP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Mesurer</a:t>
            </a: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l’impact</a:t>
            </a:r>
            <a:r>
              <a:rPr lang="en-US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carbone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 Semi Condensed"/>
              <a:buChar char="●"/>
            </a:pP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transports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 Semi Condensed"/>
              <a:buChar char="●"/>
            </a:pP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 </a:t>
            </a:r>
            <a:r>
              <a:rPr lang="en-US" sz="16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recyclage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indent="-368300">
              <a:lnSpc>
                <a:spcPct val="90000"/>
              </a:lnSpc>
              <a:buClr>
                <a:schemeClr val="dk1"/>
              </a:buClr>
              <a:buSzPts val="2200"/>
              <a:buFont typeface="Barlow Semi Condensed"/>
              <a:buChar char="●"/>
            </a:pPr>
            <a:r>
              <a:rPr lang="en-US" sz="2000" dirty="0" err="1">
                <a:solidFill>
                  <a:schemeClr val="dk1"/>
                </a:solidFill>
                <a:latin typeface="Barlow Semi Condensed"/>
                <a:cs typeface="Barlow Semi Condensed"/>
                <a:sym typeface="Barlow Semi Condensed"/>
              </a:rPr>
              <a:t>Inclusivité</a:t>
            </a:r>
            <a:endParaRPr sz="2000" dirty="0">
              <a:solidFill>
                <a:schemeClr val="dk1"/>
              </a:solidFill>
              <a:latin typeface="Barlow Semi Condensed"/>
              <a:cs typeface="Barlow Semi Condensed"/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 Semi Condensed"/>
              <a:buChar char="●"/>
            </a:pP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Marseille </a:t>
            </a:r>
            <a:r>
              <a:rPr lang="en-US" sz="1600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c’est</a:t>
            </a: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le monde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 Semi Condensed"/>
              <a:buChar char="●"/>
            </a:pP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Rencontres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 Semi Condensed"/>
              <a:buChar char="●"/>
            </a:pPr>
            <a:r>
              <a:rPr lang="en-US" sz="1600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Handicap</a:t>
            </a:r>
            <a:endParaRPr sz="1600" dirty="0">
              <a:solidFill>
                <a:srgbClr val="08080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42" name="Picture 2" descr="JO 2024 : du sport pour tous ! - Région Hauts-de-France">
            <a:extLst>
              <a:ext uri="{FF2B5EF4-FFF2-40B4-BE49-F238E27FC236}">
                <a16:creationId xmlns:a16="http://schemas.microsoft.com/office/drawing/2014/main" id="{2E6D141C-5BFD-E531-DA54-BBA40649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59" y="3718839"/>
            <a:ext cx="5281104" cy="264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116" y="1826168"/>
            <a:ext cx="2493389" cy="589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9414" y="1911075"/>
            <a:ext cx="1788999" cy="50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794" y="4760588"/>
            <a:ext cx="1895219" cy="44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6544" y="3743772"/>
            <a:ext cx="1426554" cy="83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3922" y="3831049"/>
            <a:ext cx="827370" cy="64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9"/>
          <p:cNvPicPr preferRelativeResize="0"/>
          <p:nvPr/>
        </p:nvPicPr>
        <p:blipFill rotWithShape="1">
          <a:blip r:embed="rId8">
            <a:alphaModFix/>
          </a:blip>
          <a:srcRect t="30376" b="28171"/>
          <a:stretch/>
        </p:blipFill>
        <p:spPr>
          <a:xfrm>
            <a:off x="3644870" y="5518734"/>
            <a:ext cx="1825475" cy="54485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 txBox="1"/>
          <p:nvPr/>
        </p:nvSpPr>
        <p:spPr>
          <a:xfrm>
            <a:off x="2354894" y="229234"/>
            <a:ext cx="11355076" cy="82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&lt; </a:t>
            </a:r>
            <a:r>
              <a:rPr lang="fr" sz="4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QU’EST-CE QUE CODE4MARSEILLE ?</a:t>
            </a:r>
            <a:r>
              <a:rPr lang="fr" sz="4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67" dirty="0">
              <a:solidFill>
                <a:srgbClr val="728B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0" name="Google Shape;130;p29"/>
          <p:cNvGrpSpPr/>
          <p:nvPr/>
        </p:nvGrpSpPr>
        <p:grpSpPr>
          <a:xfrm>
            <a:off x="217651" y="1135952"/>
            <a:ext cx="11756700" cy="244681"/>
            <a:chOff x="533125" y="2677100"/>
            <a:chExt cx="23513400" cy="489363"/>
          </a:xfrm>
        </p:grpSpPr>
        <p:cxnSp>
          <p:nvCxnSpPr>
            <p:cNvPr id="131" name="Google Shape;131;p29"/>
            <p:cNvCxnSpPr/>
            <p:nvPr/>
          </p:nvCxnSpPr>
          <p:spPr>
            <a:xfrm>
              <a:off x="2386800" y="2677100"/>
              <a:ext cx="20911200" cy="48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29"/>
            <p:cNvCxnSpPr/>
            <p:nvPr/>
          </p:nvCxnSpPr>
          <p:spPr>
            <a:xfrm rot="10800000" flipH="1">
              <a:off x="533125" y="2910350"/>
              <a:ext cx="23513400" cy="72000"/>
            </a:xfrm>
            <a:prstGeom prst="straightConnector1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29"/>
            <p:cNvCxnSpPr/>
            <p:nvPr/>
          </p:nvCxnSpPr>
          <p:spPr>
            <a:xfrm rot="10800000" flipH="1">
              <a:off x="1619250" y="3143963"/>
              <a:ext cx="20536800" cy="22500"/>
            </a:xfrm>
            <a:prstGeom prst="straightConnector1">
              <a:avLst/>
            </a:prstGeom>
            <a:noFill/>
            <a:ln w="19050" cap="flat" cmpd="sng">
              <a:solidFill>
                <a:srgbClr val="76A5A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4" name="Google Shape;13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8554" y="5531619"/>
            <a:ext cx="3134768" cy="46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67936" y="1802403"/>
            <a:ext cx="2551971" cy="58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7651" y="4783671"/>
            <a:ext cx="3075848" cy="39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32E332-52D9-57CF-AB98-AE41F2471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61" y="2575139"/>
            <a:ext cx="6052637" cy="37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7;p30">
            <a:extLst>
              <a:ext uri="{FF2B5EF4-FFF2-40B4-BE49-F238E27FC236}">
                <a16:creationId xmlns:a16="http://schemas.microsoft.com/office/drawing/2014/main" id="{12AE7F78-8228-82AC-B43F-018735119F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651" y="1837488"/>
            <a:ext cx="11604800" cy="7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fr" sz="2800" dirty="0">
                <a:latin typeface="Dosis"/>
                <a:ea typeface="Dosis"/>
                <a:cs typeface="Dosis"/>
                <a:sym typeface="Dosis"/>
              </a:rPr>
              <a:t>créée en</a:t>
            </a:r>
            <a:r>
              <a:rPr lang="fr" sz="2800" dirty="0">
                <a:solidFill>
                  <a:srgbClr val="0365C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fr" sz="2800" dirty="0">
                <a:solidFill>
                  <a:srgbClr val="F8BA00"/>
                </a:solidFill>
                <a:latin typeface="Dosis"/>
                <a:ea typeface="Dosis"/>
                <a:cs typeface="Dosis"/>
                <a:sym typeface="Dosis"/>
              </a:rPr>
              <a:t>2018</a:t>
            </a:r>
            <a:endParaRPr sz="2800" dirty="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FEDAC8-E41F-8935-4DF2-4B08C0CD43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6305027"/>
            <a:ext cx="2139157" cy="605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-11643" y="1461438"/>
            <a:ext cx="12091394" cy="3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lnSpc>
                <a:spcPct val="150000"/>
              </a:lnSpc>
              <a:buClr>
                <a:schemeClr val="dk1"/>
              </a:buClr>
              <a:buSzPts val="1300"/>
              <a:buChar char="●"/>
            </a:pPr>
            <a:r>
              <a:rPr lang="fr" sz="20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Faciliter l’accès à l’emploi en valorisant les formations technologiques, notamment via </a:t>
            </a:r>
            <a:r>
              <a:rPr lang="fr" sz="2000" b="1" dirty="0">
                <a:solidFill>
                  <a:srgbClr val="0070C0"/>
                </a:solidFill>
                <a:latin typeface="Dosis"/>
                <a:ea typeface="Dosis"/>
                <a:cs typeface="Dosis"/>
                <a:sym typeface="Dosis"/>
              </a:rPr>
              <a:t>l’organisation d’événements</a:t>
            </a:r>
            <a:endParaRPr sz="2000" dirty="0">
              <a:solidFill>
                <a:srgbClr val="00206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609585" indent="-414856">
              <a:lnSpc>
                <a:spcPct val="150000"/>
              </a:lnSpc>
              <a:buClr>
                <a:schemeClr val="dk1"/>
              </a:buClr>
              <a:buSzPts val="1300"/>
              <a:buChar char="●"/>
            </a:pPr>
            <a:r>
              <a:rPr lang="fr" sz="20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Mettre en avant le développement au service du territoire en </a:t>
            </a:r>
            <a:r>
              <a:rPr lang="fr" sz="2000" b="1" dirty="0">
                <a:solidFill>
                  <a:srgbClr val="0070C0"/>
                </a:solidFill>
                <a:latin typeface="Dosis"/>
                <a:sym typeface="Dosis"/>
              </a:rPr>
              <a:t>créant du lien avec les entreprises et institutions</a:t>
            </a:r>
            <a:endParaRPr sz="20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609585" indent="-414856">
              <a:lnSpc>
                <a:spcPct val="150000"/>
              </a:lnSpc>
              <a:buClr>
                <a:schemeClr val="dk1"/>
              </a:buClr>
              <a:buSzPts val="1300"/>
              <a:buChar char="●"/>
            </a:pPr>
            <a:r>
              <a:rPr lang="fr" sz="20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Mettre en place </a:t>
            </a:r>
            <a:r>
              <a:rPr lang="fr" sz="2000" b="1" dirty="0">
                <a:solidFill>
                  <a:srgbClr val="0070C0"/>
                </a:solidFill>
                <a:latin typeface="Dosis"/>
                <a:sym typeface="Dosis"/>
              </a:rPr>
              <a:t>des dispositifs inclusifs </a:t>
            </a:r>
            <a:r>
              <a:rPr lang="fr" sz="20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 formation</a:t>
            </a:r>
            <a:endParaRPr sz="20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742951" y="309006"/>
            <a:ext cx="11336800" cy="82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&lt; </a:t>
            </a:r>
            <a:r>
              <a:rPr lang="fr" sz="4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Les missions de CODE4MARSEILLE ? </a:t>
            </a: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67" dirty="0">
              <a:solidFill>
                <a:srgbClr val="728B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3" name="Google Shape;143;p30"/>
          <p:cNvGrpSpPr/>
          <p:nvPr/>
        </p:nvGrpSpPr>
        <p:grpSpPr>
          <a:xfrm>
            <a:off x="217651" y="1135952"/>
            <a:ext cx="11756700" cy="244681"/>
            <a:chOff x="533125" y="2677100"/>
            <a:chExt cx="23513400" cy="489363"/>
          </a:xfrm>
        </p:grpSpPr>
        <p:cxnSp>
          <p:nvCxnSpPr>
            <p:cNvPr id="144" name="Google Shape;144;p30"/>
            <p:cNvCxnSpPr/>
            <p:nvPr/>
          </p:nvCxnSpPr>
          <p:spPr>
            <a:xfrm>
              <a:off x="2386800" y="2677100"/>
              <a:ext cx="20911200" cy="48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30"/>
            <p:cNvCxnSpPr/>
            <p:nvPr/>
          </p:nvCxnSpPr>
          <p:spPr>
            <a:xfrm rot="10800000" flipH="1">
              <a:off x="533125" y="2910350"/>
              <a:ext cx="23513400" cy="72000"/>
            </a:xfrm>
            <a:prstGeom prst="straightConnector1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30"/>
            <p:cNvCxnSpPr/>
            <p:nvPr/>
          </p:nvCxnSpPr>
          <p:spPr>
            <a:xfrm rot="10800000" flipH="1">
              <a:off x="1619250" y="3143963"/>
              <a:ext cx="20536800" cy="22500"/>
            </a:xfrm>
            <a:prstGeom prst="straightConnector1">
              <a:avLst/>
            </a:prstGeom>
            <a:noFill/>
            <a:ln w="19050" cap="flat" cmpd="sng">
              <a:solidFill>
                <a:srgbClr val="76A5A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Management du Sport c'est quoi ? | Blog">
            <a:extLst>
              <a:ext uri="{FF2B5EF4-FFF2-40B4-BE49-F238E27FC236}">
                <a16:creationId xmlns:a16="http://schemas.microsoft.com/office/drawing/2014/main" id="{7C8B8E9D-9BD6-F0B0-3331-E74AA2DB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51" y="3136932"/>
            <a:ext cx="11244981" cy="35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/>
        </p:nvSpPr>
        <p:spPr>
          <a:xfrm>
            <a:off x="152949" y="1577884"/>
            <a:ext cx="7393069" cy="47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83300"/>
              </a:lnSpc>
              <a:buClr>
                <a:schemeClr val="dk1"/>
              </a:buClr>
              <a:buSzPts val="1100"/>
            </a:pPr>
            <a:r>
              <a:rPr lang="fr" sz="2400" b="1" dirty="0">
                <a:solidFill>
                  <a:srgbClr val="DE6A10"/>
                </a:solidFill>
                <a:latin typeface="Dosis"/>
                <a:ea typeface="Dosis"/>
                <a:cs typeface="Dosis"/>
                <a:sym typeface="Dosis"/>
              </a:rPr>
              <a:t>2018</a:t>
            </a:r>
            <a:r>
              <a:rPr lang="fr" sz="2400" b="1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Hackathon + </a:t>
            </a:r>
            <a:r>
              <a:rPr lang="fr" sz="2000" dirty="0" err="1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Jobdating</a:t>
            </a:r>
            <a: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fr" sz="2000" b="1" dirty="0">
                <a:solidFill>
                  <a:srgbClr val="0070C0"/>
                </a:solidFill>
                <a:latin typeface="Dosis"/>
                <a:sym typeface="Dosis"/>
              </a:rPr>
              <a:t>#1 du Frioul  </a:t>
            </a:r>
            <a:endParaRPr sz="2000" b="1" dirty="0">
              <a:solidFill>
                <a:srgbClr val="0070C0"/>
              </a:solidFill>
              <a:latin typeface="Dosis"/>
              <a:sym typeface="Dosis"/>
            </a:endParaRPr>
          </a:p>
          <a:p>
            <a:pPr>
              <a:lnSpc>
                <a:spcPct val="83300"/>
              </a:lnSpc>
              <a:spcBef>
                <a:spcPts val="2648"/>
              </a:spcBef>
              <a:buClr>
                <a:schemeClr val="dk1"/>
              </a:buClr>
              <a:buSzPts val="1100"/>
            </a:pPr>
            <a:r>
              <a:rPr lang="fr" sz="2400" b="1" dirty="0">
                <a:solidFill>
                  <a:srgbClr val="DE6A10"/>
                </a:solidFill>
                <a:latin typeface="Dosis"/>
                <a:ea typeface="Dosis"/>
                <a:cs typeface="Dosis"/>
                <a:sym typeface="Dosis"/>
              </a:rPr>
              <a:t>2019</a:t>
            </a:r>
            <a:r>
              <a:rPr lang="fr" sz="2400" b="1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Hackathon + </a:t>
            </a:r>
            <a:r>
              <a:rPr lang="fr" sz="2000" dirty="0" err="1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JobDating</a:t>
            </a:r>
            <a: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fr" sz="2000" b="1" dirty="0">
                <a:solidFill>
                  <a:srgbClr val="0070C0"/>
                </a:solidFill>
                <a:latin typeface="Dosis"/>
                <a:sym typeface="Dosis"/>
              </a:rPr>
              <a:t>#2 du Frioul </a:t>
            </a:r>
            <a:b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</a:br>
            <a:endParaRPr sz="2000" dirty="0">
              <a:solidFill>
                <a:srgbClr val="080808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83300"/>
              </a:lnSpc>
              <a:buClr>
                <a:schemeClr val="dk1"/>
              </a:buClr>
              <a:buSzPts val="1100"/>
            </a:pPr>
            <a: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	- </a:t>
            </a:r>
            <a:r>
              <a:rPr lang="fr" sz="2000" dirty="0" err="1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JobDating</a:t>
            </a:r>
            <a: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de la </a:t>
            </a:r>
            <a:r>
              <a:rPr lang="fr" sz="2000" b="1" dirty="0">
                <a:solidFill>
                  <a:srgbClr val="0070C0"/>
                </a:solidFill>
                <a:latin typeface="Dosis"/>
                <a:sym typeface="Dosis"/>
              </a:rPr>
              <a:t>préfecture</a:t>
            </a:r>
            <a: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b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</a:br>
            <a:endParaRPr sz="2000" dirty="0">
              <a:solidFill>
                <a:srgbClr val="080808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89963"/>
              </a:lnSpc>
              <a:buClr>
                <a:schemeClr val="dk1"/>
              </a:buClr>
              <a:buSzPts val="1100"/>
            </a:pPr>
            <a:r>
              <a:rPr lang="fr" sz="2000" b="1" dirty="0">
                <a:solidFill>
                  <a:srgbClr val="080808"/>
                </a:solidFill>
                <a:latin typeface="Dosis"/>
                <a:sym typeface="Dosis"/>
              </a:rPr>
              <a:t>	- </a:t>
            </a:r>
            <a:r>
              <a:rPr lang="fr" b="1" dirty="0">
                <a:solidFill>
                  <a:srgbClr val="0070C0"/>
                </a:solidFill>
                <a:latin typeface="Dosis"/>
                <a:sym typeface="Dosis"/>
              </a:rPr>
              <a:t>PAREN#1</a:t>
            </a:r>
            <a: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: Programme d’Accompagnement </a:t>
            </a:r>
          </a:p>
          <a:p>
            <a:pPr>
              <a:lnSpc>
                <a:spcPct val="89963"/>
              </a:lnSpc>
              <a:buClr>
                <a:schemeClr val="dk1"/>
              </a:buClr>
              <a:buSzPts val="1100"/>
            </a:pPr>
            <a:r>
              <a:rPr lang="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au Retour à l’Emploi par le Numérique </a:t>
            </a:r>
          </a:p>
          <a:p>
            <a:pPr>
              <a:lnSpc>
                <a:spcPct val="83300"/>
              </a:lnSpc>
              <a:spcBef>
                <a:spcPts val="2916"/>
              </a:spcBef>
            </a:pPr>
            <a:r>
              <a:rPr lang="fr-FR" sz="2400" b="1" dirty="0">
                <a:solidFill>
                  <a:srgbClr val="DE6A10"/>
                </a:solidFill>
                <a:latin typeface="Dosis"/>
                <a:ea typeface="Dosis"/>
                <a:cs typeface="Dosis"/>
                <a:sym typeface="Dosis"/>
              </a:rPr>
              <a:t>2020 </a:t>
            </a:r>
            <a:r>
              <a:rPr lang="fr-FR" sz="2400" b="1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>
              <a:lnSpc>
                <a:spcPct val="83300"/>
              </a:lnSpc>
              <a:spcBef>
                <a:spcPts val="435"/>
              </a:spcBef>
            </a:pPr>
            <a:r>
              <a:rPr lang="fr-FR" b="1" dirty="0">
                <a:solidFill>
                  <a:srgbClr val="080808"/>
                </a:solidFill>
                <a:latin typeface="Dosis"/>
                <a:sym typeface="Dosis"/>
              </a:rPr>
              <a:t>	- </a:t>
            </a:r>
            <a:r>
              <a:rPr lang="fr-FR" b="1" dirty="0">
                <a:solidFill>
                  <a:srgbClr val="0070C0"/>
                </a:solidFill>
                <a:latin typeface="Dosis"/>
                <a:sym typeface="Dosis"/>
              </a:rPr>
              <a:t>PAREN#2</a:t>
            </a:r>
            <a:r>
              <a:rPr lang="fr-FR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>
              <a:lnSpc>
                <a:spcPct val="83300"/>
              </a:lnSpc>
              <a:spcBef>
                <a:spcPts val="435"/>
              </a:spcBef>
            </a:pPr>
            <a:r>
              <a:rPr lang="fr-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	- Hackathon </a:t>
            </a:r>
            <a:r>
              <a:rPr lang="fr-FR" sz="2000" dirty="0" err="1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Smartport</a:t>
            </a:r>
            <a:r>
              <a:rPr lang="fr-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&amp; Pôle Emploi </a:t>
            </a:r>
          </a:p>
          <a:p>
            <a:pPr>
              <a:lnSpc>
                <a:spcPct val="83300"/>
              </a:lnSpc>
              <a:spcBef>
                <a:spcPts val="1901"/>
              </a:spcBef>
            </a:pPr>
            <a:r>
              <a:rPr lang="fr-FR" sz="2400" b="1" dirty="0">
                <a:solidFill>
                  <a:srgbClr val="DE6A10"/>
                </a:solidFill>
                <a:latin typeface="Dosis"/>
                <a:ea typeface="Dosis"/>
                <a:cs typeface="Dosis"/>
                <a:sym typeface="Dosis"/>
              </a:rPr>
              <a:t>2021 </a:t>
            </a:r>
            <a:r>
              <a:rPr lang="fr-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Hackathon + </a:t>
            </a:r>
            <a:r>
              <a:rPr lang="fr-FR" sz="2000" dirty="0" err="1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JobDating</a:t>
            </a:r>
            <a:r>
              <a:rPr lang="fr-FR" sz="2000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#3 du </a:t>
            </a:r>
            <a:r>
              <a:rPr lang="fr-FR" sz="2000" b="1" dirty="0">
                <a:solidFill>
                  <a:srgbClr val="0070C0"/>
                </a:solidFill>
                <a:latin typeface="Dosis"/>
                <a:ea typeface="Dosis"/>
                <a:cs typeface="Dosis"/>
                <a:sym typeface="Dosis"/>
              </a:rPr>
              <a:t>Stade Orange Vélodrome</a:t>
            </a:r>
            <a:endParaRPr lang="fr-FR" sz="2000" b="1" dirty="0">
              <a:solidFill>
                <a:srgbClr val="DE6A10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83300"/>
              </a:lnSpc>
              <a:spcBef>
                <a:spcPts val="1901"/>
              </a:spcBef>
            </a:pPr>
            <a:r>
              <a:rPr lang="fr-FR" sz="2000" b="1" dirty="0">
                <a:solidFill>
                  <a:srgbClr val="DE6A10"/>
                </a:solidFill>
                <a:latin typeface="Dosis"/>
                <a:ea typeface="Dosis"/>
                <a:cs typeface="Dosis"/>
                <a:sym typeface="Dosis"/>
              </a:rPr>
              <a:t>	-</a:t>
            </a:r>
            <a:r>
              <a:rPr lang="fr-FR" sz="2000" b="1" dirty="0">
                <a:solidFill>
                  <a:srgbClr val="080808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Dosis"/>
                <a:sym typeface="Dosis"/>
              </a:rPr>
              <a:t>PAREN#3</a:t>
            </a:r>
            <a:endParaRPr lang="fr-FR" sz="20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89963"/>
              </a:lnSpc>
              <a:buClr>
                <a:schemeClr val="dk1"/>
              </a:buClr>
              <a:buSzPts val="1100"/>
            </a:pPr>
            <a:endParaRPr sz="2000" dirty="0">
              <a:solidFill>
                <a:srgbClr val="08080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77121" y="309006"/>
            <a:ext cx="11336800" cy="82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&lt; </a:t>
            </a:r>
            <a:r>
              <a:rPr lang="fr" sz="3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Nos prouesses antérieures</a:t>
            </a:r>
            <a:r>
              <a:rPr lang="fr" sz="4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67" dirty="0">
              <a:solidFill>
                <a:srgbClr val="728B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4" name="Google Shape;154;p31"/>
          <p:cNvGrpSpPr/>
          <p:nvPr/>
        </p:nvGrpSpPr>
        <p:grpSpPr>
          <a:xfrm>
            <a:off x="217651" y="1135952"/>
            <a:ext cx="5271082" cy="244681"/>
            <a:chOff x="533125" y="2677100"/>
            <a:chExt cx="23513400" cy="489363"/>
          </a:xfrm>
        </p:grpSpPr>
        <p:cxnSp>
          <p:nvCxnSpPr>
            <p:cNvPr id="155" name="Google Shape;155;p31"/>
            <p:cNvCxnSpPr/>
            <p:nvPr/>
          </p:nvCxnSpPr>
          <p:spPr>
            <a:xfrm>
              <a:off x="2386800" y="2677100"/>
              <a:ext cx="20911200" cy="48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31"/>
            <p:cNvCxnSpPr/>
            <p:nvPr/>
          </p:nvCxnSpPr>
          <p:spPr>
            <a:xfrm rot="10800000" flipH="1">
              <a:off x="533125" y="2910350"/>
              <a:ext cx="23513400" cy="72000"/>
            </a:xfrm>
            <a:prstGeom prst="straightConnector1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31"/>
            <p:cNvCxnSpPr/>
            <p:nvPr/>
          </p:nvCxnSpPr>
          <p:spPr>
            <a:xfrm rot="10800000" flipH="1">
              <a:off x="1619250" y="3143963"/>
              <a:ext cx="20536800" cy="22500"/>
            </a:xfrm>
            <a:prstGeom prst="straightConnector1">
              <a:avLst/>
            </a:prstGeom>
            <a:noFill/>
            <a:ln w="19050" cap="flat" cmpd="sng">
              <a:solidFill>
                <a:srgbClr val="76A5A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074" name="Picture 2" descr="CSBJ, une équipe en panne sèche ! Le point sur la situation des Ciel et  Grenat dans 100% Sports">
            <a:extLst>
              <a:ext uri="{FF2B5EF4-FFF2-40B4-BE49-F238E27FC236}">
                <a16:creationId xmlns:a16="http://schemas.microsoft.com/office/drawing/2014/main" id="{70AD0AFA-E7A7-7F0D-14AE-892D235A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95" y="0"/>
            <a:ext cx="6518911" cy="36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8BC5E2D-ABFA-3589-DA35-3870DA98A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6003186"/>
            <a:ext cx="2139157" cy="6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EB793-5EA3-EBB2-C02F-DD37512F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Et cette année pour vous !!!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FD22E-2AAE-A268-20E9-D7FFEC4B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8781" y="1390618"/>
            <a:ext cx="5543038" cy="44775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Un </a:t>
            </a:r>
            <a:r>
              <a:rPr lang="fr-FR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lieu</a:t>
            </a: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 emblématique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Voyage Privé </a:t>
            </a: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engagé à 100% </a:t>
            </a:r>
          </a:p>
          <a:p>
            <a:pPr lvl="2">
              <a:lnSpc>
                <a:spcPct val="150000"/>
              </a:lnSpc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Lieux magique + </a:t>
            </a:r>
            <a:r>
              <a:rPr lang="fr-FR" dirty="0" err="1">
                <a:latin typeface="Poppins" panose="00000500000000000000" pitchFamily="2" charset="0"/>
                <a:cs typeface="Poppins" panose="00000500000000000000" pitchFamily="2" charset="0"/>
              </a:rPr>
              <a:t>dév</a:t>
            </a: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. dans les équipes</a:t>
            </a:r>
          </a:p>
          <a:p>
            <a:pPr lvl="1">
              <a:lnSpc>
                <a:spcPct val="150000"/>
              </a:lnSpc>
            </a:pPr>
            <a:r>
              <a:rPr lang="fr-FR" dirty="0" err="1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Inco</a:t>
            </a: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 : spécialiste dispositif inclusifs</a:t>
            </a:r>
          </a:p>
          <a:p>
            <a:pPr lvl="2">
              <a:lnSpc>
                <a:spcPct val="150000"/>
              </a:lnSpc>
            </a:pPr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programme </a:t>
            </a:r>
            <a:r>
              <a:rPr lang="fr-FR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co-construit</a:t>
            </a:r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 avec C4M intégrant le Hackathon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Une équipe technique de </a:t>
            </a:r>
            <a:r>
              <a:rPr lang="fr-FR" dirty="0" err="1">
                <a:latin typeface="Poppins" panose="00000500000000000000" pitchFamily="2" charset="0"/>
                <a:cs typeface="Poppins" panose="00000500000000000000" pitchFamily="2" charset="0"/>
              </a:rPr>
              <a:t>dév</a:t>
            </a: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. au top : jo4marseille.fr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Guest pour le design :  </a:t>
            </a:r>
            <a:r>
              <a:rPr lang="fr-FR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école de Condé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Un </a:t>
            </a:r>
            <a:r>
              <a:rPr lang="fr-FR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jury final de Ouf</a:t>
            </a:r>
          </a:p>
          <a:p>
            <a:pPr lvl="2"/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2"/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1" indent="0">
              <a:buNone/>
            </a:pP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Google Shape;113;gfacb900da2_0_0">
            <a:extLst>
              <a:ext uri="{FF2B5EF4-FFF2-40B4-BE49-F238E27FC236}">
                <a16:creationId xmlns:a16="http://schemas.microsoft.com/office/drawing/2014/main" id="{2A719017-C705-B958-9519-5D952A505B5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98789" y="224459"/>
            <a:chExt cx="8619812" cy="4694400"/>
          </a:xfrm>
        </p:grpSpPr>
        <p:sp>
          <p:nvSpPr>
            <p:cNvPr id="5" name="Google Shape;114;gfacb900da2_0_0">
              <a:extLst>
                <a:ext uri="{FF2B5EF4-FFF2-40B4-BE49-F238E27FC236}">
                  <a16:creationId xmlns:a16="http://schemas.microsoft.com/office/drawing/2014/main" id="{CDFF4AF9-CA1F-6FF3-6155-609114F852E3}"/>
                </a:ext>
              </a:extLst>
            </p:cNvPr>
            <p:cNvSpPr/>
            <p:nvPr/>
          </p:nvSpPr>
          <p:spPr>
            <a:xfrm>
              <a:off x="463013" y="354196"/>
              <a:ext cx="8181000" cy="4427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5;gfacb900da2_0_0">
              <a:extLst>
                <a:ext uri="{FF2B5EF4-FFF2-40B4-BE49-F238E27FC236}">
                  <a16:creationId xmlns:a16="http://schemas.microsoft.com/office/drawing/2014/main" id="{EBDB0AD1-89FD-2060-EA93-CD65D6CD001D}"/>
                </a:ext>
              </a:extLst>
            </p:cNvPr>
            <p:cNvSpPr/>
            <p:nvPr/>
          </p:nvSpPr>
          <p:spPr>
            <a:xfrm rot="110448">
              <a:off x="367740" y="357867"/>
              <a:ext cx="8377323" cy="4427584"/>
            </a:xfrm>
            <a:prstGeom prst="rect">
              <a:avLst/>
            </a:prstGeom>
            <a:noFill/>
            <a:ln w="19050" cap="flat" cmpd="sng">
              <a:solidFill>
                <a:srgbClr val="E306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6;gfacb900da2_0_0">
              <a:extLst>
                <a:ext uri="{FF2B5EF4-FFF2-40B4-BE49-F238E27FC236}">
                  <a16:creationId xmlns:a16="http://schemas.microsoft.com/office/drawing/2014/main" id="{BF943B4E-671B-45A7-79B0-2717A56DA6D2}"/>
                </a:ext>
              </a:extLst>
            </p:cNvPr>
            <p:cNvSpPr/>
            <p:nvPr/>
          </p:nvSpPr>
          <p:spPr>
            <a:xfrm rot="-49159">
              <a:off x="369512" y="396755"/>
              <a:ext cx="8517871" cy="4427253"/>
            </a:xfrm>
            <a:prstGeom prst="rect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7;gfacb900da2_0_0">
              <a:extLst>
                <a:ext uri="{FF2B5EF4-FFF2-40B4-BE49-F238E27FC236}">
                  <a16:creationId xmlns:a16="http://schemas.microsoft.com/office/drawing/2014/main" id="{0607AC24-3A13-CBD0-AC26-044B49811DF0}"/>
                </a:ext>
              </a:extLst>
            </p:cNvPr>
            <p:cNvSpPr/>
            <p:nvPr/>
          </p:nvSpPr>
          <p:spPr>
            <a:xfrm>
              <a:off x="318100" y="436050"/>
              <a:ext cx="8436900" cy="4427100"/>
            </a:xfrm>
            <a:prstGeom prst="rect">
              <a:avLst/>
            </a:prstGeom>
            <a:noFill/>
            <a:ln w="38100" cap="flat" cmpd="sng">
              <a:solidFill>
                <a:srgbClr val="008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427C1812-0220-4113-1B3F-0DE33B74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6003186"/>
            <a:ext cx="2139157" cy="605275"/>
          </a:xfrm>
          <a:prstGeom prst="rect">
            <a:avLst/>
          </a:prstGeom>
        </p:spPr>
      </p:pic>
      <p:pic>
        <p:nvPicPr>
          <p:cNvPr id="4098" name="Picture 2" descr="JO de Tokyo : retour sur le quasi sans-faute des sports collectifs français  - Le Parisien">
            <a:extLst>
              <a:ext uri="{FF2B5EF4-FFF2-40B4-BE49-F238E27FC236}">
                <a16:creationId xmlns:a16="http://schemas.microsoft.com/office/drawing/2014/main" id="{CCF22ACD-90C7-F637-309B-2DEB9672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06" y="1790355"/>
            <a:ext cx="6032532" cy="37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5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EB793-5EA3-EBB2-C02F-DD37512F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57" y="840383"/>
            <a:ext cx="10515600" cy="1325563"/>
          </a:xfrm>
        </p:spPr>
        <p:txBody>
          <a:bodyPr/>
          <a:lstStyle/>
          <a:p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 jury final et VIP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FD22E-2AAE-A268-20E9-D7FFEC4B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6735" y="2080040"/>
            <a:ext cx="7753581" cy="44775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94360" marR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4285F4"/>
                </a:solidFill>
                <a:effectLst/>
                <a:latin typeface="Dosis" pitchFamily="2" charset="77"/>
              </a:rPr>
              <a:t>Arnaud Mercier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, conseiller départemental délégué au numérique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594360" marR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4285F4"/>
                </a:solidFill>
                <a:effectLst/>
                <a:latin typeface="Dosis" pitchFamily="2" charset="77"/>
              </a:rPr>
              <a:t>Denis </a:t>
            </a:r>
            <a:r>
              <a:rPr lang="fr-FR" sz="1800" b="0" i="0" u="none" strike="noStrike" dirty="0" err="1">
                <a:solidFill>
                  <a:srgbClr val="4285F4"/>
                </a:solidFill>
                <a:effectLst/>
                <a:latin typeface="Dosis" pitchFamily="2" charset="77"/>
              </a:rPr>
              <a:t>Philipon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, fondateur et président de Voyage privé</a:t>
            </a:r>
          </a:p>
          <a:p>
            <a:pPr marL="594360" marR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4285F4"/>
                </a:solidFill>
                <a:effectLst/>
                <a:latin typeface="Dosis" pitchFamily="2" charset="77"/>
              </a:rPr>
              <a:t>Marie </a:t>
            </a:r>
            <a:r>
              <a:rPr lang="fr-FR" sz="1800" b="0" i="0" u="none" strike="noStrike" dirty="0" err="1">
                <a:solidFill>
                  <a:srgbClr val="4285F4"/>
                </a:solidFill>
                <a:effectLst/>
                <a:latin typeface="Dosis" pitchFamily="2" charset="77"/>
              </a:rPr>
              <a:t>Peticuenot</a:t>
            </a:r>
            <a:r>
              <a:rPr lang="fr-FR" sz="1800" b="0" i="0" u="none" strike="noStrike" dirty="0">
                <a:solidFill>
                  <a:srgbClr val="4285F4"/>
                </a:solidFill>
                <a:effectLst/>
                <a:latin typeface="Dosis" pitchFamily="2" charset="77"/>
              </a:rPr>
              <a:t>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Head of Impact 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Dosis" pitchFamily="2" charset="77"/>
              </a:rPr>
              <a:t>Saleforce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 ( ancienne conseillère spéciale au cabinet de la Ministre déléguée en charge de l'Industrie)</a:t>
            </a:r>
            <a:endParaRPr lang="fr-FR" sz="1800" dirty="0">
              <a:solidFill>
                <a:srgbClr val="000000"/>
              </a:solidFill>
              <a:latin typeface="Helvetica" pitchFamily="2" charset="0"/>
            </a:endParaRPr>
          </a:p>
          <a:p>
            <a:pPr marL="594360" marR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4285F4"/>
                </a:solidFill>
                <a:effectLst/>
                <a:latin typeface="Dosis" pitchFamily="2" charset="77"/>
              </a:rPr>
              <a:t>Hélène </a:t>
            </a:r>
            <a:r>
              <a:rPr lang="fr-FR" sz="1800" b="0" i="0" u="none" strike="noStrike" dirty="0" err="1">
                <a:solidFill>
                  <a:srgbClr val="4285F4"/>
                </a:solidFill>
                <a:effectLst/>
                <a:latin typeface="Dosis" pitchFamily="2" charset="77"/>
              </a:rPr>
              <a:t>Baudon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, Global Head of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Dosis" pitchFamily="2" charset="77"/>
              </a:rPr>
              <a:t>Operation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Dosis" pitchFamily="2" charset="77"/>
              </a:rPr>
              <a:t>Inco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Dosis" pitchFamily="2" charset="77"/>
            </a:endParaRPr>
          </a:p>
          <a:p>
            <a:pPr marL="594360" marR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4285F4"/>
                </a:solidFill>
                <a:effectLst/>
                <a:latin typeface="Dosis" pitchFamily="2" charset="77"/>
              </a:rPr>
              <a:t>Samia </a:t>
            </a:r>
            <a:r>
              <a:rPr lang="fr-FR" sz="1800" b="0" i="0" u="none" strike="noStrike" dirty="0" err="1">
                <a:solidFill>
                  <a:srgbClr val="4285F4"/>
                </a:solidFill>
                <a:effectLst/>
                <a:latin typeface="Dosis" pitchFamily="2" charset="77"/>
              </a:rPr>
              <a:t>Ghozlane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 : Directrice générale de la Grande école du numérique</a:t>
            </a:r>
            <a:endParaRPr lang="fr-FR" sz="1800" dirty="0">
              <a:solidFill>
                <a:srgbClr val="000000"/>
              </a:solidFill>
              <a:latin typeface="Helvetica" pitchFamily="2" charset="0"/>
            </a:endParaRPr>
          </a:p>
          <a:p>
            <a:pPr marL="594360" marR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4285F4"/>
                </a:solidFill>
                <a:effectLst/>
                <a:latin typeface="Dosis" pitchFamily="2" charset="77"/>
              </a:rPr>
              <a:t>Pascal Blain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 : Directrice 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Dosis" pitchFamily="2" charset="77"/>
              </a:rPr>
              <a:t>regional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 Pôle-emploi</a:t>
            </a:r>
            <a:endParaRPr lang="fr-FR" sz="1800" dirty="0">
              <a:solidFill>
                <a:srgbClr val="000000"/>
              </a:solidFill>
              <a:latin typeface="Helvetica" pitchFamily="2" charset="0"/>
            </a:endParaRPr>
          </a:p>
          <a:p>
            <a:pPr marL="594360" marR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4285F4"/>
                </a:solidFill>
                <a:effectLst/>
                <a:latin typeface="Dosis" pitchFamily="2" charset="77"/>
              </a:rPr>
              <a:t>Isabelle BREMOND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Dosis" pitchFamily="2" charset="77"/>
              </a:rPr>
              <a:t>:  Directrice  Générale Provence Tourisme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2"/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2"/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1" indent="0">
              <a:buNone/>
            </a:pP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Google Shape;113;gfacb900da2_0_0">
            <a:extLst>
              <a:ext uri="{FF2B5EF4-FFF2-40B4-BE49-F238E27FC236}">
                <a16:creationId xmlns:a16="http://schemas.microsoft.com/office/drawing/2014/main" id="{2A719017-C705-B958-9519-5D952A505B5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98789" y="224459"/>
            <a:chExt cx="8619812" cy="4694400"/>
          </a:xfrm>
        </p:grpSpPr>
        <p:sp>
          <p:nvSpPr>
            <p:cNvPr id="5" name="Google Shape;114;gfacb900da2_0_0">
              <a:extLst>
                <a:ext uri="{FF2B5EF4-FFF2-40B4-BE49-F238E27FC236}">
                  <a16:creationId xmlns:a16="http://schemas.microsoft.com/office/drawing/2014/main" id="{CDFF4AF9-CA1F-6FF3-6155-609114F852E3}"/>
                </a:ext>
              </a:extLst>
            </p:cNvPr>
            <p:cNvSpPr/>
            <p:nvPr/>
          </p:nvSpPr>
          <p:spPr>
            <a:xfrm>
              <a:off x="463013" y="354196"/>
              <a:ext cx="8181000" cy="4427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5;gfacb900da2_0_0">
              <a:extLst>
                <a:ext uri="{FF2B5EF4-FFF2-40B4-BE49-F238E27FC236}">
                  <a16:creationId xmlns:a16="http://schemas.microsoft.com/office/drawing/2014/main" id="{EBDB0AD1-89FD-2060-EA93-CD65D6CD001D}"/>
                </a:ext>
              </a:extLst>
            </p:cNvPr>
            <p:cNvSpPr/>
            <p:nvPr/>
          </p:nvSpPr>
          <p:spPr>
            <a:xfrm rot="110448">
              <a:off x="367740" y="357867"/>
              <a:ext cx="8377323" cy="4427584"/>
            </a:xfrm>
            <a:prstGeom prst="rect">
              <a:avLst/>
            </a:prstGeom>
            <a:noFill/>
            <a:ln w="19050" cap="flat" cmpd="sng">
              <a:solidFill>
                <a:srgbClr val="E306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6;gfacb900da2_0_0">
              <a:extLst>
                <a:ext uri="{FF2B5EF4-FFF2-40B4-BE49-F238E27FC236}">
                  <a16:creationId xmlns:a16="http://schemas.microsoft.com/office/drawing/2014/main" id="{BF943B4E-671B-45A7-79B0-2717A56DA6D2}"/>
                </a:ext>
              </a:extLst>
            </p:cNvPr>
            <p:cNvSpPr/>
            <p:nvPr/>
          </p:nvSpPr>
          <p:spPr>
            <a:xfrm rot="-49159">
              <a:off x="369512" y="396755"/>
              <a:ext cx="8517871" cy="4427253"/>
            </a:xfrm>
            <a:prstGeom prst="rect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7;gfacb900da2_0_0">
              <a:extLst>
                <a:ext uri="{FF2B5EF4-FFF2-40B4-BE49-F238E27FC236}">
                  <a16:creationId xmlns:a16="http://schemas.microsoft.com/office/drawing/2014/main" id="{0607AC24-3A13-CBD0-AC26-044B49811DF0}"/>
                </a:ext>
              </a:extLst>
            </p:cNvPr>
            <p:cNvSpPr/>
            <p:nvPr/>
          </p:nvSpPr>
          <p:spPr>
            <a:xfrm>
              <a:off x="318100" y="436050"/>
              <a:ext cx="8436900" cy="4427100"/>
            </a:xfrm>
            <a:prstGeom prst="rect">
              <a:avLst/>
            </a:prstGeom>
            <a:noFill/>
            <a:ln w="38100" cap="flat" cmpd="sng">
              <a:solidFill>
                <a:srgbClr val="008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427C1812-0220-4113-1B3F-0DE33B74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6003186"/>
            <a:ext cx="2139157" cy="60527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44847BE-BFE4-88A5-D17C-66F4A3AC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35" y="448881"/>
            <a:ext cx="5587645" cy="29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7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742951" y="309006"/>
            <a:ext cx="11336800" cy="82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&lt; </a:t>
            </a:r>
            <a:r>
              <a:rPr lang="fr" sz="4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J1</a:t>
            </a:r>
            <a:r>
              <a:rPr lang="fr" sz="4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: Conférences, cohésion, code…</a:t>
            </a: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67" dirty="0">
              <a:solidFill>
                <a:srgbClr val="728B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4" name="Google Shape;154;p31"/>
          <p:cNvGrpSpPr/>
          <p:nvPr/>
        </p:nvGrpSpPr>
        <p:grpSpPr>
          <a:xfrm>
            <a:off x="217651" y="1135952"/>
            <a:ext cx="5271082" cy="244681"/>
            <a:chOff x="533125" y="2677100"/>
            <a:chExt cx="23513400" cy="489363"/>
          </a:xfrm>
        </p:grpSpPr>
        <p:cxnSp>
          <p:nvCxnSpPr>
            <p:cNvPr id="155" name="Google Shape;155;p31"/>
            <p:cNvCxnSpPr/>
            <p:nvPr/>
          </p:nvCxnSpPr>
          <p:spPr>
            <a:xfrm>
              <a:off x="2386800" y="2677100"/>
              <a:ext cx="20911200" cy="48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31"/>
            <p:cNvCxnSpPr/>
            <p:nvPr/>
          </p:nvCxnSpPr>
          <p:spPr>
            <a:xfrm rot="10800000" flipH="1">
              <a:off x="533125" y="2910350"/>
              <a:ext cx="23513400" cy="72000"/>
            </a:xfrm>
            <a:prstGeom prst="straightConnector1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31"/>
            <p:cNvCxnSpPr/>
            <p:nvPr/>
          </p:nvCxnSpPr>
          <p:spPr>
            <a:xfrm rot="10800000" flipH="1">
              <a:off x="1619250" y="3143963"/>
              <a:ext cx="20536800" cy="22500"/>
            </a:xfrm>
            <a:prstGeom prst="straightConnector1">
              <a:avLst/>
            </a:prstGeom>
            <a:noFill/>
            <a:ln w="19050" cap="flat" cmpd="sng">
              <a:solidFill>
                <a:srgbClr val="76A5A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076" name="Picture 4" descr="PWA WORLD WINDSURFING TOUR: Red Bull Storm Chase">
            <a:extLst>
              <a:ext uri="{FF2B5EF4-FFF2-40B4-BE49-F238E27FC236}">
                <a16:creationId xmlns:a16="http://schemas.microsoft.com/office/drawing/2014/main" id="{CB98036F-5C1F-AACD-159F-639648DB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94" y="1633488"/>
            <a:ext cx="5835805" cy="42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DC6887D-83C2-1BB3-EA40-E1BCD4F4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89574"/>
              </p:ext>
            </p:extLst>
          </p:nvPr>
        </p:nvGraphicFramePr>
        <p:xfrm>
          <a:off x="113676" y="1633488"/>
          <a:ext cx="6220216" cy="4221082"/>
        </p:xfrm>
        <a:graphic>
          <a:graphicData uri="http://schemas.openxmlformats.org/drawingml/2006/table">
            <a:tbl>
              <a:tblPr/>
              <a:tblGrid>
                <a:gridCol w="1139286">
                  <a:extLst>
                    <a:ext uri="{9D8B030D-6E8A-4147-A177-3AD203B41FA5}">
                      <a16:colId xmlns:a16="http://schemas.microsoft.com/office/drawing/2014/main" val="155388118"/>
                    </a:ext>
                  </a:extLst>
                </a:gridCol>
                <a:gridCol w="5080930">
                  <a:extLst>
                    <a:ext uri="{9D8B030D-6E8A-4147-A177-3AD203B41FA5}">
                      <a16:colId xmlns:a16="http://schemas.microsoft.com/office/drawing/2014/main" val="2234903381"/>
                    </a:ext>
                  </a:extLst>
                </a:gridCol>
              </a:tblGrid>
              <a:tr h="334112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dirty="0">
                          <a:effectLst/>
                        </a:rPr>
                        <a:t>10h - 10h10</a:t>
                      </a:r>
                    </a:p>
                  </a:txBody>
                  <a:tcPr marL="13947" marR="13947" marT="9298" marB="929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dirty="0">
                          <a:solidFill>
                            <a:srgbClr val="0070C0"/>
                          </a:solidFill>
                          <a:effectLst/>
                        </a:rPr>
                        <a:t>Mot d'accueil</a:t>
                      </a:r>
                    </a:p>
                  </a:txBody>
                  <a:tcPr marL="13947" marR="13947" marT="9298" marB="929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038637"/>
                  </a:ext>
                </a:extLst>
              </a:tr>
              <a:tr h="334112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dirty="0">
                          <a:effectLst/>
                        </a:rPr>
                        <a:t>10h10-10h20</a:t>
                      </a:r>
                    </a:p>
                  </a:txBody>
                  <a:tcPr marL="13947" marR="13947" marT="9298" marB="929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Intervention de Salesforce/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effectLst/>
                        </a:rPr>
                        <a:t>Inco</a:t>
                      </a:r>
                      <a:r>
                        <a:rPr lang="fr-FR" sz="1400" dirty="0">
                          <a:solidFill>
                            <a:srgbClr val="0070C0"/>
                          </a:solidFill>
                          <a:effectLst/>
                        </a:rPr>
                        <a:t> -  Christopher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435433"/>
                  </a:ext>
                </a:extLst>
              </a:tr>
              <a:tr h="334112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10h20-10h30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Intervention de </a:t>
                      </a:r>
                      <a:r>
                        <a:rPr lang="fr-FR" sz="1400" dirty="0">
                          <a:solidFill>
                            <a:srgbClr val="0070C0"/>
                          </a:solidFill>
                          <a:effectLst/>
                        </a:rPr>
                        <a:t>Voyage Privé</a:t>
                      </a:r>
                      <a:r>
                        <a:rPr lang="fr-FR" sz="1400" dirty="0">
                          <a:solidFill>
                            <a:srgbClr val="00B0F0"/>
                          </a:solidFill>
                          <a:effectLst/>
                        </a:rPr>
                        <a:t> – Benjamin et Boris</a:t>
                      </a:r>
                      <a:r>
                        <a:rPr lang="fr-FR" sz="1400" dirty="0">
                          <a:effectLst/>
                        </a:rPr>
                        <a:t> annonce du thème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486941"/>
                  </a:ext>
                </a:extLst>
              </a:tr>
              <a:tr h="334112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0" dirty="0">
                          <a:effectLst/>
                          <a:latin typeface="Arial" panose="020B0604020202020204" pitchFamily="34" charset="0"/>
                        </a:rPr>
                        <a:t>10h30 -11h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0" dirty="0">
                          <a:effectLst/>
                          <a:latin typeface="Arial" panose="020B0604020202020204" pitchFamily="34" charset="0"/>
                        </a:rPr>
                        <a:t>Conférence accueil des JO à Marseille: </a:t>
                      </a:r>
                      <a:r>
                        <a:rPr lang="fr-FR" sz="1400" b="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CD13 - </a:t>
                      </a:r>
                      <a:r>
                        <a:rPr lang="fr-FR" sz="1400" b="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Mickael </a:t>
                      </a:r>
                      <a:r>
                        <a:rPr lang="fr-FR" sz="1400" b="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Iserable</a:t>
                      </a:r>
                      <a:endParaRPr lang="fr-FR" sz="1400" b="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919116"/>
                  </a:ext>
                </a:extLst>
              </a:tr>
              <a:tr h="193540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b="1" dirty="0">
                          <a:effectLst/>
                        </a:rPr>
                        <a:t>11h - 11h30</a:t>
                      </a:r>
                    </a:p>
                  </a:txBody>
                  <a:tcPr marL="13947" marR="13947" marT="9298" marB="929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1" dirty="0">
                          <a:effectLst/>
                        </a:rPr>
                        <a:t>Pause 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25462"/>
                  </a:ext>
                </a:extLst>
              </a:tr>
              <a:tr h="334112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dirty="0">
                          <a:effectLst/>
                        </a:rPr>
                        <a:t>11h30 - 12h00</a:t>
                      </a:r>
                    </a:p>
                  </a:txBody>
                  <a:tcPr marL="13947" marR="13947" marT="9298" marB="929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Conférence sur l'engagement </a:t>
                      </a:r>
                      <a:r>
                        <a:rPr lang="fr-FR" sz="1400" dirty="0">
                          <a:solidFill>
                            <a:srgbClr val="0070C0"/>
                          </a:solidFill>
                          <a:effectLst/>
                        </a:rPr>
                        <a:t>-  Provence Rugby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112918"/>
                  </a:ext>
                </a:extLst>
              </a:tr>
              <a:tr h="334112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12h10-12h50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Annonce des équipes - Atelier de 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effectLst/>
                        </a:rPr>
                        <a:t>Ice</a:t>
                      </a:r>
                      <a:r>
                        <a:rPr lang="fr-FR" sz="1400" dirty="0">
                          <a:solidFill>
                            <a:srgbClr val="0070C0"/>
                          </a:solidFill>
                          <a:effectLst/>
                        </a:rPr>
                        <a:t> Breaker - </a:t>
                      </a:r>
                      <a:r>
                        <a:rPr lang="fr-FR" sz="1400" dirty="0">
                          <a:solidFill>
                            <a:srgbClr val="00B0F0"/>
                          </a:solidFill>
                          <a:effectLst/>
                        </a:rPr>
                        <a:t>Laetitia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78568"/>
                  </a:ext>
                </a:extLst>
              </a:tr>
              <a:tr h="161159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b="1" dirty="0">
                          <a:effectLst/>
                        </a:rPr>
                        <a:t>13h00</a:t>
                      </a:r>
                    </a:p>
                  </a:txBody>
                  <a:tcPr marL="13947" marR="13947" marT="9298" marB="9298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b="1" dirty="0">
                          <a:effectLst/>
                        </a:rPr>
                        <a:t>REPAS</a:t>
                      </a:r>
                    </a:p>
                  </a:txBody>
                  <a:tcPr marL="13947" marR="13947" marT="9298" marB="929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52265"/>
                  </a:ext>
                </a:extLst>
              </a:tr>
              <a:tr h="490562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b="1" dirty="0">
                          <a:effectLst/>
                        </a:rPr>
                        <a:t>14h </a:t>
                      </a:r>
                    </a:p>
                  </a:txBody>
                  <a:tcPr marL="13947" marR="13947" marT="9298" marB="9298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6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b="1" dirty="0">
                          <a:effectLst/>
                        </a:rPr>
                        <a:t>Présentation du produit Web et de la problématique par l'équipe de dev, AWS et équipe VP - explication du déroulé du concours </a:t>
                      </a:r>
                    </a:p>
                  </a:txBody>
                  <a:tcPr marL="0" marR="0" marT="9298" marB="9298" anchor="ctr">
                    <a:lnL w="9525" cap="flat" cmpd="sng" algn="ctr">
                      <a:solidFill>
                        <a:srgbClr val="60B6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6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721164"/>
                  </a:ext>
                </a:extLst>
              </a:tr>
              <a:tr h="177661"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dirty="0">
                          <a:effectLst/>
                        </a:rPr>
                        <a:t>14h30</a:t>
                      </a:r>
                    </a:p>
                  </a:txBody>
                  <a:tcPr marL="13947" marR="13947" marT="9298" marB="929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dirty="0">
                          <a:effectLst/>
                        </a:rPr>
                        <a:t>Mise en place des équipes et répartition dans le lieu </a:t>
                      </a:r>
                    </a:p>
                  </a:txBody>
                  <a:tcPr marL="13947" marR="13947" marT="9298" marB="929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46132"/>
                  </a:ext>
                </a:extLst>
              </a:tr>
              <a:tr h="177661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1" dirty="0">
                          <a:effectLst/>
                        </a:rPr>
                        <a:t>14h45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b="1" dirty="0">
                          <a:solidFill>
                            <a:srgbClr val="0070C0"/>
                          </a:solidFill>
                          <a:effectLst/>
                        </a:rPr>
                        <a:t>Code !!!</a:t>
                      </a:r>
                    </a:p>
                  </a:txBody>
                  <a:tcPr marL="13947" marR="13947" marT="9298" marB="929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7339"/>
                  </a:ext>
                </a:extLst>
              </a:tr>
              <a:tr h="158123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16h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Goûter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462977"/>
                  </a:ext>
                </a:extLst>
              </a:tr>
              <a:tr h="334112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19h45 - 20h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Départ de la navette de retour</a:t>
                      </a:r>
                    </a:p>
                  </a:txBody>
                  <a:tcPr marL="13947" marR="13947" marT="9298" marB="92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55030"/>
                  </a:ext>
                </a:extLst>
              </a:tr>
              <a:tr h="177661">
                <a:tc>
                  <a:txBody>
                    <a:bodyPr/>
                    <a:lstStyle/>
                    <a:p>
                      <a:pPr rtl="0" fontAlgn="t"/>
                      <a:r>
                        <a:rPr lang="fr-FR" sz="1400" b="1" dirty="0">
                          <a:effectLst/>
                        </a:rPr>
                        <a:t>21h</a:t>
                      </a:r>
                    </a:p>
                  </a:txBody>
                  <a:tcPr marL="13947" marR="13947" marT="9298" marB="929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400" b="1" dirty="0">
                          <a:effectLst/>
                        </a:rPr>
                        <a:t>Fermeture des portes - sortie de tous les participants</a:t>
                      </a:r>
                    </a:p>
                  </a:txBody>
                  <a:tcPr marL="13947" marR="13947" marT="9298" marB="92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52647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C2197AC3-0DF3-FE92-B0FC-7AD33001D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6207373"/>
            <a:ext cx="2139157" cy="605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742951" y="309006"/>
            <a:ext cx="11336800" cy="82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&lt; </a:t>
            </a:r>
            <a:r>
              <a:rPr lang="fr" sz="4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J2</a:t>
            </a:r>
            <a:r>
              <a:rPr lang="fr" sz="4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: Code &amp; code…</a:t>
            </a: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67" dirty="0">
              <a:solidFill>
                <a:srgbClr val="728B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4" name="Google Shape;154;p31"/>
          <p:cNvGrpSpPr/>
          <p:nvPr/>
        </p:nvGrpSpPr>
        <p:grpSpPr>
          <a:xfrm>
            <a:off x="217651" y="1135952"/>
            <a:ext cx="5271082" cy="244681"/>
            <a:chOff x="533125" y="2677100"/>
            <a:chExt cx="23513400" cy="489363"/>
          </a:xfrm>
        </p:grpSpPr>
        <p:cxnSp>
          <p:nvCxnSpPr>
            <p:cNvPr id="155" name="Google Shape;155;p31"/>
            <p:cNvCxnSpPr/>
            <p:nvPr/>
          </p:nvCxnSpPr>
          <p:spPr>
            <a:xfrm>
              <a:off x="2386800" y="2677100"/>
              <a:ext cx="20911200" cy="48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31"/>
            <p:cNvCxnSpPr/>
            <p:nvPr/>
          </p:nvCxnSpPr>
          <p:spPr>
            <a:xfrm rot="10800000" flipH="1">
              <a:off x="533125" y="2910350"/>
              <a:ext cx="23513400" cy="72000"/>
            </a:xfrm>
            <a:prstGeom prst="straightConnector1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31"/>
            <p:cNvCxnSpPr/>
            <p:nvPr/>
          </p:nvCxnSpPr>
          <p:spPr>
            <a:xfrm rot="10800000" flipH="1">
              <a:off x="1619250" y="3143963"/>
              <a:ext cx="20536800" cy="22500"/>
            </a:xfrm>
            <a:prstGeom prst="straightConnector1">
              <a:avLst/>
            </a:prstGeom>
            <a:noFill/>
            <a:ln w="19050" cap="flat" cmpd="sng">
              <a:solidFill>
                <a:srgbClr val="76A5A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C0912B3-A15D-6B95-0BA0-3C98695EE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28434"/>
              </p:ext>
            </p:extLst>
          </p:nvPr>
        </p:nvGraphicFramePr>
        <p:xfrm>
          <a:off x="217651" y="1639045"/>
          <a:ext cx="5685999" cy="2736674"/>
        </p:xfrm>
        <a:graphic>
          <a:graphicData uri="http://schemas.openxmlformats.org/drawingml/2006/table">
            <a:tbl>
              <a:tblPr/>
              <a:tblGrid>
                <a:gridCol w="1289001">
                  <a:extLst>
                    <a:ext uri="{9D8B030D-6E8A-4147-A177-3AD203B41FA5}">
                      <a16:colId xmlns:a16="http://schemas.microsoft.com/office/drawing/2014/main" val="2689452811"/>
                    </a:ext>
                  </a:extLst>
                </a:gridCol>
                <a:gridCol w="4396998">
                  <a:extLst>
                    <a:ext uri="{9D8B030D-6E8A-4147-A177-3AD203B41FA5}">
                      <a16:colId xmlns:a16="http://schemas.microsoft.com/office/drawing/2014/main" val="2070810291"/>
                    </a:ext>
                  </a:extLst>
                </a:gridCol>
              </a:tblGrid>
              <a:tr h="368515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b="1" dirty="0">
                          <a:effectLst/>
                        </a:rPr>
                        <a:t>9h-9h30</a:t>
                      </a:r>
                    </a:p>
                  </a:txBody>
                  <a:tcPr marL="28428" marR="28428" marT="18952" marB="1895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effectLst/>
                        </a:rPr>
                        <a:t>Accueil des participants - Café/Thé</a:t>
                      </a:r>
                    </a:p>
                  </a:txBody>
                  <a:tcPr marL="28428" marR="28428" marT="18952" marB="189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341783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>
                          <a:effectLst/>
                        </a:rPr>
                        <a:t>9h30 - 13h</a:t>
                      </a:r>
                    </a:p>
                  </a:txBody>
                  <a:tcPr marL="28428" marR="28428" marT="18952" marB="189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dirty="0">
                          <a:solidFill>
                            <a:srgbClr val="0070C0"/>
                          </a:solidFill>
                          <a:effectLst/>
                        </a:rPr>
                        <a:t>Code</a:t>
                      </a:r>
                      <a:r>
                        <a:rPr lang="fr-FR" sz="1600" dirty="0">
                          <a:effectLst/>
                        </a:rPr>
                        <a:t> !</a:t>
                      </a:r>
                    </a:p>
                  </a:txBody>
                  <a:tcPr marL="28428" marR="28428" marT="18952" marB="189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5108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>
                          <a:effectLst/>
                        </a:rPr>
                        <a:t>13h </a:t>
                      </a:r>
                    </a:p>
                  </a:txBody>
                  <a:tcPr marL="28428" marR="28428" marT="18952" marB="18952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effectLst/>
                        </a:rPr>
                        <a:t>REPAS - participants, </a:t>
                      </a:r>
                      <a:r>
                        <a:rPr lang="fr-FR" sz="1600" b="1" dirty="0" err="1">
                          <a:effectLst/>
                        </a:rPr>
                        <a:t>coférenciers</a:t>
                      </a:r>
                      <a:r>
                        <a:rPr lang="fr-FR" sz="1600" b="1" dirty="0">
                          <a:effectLst/>
                        </a:rPr>
                        <a:t>, staff, team VP</a:t>
                      </a:r>
                    </a:p>
                  </a:txBody>
                  <a:tcPr marL="28428" marR="28428" marT="18952" marB="1895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79504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effectLst/>
                        </a:rPr>
                        <a:t>14h</a:t>
                      </a:r>
                    </a:p>
                  </a:txBody>
                  <a:tcPr marL="28428" marR="28428" marT="18952" marB="1895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solidFill>
                            <a:srgbClr val="0070C0"/>
                          </a:solidFill>
                          <a:effectLst/>
                        </a:rPr>
                        <a:t>Code !</a:t>
                      </a:r>
                    </a:p>
                  </a:txBody>
                  <a:tcPr marL="28428" marR="28428" marT="18952" marB="1895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578124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>
                          <a:effectLst/>
                        </a:rPr>
                        <a:t>16h</a:t>
                      </a:r>
                    </a:p>
                  </a:txBody>
                  <a:tcPr marL="28428" marR="28428" marT="18952" marB="1895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effectLst/>
                        </a:rPr>
                        <a:t>Goûter</a:t>
                      </a:r>
                    </a:p>
                  </a:txBody>
                  <a:tcPr marL="28428" marR="28428" marT="18952" marB="1895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6543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effectLst/>
                        </a:rPr>
                        <a:t>19h45 - 20h</a:t>
                      </a:r>
                    </a:p>
                  </a:txBody>
                  <a:tcPr marL="28428" marR="28428" marT="18952" marB="1895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effectLst/>
                        </a:rPr>
                        <a:t>Départ de la navette de retour</a:t>
                      </a:r>
                    </a:p>
                  </a:txBody>
                  <a:tcPr marL="28428" marR="28428" marT="18952" marB="1895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61756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1">
                          <a:effectLst/>
                        </a:rPr>
                        <a:t>21h</a:t>
                      </a:r>
                    </a:p>
                  </a:txBody>
                  <a:tcPr marL="28428" marR="28428" marT="18952" marB="18952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1" dirty="0">
                          <a:effectLst/>
                        </a:rPr>
                        <a:t>Fermeture des portes - sortie de tous les participants</a:t>
                      </a:r>
                    </a:p>
                  </a:txBody>
                  <a:tcPr marL="28428" marR="28428" marT="18952" marB="18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04729"/>
                  </a:ext>
                </a:extLst>
              </a:tr>
            </a:tbl>
          </a:graphicData>
        </a:graphic>
      </p:graphicFrame>
      <p:pic>
        <p:nvPicPr>
          <p:cNvPr id="8194" name="Picture 2" descr="Rafting — Wikipédia">
            <a:extLst>
              <a:ext uri="{FF2B5EF4-FFF2-40B4-BE49-F238E27FC236}">
                <a16:creationId xmlns:a16="http://schemas.microsoft.com/office/drawing/2014/main" id="{AE5343A5-F67D-FC02-D9AB-E7803EE4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50" y="1639045"/>
            <a:ext cx="6288350" cy="447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79DFCB2-2027-49BD-0670-C41A1D524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6198495"/>
            <a:ext cx="2139157" cy="6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742951" y="309006"/>
            <a:ext cx="11336800" cy="82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&lt; </a:t>
            </a:r>
            <a:r>
              <a:rPr lang="fr" sz="4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J3</a:t>
            </a:r>
            <a:r>
              <a:rPr lang="fr" sz="4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: </a:t>
            </a:r>
            <a:r>
              <a:rPr lang="fr" sz="44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PrépaPitch</a:t>
            </a:r>
            <a:r>
              <a:rPr lang="fr" sz="4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- Jury1 – </a:t>
            </a:r>
            <a:r>
              <a:rPr lang="fr" sz="44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JobDating</a:t>
            </a:r>
            <a:r>
              <a:rPr lang="fr" sz="4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- Jury2</a:t>
            </a:r>
            <a:r>
              <a:rPr lang="fr" sz="5600" dirty="0">
                <a:solidFill>
                  <a:srgbClr val="0365C0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67" dirty="0">
              <a:solidFill>
                <a:srgbClr val="728BC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4" name="Google Shape;154;p31"/>
          <p:cNvGrpSpPr/>
          <p:nvPr/>
        </p:nvGrpSpPr>
        <p:grpSpPr>
          <a:xfrm>
            <a:off x="217651" y="1135952"/>
            <a:ext cx="5271082" cy="244681"/>
            <a:chOff x="533125" y="2677100"/>
            <a:chExt cx="23513400" cy="489363"/>
          </a:xfrm>
        </p:grpSpPr>
        <p:cxnSp>
          <p:nvCxnSpPr>
            <p:cNvPr id="155" name="Google Shape;155;p31"/>
            <p:cNvCxnSpPr/>
            <p:nvPr/>
          </p:nvCxnSpPr>
          <p:spPr>
            <a:xfrm>
              <a:off x="2386800" y="2677100"/>
              <a:ext cx="20911200" cy="48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31"/>
            <p:cNvCxnSpPr/>
            <p:nvPr/>
          </p:nvCxnSpPr>
          <p:spPr>
            <a:xfrm rot="10800000" flipH="1">
              <a:off x="533125" y="2910350"/>
              <a:ext cx="23513400" cy="72000"/>
            </a:xfrm>
            <a:prstGeom prst="straightConnector1">
              <a:avLst/>
            </a:prstGeom>
            <a:noFill/>
            <a:ln w="19050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31"/>
            <p:cNvCxnSpPr/>
            <p:nvPr/>
          </p:nvCxnSpPr>
          <p:spPr>
            <a:xfrm rot="10800000" flipH="1">
              <a:off x="1619250" y="3143963"/>
              <a:ext cx="20536800" cy="22500"/>
            </a:xfrm>
            <a:prstGeom prst="straightConnector1">
              <a:avLst/>
            </a:prstGeom>
            <a:noFill/>
            <a:ln w="19050" cap="flat" cmpd="sng">
              <a:solidFill>
                <a:srgbClr val="76A5A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263BDDA-1369-1FEF-2B31-277FE90C9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67176"/>
              </p:ext>
            </p:extLst>
          </p:nvPr>
        </p:nvGraphicFramePr>
        <p:xfrm>
          <a:off x="208773" y="1633059"/>
          <a:ext cx="5481814" cy="4629800"/>
        </p:xfrm>
        <a:graphic>
          <a:graphicData uri="http://schemas.openxmlformats.org/drawingml/2006/table">
            <a:tbl>
              <a:tblPr/>
              <a:tblGrid>
                <a:gridCol w="1242713">
                  <a:extLst>
                    <a:ext uri="{9D8B030D-6E8A-4147-A177-3AD203B41FA5}">
                      <a16:colId xmlns:a16="http://schemas.microsoft.com/office/drawing/2014/main" val="1109038391"/>
                    </a:ext>
                  </a:extLst>
                </a:gridCol>
                <a:gridCol w="4239101">
                  <a:extLst>
                    <a:ext uri="{9D8B030D-6E8A-4147-A177-3AD203B41FA5}">
                      <a16:colId xmlns:a16="http://schemas.microsoft.com/office/drawing/2014/main" val="320485056"/>
                    </a:ext>
                  </a:extLst>
                </a:gridCol>
              </a:tblGrid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9h - 9h30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dirty="0">
                          <a:effectLst/>
                        </a:rPr>
                        <a:t>Accueil des participants - Café/Thé</a:t>
                      </a:r>
                    </a:p>
                  </a:txBody>
                  <a:tcPr marL="12432" marR="12432" marT="8288" marB="8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91064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9h40 - 10h 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Finalisation des projets pour intégration 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371510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9h40 - 10h 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Présentation à destination des coachs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54069"/>
                  </a:ext>
                </a:extLst>
              </a:tr>
              <a:tr h="355383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10h - 11h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 err="1">
                          <a:effectLst/>
                        </a:rPr>
                        <a:t>PrépaPitch</a:t>
                      </a:r>
                      <a:r>
                        <a:rPr lang="fr-FR" sz="1400" dirty="0">
                          <a:effectLst/>
                        </a:rPr>
                        <a:t> (groupe isolé) / </a:t>
                      </a:r>
                      <a:r>
                        <a:rPr lang="fr-FR" sz="1400" dirty="0" err="1">
                          <a:effectLst/>
                        </a:rPr>
                        <a:t>prépaIntégration</a:t>
                      </a:r>
                      <a:r>
                        <a:rPr lang="fr-FR" sz="1400" dirty="0">
                          <a:effectLst/>
                        </a:rPr>
                        <a:t> Dev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40725"/>
                  </a:ext>
                </a:extLst>
              </a:tr>
              <a:tr h="355383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11h - 12h 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Pré jury : </a:t>
                      </a:r>
                      <a:r>
                        <a:rPr lang="fr-FR" sz="1400" dirty="0" err="1">
                          <a:effectLst/>
                        </a:rPr>
                        <a:t>Review</a:t>
                      </a:r>
                      <a:r>
                        <a:rPr lang="fr-FR" sz="1400" dirty="0">
                          <a:effectLst/>
                        </a:rPr>
                        <a:t> des 20 projets sélection des 10 meilleurs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785387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10h -11h30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Intégration des projets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679285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11h30 13h00</a:t>
                      </a:r>
                    </a:p>
                  </a:txBody>
                  <a:tcPr marL="12432" marR="12432" marT="8288" marB="8288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Repas 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783068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13h15 - 13h30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Départ bus pour Campus de Voyage Privé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780375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14h - 14h30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Intervention auprès de l'école des XV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42300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14h00 - 16h00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 err="1">
                          <a:effectLst/>
                        </a:rPr>
                        <a:t>Jobdating</a:t>
                      </a:r>
                      <a:r>
                        <a:rPr lang="fr-FR" sz="1400" dirty="0">
                          <a:effectLst/>
                        </a:rPr>
                        <a:t> // Atelier recherche emploi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56887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16h20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Introduction au pitch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98514"/>
                  </a:ext>
                </a:extLst>
              </a:tr>
              <a:tr h="355383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16h30 -17h20</a:t>
                      </a:r>
                    </a:p>
                  </a:txBody>
                  <a:tcPr marL="12432" marR="12432" marT="8288" marB="8288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1" dirty="0">
                          <a:effectLst/>
                        </a:rPr>
                        <a:t>Démonstrations officielles du produit  (10x5 mn max)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7345"/>
                  </a:ext>
                </a:extLst>
              </a:tr>
              <a:tr h="322357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17h20 - 17h50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Délibération du jury - 30 - 35 mn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424434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17h20 - 17h50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Pause réseautage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77818"/>
                  </a:ext>
                </a:extLst>
              </a:tr>
              <a:tr h="355383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18h00 - 18h20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Début de la cérémonie: discours + table ronde des VIP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256380"/>
                  </a:ext>
                </a:extLst>
              </a:tr>
              <a:tr h="355383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18h20 - 18h30</a:t>
                      </a:r>
                    </a:p>
                  </a:txBody>
                  <a:tcPr marL="12432" marR="12432" marT="8288" marB="8288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1" dirty="0">
                          <a:effectLst/>
                        </a:rPr>
                        <a:t>Remise des prix et ouverture du cocktail de fin d'</a:t>
                      </a:r>
                      <a:r>
                        <a:rPr lang="fr-FR" sz="1400" b="1" dirty="0" err="1">
                          <a:effectLst/>
                        </a:rPr>
                        <a:t>event</a:t>
                      </a:r>
                      <a:r>
                        <a:rPr lang="fr-FR" sz="1400" b="1" dirty="0">
                          <a:effectLst/>
                        </a:rPr>
                        <a:t> 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11709"/>
                  </a:ext>
                </a:extLst>
              </a:tr>
              <a:tr h="230048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dirty="0">
                          <a:effectLst/>
                        </a:rPr>
                        <a:t>19h45 - 20h</a:t>
                      </a:r>
                    </a:p>
                  </a:txBody>
                  <a:tcPr marL="12432" marR="12432" marT="8288" marB="828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400" dirty="0">
                          <a:effectLst/>
                        </a:rPr>
                        <a:t>Départ navette de retour </a:t>
                      </a:r>
                    </a:p>
                  </a:txBody>
                  <a:tcPr marL="12432" marR="12432" marT="8288" marB="8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338479"/>
                  </a:ext>
                </a:extLst>
              </a:tr>
            </a:tbl>
          </a:graphicData>
        </a:graphic>
      </p:graphicFrame>
      <p:pic>
        <p:nvPicPr>
          <p:cNvPr id="9218" name="Picture 2" descr="Provence Rugby en apothéose ! - midi-olympique.fr">
            <a:extLst>
              <a:ext uri="{FF2B5EF4-FFF2-40B4-BE49-F238E27FC236}">
                <a16:creationId xmlns:a16="http://schemas.microsoft.com/office/drawing/2014/main" id="{0628BC50-936A-8CAC-99C1-FD76880A2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60" y="1633063"/>
            <a:ext cx="6492540" cy="462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703B51F-4044-4189-9105-24A1B8AFE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2" y="6260640"/>
            <a:ext cx="2139157" cy="6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47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731</Words>
  <Application>Microsoft Macintosh PowerPoint</Application>
  <PresentationFormat>Grand écran</PresentationFormat>
  <Paragraphs>153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Avenir</vt:lpstr>
      <vt:lpstr>Barlow Semi Condensed</vt:lpstr>
      <vt:lpstr>Calibri</vt:lpstr>
      <vt:lpstr>Calibri Light</vt:lpstr>
      <vt:lpstr>Dosis</vt:lpstr>
      <vt:lpstr>Helvetica</vt:lpstr>
      <vt:lpstr>Oswald</vt:lpstr>
      <vt:lpstr>Poppins</vt:lpstr>
      <vt:lpstr>Thème Office</vt:lpstr>
      <vt:lpstr>Welcome</vt:lpstr>
      <vt:lpstr>créée en 2018</vt:lpstr>
      <vt:lpstr>Présentation PowerPoint</vt:lpstr>
      <vt:lpstr>Présentation PowerPoint</vt:lpstr>
      <vt:lpstr>Et cette année pour vous !!!</vt:lpstr>
      <vt:lpstr>Le jury final et VIP</vt:lpstr>
      <vt:lpstr>Présentation PowerPoint</vt:lpstr>
      <vt:lpstr>Présentation PowerPoint</vt:lpstr>
      <vt:lpstr>Présentation PowerPoint</vt:lpstr>
      <vt:lpstr>Les valeurs de C4M</vt:lpstr>
      <vt:lpstr>A vous de jouer !!!</vt:lpstr>
      <vt:lpstr>Les thèmes et sujets : Les JO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diapo</dc:title>
  <dc:creator>hippolyte ternat</dc:creator>
  <cp:lastModifiedBy>Laurent Freund</cp:lastModifiedBy>
  <cp:revision>18</cp:revision>
  <dcterms:created xsi:type="dcterms:W3CDTF">2022-11-10T09:44:23Z</dcterms:created>
  <dcterms:modified xsi:type="dcterms:W3CDTF">2022-11-14T14:17:57Z</dcterms:modified>
</cp:coreProperties>
</file>