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60" r:id="rId4"/>
    <p:sldId id="259" r:id="rId5"/>
    <p:sldId id="257" r:id="rId6"/>
    <p:sldId id="258" r:id="rId7"/>
    <p:sldId id="264" r:id="rId8"/>
    <p:sldId id="267" r:id="rId9"/>
    <p:sldId id="265" r:id="rId10"/>
    <p:sldId id="266" r:id="rId11"/>
    <p:sldId id="268" r:id="rId12"/>
    <p:sldId id="269" r:id="rId13"/>
    <p:sldId id="272" r:id="rId14"/>
    <p:sldId id="274" r:id="rId15"/>
    <p:sldId id="279" r:id="rId16"/>
    <p:sldId id="276" r:id="rId17"/>
    <p:sldId id="277" r:id="rId18"/>
    <p:sldId id="280" r:id="rId19"/>
    <p:sldId id="281" r:id="rId20"/>
    <p:sldId id="278" r:id="rId21"/>
    <p:sldId id="271" r:id="rId22"/>
    <p:sldId id="282" r:id="rId23"/>
    <p:sldId id="283" r:id="rId24"/>
    <p:sldId id="284" r:id="rId25"/>
    <p:sldId id="285" r:id="rId26"/>
    <p:sldId id="286" r:id="rId27"/>
    <p:sldId id="273" r:id="rId28"/>
    <p:sldId id="287"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ACD7C-C852-4576-A920-38A52E7FC61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7D10F5A4-3AA2-4FFA-874C-F7BDD011FC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70149F0-B563-4948-B7DA-C8FC2AF24F7F}"/>
              </a:ext>
            </a:extLst>
          </p:cNvPr>
          <p:cNvSpPr>
            <a:spLocks noGrp="1"/>
          </p:cNvSpPr>
          <p:nvPr>
            <p:ph type="dt" sz="half" idx="10"/>
          </p:nvPr>
        </p:nvSpPr>
        <p:spPr/>
        <p:txBody>
          <a:bodyPr/>
          <a:lstStyle/>
          <a:p>
            <a:fld id="{43209C68-7C52-4896-A6A1-156946E6B90D}" type="datetimeFigureOut">
              <a:rPr kumimoji="1" lang="ja-JP" altLang="en-US" smtClean="0"/>
              <a:t>2018/1/15</a:t>
            </a:fld>
            <a:endParaRPr kumimoji="1" lang="ja-JP" altLang="en-US"/>
          </a:p>
        </p:txBody>
      </p:sp>
      <p:sp>
        <p:nvSpPr>
          <p:cNvPr id="5" name="フッター プレースホルダー 4">
            <a:extLst>
              <a:ext uri="{FF2B5EF4-FFF2-40B4-BE49-F238E27FC236}">
                <a16:creationId xmlns:a16="http://schemas.microsoft.com/office/drawing/2014/main" id="{0FA01716-2AC3-4BE5-B1C8-455419386F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DEC2F6-95B7-4FA7-BCCF-4E619504CA63}"/>
              </a:ext>
            </a:extLst>
          </p:cNvPr>
          <p:cNvSpPr>
            <a:spLocks noGrp="1"/>
          </p:cNvSpPr>
          <p:nvPr>
            <p:ph type="sldNum" sz="quarter" idx="12"/>
          </p:nvPr>
        </p:nvSpPr>
        <p:spPr/>
        <p:txBody>
          <a:bodyPr/>
          <a:lstStyle/>
          <a:p>
            <a:fld id="{38A44790-9461-4290-BD7C-E1A41F5BF96F}" type="slidenum">
              <a:rPr kumimoji="1" lang="ja-JP" altLang="en-US" smtClean="0"/>
              <a:t>‹#›</a:t>
            </a:fld>
            <a:endParaRPr kumimoji="1" lang="ja-JP" altLang="en-US"/>
          </a:p>
        </p:txBody>
      </p:sp>
    </p:spTree>
    <p:extLst>
      <p:ext uri="{BB962C8B-B14F-4D97-AF65-F5344CB8AC3E}">
        <p14:creationId xmlns:p14="http://schemas.microsoft.com/office/powerpoint/2010/main" val="247101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B9558-E30A-4003-BA17-F7EC627CC4B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672259-9AA3-41B8-899A-85536C8C13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0524C4-7DDF-4012-9CD9-BDF9D8EE5AD7}"/>
              </a:ext>
            </a:extLst>
          </p:cNvPr>
          <p:cNvSpPr>
            <a:spLocks noGrp="1"/>
          </p:cNvSpPr>
          <p:nvPr>
            <p:ph type="dt" sz="half" idx="10"/>
          </p:nvPr>
        </p:nvSpPr>
        <p:spPr/>
        <p:txBody>
          <a:bodyPr/>
          <a:lstStyle/>
          <a:p>
            <a:fld id="{43209C68-7C52-4896-A6A1-156946E6B90D}" type="datetimeFigureOut">
              <a:rPr kumimoji="1" lang="ja-JP" altLang="en-US" smtClean="0"/>
              <a:t>2018/1/15</a:t>
            </a:fld>
            <a:endParaRPr kumimoji="1" lang="ja-JP" altLang="en-US"/>
          </a:p>
        </p:txBody>
      </p:sp>
      <p:sp>
        <p:nvSpPr>
          <p:cNvPr id="5" name="フッター プレースホルダー 4">
            <a:extLst>
              <a:ext uri="{FF2B5EF4-FFF2-40B4-BE49-F238E27FC236}">
                <a16:creationId xmlns:a16="http://schemas.microsoft.com/office/drawing/2014/main" id="{7B9DFB11-ABE9-44D2-B264-FE4827D8B6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B9B06-2702-47DE-B611-3520731AE093}"/>
              </a:ext>
            </a:extLst>
          </p:cNvPr>
          <p:cNvSpPr>
            <a:spLocks noGrp="1"/>
          </p:cNvSpPr>
          <p:nvPr>
            <p:ph type="sldNum" sz="quarter" idx="12"/>
          </p:nvPr>
        </p:nvSpPr>
        <p:spPr/>
        <p:txBody>
          <a:bodyPr/>
          <a:lstStyle/>
          <a:p>
            <a:fld id="{38A44790-9461-4290-BD7C-E1A41F5BF96F}" type="slidenum">
              <a:rPr kumimoji="1" lang="ja-JP" altLang="en-US" smtClean="0"/>
              <a:t>‹#›</a:t>
            </a:fld>
            <a:endParaRPr kumimoji="1" lang="ja-JP" altLang="en-US"/>
          </a:p>
        </p:txBody>
      </p:sp>
    </p:spTree>
    <p:extLst>
      <p:ext uri="{BB962C8B-B14F-4D97-AF65-F5344CB8AC3E}">
        <p14:creationId xmlns:p14="http://schemas.microsoft.com/office/powerpoint/2010/main" val="2112267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573EA1-1E2E-46A4-96DF-C02284C119D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9E9ADBB-614F-4125-BCF2-6FC5232C2E7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1BF05D-3435-4CEC-BF40-92CDFFCAD4E9}"/>
              </a:ext>
            </a:extLst>
          </p:cNvPr>
          <p:cNvSpPr>
            <a:spLocks noGrp="1"/>
          </p:cNvSpPr>
          <p:nvPr>
            <p:ph type="dt" sz="half" idx="10"/>
          </p:nvPr>
        </p:nvSpPr>
        <p:spPr/>
        <p:txBody>
          <a:bodyPr/>
          <a:lstStyle/>
          <a:p>
            <a:fld id="{43209C68-7C52-4896-A6A1-156946E6B90D}" type="datetimeFigureOut">
              <a:rPr kumimoji="1" lang="ja-JP" altLang="en-US" smtClean="0"/>
              <a:t>2018/1/15</a:t>
            </a:fld>
            <a:endParaRPr kumimoji="1" lang="ja-JP" altLang="en-US"/>
          </a:p>
        </p:txBody>
      </p:sp>
      <p:sp>
        <p:nvSpPr>
          <p:cNvPr id="5" name="フッター プレースホルダー 4">
            <a:extLst>
              <a:ext uri="{FF2B5EF4-FFF2-40B4-BE49-F238E27FC236}">
                <a16:creationId xmlns:a16="http://schemas.microsoft.com/office/drawing/2014/main" id="{74264FC9-50F6-47A0-9B67-0116CE1802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F18956-C170-4286-82D0-614CDFE7713C}"/>
              </a:ext>
            </a:extLst>
          </p:cNvPr>
          <p:cNvSpPr>
            <a:spLocks noGrp="1"/>
          </p:cNvSpPr>
          <p:nvPr>
            <p:ph type="sldNum" sz="quarter" idx="12"/>
          </p:nvPr>
        </p:nvSpPr>
        <p:spPr/>
        <p:txBody>
          <a:bodyPr/>
          <a:lstStyle/>
          <a:p>
            <a:fld id="{38A44790-9461-4290-BD7C-E1A41F5BF96F}" type="slidenum">
              <a:rPr kumimoji="1" lang="ja-JP" altLang="en-US" smtClean="0"/>
              <a:t>‹#›</a:t>
            </a:fld>
            <a:endParaRPr kumimoji="1" lang="ja-JP" altLang="en-US"/>
          </a:p>
        </p:txBody>
      </p:sp>
    </p:spTree>
    <p:extLst>
      <p:ext uri="{BB962C8B-B14F-4D97-AF65-F5344CB8AC3E}">
        <p14:creationId xmlns:p14="http://schemas.microsoft.com/office/powerpoint/2010/main" val="39067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F09B6-EC5C-4B91-BEB9-103E9B7EC235}"/>
              </a:ext>
            </a:extLst>
          </p:cNvPr>
          <p:cNvSpPr>
            <a:spLocks noGrp="1"/>
          </p:cNvSpPr>
          <p:nvPr>
            <p:ph type="title"/>
          </p:nvPr>
        </p:nvSpPr>
        <p:spPr>
          <a:xfrm>
            <a:off x="838200" y="365126"/>
            <a:ext cx="10515600" cy="563788"/>
          </a:xfrm>
          <a:ln>
            <a:noFill/>
          </a:ln>
        </p:spPr>
        <p:txBody>
          <a:bodyPr anchor="b" anchorCtr="0">
            <a:normAutofit/>
          </a:bodyPr>
          <a:lstStyle>
            <a:lvl1pPr>
              <a:defRPr sz="280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83810849-0C2A-4149-A25D-C280E3EA4BDF}"/>
              </a:ext>
            </a:extLst>
          </p:cNvPr>
          <p:cNvSpPr>
            <a:spLocks noGrp="1"/>
          </p:cNvSpPr>
          <p:nvPr>
            <p:ph idx="1"/>
          </p:nvPr>
        </p:nvSpPr>
        <p:spPr>
          <a:xfrm>
            <a:off x="838200" y="1132114"/>
            <a:ext cx="10515600" cy="504484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69D106C0-68BE-4AA1-A245-CF8BB620A922}"/>
              </a:ext>
            </a:extLst>
          </p:cNvPr>
          <p:cNvSpPr>
            <a:spLocks noGrp="1"/>
          </p:cNvSpPr>
          <p:nvPr>
            <p:ph type="dt" sz="half" idx="10"/>
          </p:nvPr>
        </p:nvSpPr>
        <p:spPr/>
        <p:txBody>
          <a:bodyPr/>
          <a:lstStyle/>
          <a:p>
            <a:fld id="{43209C68-7C52-4896-A6A1-156946E6B90D}" type="datetimeFigureOut">
              <a:rPr kumimoji="1" lang="ja-JP" altLang="en-US" smtClean="0"/>
              <a:t>2018/1/15</a:t>
            </a:fld>
            <a:endParaRPr kumimoji="1" lang="ja-JP" altLang="en-US"/>
          </a:p>
        </p:txBody>
      </p:sp>
      <p:sp>
        <p:nvSpPr>
          <p:cNvPr id="5" name="フッター プレースホルダー 4">
            <a:extLst>
              <a:ext uri="{FF2B5EF4-FFF2-40B4-BE49-F238E27FC236}">
                <a16:creationId xmlns:a16="http://schemas.microsoft.com/office/drawing/2014/main" id="{0843D63B-747D-4936-97F6-1C2936A145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19AC58-E828-45A9-9C18-C5FE6220AA4B}"/>
              </a:ext>
            </a:extLst>
          </p:cNvPr>
          <p:cNvSpPr>
            <a:spLocks noGrp="1"/>
          </p:cNvSpPr>
          <p:nvPr>
            <p:ph type="sldNum" sz="quarter" idx="12"/>
          </p:nvPr>
        </p:nvSpPr>
        <p:spPr/>
        <p:txBody>
          <a:bodyPr/>
          <a:lstStyle/>
          <a:p>
            <a:fld id="{38A44790-9461-4290-BD7C-E1A41F5BF96F}"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FC4305B3-BEA5-430E-B24A-6A0FDCA4D113}"/>
              </a:ext>
            </a:extLst>
          </p:cNvPr>
          <p:cNvCxnSpPr/>
          <p:nvPr userDrawn="1"/>
        </p:nvCxnSpPr>
        <p:spPr>
          <a:xfrm>
            <a:off x="838200" y="928914"/>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48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C77920-1B8F-4FDC-A98A-5629669041F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A13379-3FB1-4983-8867-2F4A55565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BCB4629-B6B9-470A-8E31-66129B755A0A}"/>
              </a:ext>
            </a:extLst>
          </p:cNvPr>
          <p:cNvSpPr>
            <a:spLocks noGrp="1"/>
          </p:cNvSpPr>
          <p:nvPr>
            <p:ph type="dt" sz="half" idx="10"/>
          </p:nvPr>
        </p:nvSpPr>
        <p:spPr/>
        <p:txBody>
          <a:bodyPr/>
          <a:lstStyle/>
          <a:p>
            <a:fld id="{43209C68-7C52-4896-A6A1-156946E6B90D}" type="datetimeFigureOut">
              <a:rPr kumimoji="1" lang="ja-JP" altLang="en-US" smtClean="0"/>
              <a:t>2018/1/15</a:t>
            </a:fld>
            <a:endParaRPr kumimoji="1" lang="ja-JP" altLang="en-US"/>
          </a:p>
        </p:txBody>
      </p:sp>
      <p:sp>
        <p:nvSpPr>
          <p:cNvPr id="5" name="フッター プレースホルダー 4">
            <a:extLst>
              <a:ext uri="{FF2B5EF4-FFF2-40B4-BE49-F238E27FC236}">
                <a16:creationId xmlns:a16="http://schemas.microsoft.com/office/drawing/2014/main" id="{631B5B9A-2951-4AB3-9617-99A657B46C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5D0048-AC1C-4351-A9F4-FC6F9C773550}"/>
              </a:ext>
            </a:extLst>
          </p:cNvPr>
          <p:cNvSpPr>
            <a:spLocks noGrp="1"/>
          </p:cNvSpPr>
          <p:nvPr>
            <p:ph type="sldNum" sz="quarter" idx="12"/>
          </p:nvPr>
        </p:nvSpPr>
        <p:spPr/>
        <p:txBody>
          <a:bodyPr/>
          <a:lstStyle/>
          <a:p>
            <a:fld id="{38A44790-9461-4290-BD7C-E1A41F5BF96F}" type="slidenum">
              <a:rPr kumimoji="1" lang="ja-JP" altLang="en-US" smtClean="0"/>
              <a:t>‹#›</a:t>
            </a:fld>
            <a:endParaRPr kumimoji="1" lang="ja-JP" altLang="en-US"/>
          </a:p>
        </p:txBody>
      </p:sp>
    </p:spTree>
    <p:extLst>
      <p:ext uri="{BB962C8B-B14F-4D97-AF65-F5344CB8AC3E}">
        <p14:creationId xmlns:p14="http://schemas.microsoft.com/office/powerpoint/2010/main" val="2113428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F05D3-AB06-45E0-BE5B-0DCC79E746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001A62-3297-49E2-BC87-0B432765A91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2216E67-AF0E-48CF-B10B-88A5D9493A9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66A2846-E299-41E3-96FB-77E2F4374668}"/>
              </a:ext>
            </a:extLst>
          </p:cNvPr>
          <p:cNvSpPr>
            <a:spLocks noGrp="1"/>
          </p:cNvSpPr>
          <p:nvPr>
            <p:ph type="dt" sz="half" idx="10"/>
          </p:nvPr>
        </p:nvSpPr>
        <p:spPr/>
        <p:txBody>
          <a:bodyPr/>
          <a:lstStyle/>
          <a:p>
            <a:fld id="{43209C68-7C52-4896-A6A1-156946E6B90D}" type="datetimeFigureOut">
              <a:rPr kumimoji="1" lang="ja-JP" altLang="en-US" smtClean="0"/>
              <a:t>2018/1/15</a:t>
            </a:fld>
            <a:endParaRPr kumimoji="1" lang="ja-JP" altLang="en-US"/>
          </a:p>
        </p:txBody>
      </p:sp>
      <p:sp>
        <p:nvSpPr>
          <p:cNvPr id="6" name="フッター プレースホルダー 5">
            <a:extLst>
              <a:ext uri="{FF2B5EF4-FFF2-40B4-BE49-F238E27FC236}">
                <a16:creationId xmlns:a16="http://schemas.microsoft.com/office/drawing/2014/main" id="{247AD7F6-BAC9-4561-AB23-B361A5494C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CD8C30-9244-4526-8523-F3CE756529DF}"/>
              </a:ext>
            </a:extLst>
          </p:cNvPr>
          <p:cNvSpPr>
            <a:spLocks noGrp="1"/>
          </p:cNvSpPr>
          <p:nvPr>
            <p:ph type="sldNum" sz="quarter" idx="12"/>
          </p:nvPr>
        </p:nvSpPr>
        <p:spPr/>
        <p:txBody>
          <a:bodyPr/>
          <a:lstStyle/>
          <a:p>
            <a:fld id="{38A44790-9461-4290-BD7C-E1A41F5BF96F}" type="slidenum">
              <a:rPr kumimoji="1" lang="ja-JP" altLang="en-US" smtClean="0"/>
              <a:t>‹#›</a:t>
            </a:fld>
            <a:endParaRPr kumimoji="1" lang="ja-JP" altLang="en-US"/>
          </a:p>
        </p:txBody>
      </p:sp>
    </p:spTree>
    <p:extLst>
      <p:ext uri="{BB962C8B-B14F-4D97-AF65-F5344CB8AC3E}">
        <p14:creationId xmlns:p14="http://schemas.microsoft.com/office/powerpoint/2010/main" val="216660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1E193-2E31-4A5F-B80F-53FF9E65462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0658DB-58E6-497B-8085-38C18FF7A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4C19CE3-587C-4C3C-8A1C-91D467998B1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D9F272-FBDE-4F94-ABC7-829F365B4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C04FBCA-F645-4841-B7C6-B3CD37EBDF7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C182B9-0D74-45AE-A6B6-A0C4398A8E94}"/>
              </a:ext>
            </a:extLst>
          </p:cNvPr>
          <p:cNvSpPr>
            <a:spLocks noGrp="1"/>
          </p:cNvSpPr>
          <p:nvPr>
            <p:ph type="dt" sz="half" idx="10"/>
          </p:nvPr>
        </p:nvSpPr>
        <p:spPr/>
        <p:txBody>
          <a:bodyPr/>
          <a:lstStyle/>
          <a:p>
            <a:fld id="{43209C68-7C52-4896-A6A1-156946E6B90D}" type="datetimeFigureOut">
              <a:rPr kumimoji="1" lang="ja-JP" altLang="en-US" smtClean="0"/>
              <a:t>2018/1/15</a:t>
            </a:fld>
            <a:endParaRPr kumimoji="1" lang="ja-JP" altLang="en-US"/>
          </a:p>
        </p:txBody>
      </p:sp>
      <p:sp>
        <p:nvSpPr>
          <p:cNvPr id="8" name="フッター プレースホルダー 7">
            <a:extLst>
              <a:ext uri="{FF2B5EF4-FFF2-40B4-BE49-F238E27FC236}">
                <a16:creationId xmlns:a16="http://schemas.microsoft.com/office/drawing/2014/main" id="{7F365755-068C-46CF-A244-A0AA00CE494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4D8979A-6645-4192-99C9-C571193AF17C}"/>
              </a:ext>
            </a:extLst>
          </p:cNvPr>
          <p:cNvSpPr>
            <a:spLocks noGrp="1"/>
          </p:cNvSpPr>
          <p:nvPr>
            <p:ph type="sldNum" sz="quarter" idx="12"/>
          </p:nvPr>
        </p:nvSpPr>
        <p:spPr/>
        <p:txBody>
          <a:bodyPr/>
          <a:lstStyle/>
          <a:p>
            <a:fld id="{38A44790-9461-4290-BD7C-E1A41F5BF96F}" type="slidenum">
              <a:rPr kumimoji="1" lang="ja-JP" altLang="en-US" smtClean="0"/>
              <a:t>‹#›</a:t>
            </a:fld>
            <a:endParaRPr kumimoji="1" lang="ja-JP" altLang="en-US"/>
          </a:p>
        </p:txBody>
      </p:sp>
    </p:spTree>
    <p:extLst>
      <p:ext uri="{BB962C8B-B14F-4D97-AF65-F5344CB8AC3E}">
        <p14:creationId xmlns:p14="http://schemas.microsoft.com/office/powerpoint/2010/main" val="182490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878EC-D750-429C-AD59-3631659234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193741B-EED6-4A9B-826C-7558B2D3DD0A}"/>
              </a:ext>
            </a:extLst>
          </p:cNvPr>
          <p:cNvSpPr>
            <a:spLocks noGrp="1"/>
          </p:cNvSpPr>
          <p:nvPr>
            <p:ph type="dt" sz="half" idx="10"/>
          </p:nvPr>
        </p:nvSpPr>
        <p:spPr/>
        <p:txBody>
          <a:bodyPr/>
          <a:lstStyle/>
          <a:p>
            <a:fld id="{43209C68-7C52-4896-A6A1-156946E6B90D}" type="datetimeFigureOut">
              <a:rPr kumimoji="1" lang="ja-JP" altLang="en-US" smtClean="0"/>
              <a:t>2018/1/15</a:t>
            </a:fld>
            <a:endParaRPr kumimoji="1" lang="ja-JP" altLang="en-US"/>
          </a:p>
        </p:txBody>
      </p:sp>
      <p:sp>
        <p:nvSpPr>
          <p:cNvPr id="4" name="フッター プレースホルダー 3">
            <a:extLst>
              <a:ext uri="{FF2B5EF4-FFF2-40B4-BE49-F238E27FC236}">
                <a16:creationId xmlns:a16="http://schemas.microsoft.com/office/drawing/2014/main" id="{9EA15185-DA76-469A-A2D2-C61A8AE332D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0C4F59E-4593-4C3C-8566-9143FADC0703}"/>
              </a:ext>
            </a:extLst>
          </p:cNvPr>
          <p:cNvSpPr>
            <a:spLocks noGrp="1"/>
          </p:cNvSpPr>
          <p:nvPr>
            <p:ph type="sldNum" sz="quarter" idx="12"/>
          </p:nvPr>
        </p:nvSpPr>
        <p:spPr/>
        <p:txBody>
          <a:bodyPr/>
          <a:lstStyle/>
          <a:p>
            <a:fld id="{38A44790-9461-4290-BD7C-E1A41F5BF96F}" type="slidenum">
              <a:rPr kumimoji="1" lang="ja-JP" altLang="en-US" smtClean="0"/>
              <a:t>‹#›</a:t>
            </a:fld>
            <a:endParaRPr kumimoji="1" lang="ja-JP" altLang="en-US"/>
          </a:p>
        </p:txBody>
      </p:sp>
    </p:spTree>
    <p:extLst>
      <p:ext uri="{BB962C8B-B14F-4D97-AF65-F5344CB8AC3E}">
        <p14:creationId xmlns:p14="http://schemas.microsoft.com/office/powerpoint/2010/main" val="105616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F2A3DA6-53EF-4433-A1F7-5AE893C4CB4C}"/>
              </a:ext>
            </a:extLst>
          </p:cNvPr>
          <p:cNvSpPr>
            <a:spLocks noGrp="1"/>
          </p:cNvSpPr>
          <p:nvPr>
            <p:ph type="dt" sz="half" idx="10"/>
          </p:nvPr>
        </p:nvSpPr>
        <p:spPr/>
        <p:txBody>
          <a:bodyPr/>
          <a:lstStyle/>
          <a:p>
            <a:fld id="{43209C68-7C52-4896-A6A1-156946E6B90D}" type="datetimeFigureOut">
              <a:rPr kumimoji="1" lang="ja-JP" altLang="en-US" smtClean="0"/>
              <a:t>2018/1/15</a:t>
            </a:fld>
            <a:endParaRPr kumimoji="1" lang="ja-JP" altLang="en-US"/>
          </a:p>
        </p:txBody>
      </p:sp>
      <p:sp>
        <p:nvSpPr>
          <p:cNvPr id="3" name="フッター プレースホルダー 2">
            <a:extLst>
              <a:ext uri="{FF2B5EF4-FFF2-40B4-BE49-F238E27FC236}">
                <a16:creationId xmlns:a16="http://schemas.microsoft.com/office/drawing/2014/main" id="{4AEC0DBD-BE80-47C2-8673-AFA9CD1810B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3CCA2B2-2874-4DDF-A9F5-441447625E14}"/>
              </a:ext>
            </a:extLst>
          </p:cNvPr>
          <p:cNvSpPr>
            <a:spLocks noGrp="1"/>
          </p:cNvSpPr>
          <p:nvPr>
            <p:ph type="sldNum" sz="quarter" idx="12"/>
          </p:nvPr>
        </p:nvSpPr>
        <p:spPr/>
        <p:txBody>
          <a:bodyPr/>
          <a:lstStyle/>
          <a:p>
            <a:fld id="{38A44790-9461-4290-BD7C-E1A41F5BF96F}" type="slidenum">
              <a:rPr kumimoji="1" lang="ja-JP" altLang="en-US" smtClean="0"/>
              <a:t>‹#›</a:t>
            </a:fld>
            <a:endParaRPr kumimoji="1" lang="ja-JP" altLang="en-US"/>
          </a:p>
        </p:txBody>
      </p:sp>
    </p:spTree>
    <p:extLst>
      <p:ext uri="{BB962C8B-B14F-4D97-AF65-F5344CB8AC3E}">
        <p14:creationId xmlns:p14="http://schemas.microsoft.com/office/powerpoint/2010/main" val="218900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298BE-34DA-4411-8110-637C1F518A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21D162-CE46-41CD-9826-F6D7A30CA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60AE821-42D9-4537-A51A-6B20FC8C2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1DB41E-0840-4EDA-8D20-67AA6E0E6E3F}"/>
              </a:ext>
            </a:extLst>
          </p:cNvPr>
          <p:cNvSpPr>
            <a:spLocks noGrp="1"/>
          </p:cNvSpPr>
          <p:nvPr>
            <p:ph type="dt" sz="half" idx="10"/>
          </p:nvPr>
        </p:nvSpPr>
        <p:spPr/>
        <p:txBody>
          <a:bodyPr/>
          <a:lstStyle/>
          <a:p>
            <a:fld id="{43209C68-7C52-4896-A6A1-156946E6B90D}" type="datetimeFigureOut">
              <a:rPr kumimoji="1" lang="ja-JP" altLang="en-US" smtClean="0"/>
              <a:t>2018/1/15</a:t>
            </a:fld>
            <a:endParaRPr kumimoji="1" lang="ja-JP" altLang="en-US"/>
          </a:p>
        </p:txBody>
      </p:sp>
      <p:sp>
        <p:nvSpPr>
          <p:cNvPr id="6" name="フッター プレースホルダー 5">
            <a:extLst>
              <a:ext uri="{FF2B5EF4-FFF2-40B4-BE49-F238E27FC236}">
                <a16:creationId xmlns:a16="http://schemas.microsoft.com/office/drawing/2014/main" id="{96C7F791-89D9-463D-9305-594CF87334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928ADA-5C2A-4319-9ECD-524D5CCB7D2C}"/>
              </a:ext>
            </a:extLst>
          </p:cNvPr>
          <p:cNvSpPr>
            <a:spLocks noGrp="1"/>
          </p:cNvSpPr>
          <p:nvPr>
            <p:ph type="sldNum" sz="quarter" idx="12"/>
          </p:nvPr>
        </p:nvSpPr>
        <p:spPr/>
        <p:txBody>
          <a:bodyPr/>
          <a:lstStyle/>
          <a:p>
            <a:fld id="{38A44790-9461-4290-BD7C-E1A41F5BF96F}" type="slidenum">
              <a:rPr kumimoji="1" lang="ja-JP" altLang="en-US" smtClean="0"/>
              <a:t>‹#›</a:t>
            </a:fld>
            <a:endParaRPr kumimoji="1" lang="ja-JP" altLang="en-US"/>
          </a:p>
        </p:txBody>
      </p:sp>
    </p:spTree>
    <p:extLst>
      <p:ext uri="{BB962C8B-B14F-4D97-AF65-F5344CB8AC3E}">
        <p14:creationId xmlns:p14="http://schemas.microsoft.com/office/powerpoint/2010/main" val="124951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2DEB5-066B-43F2-B8E3-930066DDAE5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43B1086-86DC-4F8D-BC4B-A639D4E58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1B2C7DA-8D47-4250-9ED0-97454FB19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EF1B74-EBBD-47B0-BE0C-1CAD103E1AE8}"/>
              </a:ext>
            </a:extLst>
          </p:cNvPr>
          <p:cNvSpPr>
            <a:spLocks noGrp="1"/>
          </p:cNvSpPr>
          <p:nvPr>
            <p:ph type="dt" sz="half" idx="10"/>
          </p:nvPr>
        </p:nvSpPr>
        <p:spPr/>
        <p:txBody>
          <a:bodyPr/>
          <a:lstStyle/>
          <a:p>
            <a:fld id="{43209C68-7C52-4896-A6A1-156946E6B90D}" type="datetimeFigureOut">
              <a:rPr kumimoji="1" lang="ja-JP" altLang="en-US" smtClean="0"/>
              <a:t>2018/1/15</a:t>
            </a:fld>
            <a:endParaRPr kumimoji="1" lang="ja-JP" altLang="en-US"/>
          </a:p>
        </p:txBody>
      </p:sp>
      <p:sp>
        <p:nvSpPr>
          <p:cNvPr id="6" name="フッター プレースホルダー 5">
            <a:extLst>
              <a:ext uri="{FF2B5EF4-FFF2-40B4-BE49-F238E27FC236}">
                <a16:creationId xmlns:a16="http://schemas.microsoft.com/office/drawing/2014/main" id="{7E8AAC7C-F079-46EC-81F8-5FAF740238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0B232D-C96A-48B6-8863-0984DA507EF6}"/>
              </a:ext>
            </a:extLst>
          </p:cNvPr>
          <p:cNvSpPr>
            <a:spLocks noGrp="1"/>
          </p:cNvSpPr>
          <p:nvPr>
            <p:ph type="sldNum" sz="quarter" idx="12"/>
          </p:nvPr>
        </p:nvSpPr>
        <p:spPr/>
        <p:txBody>
          <a:bodyPr/>
          <a:lstStyle/>
          <a:p>
            <a:fld id="{38A44790-9461-4290-BD7C-E1A41F5BF96F}" type="slidenum">
              <a:rPr kumimoji="1" lang="ja-JP" altLang="en-US" smtClean="0"/>
              <a:t>‹#›</a:t>
            </a:fld>
            <a:endParaRPr kumimoji="1" lang="ja-JP" altLang="en-US"/>
          </a:p>
        </p:txBody>
      </p:sp>
    </p:spTree>
    <p:extLst>
      <p:ext uri="{BB962C8B-B14F-4D97-AF65-F5344CB8AC3E}">
        <p14:creationId xmlns:p14="http://schemas.microsoft.com/office/powerpoint/2010/main" val="421632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3848B3-3213-4DF6-AE5D-392675FAE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6BDD02D3-D073-4204-AB3A-EC3F658D2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A20D278-D0BD-4D52-8D31-565E4FD60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09C68-7C52-4896-A6A1-156946E6B90D}" type="datetimeFigureOut">
              <a:rPr kumimoji="1" lang="ja-JP" altLang="en-US" smtClean="0"/>
              <a:t>2018/1/15</a:t>
            </a:fld>
            <a:endParaRPr kumimoji="1" lang="ja-JP" altLang="en-US"/>
          </a:p>
        </p:txBody>
      </p:sp>
      <p:sp>
        <p:nvSpPr>
          <p:cNvPr id="5" name="フッター プレースホルダー 4">
            <a:extLst>
              <a:ext uri="{FF2B5EF4-FFF2-40B4-BE49-F238E27FC236}">
                <a16:creationId xmlns:a16="http://schemas.microsoft.com/office/drawing/2014/main" id="{34E3DC0A-C27C-4F30-A300-AEBDC3D2B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6FBC900-65EE-46B2-9D44-2DAED4DA9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44790-9461-4290-BD7C-E1A41F5BF96F}" type="slidenum">
              <a:rPr kumimoji="1" lang="ja-JP" altLang="en-US" smtClean="0"/>
              <a:t>‹#›</a:t>
            </a:fld>
            <a:endParaRPr kumimoji="1" lang="ja-JP" altLang="en-US"/>
          </a:p>
        </p:txBody>
      </p:sp>
    </p:spTree>
    <p:extLst>
      <p:ext uri="{BB962C8B-B14F-4D97-AF65-F5344CB8AC3E}">
        <p14:creationId xmlns:p14="http://schemas.microsoft.com/office/powerpoint/2010/main" val="202678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2507E0-BC3C-4083-A956-8C1868F0C82A}"/>
              </a:ext>
            </a:extLst>
          </p:cNvPr>
          <p:cNvSpPr>
            <a:spLocks noGrp="1"/>
          </p:cNvSpPr>
          <p:nvPr>
            <p:ph type="ctrTitle"/>
          </p:nvPr>
        </p:nvSpPr>
        <p:spPr>
          <a:xfrm>
            <a:off x="352148" y="2400749"/>
            <a:ext cx="9857172" cy="2387600"/>
          </a:xfrm>
        </p:spPr>
        <p:txBody>
          <a:bodyPr>
            <a:normAutofit/>
          </a:bodyPr>
          <a:lstStyle/>
          <a:p>
            <a:pPr algn="l"/>
            <a:r>
              <a:rPr lang="ja-JP" altLang="en-US" sz="3100" dirty="0">
                <a:solidFill>
                  <a:schemeClr val="bg2">
                    <a:lumMod val="50000"/>
                  </a:schemeClr>
                </a:solidFill>
              </a:rPr>
              <a:t>論文読みメモ</a:t>
            </a:r>
            <a:br>
              <a:rPr lang="en-US" altLang="ja-JP" dirty="0"/>
            </a:br>
            <a:r>
              <a:rPr lang="en-US" altLang="ja-JP" dirty="0"/>
              <a:t>Neuroscience-Inspired Artificial Intelligence</a:t>
            </a:r>
            <a:endParaRPr kumimoji="1" lang="ja-JP" altLang="en-US" dirty="0"/>
          </a:p>
        </p:txBody>
      </p:sp>
      <p:sp>
        <p:nvSpPr>
          <p:cNvPr id="3" name="サブタイトル 2">
            <a:extLst>
              <a:ext uri="{FF2B5EF4-FFF2-40B4-BE49-F238E27FC236}">
                <a16:creationId xmlns:a16="http://schemas.microsoft.com/office/drawing/2014/main" id="{30BED454-9978-4A9F-94D0-A8D2A9FF8058}"/>
              </a:ext>
            </a:extLst>
          </p:cNvPr>
          <p:cNvSpPr>
            <a:spLocks noGrp="1"/>
          </p:cNvSpPr>
          <p:nvPr>
            <p:ph type="subTitle" idx="1"/>
          </p:nvPr>
        </p:nvSpPr>
        <p:spPr>
          <a:xfrm>
            <a:off x="352147" y="5459766"/>
            <a:ext cx="11348621" cy="842711"/>
          </a:xfrm>
        </p:spPr>
        <p:txBody>
          <a:bodyPr anchor="ctr" anchorCtr="0"/>
          <a:lstStyle/>
          <a:p>
            <a:r>
              <a:rPr lang="en-US" altLang="ja-JP" dirty="0">
                <a:solidFill>
                  <a:schemeClr val="bg2">
                    <a:lumMod val="50000"/>
                  </a:schemeClr>
                </a:solidFill>
              </a:rPr>
              <a:t>2017/12/28 </a:t>
            </a:r>
            <a:r>
              <a:rPr lang="en-US" altLang="ja-JP" dirty="0" err="1">
                <a:solidFill>
                  <a:schemeClr val="bg2">
                    <a:lumMod val="50000"/>
                  </a:schemeClr>
                </a:solidFill>
              </a:rPr>
              <a:t>Yasunori</a:t>
            </a:r>
            <a:r>
              <a:rPr lang="en-US" altLang="ja-JP" dirty="0">
                <a:solidFill>
                  <a:schemeClr val="bg2">
                    <a:lumMod val="50000"/>
                  </a:schemeClr>
                </a:solidFill>
              </a:rPr>
              <a:t> Endo</a:t>
            </a:r>
            <a:endParaRPr kumimoji="1" lang="ja-JP" altLang="en-US" dirty="0">
              <a:solidFill>
                <a:schemeClr val="bg2">
                  <a:lumMod val="50000"/>
                </a:schemeClr>
              </a:solidFill>
            </a:endParaRPr>
          </a:p>
        </p:txBody>
      </p:sp>
    </p:spTree>
    <p:extLst>
      <p:ext uri="{BB962C8B-B14F-4D97-AF65-F5344CB8AC3E}">
        <p14:creationId xmlns:p14="http://schemas.microsoft.com/office/powerpoint/2010/main" val="2700001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56D078-2B06-4A9F-815C-0C0E9124BD6D}"/>
              </a:ext>
            </a:extLst>
          </p:cNvPr>
          <p:cNvSpPr>
            <a:spLocks noGrp="1"/>
          </p:cNvSpPr>
          <p:nvPr>
            <p:ph type="title"/>
          </p:nvPr>
        </p:nvSpPr>
        <p:spPr/>
        <p:txBody>
          <a:bodyPr/>
          <a:lstStyle/>
          <a:p>
            <a:r>
              <a:rPr kumimoji="1" lang="en-US" altLang="ja-JP" dirty="0"/>
              <a:t>Parallel Distributed Processing</a:t>
            </a:r>
            <a:endParaRPr kumimoji="1" lang="ja-JP" altLang="en-US" dirty="0"/>
          </a:p>
        </p:txBody>
      </p:sp>
      <p:sp>
        <p:nvSpPr>
          <p:cNvPr id="3" name="コンテンツ プレースホルダー 2">
            <a:extLst>
              <a:ext uri="{FF2B5EF4-FFF2-40B4-BE49-F238E27FC236}">
                <a16:creationId xmlns:a16="http://schemas.microsoft.com/office/drawing/2014/main" id="{79D118C5-77D9-4E2D-97F7-B2D685381CF3}"/>
              </a:ext>
            </a:extLst>
          </p:cNvPr>
          <p:cNvSpPr>
            <a:spLocks noGrp="1"/>
          </p:cNvSpPr>
          <p:nvPr>
            <p:ph idx="1"/>
          </p:nvPr>
        </p:nvSpPr>
        <p:spPr/>
        <p:txBody>
          <a:bodyPr/>
          <a:lstStyle/>
          <a:p>
            <a:r>
              <a:rPr kumimoji="1" lang="en-US" altLang="ja-JP" dirty="0"/>
              <a:t>Proposed in 1986 by </a:t>
            </a:r>
            <a:r>
              <a:rPr kumimoji="1" lang="en-US" altLang="ja-JP" dirty="0" err="1"/>
              <a:t>Rumelhart</a:t>
            </a:r>
            <a:r>
              <a:rPr kumimoji="1" lang="en-US" altLang="ja-JP" dirty="0"/>
              <a:t> et al.</a:t>
            </a:r>
          </a:p>
          <a:p>
            <a:r>
              <a:rPr kumimoji="1" lang="ja-JP" altLang="en-US" dirty="0"/>
              <a:t>脳が確率的かつ並列に情報を処理しているという知見</a:t>
            </a:r>
            <a:endParaRPr kumimoji="1" lang="en-US" altLang="ja-JP" dirty="0"/>
          </a:p>
          <a:p>
            <a:r>
              <a:rPr kumimoji="1" lang="ja-JP" altLang="en-US" dirty="0"/>
              <a:t>ニューロンのようなシンプルな演算ユニットを組み合わせ学習させることで、人間の認知と振る舞い</a:t>
            </a:r>
            <a:r>
              <a:rPr lang="ja-JP" altLang="en-US" dirty="0"/>
              <a:t>が生まれると考えた</a:t>
            </a:r>
            <a:endParaRPr lang="en-US" altLang="ja-JP" dirty="0"/>
          </a:p>
          <a:p>
            <a:r>
              <a:rPr lang="en-US" altLang="ja-JP" dirty="0"/>
              <a:t>PDP</a:t>
            </a:r>
            <a:r>
              <a:rPr lang="ja-JP" altLang="en-US" dirty="0"/>
              <a:t>の研究が</a:t>
            </a:r>
            <a:r>
              <a:rPr lang="en-US" altLang="ja-JP" dirty="0"/>
              <a:t>AI</a:t>
            </a:r>
            <a:r>
              <a:rPr lang="ja-JP" altLang="en-US" dirty="0"/>
              <a:t>に影響を与えた例は多い</a:t>
            </a:r>
            <a:endParaRPr lang="en-US" altLang="ja-JP" dirty="0"/>
          </a:p>
          <a:p>
            <a:pPr lvl="1"/>
            <a:r>
              <a:rPr lang="en-US" altLang="ja-JP" dirty="0"/>
              <a:t>Distributed</a:t>
            </a:r>
            <a:r>
              <a:rPr lang="ja-JP" altLang="en-US" dirty="0"/>
              <a:t> </a:t>
            </a:r>
            <a:r>
              <a:rPr lang="en-US" altLang="ja-JP" dirty="0"/>
              <a:t>(i.e.</a:t>
            </a:r>
            <a:r>
              <a:rPr lang="ja-JP" altLang="en-US" dirty="0"/>
              <a:t> </a:t>
            </a:r>
            <a:r>
              <a:rPr lang="en-US" altLang="ja-JP" dirty="0"/>
              <a:t>as vectors) representation of word/sentences</a:t>
            </a:r>
          </a:p>
          <a:p>
            <a:pPr lvl="1"/>
            <a:r>
              <a:rPr lang="en-US" altLang="ja-JP" dirty="0"/>
              <a:t>Hubel et al., 1959 </a:t>
            </a:r>
            <a:r>
              <a:rPr lang="ja-JP" altLang="en-US" dirty="0"/>
              <a:t>視覚野</a:t>
            </a:r>
            <a:r>
              <a:rPr lang="en-US" altLang="ja-JP" dirty="0"/>
              <a:t>V1</a:t>
            </a:r>
            <a:r>
              <a:rPr lang="ja-JP" altLang="en-US" dirty="0"/>
              <a:t>の研究が、</a:t>
            </a:r>
            <a:r>
              <a:rPr lang="en-US" altLang="ja-JP" dirty="0"/>
              <a:t>CNN</a:t>
            </a:r>
            <a:r>
              <a:rPr lang="ja-JP" altLang="en-US" dirty="0"/>
              <a:t>に影響を与えた</a:t>
            </a:r>
            <a:endParaRPr lang="en-US" altLang="ja-JP" dirty="0"/>
          </a:p>
          <a:p>
            <a:endParaRPr kumimoji="1" lang="ja-JP" altLang="en-US" dirty="0"/>
          </a:p>
        </p:txBody>
      </p:sp>
    </p:spTree>
    <p:extLst>
      <p:ext uri="{BB962C8B-B14F-4D97-AF65-F5344CB8AC3E}">
        <p14:creationId xmlns:p14="http://schemas.microsoft.com/office/powerpoint/2010/main" val="271152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D5F9F-083A-45BB-B0BC-14557378F81C}"/>
              </a:ext>
            </a:extLst>
          </p:cNvPr>
          <p:cNvSpPr>
            <a:spLocks noGrp="1"/>
          </p:cNvSpPr>
          <p:nvPr>
            <p:ph type="title"/>
          </p:nvPr>
        </p:nvSpPr>
        <p:spPr/>
        <p:txBody>
          <a:bodyPr/>
          <a:lstStyle/>
          <a:p>
            <a:r>
              <a:rPr lang="ja-JP" altLang="en-US" dirty="0"/>
              <a:t>ディープラーニングの発達と</a:t>
            </a:r>
            <a:r>
              <a:rPr lang="en-US" altLang="ja-JP" dirty="0"/>
              <a:t>NS</a:t>
            </a:r>
            <a:endParaRPr kumimoji="1" lang="ja-JP" altLang="en-US" dirty="0"/>
          </a:p>
        </p:txBody>
      </p:sp>
      <p:sp>
        <p:nvSpPr>
          <p:cNvPr id="3" name="コンテンツ プレースホルダー 2">
            <a:extLst>
              <a:ext uri="{FF2B5EF4-FFF2-40B4-BE49-F238E27FC236}">
                <a16:creationId xmlns:a16="http://schemas.microsoft.com/office/drawing/2014/main" id="{4CFFCFDE-984D-49BD-A61B-766A639BFD36}"/>
              </a:ext>
            </a:extLst>
          </p:cNvPr>
          <p:cNvSpPr>
            <a:spLocks noGrp="1"/>
          </p:cNvSpPr>
          <p:nvPr>
            <p:ph idx="1"/>
          </p:nvPr>
        </p:nvSpPr>
        <p:spPr/>
        <p:txBody>
          <a:bodyPr/>
          <a:lstStyle/>
          <a:p>
            <a:r>
              <a:rPr kumimoji="1" lang="en-US" altLang="ja-JP" dirty="0"/>
              <a:t>NS continued inspiring AI after PDP period</a:t>
            </a:r>
          </a:p>
          <a:p>
            <a:pPr lvl="1"/>
            <a:r>
              <a:rPr lang="en-US" altLang="ja-JP" dirty="0"/>
              <a:t>Deep Belief Network by Hinton et al., 2006</a:t>
            </a:r>
          </a:p>
          <a:p>
            <a:pPr lvl="1"/>
            <a:r>
              <a:rPr kumimoji="1" lang="en-US" altLang="ja-JP" dirty="0"/>
              <a:t>ImageNet dataset</a:t>
            </a:r>
          </a:p>
          <a:p>
            <a:pPr lvl="2"/>
            <a:r>
              <a:rPr lang="en-US" altLang="ja-JP" dirty="0"/>
              <a:t>Inspired by research on human language by Deng et al., 2009</a:t>
            </a:r>
          </a:p>
          <a:p>
            <a:pPr lvl="1"/>
            <a:r>
              <a:rPr kumimoji="1" lang="en-US" altLang="ja-JP" dirty="0"/>
              <a:t>Invention of “dropout” technique by Hinto</a:t>
            </a:r>
            <a:r>
              <a:rPr lang="en-US" altLang="ja-JP" dirty="0"/>
              <a:t>n et al., 2012</a:t>
            </a:r>
          </a:p>
          <a:p>
            <a:pPr lvl="2"/>
            <a:r>
              <a:rPr kumimoji="1" lang="ja-JP" altLang="en-US" dirty="0"/>
              <a:t>ポアソン分布的に発火するニューロンから着想を得た</a:t>
            </a:r>
            <a:endParaRPr kumimoji="1" lang="en-US" altLang="ja-JP" dirty="0"/>
          </a:p>
          <a:p>
            <a:pPr lvl="3"/>
            <a:r>
              <a:rPr lang="en-US" altLang="ja-JP" dirty="0"/>
              <a:t>Hinton </a:t>
            </a:r>
            <a:r>
              <a:rPr lang="ja-JP" altLang="en-US" dirty="0"/>
              <a:t>の論文にはぱっと見書いてなさそうだったけどな</a:t>
            </a:r>
            <a:r>
              <a:rPr lang="en-US" altLang="ja-JP" dirty="0"/>
              <a:t>(๑´•.̫ • `๑)</a:t>
            </a:r>
            <a:endParaRPr kumimoji="1" lang="ja-JP" altLang="en-US" dirty="0"/>
          </a:p>
        </p:txBody>
      </p:sp>
    </p:spTree>
    <p:extLst>
      <p:ext uri="{BB962C8B-B14F-4D97-AF65-F5344CB8AC3E}">
        <p14:creationId xmlns:p14="http://schemas.microsoft.com/office/powerpoint/2010/main" val="3805391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C869B5-5486-4181-953C-5E974E138019}"/>
              </a:ext>
            </a:extLst>
          </p:cNvPr>
          <p:cNvSpPr>
            <a:spLocks noGrp="1"/>
          </p:cNvSpPr>
          <p:nvPr>
            <p:ph type="title"/>
          </p:nvPr>
        </p:nvSpPr>
        <p:spPr/>
        <p:txBody>
          <a:bodyPr/>
          <a:lstStyle/>
          <a:p>
            <a:r>
              <a:rPr kumimoji="1" lang="en-US" altLang="ja-JP" dirty="0"/>
              <a:t>The Past (2): Reinforcement Learning</a:t>
            </a:r>
            <a:endParaRPr kumimoji="1" lang="ja-JP" altLang="en-US" dirty="0"/>
          </a:p>
        </p:txBody>
      </p:sp>
      <p:sp>
        <p:nvSpPr>
          <p:cNvPr id="3" name="コンテンツ プレースホルダー 2">
            <a:extLst>
              <a:ext uri="{FF2B5EF4-FFF2-40B4-BE49-F238E27FC236}">
                <a16:creationId xmlns:a16="http://schemas.microsoft.com/office/drawing/2014/main" id="{2D99E473-B5D2-49CF-A1FC-20F7BA8F99FC}"/>
              </a:ext>
            </a:extLst>
          </p:cNvPr>
          <p:cNvSpPr>
            <a:spLocks noGrp="1"/>
          </p:cNvSpPr>
          <p:nvPr>
            <p:ph idx="1"/>
          </p:nvPr>
        </p:nvSpPr>
        <p:spPr/>
        <p:txBody>
          <a:bodyPr/>
          <a:lstStyle/>
          <a:p>
            <a:r>
              <a:rPr kumimoji="1" lang="en-US" altLang="ja-JP" dirty="0"/>
              <a:t>Temporal-difference (TD) method</a:t>
            </a:r>
          </a:p>
          <a:p>
            <a:pPr lvl="1"/>
            <a:r>
              <a:rPr kumimoji="1" lang="ja-JP" altLang="en-US" dirty="0"/>
              <a:t>条件付け実験</a:t>
            </a:r>
            <a:r>
              <a:rPr kumimoji="1" lang="en-US" altLang="ja-JP" dirty="0"/>
              <a:t>(</a:t>
            </a:r>
            <a:r>
              <a:rPr kumimoji="1" lang="ja-JP" altLang="en-US" dirty="0"/>
              <a:t>パブロフの犬</a:t>
            </a:r>
            <a:r>
              <a:rPr kumimoji="1" lang="en-US" altLang="ja-JP" dirty="0"/>
              <a:t>)</a:t>
            </a:r>
            <a:r>
              <a:rPr kumimoji="1" lang="ja-JP" altLang="en-US" dirty="0"/>
              <a:t>と密接に関連</a:t>
            </a:r>
            <a:endParaRPr kumimoji="1" lang="en-US" altLang="ja-JP" dirty="0"/>
          </a:p>
          <a:p>
            <a:r>
              <a:rPr kumimoji="1" lang="en-US" altLang="ja-JP" dirty="0"/>
              <a:t>AI</a:t>
            </a:r>
            <a:r>
              <a:rPr kumimoji="1" lang="ja-JP" altLang="en-US" dirty="0"/>
              <a:t>の進歩のコアとなっている</a:t>
            </a:r>
            <a:endParaRPr kumimoji="1" lang="en-US" altLang="ja-JP" dirty="0"/>
          </a:p>
          <a:p>
            <a:endParaRPr kumimoji="1" lang="ja-JP" altLang="en-US" dirty="0"/>
          </a:p>
        </p:txBody>
      </p:sp>
    </p:spTree>
    <p:extLst>
      <p:ext uri="{BB962C8B-B14F-4D97-AF65-F5344CB8AC3E}">
        <p14:creationId xmlns:p14="http://schemas.microsoft.com/office/powerpoint/2010/main" val="300357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3D8532-DECE-4F3E-9905-7EF0D62BE34C}"/>
              </a:ext>
            </a:extLst>
          </p:cNvPr>
          <p:cNvSpPr>
            <a:spLocks noGrp="1"/>
          </p:cNvSpPr>
          <p:nvPr>
            <p:ph type="title"/>
          </p:nvPr>
        </p:nvSpPr>
        <p:spPr/>
        <p:txBody>
          <a:bodyPr/>
          <a:lstStyle/>
          <a:p>
            <a:r>
              <a:rPr kumimoji="1" lang="en-US" altLang="ja-JP" dirty="0"/>
              <a:t>The Present</a:t>
            </a:r>
            <a:endParaRPr kumimoji="1" lang="ja-JP" altLang="en-US" dirty="0"/>
          </a:p>
        </p:txBody>
      </p:sp>
      <p:sp>
        <p:nvSpPr>
          <p:cNvPr id="3" name="コンテンツ プレースホルダー 2">
            <a:extLst>
              <a:ext uri="{FF2B5EF4-FFF2-40B4-BE49-F238E27FC236}">
                <a16:creationId xmlns:a16="http://schemas.microsoft.com/office/drawing/2014/main" id="{48BBE3FF-A2EC-4962-BA1E-D856B3D6DEFD}"/>
              </a:ext>
            </a:extLst>
          </p:cNvPr>
          <p:cNvSpPr>
            <a:spLocks noGrp="1"/>
          </p:cNvSpPr>
          <p:nvPr>
            <p:ph idx="1"/>
          </p:nvPr>
        </p:nvSpPr>
        <p:spPr/>
        <p:txBody>
          <a:bodyPr/>
          <a:lstStyle/>
          <a:p>
            <a:r>
              <a:rPr kumimoji="1" lang="en-US" altLang="ja-JP" dirty="0"/>
              <a:t>Attention</a:t>
            </a:r>
          </a:p>
          <a:p>
            <a:r>
              <a:rPr lang="en-US" altLang="ja-JP" dirty="0"/>
              <a:t>Episodic Memory</a:t>
            </a:r>
          </a:p>
          <a:p>
            <a:r>
              <a:rPr kumimoji="1" lang="en-US" altLang="ja-JP" dirty="0"/>
              <a:t>Working Memory</a:t>
            </a:r>
          </a:p>
          <a:p>
            <a:r>
              <a:rPr lang="en-US" altLang="ja-JP" dirty="0"/>
              <a:t>Continual Learning</a:t>
            </a:r>
          </a:p>
          <a:p>
            <a:endParaRPr kumimoji="1" lang="ja-JP" altLang="en-US" dirty="0"/>
          </a:p>
        </p:txBody>
      </p:sp>
    </p:spTree>
    <p:extLst>
      <p:ext uri="{BB962C8B-B14F-4D97-AF65-F5344CB8AC3E}">
        <p14:creationId xmlns:p14="http://schemas.microsoft.com/office/powerpoint/2010/main" val="264903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A9C3CC-A480-4005-A7AB-09103D98774F}"/>
              </a:ext>
            </a:extLst>
          </p:cNvPr>
          <p:cNvSpPr>
            <a:spLocks noGrp="1"/>
          </p:cNvSpPr>
          <p:nvPr>
            <p:ph type="title"/>
          </p:nvPr>
        </p:nvSpPr>
        <p:spPr/>
        <p:txBody>
          <a:bodyPr/>
          <a:lstStyle/>
          <a:p>
            <a:r>
              <a:rPr kumimoji="1" lang="en-US" altLang="ja-JP" dirty="0"/>
              <a:t>The Present (1): Attention</a:t>
            </a:r>
            <a:endParaRPr kumimoji="1" lang="ja-JP" altLang="en-US" dirty="0"/>
          </a:p>
        </p:txBody>
      </p:sp>
      <p:sp>
        <p:nvSpPr>
          <p:cNvPr id="3" name="コンテンツ プレースホルダー 2">
            <a:extLst>
              <a:ext uri="{FF2B5EF4-FFF2-40B4-BE49-F238E27FC236}">
                <a16:creationId xmlns:a16="http://schemas.microsoft.com/office/drawing/2014/main" id="{3289C1E3-ED52-4150-A9FA-5AF136F3E06C}"/>
              </a:ext>
            </a:extLst>
          </p:cNvPr>
          <p:cNvSpPr>
            <a:spLocks noGrp="1"/>
          </p:cNvSpPr>
          <p:nvPr>
            <p:ph idx="1"/>
          </p:nvPr>
        </p:nvSpPr>
        <p:spPr/>
        <p:txBody>
          <a:bodyPr/>
          <a:lstStyle/>
          <a:p>
            <a:r>
              <a:rPr kumimoji="1" lang="ja-JP" altLang="en-US" dirty="0"/>
              <a:t>多くの</a:t>
            </a:r>
            <a:r>
              <a:rPr kumimoji="1" lang="en-US" altLang="ja-JP" dirty="0"/>
              <a:t>CNN</a:t>
            </a:r>
            <a:r>
              <a:rPr kumimoji="1" lang="ja-JP" altLang="en-US" dirty="0"/>
              <a:t>モデルが入力全体を同様に扱う一方、霊長類の視覚は場所や物体に注目しながら扱っている</a:t>
            </a:r>
            <a:endParaRPr kumimoji="1" lang="en-US" altLang="ja-JP" dirty="0"/>
          </a:p>
          <a:p>
            <a:r>
              <a:rPr lang="en-US" altLang="ja-JP" dirty="0" err="1"/>
              <a:t>Mninh</a:t>
            </a:r>
            <a:r>
              <a:rPr lang="en-US" altLang="ja-JP" dirty="0"/>
              <a:t> et al., 2014: “glimpses” architecture</a:t>
            </a:r>
            <a:r>
              <a:rPr lang="ja-JP" altLang="en-US" dirty="0"/>
              <a:t> がクラッタをうまく処理できた</a:t>
            </a:r>
            <a:endParaRPr lang="en-US" altLang="ja-JP" dirty="0"/>
          </a:p>
          <a:p>
            <a:endParaRPr lang="en-US" altLang="ja-JP" dirty="0"/>
          </a:p>
          <a:p>
            <a:endParaRPr lang="en-US" altLang="ja-JP" dirty="0"/>
          </a:p>
          <a:p>
            <a:endParaRPr lang="en-US" altLang="ja-JP" dirty="0"/>
          </a:p>
          <a:p>
            <a:r>
              <a:rPr lang="en-US" altLang="ja-JP" dirty="0"/>
              <a:t>attention </a:t>
            </a:r>
            <a:r>
              <a:rPr lang="ja-JP" altLang="en-US" dirty="0"/>
              <a:t>メカニズムを適用することにより、複数物体認識</a:t>
            </a:r>
            <a:r>
              <a:rPr lang="en-US" altLang="ja-JP" dirty="0"/>
              <a:t> (Ba et al., 2015) </a:t>
            </a:r>
            <a:r>
              <a:rPr lang="ja-JP" altLang="en-US" dirty="0"/>
              <a:t>などで単純な</a:t>
            </a:r>
            <a:r>
              <a:rPr lang="en-US" altLang="ja-JP" dirty="0"/>
              <a:t>CNN</a:t>
            </a:r>
            <a:r>
              <a:rPr lang="ja-JP" altLang="en-US" dirty="0"/>
              <a:t>よりも高性能を実現</a:t>
            </a:r>
            <a:endParaRPr lang="en-US" altLang="ja-JP" dirty="0"/>
          </a:p>
          <a:p>
            <a:endParaRPr kumimoji="1" lang="en-US" altLang="ja-JP" dirty="0"/>
          </a:p>
          <a:p>
            <a:endParaRPr lang="en-US" altLang="ja-JP" dirty="0"/>
          </a:p>
          <a:p>
            <a:endParaRPr kumimoji="1" lang="ja-JP" altLang="en-US" dirty="0"/>
          </a:p>
        </p:txBody>
      </p:sp>
      <p:pic>
        <p:nvPicPr>
          <p:cNvPr id="4" name="図 3">
            <a:extLst>
              <a:ext uri="{FF2B5EF4-FFF2-40B4-BE49-F238E27FC236}">
                <a16:creationId xmlns:a16="http://schemas.microsoft.com/office/drawing/2014/main" id="{FFB81689-6E50-47E7-BA56-0F25F7B75175}"/>
              </a:ext>
            </a:extLst>
          </p:cNvPr>
          <p:cNvPicPr>
            <a:picLocks noChangeAspect="1"/>
          </p:cNvPicPr>
          <p:nvPr/>
        </p:nvPicPr>
        <p:blipFill>
          <a:blip r:embed="rId2"/>
          <a:stretch>
            <a:fillRect/>
          </a:stretch>
        </p:blipFill>
        <p:spPr>
          <a:xfrm>
            <a:off x="4095750" y="2481375"/>
            <a:ext cx="3466193" cy="1856889"/>
          </a:xfrm>
          <a:prstGeom prst="rect">
            <a:avLst/>
          </a:prstGeom>
        </p:spPr>
      </p:pic>
    </p:spTree>
    <p:extLst>
      <p:ext uri="{BB962C8B-B14F-4D97-AF65-F5344CB8AC3E}">
        <p14:creationId xmlns:p14="http://schemas.microsoft.com/office/powerpoint/2010/main" val="1144393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C7630-6E29-4235-AF43-9F431469F785}"/>
              </a:ext>
            </a:extLst>
          </p:cNvPr>
          <p:cNvSpPr>
            <a:spLocks noGrp="1"/>
          </p:cNvSpPr>
          <p:nvPr>
            <p:ph type="title"/>
          </p:nvPr>
        </p:nvSpPr>
        <p:spPr/>
        <p:txBody>
          <a:bodyPr/>
          <a:lstStyle/>
          <a:p>
            <a:r>
              <a:rPr kumimoji="1" lang="en-US" altLang="ja-JP" dirty="0"/>
              <a:t>Attention in memory</a:t>
            </a:r>
            <a:endParaRPr kumimoji="1" lang="ja-JP" altLang="en-US" dirty="0"/>
          </a:p>
        </p:txBody>
      </p:sp>
      <p:sp>
        <p:nvSpPr>
          <p:cNvPr id="3" name="コンテンツ プレースホルダー 2">
            <a:extLst>
              <a:ext uri="{FF2B5EF4-FFF2-40B4-BE49-F238E27FC236}">
                <a16:creationId xmlns:a16="http://schemas.microsoft.com/office/drawing/2014/main" id="{9CE8519B-DF98-40D2-9E8B-B1CF51FB01D2}"/>
              </a:ext>
            </a:extLst>
          </p:cNvPr>
          <p:cNvSpPr>
            <a:spLocks noGrp="1"/>
          </p:cNvSpPr>
          <p:nvPr>
            <p:ph idx="1"/>
          </p:nvPr>
        </p:nvSpPr>
        <p:spPr/>
        <p:txBody>
          <a:bodyPr/>
          <a:lstStyle/>
          <a:p>
            <a:r>
              <a:rPr kumimoji="1" lang="en-US" altLang="ja-JP" dirty="0"/>
              <a:t>attention </a:t>
            </a:r>
            <a:r>
              <a:rPr kumimoji="1" lang="ja-JP" altLang="en-US" dirty="0"/>
              <a:t>は知覚だけでなく、脳の内部の記憶を読む際にも使われている</a:t>
            </a:r>
            <a:endParaRPr kumimoji="1" lang="en-US" altLang="ja-JP" dirty="0"/>
          </a:p>
          <a:p>
            <a:r>
              <a:rPr lang="ja-JP" altLang="en-US" dirty="0"/>
              <a:t>このメカニズムが機械翻訳等に応用されている</a:t>
            </a:r>
            <a:endParaRPr lang="en-US" altLang="ja-JP" dirty="0"/>
          </a:p>
          <a:p>
            <a:r>
              <a:rPr lang="en-US" altLang="ja-JP" dirty="0"/>
              <a:t>“DRAW” </a:t>
            </a:r>
            <a:r>
              <a:rPr lang="ja-JP" altLang="en-US" dirty="0"/>
              <a:t>をはじめとする生成モデルにも役立っている</a:t>
            </a:r>
            <a:endParaRPr lang="en-US" altLang="ja-JP" dirty="0"/>
          </a:p>
          <a:p>
            <a:pPr lvl="1"/>
            <a:r>
              <a:rPr kumimoji="1" lang="en-US" altLang="ja-JP" dirty="0"/>
              <a:t>“mental canvas” </a:t>
            </a:r>
            <a:r>
              <a:rPr kumimoji="1" lang="ja-JP" altLang="en-US" dirty="0"/>
              <a:t>に、部分ごとでインクリメンタルに画像を生成するモデル</a:t>
            </a:r>
          </a:p>
        </p:txBody>
      </p:sp>
    </p:spTree>
    <p:extLst>
      <p:ext uri="{BB962C8B-B14F-4D97-AF65-F5344CB8AC3E}">
        <p14:creationId xmlns:p14="http://schemas.microsoft.com/office/powerpoint/2010/main" val="2506536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136B5-63DD-4332-A0BC-EAACAE5B3285}"/>
              </a:ext>
            </a:extLst>
          </p:cNvPr>
          <p:cNvSpPr>
            <a:spLocks noGrp="1"/>
          </p:cNvSpPr>
          <p:nvPr>
            <p:ph type="title"/>
          </p:nvPr>
        </p:nvSpPr>
        <p:spPr/>
        <p:txBody>
          <a:bodyPr/>
          <a:lstStyle/>
          <a:p>
            <a:r>
              <a:rPr kumimoji="1" lang="en-US" altLang="ja-JP" dirty="0"/>
              <a:t>The Present (2): Episodic Memory</a:t>
            </a:r>
            <a:endParaRPr kumimoji="1" lang="ja-JP" altLang="en-US" dirty="0"/>
          </a:p>
        </p:txBody>
      </p:sp>
      <p:sp>
        <p:nvSpPr>
          <p:cNvPr id="3" name="コンテンツ プレースホルダー 2">
            <a:extLst>
              <a:ext uri="{FF2B5EF4-FFF2-40B4-BE49-F238E27FC236}">
                <a16:creationId xmlns:a16="http://schemas.microsoft.com/office/drawing/2014/main" id="{98CA84CB-5C61-4787-965C-8F56DE4843BA}"/>
              </a:ext>
            </a:extLst>
          </p:cNvPr>
          <p:cNvSpPr>
            <a:spLocks noGrp="1"/>
          </p:cNvSpPr>
          <p:nvPr>
            <p:ph idx="1"/>
          </p:nvPr>
        </p:nvSpPr>
        <p:spPr>
          <a:xfrm>
            <a:off x="838200" y="1132114"/>
            <a:ext cx="10515600" cy="5360760"/>
          </a:xfrm>
        </p:spPr>
        <p:txBody>
          <a:bodyPr/>
          <a:lstStyle/>
          <a:p>
            <a:r>
              <a:rPr kumimoji="1" lang="ja-JP" altLang="en-US" dirty="0"/>
              <a:t>エピソード記憶は </a:t>
            </a:r>
            <a:r>
              <a:rPr kumimoji="1" lang="en-US" altLang="ja-JP" dirty="0"/>
              <a:t>“instance-based” &amp;</a:t>
            </a:r>
            <a:r>
              <a:rPr kumimoji="1" lang="ja-JP" altLang="en-US" dirty="0"/>
              <a:t> </a:t>
            </a:r>
            <a:r>
              <a:rPr kumimoji="1" lang="en-US" altLang="ja-JP" dirty="0"/>
              <a:t>“one shot” </a:t>
            </a:r>
            <a:r>
              <a:rPr kumimoji="1" lang="ja-JP" altLang="en-US" dirty="0"/>
              <a:t>な記憶</a:t>
            </a:r>
            <a:endParaRPr kumimoji="1" lang="en-US" altLang="ja-JP" dirty="0"/>
          </a:p>
          <a:p>
            <a:pPr lvl="1"/>
            <a:r>
              <a:rPr lang="ja-JP" altLang="en-US" dirty="0"/>
              <a:t>海馬での記憶が </a:t>
            </a:r>
            <a:r>
              <a:rPr lang="en-US" altLang="ja-JP" dirty="0"/>
              <a:t>“one shot” </a:t>
            </a:r>
            <a:r>
              <a:rPr lang="ja-JP" altLang="en-US" dirty="0"/>
              <a:t>な記憶に相当</a:t>
            </a:r>
            <a:endParaRPr lang="en-US" altLang="ja-JP" dirty="0"/>
          </a:p>
          <a:p>
            <a:pPr lvl="1"/>
            <a:r>
              <a:rPr lang="ja-JP" altLang="en-US" dirty="0"/>
              <a:t>睡眠・休憩中に海馬から新皮質で記憶が再生され、固定される</a:t>
            </a:r>
            <a:endParaRPr lang="en-US" altLang="ja-JP" dirty="0"/>
          </a:p>
          <a:p>
            <a:pPr lvl="1"/>
            <a:r>
              <a:rPr lang="en-US" altLang="ja-JP" dirty="0"/>
              <a:t>Favor</a:t>
            </a:r>
            <a:r>
              <a:rPr lang="ja-JP" altLang="en-US" dirty="0"/>
              <a:t> </a:t>
            </a:r>
            <a:r>
              <a:rPr lang="en-US" altLang="ja-JP" dirty="0"/>
              <a:t>events</a:t>
            </a:r>
            <a:r>
              <a:rPr lang="ja-JP" altLang="en-US" dirty="0"/>
              <a:t> </a:t>
            </a:r>
            <a:r>
              <a:rPr lang="en-US" altLang="ja-JP" dirty="0"/>
              <a:t>that</a:t>
            </a:r>
            <a:r>
              <a:rPr lang="ja-JP" altLang="en-US" dirty="0"/>
              <a:t> </a:t>
            </a:r>
            <a:r>
              <a:rPr lang="en-US" altLang="ja-JP" dirty="0"/>
              <a:t>lead</a:t>
            </a:r>
            <a:r>
              <a:rPr lang="ja-JP" altLang="en-US" dirty="0"/>
              <a:t> </a:t>
            </a:r>
            <a:r>
              <a:rPr lang="en-US" altLang="ja-JP" dirty="0"/>
              <a:t>to</a:t>
            </a:r>
            <a:r>
              <a:rPr lang="ja-JP" altLang="en-US" dirty="0"/>
              <a:t> </a:t>
            </a:r>
            <a:r>
              <a:rPr lang="en-US" altLang="ja-JP" dirty="0"/>
              <a:t>high</a:t>
            </a:r>
            <a:r>
              <a:rPr lang="ja-JP" altLang="en-US" dirty="0"/>
              <a:t> </a:t>
            </a:r>
            <a:r>
              <a:rPr lang="en-US" altLang="ja-JP" dirty="0"/>
              <a:t>levels</a:t>
            </a:r>
            <a:r>
              <a:rPr lang="ja-JP" altLang="en-US" dirty="0"/>
              <a:t> </a:t>
            </a:r>
            <a:r>
              <a:rPr lang="en-US" altLang="ja-JP" dirty="0"/>
              <a:t>of</a:t>
            </a:r>
            <a:r>
              <a:rPr lang="ja-JP" altLang="en-US" dirty="0"/>
              <a:t> </a:t>
            </a:r>
            <a:r>
              <a:rPr lang="en-US" altLang="ja-JP" dirty="0"/>
              <a:t>reinforcement</a:t>
            </a:r>
          </a:p>
          <a:p>
            <a:pPr lvl="1"/>
            <a:endParaRPr kumimoji="1" lang="en-US" altLang="ja-JP" dirty="0"/>
          </a:p>
          <a:p>
            <a:pPr lvl="1"/>
            <a:endParaRPr lang="en-US" altLang="ja-JP" dirty="0"/>
          </a:p>
          <a:p>
            <a:pPr lvl="1"/>
            <a:endParaRPr kumimoji="1" lang="en-US" altLang="ja-JP" dirty="0"/>
          </a:p>
          <a:p>
            <a:pPr lvl="1"/>
            <a:endParaRPr lang="en-US" altLang="ja-JP" dirty="0"/>
          </a:p>
          <a:p>
            <a:endParaRPr kumimoji="1" lang="en-US" altLang="ja-JP" dirty="0"/>
          </a:p>
          <a:p>
            <a:pPr lvl="1"/>
            <a:endParaRPr kumimoji="1" lang="ja-JP" altLang="en-US" dirty="0"/>
          </a:p>
        </p:txBody>
      </p:sp>
      <p:pic>
        <p:nvPicPr>
          <p:cNvPr id="4" name="図 3">
            <a:extLst>
              <a:ext uri="{FF2B5EF4-FFF2-40B4-BE49-F238E27FC236}">
                <a16:creationId xmlns:a16="http://schemas.microsoft.com/office/drawing/2014/main" id="{D81DE0D6-71B8-4967-853A-94EC34962DF7}"/>
              </a:ext>
            </a:extLst>
          </p:cNvPr>
          <p:cNvPicPr>
            <a:picLocks noChangeAspect="1"/>
          </p:cNvPicPr>
          <p:nvPr/>
        </p:nvPicPr>
        <p:blipFill>
          <a:blip r:embed="rId2"/>
          <a:stretch>
            <a:fillRect/>
          </a:stretch>
        </p:blipFill>
        <p:spPr>
          <a:xfrm>
            <a:off x="2846978" y="3429000"/>
            <a:ext cx="6498044" cy="1871777"/>
          </a:xfrm>
          <a:prstGeom prst="rect">
            <a:avLst/>
          </a:prstGeom>
        </p:spPr>
      </p:pic>
    </p:spTree>
    <p:extLst>
      <p:ext uri="{BB962C8B-B14F-4D97-AF65-F5344CB8AC3E}">
        <p14:creationId xmlns:p14="http://schemas.microsoft.com/office/powerpoint/2010/main" val="60423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D6F4F-6E44-45ED-B4C2-878AF334C224}"/>
              </a:ext>
            </a:extLst>
          </p:cNvPr>
          <p:cNvSpPr>
            <a:spLocks noGrp="1"/>
          </p:cNvSpPr>
          <p:nvPr>
            <p:ph type="title"/>
          </p:nvPr>
        </p:nvSpPr>
        <p:spPr/>
        <p:txBody>
          <a:bodyPr/>
          <a:lstStyle/>
          <a:p>
            <a:r>
              <a:rPr kumimoji="1" lang="en-US" altLang="ja-JP" dirty="0"/>
              <a:t>Episodic Control</a:t>
            </a:r>
            <a:endParaRPr kumimoji="1" lang="ja-JP" altLang="en-US" dirty="0"/>
          </a:p>
        </p:txBody>
      </p:sp>
      <p:sp>
        <p:nvSpPr>
          <p:cNvPr id="3" name="コンテンツ プレースホルダー 2">
            <a:extLst>
              <a:ext uri="{FF2B5EF4-FFF2-40B4-BE49-F238E27FC236}">
                <a16:creationId xmlns:a16="http://schemas.microsoft.com/office/drawing/2014/main" id="{CBF07B07-BEBD-4083-989A-28DAB1FA399E}"/>
              </a:ext>
            </a:extLst>
          </p:cNvPr>
          <p:cNvSpPr>
            <a:spLocks noGrp="1"/>
          </p:cNvSpPr>
          <p:nvPr>
            <p:ph idx="1"/>
          </p:nvPr>
        </p:nvSpPr>
        <p:spPr/>
        <p:txBody>
          <a:bodyPr/>
          <a:lstStyle/>
          <a:p>
            <a:r>
              <a:rPr kumimoji="1" lang="ja-JP" altLang="en-US" dirty="0"/>
              <a:t>経験に基づいた急速な振る舞いの変化</a:t>
            </a:r>
            <a:endParaRPr kumimoji="1" lang="en-US" altLang="ja-JP" dirty="0"/>
          </a:p>
          <a:p>
            <a:r>
              <a:rPr kumimoji="1" lang="ja-JP" altLang="en-US" dirty="0"/>
              <a:t>海馬では、</a:t>
            </a:r>
            <a:r>
              <a:rPr lang="en-US" altLang="ja-JP" dirty="0"/>
              <a:t>rewarded action sequences can be internally re-enacted from a rapidly updateable memory store</a:t>
            </a:r>
            <a:endParaRPr kumimoji="1" lang="ja-JP" altLang="en-US" dirty="0"/>
          </a:p>
        </p:txBody>
      </p:sp>
    </p:spTree>
    <p:extLst>
      <p:ext uri="{BB962C8B-B14F-4D97-AF65-F5344CB8AC3E}">
        <p14:creationId xmlns:p14="http://schemas.microsoft.com/office/powerpoint/2010/main" val="222886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B42CFC-E852-43E1-A928-538E61875BE8}"/>
              </a:ext>
            </a:extLst>
          </p:cNvPr>
          <p:cNvSpPr>
            <a:spLocks noGrp="1"/>
          </p:cNvSpPr>
          <p:nvPr>
            <p:ph type="title"/>
          </p:nvPr>
        </p:nvSpPr>
        <p:spPr/>
        <p:txBody>
          <a:bodyPr/>
          <a:lstStyle/>
          <a:p>
            <a:r>
              <a:rPr kumimoji="1" lang="en-US" altLang="ja-JP" dirty="0"/>
              <a:t>Episodic Memory in AI</a:t>
            </a:r>
            <a:endParaRPr kumimoji="1" lang="ja-JP" altLang="en-US" dirty="0"/>
          </a:p>
        </p:txBody>
      </p:sp>
      <p:sp>
        <p:nvSpPr>
          <p:cNvPr id="3" name="コンテンツ プレースホルダー 2">
            <a:extLst>
              <a:ext uri="{FF2B5EF4-FFF2-40B4-BE49-F238E27FC236}">
                <a16:creationId xmlns:a16="http://schemas.microsoft.com/office/drawing/2014/main" id="{F0974273-2AAD-4A3B-BD01-85D8FC180951}"/>
              </a:ext>
            </a:extLst>
          </p:cNvPr>
          <p:cNvSpPr>
            <a:spLocks noGrp="1"/>
          </p:cNvSpPr>
          <p:nvPr>
            <p:ph idx="1"/>
          </p:nvPr>
        </p:nvSpPr>
        <p:spPr/>
        <p:txBody>
          <a:bodyPr/>
          <a:lstStyle/>
          <a:p>
            <a:r>
              <a:rPr lang="en-US" altLang="ja-JP" dirty="0"/>
              <a:t>Deep Q Network (DQN) </a:t>
            </a:r>
            <a:r>
              <a:rPr lang="ja-JP" altLang="en-US" dirty="0"/>
              <a:t>における </a:t>
            </a:r>
            <a:r>
              <a:rPr lang="en-US" altLang="ja-JP" dirty="0"/>
              <a:t>“experience replay” </a:t>
            </a:r>
            <a:r>
              <a:rPr lang="ja-JP" altLang="en-US" dirty="0"/>
              <a:t>が脳における記憶の流れを </a:t>
            </a:r>
            <a:r>
              <a:rPr lang="en-US" altLang="ja-JP" i="1" dirty="0"/>
              <a:t>in silico</a:t>
            </a:r>
            <a:r>
              <a:rPr lang="en-US" altLang="ja-JP" dirty="0"/>
              <a:t> </a:t>
            </a:r>
            <a:r>
              <a:rPr lang="ja-JP" altLang="en-US" dirty="0"/>
              <a:t>で再現している</a:t>
            </a:r>
            <a:endParaRPr lang="en-US" altLang="ja-JP" dirty="0"/>
          </a:p>
          <a:p>
            <a:pPr lvl="1"/>
            <a:r>
              <a:rPr lang="en-US" altLang="ja-JP" dirty="0"/>
              <a:t>Replay buffer </a:t>
            </a:r>
            <a:r>
              <a:rPr lang="ja-JP" altLang="en-US" dirty="0"/>
              <a:t>が海馬に相当</a:t>
            </a:r>
            <a:endParaRPr lang="en-US" altLang="ja-JP" dirty="0"/>
          </a:p>
          <a:p>
            <a:pPr lvl="1"/>
            <a:r>
              <a:rPr lang="ja-JP" altLang="en-US" dirty="0"/>
              <a:t>報酬の高いイベントを優先した </a:t>
            </a:r>
            <a:r>
              <a:rPr lang="en-US" altLang="ja-JP" dirty="0"/>
              <a:t>experience replay </a:t>
            </a:r>
            <a:r>
              <a:rPr lang="ja-JP" altLang="en-US" dirty="0"/>
              <a:t>がより効果的</a:t>
            </a:r>
            <a:endParaRPr lang="en-US" altLang="ja-JP" dirty="0"/>
          </a:p>
          <a:p>
            <a:r>
              <a:rPr lang="ja-JP" altLang="en-US" dirty="0"/>
              <a:t>ディープな</a:t>
            </a:r>
            <a:r>
              <a:rPr lang="en-US" altLang="ja-JP" dirty="0"/>
              <a:t>RL</a:t>
            </a:r>
            <a:r>
              <a:rPr lang="ja-JP" altLang="en-US" dirty="0"/>
              <a:t>は学習が遅いという問題があったが、 </a:t>
            </a:r>
            <a:r>
              <a:rPr lang="en-US" altLang="ja-JP" dirty="0"/>
              <a:t>episodic control </a:t>
            </a:r>
            <a:r>
              <a:rPr lang="ja-JP" altLang="en-US" dirty="0"/>
              <a:t>を実装することによって解決した </a:t>
            </a:r>
            <a:r>
              <a:rPr lang="en-US" altLang="ja-JP" dirty="0"/>
              <a:t>(Blundell et al., 2016)</a:t>
            </a:r>
          </a:p>
          <a:p>
            <a:r>
              <a:rPr lang="ja-JP" altLang="en-US" dirty="0"/>
              <a:t>エピソード記憶的なシステムは、少ないサンプルから新しい概念を学習できる可能性がある</a:t>
            </a:r>
            <a:endParaRPr lang="en-US" altLang="ja-JP" dirty="0"/>
          </a:p>
        </p:txBody>
      </p:sp>
    </p:spTree>
    <p:extLst>
      <p:ext uri="{BB962C8B-B14F-4D97-AF65-F5344CB8AC3E}">
        <p14:creationId xmlns:p14="http://schemas.microsoft.com/office/powerpoint/2010/main" val="2552098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0C6F8-4476-4404-ABE3-836B1197BC2E}"/>
              </a:ext>
            </a:extLst>
          </p:cNvPr>
          <p:cNvSpPr>
            <a:spLocks noGrp="1"/>
          </p:cNvSpPr>
          <p:nvPr>
            <p:ph type="title"/>
          </p:nvPr>
        </p:nvSpPr>
        <p:spPr/>
        <p:txBody>
          <a:bodyPr/>
          <a:lstStyle/>
          <a:p>
            <a:r>
              <a:rPr kumimoji="1" lang="en-US" altLang="ja-JP" dirty="0"/>
              <a:t>The Present (3): Working Memory</a:t>
            </a:r>
            <a:endParaRPr kumimoji="1" lang="ja-JP" altLang="en-US" dirty="0"/>
          </a:p>
        </p:txBody>
      </p:sp>
      <p:sp>
        <p:nvSpPr>
          <p:cNvPr id="3" name="コンテンツ プレースホルダー 2">
            <a:extLst>
              <a:ext uri="{FF2B5EF4-FFF2-40B4-BE49-F238E27FC236}">
                <a16:creationId xmlns:a16="http://schemas.microsoft.com/office/drawing/2014/main" id="{B8E0F5B8-81F4-48FA-BC43-ED6788001642}"/>
              </a:ext>
            </a:extLst>
          </p:cNvPr>
          <p:cNvSpPr>
            <a:spLocks noGrp="1"/>
          </p:cNvSpPr>
          <p:nvPr>
            <p:ph idx="1"/>
          </p:nvPr>
        </p:nvSpPr>
        <p:spPr/>
        <p:txBody>
          <a:bodyPr/>
          <a:lstStyle/>
          <a:p>
            <a:r>
              <a:rPr lang="ja-JP" altLang="en-US" dirty="0"/>
              <a:t>作業記憶は前頭葉とその近辺に存在し、情報を維持・操作する能力が人間の知性の特性となっている</a:t>
            </a:r>
            <a:endParaRPr lang="en-US" altLang="ja-JP" dirty="0"/>
          </a:p>
          <a:p>
            <a:pPr lvl="1"/>
            <a:r>
              <a:rPr kumimoji="1" lang="ja-JP" altLang="en-US" dirty="0"/>
              <a:t>中央的なコントローラと周辺のドメインに特化したメモリ領域によって構成されていると考えられている</a:t>
            </a:r>
            <a:endParaRPr kumimoji="1" lang="en-US" altLang="ja-JP" dirty="0"/>
          </a:p>
          <a:p>
            <a:r>
              <a:rPr kumimoji="1" lang="en-US" altLang="ja-JP" dirty="0"/>
              <a:t>LSTM</a:t>
            </a:r>
            <a:r>
              <a:rPr kumimoji="1" lang="ja-JP" altLang="en-US" dirty="0"/>
              <a:t>と</a:t>
            </a:r>
            <a:r>
              <a:rPr kumimoji="1" lang="en-US" altLang="ja-JP" dirty="0"/>
              <a:t>DNC</a:t>
            </a:r>
            <a:r>
              <a:rPr kumimoji="1" lang="ja-JP" altLang="en-US" dirty="0"/>
              <a:t>が作業記憶に相当</a:t>
            </a:r>
            <a:endParaRPr kumimoji="1" lang="en-US" altLang="ja-JP" dirty="0"/>
          </a:p>
          <a:p>
            <a:pPr lvl="1"/>
            <a:r>
              <a:rPr lang="en-US" altLang="ja-JP" dirty="0"/>
              <a:t>LSTM: Long Short Term Memory</a:t>
            </a:r>
          </a:p>
          <a:p>
            <a:pPr lvl="1"/>
            <a:r>
              <a:rPr kumimoji="1" lang="en-US" altLang="ja-JP" dirty="0"/>
              <a:t>DNC: Differential </a:t>
            </a:r>
            <a:r>
              <a:rPr kumimoji="1" lang="en-US" altLang="ja-JP"/>
              <a:t>Neural Computer</a:t>
            </a:r>
            <a:endParaRPr kumimoji="1" lang="ja-JP" altLang="en-US" dirty="0"/>
          </a:p>
        </p:txBody>
      </p:sp>
    </p:spTree>
    <p:extLst>
      <p:ext uri="{BB962C8B-B14F-4D97-AF65-F5344CB8AC3E}">
        <p14:creationId xmlns:p14="http://schemas.microsoft.com/office/powerpoint/2010/main" val="146731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2CE6A67-2CB4-4F8D-B5D2-CD519A9F254F}"/>
              </a:ext>
            </a:extLst>
          </p:cNvPr>
          <p:cNvPicPr>
            <a:picLocks noChangeAspect="1"/>
          </p:cNvPicPr>
          <p:nvPr/>
        </p:nvPicPr>
        <p:blipFill>
          <a:blip r:embed="rId2"/>
          <a:stretch>
            <a:fillRect/>
          </a:stretch>
        </p:blipFill>
        <p:spPr>
          <a:xfrm>
            <a:off x="2071687" y="113143"/>
            <a:ext cx="8048625" cy="523875"/>
          </a:xfrm>
          <a:prstGeom prst="rect">
            <a:avLst/>
          </a:prstGeom>
        </p:spPr>
      </p:pic>
      <p:pic>
        <p:nvPicPr>
          <p:cNvPr id="6" name="図 5">
            <a:extLst>
              <a:ext uri="{FF2B5EF4-FFF2-40B4-BE49-F238E27FC236}">
                <a16:creationId xmlns:a16="http://schemas.microsoft.com/office/drawing/2014/main" id="{4FDF3158-8530-46BA-A782-500824E4A0B6}"/>
              </a:ext>
            </a:extLst>
          </p:cNvPr>
          <p:cNvPicPr>
            <a:picLocks noChangeAspect="1"/>
          </p:cNvPicPr>
          <p:nvPr/>
        </p:nvPicPr>
        <p:blipFill>
          <a:blip r:embed="rId3"/>
          <a:stretch>
            <a:fillRect/>
          </a:stretch>
        </p:blipFill>
        <p:spPr>
          <a:xfrm>
            <a:off x="1962149" y="634844"/>
            <a:ext cx="8267700" cy="266700"/>
          </a:xfrm>
          <a:prstGeom prst="rect">
            <a:avLst/>
          </a:prstGeom>
        </p:spPr>
      </p:pic>
      <p:sp>
        <p:nvSpPr>
          <p:cNvPr id="7" name="四角形: 角を丸くする 6">
            <a:extLst>
              <a:ext uri="{FF2B5EF4-FFF2-40B4-BE49-F238E27FC236}">
                <a16:creationId xmlns:a16="http://schemas.microsoft.com/office/drawing/2014/main" id="{CA8D4F33-C832-4D10-8F6C-2BBD5F2E82E2}"/>
              </a:ext>
            </a:extLst>
          </p:cNvPr>
          <p:cNvSpPr/>
          <p:nvPr/>
        </p:nvSpPr>
        <p:spPr>
          <a:xfrm>
            <a:off x="193458" y="1306287"/>
            <a:ext cx="5750143" cy="3763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a:latin typeface="メイリオ" panose="020B0604030504040204" pitchFamily="50" charset="-128"/>
                <a:ea typeface="メイリオ" panose="020B0604030504040204" pitchFamily="50" charset="-128"/>
              </a:rPr>
              <a:t>どんなもの？</a:t>
            </a:r>
          </a:p>
        </p:txBody>
      </p:sp>
      <p:sp>
        <p:nvSpPr>
          <p:cNvPr id="8" name="四角形: 角を丸くする 7">
            <a:extLst>
              <a:ext uri="{FF2B5EF4-FFF2-40B4-BE49-F238E27FC236}">
                <a16:creationId xmlns:a16="http://schemas.microsoft.com/office/drawing/2014/main" id="{08933372-AC02-4B92-8D33-95A507D948CF}"/>
              </a:ext>
            </a:extLst>
          </p:cNvPr>
          <p:cNvSpPr/>
          <p:nvPr/>
        </p:nvSpPr>
        <p:spPr>
          <a:xfrm>
            <a:off x="193458" y="3313646"/>
            <a:ext cx="5750143" cy="3763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a:latin typeface="メイリオ" panose="020B0604030504040204" pitchFamily="50" charset="-128"/>
                <a:ea typeface="メイリオ" panose="020B0604030504040204" pitchFamily="50" charset="-128"/>
              </a:rPr>
              <a:t>先行研究と比べてどこがすごい？</a:t>
            </a:r>
          </a:p>
        </p:txBody>
      </p:sp>
      <p:sp>
        <p:nvSpPr>
          <p:cNvPr id="13" name="四角形: 角を丸くする 12">
            <a:extLst>
              <a:ext uri="{FF2B5EF4-FFF2-40B4-BE49-F238E27FC236}">
                <a16:creationId xmlns:a16="http://schemas.microsoft.com/office/drawing/2014/main" id="{1C6D8421-4E01-4EBB-BFF7-68E5363E4072}"/>
              </a:ext>
            </a:extLst>
          </p:cNvPr>
          <p:cNvSpPr/>
          <p:nvPr/>
        </p:nvSpPr>
        <p:spPr>
          <a:xfrm>
            <a:off x="193458" y="5127712"/>
            <a:ext cx="5750143" cy="3763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a:latin typeface="メイリオ" panose="020B0604030504040204" pitchFamily="50" charset="-128"/>
                <a:ea typeface="メイリオ" panose="020B0604030504040204" pitchFamily="50" charset="-128"/>
              </a:rPr>
              <a:t>技術や手法の肝は？</a:t>
            </a:r>
          </a:p>
        </p:txBody>
      </p:sp>
      <p:sp>
        <p:nvSpPr>
          <p:cNvPr id="14" name="四角形: 角を丸くする 13">
            <a:extLst>
              <a:ext uri="{FF2B5EF4-FFF2-40B4-BE49-F238E27FC236}">
                <a16:creationId xmlns:a16="http://schemas.microsoft.com/office/drawing/2014/main" id="{B842B5ED-F2CA-44C1-8294-EBC9C6893C46}"/>
              </a:ext>
            </a:extLst>
          </p:cNvPr>
          <p:cNvSpPr/>
          <p:nvPr/>
        </p:nvSpPr>
        <p:spPr>
          <a:xfrm>
            <a:off x="6248398" y="1306287"/>
            <a:ext cx="5750143" cy="3763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a:latin typeface="メイリオ" panose="020B0604030504040204" pitchFamily="50" charset="-128"/>
                <a:ea typeface="メイリオ" panose="020B0604030504040204" pitchFamily="50" charset="-128"/>
              </a:rPr>
              <a:t>どうやって有効だと検証した？</a:t>
            </a:r>
          </a:p>
        </p:txBody>
      </p:sp>
      <p:sp>
        <p:nvSpPr>
          <p:cNvPr id="15" name="四角形: 角を丸くする 14">
            <a:extLst>
              <a:ext uri="{FF2B5EF4-FFF2-40B4-BE49-F238E27FC236}">
                <a16:creationId xmlns:a16="http://schemas.microsoft.com/office/drawing/2014/main" id="{0907769B-F70A-496E-9D4D-55C89AEEBCD6}"/>
              </a:ext>
            </a:extLst>
          </p:cNvPr>
          <p:cNvSpPr/>
          <p:nvPr/>
        </p:nvSpPr>
        <p:spPr>
          <a:xfrm>
            <a:off x="6248396" y="3313646"/>
            <a:ext cx="5750143" cy="3763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a:latin typeface="メイリオ" panose="020B0604030504040204" pitchFamily="50" charset="-128"/>
                <a:ea typeface="メイリオ" panose="020B0604030504040204" pitchFamily="50" charset="-128"/>
              </a:rPr>
              <a:t>議論はある？</a:t>
            </a:r>
          </a:p>
        </p:txBody>
      </p:sp>
      <p:sp>
        <p:nvSpPr>
          <p:cNvPr id="16" name="四角形: 角を丸くする 15">
            <a:extLst>
              <a:ext uri="{FF2B5EF4-FFF2-40B4-BE49-F238E27FC236}">
                <a16:creationId xmlns:a16="http://schemas.microsoft.com/office/drawing/2014/main" id="{B070A133-85C4-47BF-A033-D90481A759C8}"/>
              </a:ext>
            </a:extLst>
          </p:cNvPr>
          <p:cNvSpPr/>
          <p:nvPr/>
        </p:nvSpPr>
        <p:spPr>
          <a:xfrm>
            <a:off x="6248395" y="5173878"/>
            <a:ext cx="5750143" cy="3763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a:latin typeface="メイリオ" panose="020B0604030504040204" pitchFamily="50" charset="-128"/>
                <a:ea typeface="メイリオ" panose="020B0604030504040204" pitchFamily="50" charset="-128"/>
              </a:rPr>
              <a:t>次に読むべき論文は？</a:t>
            </a:r>
          </a:p>
        </p:txBody>
      </p:sp>
      <p:sp>
        <p:nvSpPr>
          <p:cNvPr id="20" name="テキスト ボックス 19">
            <a:extLst>
              <a:ext uri="{FF2B5EF4-FFF2-40B4-BE49-F238E27FC236}">
                <a16:creationId xmlns:a16="http://schemas.microsoft.com/office/drawing/2014/main" id="{1EAEEB88-531C-4267-850A-0949F02E2288}"/>
              </a:ext>
            </a:extLst>
          </p:cNvPr>
          <p:cNvSpPr txBox="1"/>
          <p:nvPr/>
        </p:nvSpPr>
        <p:spPr>
          <a:xfrm>
            <a:off x="193458" y="1682663"/>
            <a:ext cx="5750143"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神経科学が</a:t>
            </a:r>
            <a:r>
              <a:rPr kumimoji="1" lang="en-US" altLang="ja-JP" dirty="0">
                <a:latin typeface="メイリオ" panose="020B0604030504040204" pitchFamily="50" charset="-128"/>
                <a:ea typeface="メイリオ" panose="020B0604030504040204" pitchFamily="50" charset="-128"/>
              </a:rPr>
              <a:t>AI</a:t>
            </a:r>
            <a:r>
              <a:rPr kumimoji="1" lang="ja-JP" altLang="en-US" dirty="0">
                <a:latin typeface="メイリオ" panose="020B0604030504040204" pitchFamily="50" charset="-128"/>
                <a:ea typeface="メイリオ" panose="020B0604030504040204" pitchFamily="50" charset="-128"/>
              </a:rPr>
              <a:t>に与えた影響を、</a:t>
            </a:r>
            <a:r>
              <a:rPr kumimoji="1" lang="en-US" altLang="ja-JP" dirty="0">
                <a:latin typeface="メイリオ" panose="020B0604030504040204" pitchFamily="50" charset="-128"/>
                <a:ea typeface="メイリオ" panose="020B0604030504040204" pitchFamily="50" charset="-128"/>
              </a:rPr>
              <a:t>Past/Present/Future</a:t>
            </a:r>
            <a:r>
              <a:rPr kumimoji="1" lang="ja-JP" altLang="en-US" dirty="0">
                <a:latin typeface="メイリオ" panose="020B0604030504040204" pitchFamily="50" charset="-128"/>
                <a:ea typeface="メイリオ" panose="020B0604030504040204" pitchFamily="50" charset="-128"/>
              </a:rPr>
              <a:t>の</a:t>
            </a:r>
            <a:r>
              <a:rPr kumimoji="1" lang="en-US" altLang="ja-JP" dirty="0">
                <a:latin typeface="メイリオ" panose="020B0604030504040204" pitchFamily="50" charset="-128"/>
                <a:ea typeface="メイリオ" panose="020B0604030504040204" pitchFamily="50" charset="-128"/>
              </a:rPr>
              <a:t>3</a:t>
            </a:r>
            <a:r>
              <a:rPr kumimoji="1" lang="ja-JP" altLang="en-US" dirty="0" err="1">
                <a:latin typeface="メイリオ" panose="020B0604030504040204" pitchFamily="50" charset="-128"/>
                <a:ea typeface="メイリオ" panose="020B0604030504040204" pitchFamily="50" charset="-128"/>
              </a:rPr>
              <a:t>つの</a:t>
            </a:r>
            <a:r>
              <a:rPr kumimoji="1" lang="ja-JP" altLang="en-US" dirty="0">
                <a:latin typeface="メイリオ" panose="020B0604030504040204" pitchFamily="50" charset="-128"/>
                <a:ea typeface="メイリオ" panose="020B0604030504040204" pitchFamily="50" charset="-128"/>
              </a:rPr>
              <a:t>時間軸でまとめたリサーチ論文。</a:t>
            </a:r>
          </a:p>
        </p:txBody>
      </p:sp>
      <p:sp>
        <p:nvSpPr>
          <p:cNvPr id="21" name="テキスト ボックス 20">
            <a:extLst>
              <a:ext uri="{FF2B5EF4-FFF2-40B4-BE49-F238E27FC236}">
                <a16:creationId xmlns:a16="http://schemas.microsoft.com/office/drawing/2014/main" id="{04DA488A-C5E9-420D-AD30-D7BC94989F4B}"/>
              </a:ext>
            </a:extLst>
          </p:cNvPr>
          <p:cNvSpPr txBox="1"/>
          <p:nvPr/>
        </p:nvSpPr>
        <p:spPr>
          <a:xfrm>
            <a:off x="193457" y="3690022"/>
            <a:ext cx="5750143" cy="369332"/>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ここまで詳しく調べてある論文はすごい。</a:t>
            </a:r>
          </a:p>
        </p:txBody>
      </p:sp>
      <p:sp>
        <p:nvSpPr>
          <p:cNvPr id="22" name="テキスト ボックス 21">
            <a:extLst>
              <a:ext uri="{FF2B5EF4-FFF2-40B4-BE49-F238E27FC236}">
                <a16:creationId xmlns:a16="http://schemas.microsoft.com/office/drawing/2014/main" id="{3CC1DFA5-62DD-4E5C-BED7-B4ADBFF04B9D}"/>
              </a:ext>
            </a:extLst>
          </p:cNvPr>
          <p:cNvSpPr txBox="1"/>
          <p:nvPr/>
        </p:nvSpPr>
        <p:spPr>
          <a:xfrm>
            <a:off x="193457" y="5504088"/>
            <a:ext cx="5750143" cy="369332"/>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新たな手法を提示する論文ではないので割愛。</a:t>
            </a:r>
          </a:p>
        </p:txBody>
      </p:sp>
      <p:sp>
        <p:nvSpPr>
          <p:cNvPr id="23" name="テキスト ボックス 22">
            <a:extLst>
              <a:ext uri="{FF2B5EF4-FFF2-40B4-BE49-F238E27FC236}">
                <a16:creationId xmlns:a16="http://schemas.microsoft.com/office/drawing/2014/main" id="{97BE7ED2-9806-4087-AC07-DA18AF9CD041}"/>
              </a:ext>
            </a:extLst>
          </p:cNvPr>
          <p:cNvSpPr txBox="1"/>
          <p:nvPr/>
        </p:nvSpPr>
        <p:spPr>
          <a:xfrm>
            <a:off x="6248394" y="5550254"/>
            <a:ext cx="5750143"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いろいろあるが、特に気になるものは以降のスライドで著者名を出しているのでそれをみるとよい</a:t>
            </a:r>
          </a:p>
        </p:txBody>
      </p:sp>
      <p:sp>
        <p:nvSpPr>
          <p:cNvPr id="24" name="テキスト ボックス 23">
            <a:extLst>
              <a:ext uri="{FF2B5EF4-FFF2-40B4-BE49-F238E27FC236}">
                <a16:creationId xmlns:a16="http://schemas.microsoft.com/office/drawing/2014/main" id="{39887731-74B6-4D85-ABC8-0782544DF8E7}"/>
              </a:ext>
            </a:extLst>
          </p:cNvPr>
          <p:cNvSpPr txBox="1"/>
          <p:nvPr/>
        </p:nvSpPr>
        <p:spPr>
          <a:xfrm>
            <a:off x="6248394" y="3690022"/>
            <a:ext cx="5750143"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神経科学と</a:t>
            </a:r>
            <a:r>
              <a:rPr kumimoji="1" lang="en-US" altLang="ja-JP" dirty="0">
                <a:latin typeface="メイリオ" panose="020B0604030504040204" pitchFamily="50" charset="-128"/>
                <a:ea typeface="メイリオ" panose="020B0604030504040204" pitchFamily="50" charset="-128"/>
              </a:rPr>
              <a:t>AI</a:t>
            </a:r>
            <a:r>
              <a:rPr kumimoji="1" lang="ja-JP" altLang="en-US" dirty="0">
                <a:latin typeface="メイリオ" panose="020B0604030504040204" pitchFamily="50" charset="-128"/>
                <a:ea typeface="メイリオ" panose="020B0604030504040204" pitchFamily="50" charset="-128"/>
              </a:rPr>
              <a:t>の相互の連携を緊密にし </a:t>
            </a:r>
            <a:r>
              <a:rPr kumimoji="1" lang="en-US" altLang="ja-JP" dirty="0">
                <a:latin typeface="メイリオ" panose="020B0604030504040204" pitchFamily="50" charset="-128"/>
                <a:ea typeface="メイリオ" panose="020B0604030504040204" pitchFamily="50" charset="-128"/>
              </a:rPr>
              <a:t>“virtuous circle” </a:t>
            </a:r>
            <a:r>
              <a:rPr kumimoji="1" lang="ja-JP" altLang="en-US" dirty="0">
                <a:latin typeface="メイリオ" panose="020B0604030504040204" pitchFamily="50" charset="-128"/>
                <a:ea typeface="メイリオ" panose="020B0604030504040204" pitchFamily="50" charset="-128"/>
              </a:rPr>
              <a:t>を回していこうという提案。</a:t>
            </a:r>
          </a:p>
        </p:txBody>
      </p:sp>
      <p:sp>
        <p:nvSpPr>
          <p:cNvPr id="25" name="テキスト ボックス 24">
            <a:extLst>
              <a:ext uri="{FF2B5EF4-FFF2-40B4-BE49-F238E27FC236}">
                <a16:creationId xmlns:a16="http://schemas.microsoft.com/office/drawing/2014/main" id="{A9CA3D0A-B550-44FC-8871-4F68952B10BE}"/>
              </a:ext>
            </a:extLst>
          </p:cNvPr>
          <p:cNvSpPr txBox="1"/>
          <p:nvPr/>
        </p:nvSpPr>
        <p:spPr>
          <a:xfrm>
            <a:off x="6248395" y="1682663"/>
            <a:ext cx="5750143"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数々の神経科学の研究が</a:t>
            </a:r>
            <a:r>
              <a:rPr kumimoji="1" lang="en-US" altLang="ja-JP" dirty="0">
                <a:latin typeface="メイリオ" panose="020B0604030504040204" pitchFamily="50" charset="-128"/>
                <a:ea typeface="メイリオ" panose="020B0604030504040204" pitchFamily="50" charset="-128"/>
              </a:rPr>
              <a:t>AI</a:t>
            </a:r>
            <a:r>
              <a:rPr kumimoji="1" lang="ja-JP" altLang="en-US" dirty="0">
                <a:latin typeface="メイリオ" panose="020B0604030504040204" pitchFamily="50" charset="-128"/>
                <a:ea typeface="メイリオ" panose="020B0604030504040204" pitchFamily="50" charset="-128"/>
              </a:rPr>
              <a:t>に影響を与えてきた歴史が有効性を物語っている。</a:t>
            </a:r>
          </a:p>
        </p:txBody>
      </p:sp>
    </p:spTree>
    <p:extLst>
      <p:ext uri="{BB962C8B-B14F-4D97-AF65-F5344CB8AC3E}">
        <p14:creationId xmlns:p14="http://schemas.microsoft.com/office/powerpoint/2010/main" val="3293255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9D58C-FD1F-467D-85F3-6D91BE604E20}"/>
              </a:ext>
            </a:extLst>
          </p:cNvPr>
          <p:cNvSpPr>
            <a:spLocks noGrp="1"/>
          </p:cNvSpPr>
          <p:nvPr>
            <p:ph type="title"/>
          </p:nvPr>
        </p:nvSpPr>
        <p:spPr/>
        <p:txBody>
          <a:bodyPr/>
          <a:lstStyle/>
          <a:p>
            <a:r>
              <a:rPr kumimoji="1" lang="en-US" altLang="ja-JP" dirty="0"/>
              <a:t>The Present (4): Continual Learning</a:t>
            </a:r>
            <a:endParaRPr kumimoji="1" lang="ja-JP" altLang="en-US" dirty="0"/>
          </a:p>
        </p:txBody>
      </p:sp>
      <p:sp>
        <p:nvSpPr>
          <p:cNvPr id="3" name="コンテンツ プレースホルダー 2">
            <a:extLst>
              <a:ext uri="{FF2B5EF4-FFF2-40B4-BE49-F238E27FC236}">
                <a16:creationId xmlns:a16="http://schemas.microsoft.com/office/drawing/2014/main" id="{3ED65F07-E2EE-43C4-928E-CAFE49360B06}"/>
              </a:ext>
            </a:extLst>
          </p:cNvPr>
          <p:cNvSpPr>
            <a:spLocks noGrp="1"/>
          </p:cNvSpPr>
          <p:nvPr>
            <p:ph idx="1"/>
          </p:nvPr>
        </p:nvSpPr>
        <p:spPr/>
        <p:txBody>
          <a:bodyPr/>
          <a:lstStyle/>
          <a:p>
            <a:r>
              <a:rPr lang="ja-JP" altLang="en-US" dirty="0"/>
              <a:t>人間を始めとする知的なエージェントは、異なる時間軸で異なるタスクを学習し、思い出していく事が必要</a:t>
            </a:r>
            <a:endParaRPr lang="en-US" altLang="ja-JP" dirty="0"/>
          </a:p>
          <a:p>
            <a:pPr lvl="1"/>
            <a:r>
              <a:rPr kumimoji="1" lang="ja-JP" altLang="en-US" dirty="0"/>
              <a:t>つまり、以前のタスクでの学習を忘れることなく、新しいタスクを学習できるということ</a:t>
            </a:r>
            <a:endParaRPr kumimoji="1" lang="en-US" altLang="ja-JP" dirty="0"/>
          </a:p>
          <a:p>
            <a:pPr lvl="1"/>
            <a:r>
              <a:rPr lang="ja-JP" altLang="en-US" dirty="0"/>
              <a:t>以前のタスクに関する知識を守るメカニズムが見つかっている</a:t>
            </a:r>
            <a:endParaRPr kumimoji="1" lang="en-US" altLang="ja-JP" dirty="0"/>
          </a:p>
          <a:p>
            <a:r>
              <a:rPr lang="en-US" altLang="ja-JP" dirty="0"/>
              <a:t>ANN</a:t>
            </a:r>
            <a:r>
              <a:rPr lang="ja-JP" altLang="en-US" dirty="0"/>
              <a:t>には </a:t>
            </a:r>
            <a:r>
              <a:rPr lang="en-US" altLang="ja-JP" dirty="0"/>
              <a:t>“catastrophic forgetting” </a:t>
            </a:r>
            <a:r>
              <a:rPr lang="ja-JP" altLang="en-US" dirty="0"/>
              <a:t>の問題が知られていた</a:t>
            </a:r>
            <a:endParaRPr lang="en-US" altLang="ja-JP" dirty="0"/>
          </a:p>
          <a:p>
            <a:r>
              <a:rPr kumimoji="1" lang="en-US" altLang="ja-JP" dirty="0"/>
              <a:t>EWC (Elastic Weight Consolidation) proposed by Kirkpatrick et al., 2017, is a solution</a:t>
            </a:r>
          </a:p>
          <a:p>
            <a:pPr lvl="1"/>
            <a:r>
              <a:rPr lang="ja-JP" altLang="en-US" dirty="0"/>
              <a:t>ネットワークの重みのうち、以前のタスクで重要な一部分を固定する</a:t>
            </a:r>
            <a:endParaRPr kumimoji="1" lang="ja-JP" altLang="en-US" dirty="0"/>
          </a:p>
        </p:txBody>
      </p:sp>
    </p:spTree>
    <p:extLst>
      <p:ext uri="{BB962C8B-B14F-4D97-AF65-F5344CB8AC3E}">
        <p14:creationId xmlns:p14="http://schemas.microsoft.com/office/powerpoint/2010/main" val="4234615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19C0F2-63CB-4230-9327-30DBAA3B406A}"/>
              </a:ext>
            </a:extLst>
          </p:cNvPr>
          <p:cNvSpPr>
            <a:spLocks noGrp="1"/>
          </p:cNvSpPr>
          <p:nvPr>
            <p:ph type="title"/>
          </p:nvPr>
        </p:nvSpPr>
        <p:spPr/>
        <p:txBody>
          <a:bodyPr/>
          <a:lstStyle/>
          <a:p>
            <a:r>
              <a:rPr kumimoji="1" lang="en-US" altLang="ja-JP" dirty="0"/>
              <a:t>The Future</a:t>
            </a:r>
            <a:endParaRPr kumimoji="1" lang="ja-JP" altLang="en-US" dirty="0"/>
          </a:p>
        </p:txBody>
      </p:sp>
      <p:sp>
        <p:nvSpPr>
          <p:cNvPr id="3" name="コンテンツ プレースホルダー 2">
            <a:extLst>
              <a:ext uri="{FF2B5EF4-FFF2-40B4-BE49-F238E27FC236}">
                <a16:creationId xmlns:a16="http://schemas.microsoft.com/office/drawing/2014/main" id="{CE87F700-CD70-4697-937B-33D084BC2067}"/>
              </a:ext>
            </a:extLst>
          </p:cNvPr>
          <p:cNvSpPr>
            <a:spLocks noGrp="1"/>
          </p:cNvSpPr>
          <p:nvPr>
            <p:ph idx="1"/>
          </p:nvPr>
        </p:nvSpPr>
        <p:spPr/>
        <p:txBody>
          <a:bodyPr/>
          <a:lstStyle/>
          <a:p>
            <a:r>
              <a:rPr kumimoji="1" lang="en-US" altLang="ja-JP" dirty="0"/>
              <a:t>Intuitive Understanding of the Physical World</a:t>
            </a:r>
          </a:p>
          <a:p>
            <a:r>
              <a:rPr lang="en-US" altLang="ja-JP" dirty="0"/>
              <a:t>Efficient Learning </a:t>
            </a:r>
          </a:p>
          <a:p>
            <a:r>
              <a:rPr kumimoji="1" lang="en-US" altLang="ja-JP" dirty="0"/>
              <a:t>Transfer Learning</a:t>
            </a:r>
          </a:p>
          <a:p>
            <a:r>
              <a:rPr lang="en-US" altLang="ja-JP" dirty="0"/>
              <a:t>Imagination and Planning</a:t>
            </a:r>
          </a:p>
          <a:p>
            <a:r>
              <a:rPr kumimoji="1" lang="en-US" altLang="ja-JP" dirty="0"/>
              <a:t>Virtual Brain Analytics</a:t>
            </a:r>
            <a:endParaRPr kumimoji="1" lang="ja-JP" altLang="en-US" dirty="0"/>
          </a:p>
        </p:txBody>
      </p:sp>
    </p:spTree>
    <p:extLst>
      <p:ext uri="{BB962C8B-B14F-4D97-AF65-F5344CB8AC3E}">
        <p14:creationId xmlns:p14="http://schemas.microsoft.com/office/powerpoint/2010/main" val="3949139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493A67-8E0B-41CC-84AA-A66E24395952}"/>
              </a:ext>
            </a:extLst>
          </p:cNvPr>
          <p:cNvSpPr>
            <a:spLocks noGrp="1"/>
          </p:cNvSpPr>
          <p:nvPr>
            <p:ph type="title"/>
          </p:nvPr>
        </p:nvSpPr>
        <p:spPr/>
        <p:txBody>
          <a:bodyPr>
            <a:normAutofit fontScale="90000"/>
          </a:bodyPr>
          <a:lstStyle/>
          <a:p>
            <a:r>
              <a:rPr kumimoji="1" lang="en-US" altLang="ja-JP" dirty="0"/>
              <a:t>The Future (1): </a:t>
            </a:r>
            <a:r>
              <a:rPr lang="en-US" altLang="ja-JP" dirty="0"/>
              <a:t>Intuitive Understanding of the Physical World</a:t>
            </a:r>
            <a:endParaRPr kumimoji="1" lang="ja-JP" altLang="en-US" dirty="0"/>
          </a:p>
        </p:txBody>
      </p:sp>
      <p:sp>
        <p:nvSpPr>
          <p:cNvPr id="3" name="コンテンツ プレースホルダー 2">
            <a:extLst>
              <a:ext uri="{FF2B5EF4-FFF2-40B4-BE49-F238E27FC236}">
                <a16:creationId xmlns:a16="http://schemas.microsoft.com/office/drawing/2014/main" id="{8BEDED28-F6B2-424A-BAAA-D4D62C489893}"/>
              </a:ext>
            </a:extLst>
          </p:cNvPr>
          <p:cNvSpPr>
            <a:spLocks noGrp="1"/>
          </p:cNvSpPr>
          <p:nvPr>
            <p:ph idx="1"/>
          </p:nvPr>
        </p:nvSpPr>
        <p:spPr/>
        <p:txBody>
          <a:bodyPr/>
          <a:lstStyle/>
          <a:p>
            <a:r>
              <a:rPr lang="ja-JP" altLang="en-US" dirty="0"/>
              <a:t>人間の場合、空間・数・物体感といった概念が乳児の段階にすでによく発達する一方で、ほとんどの </a:t>
            </a:r>
            <a:r>
              <a:rPr lang="en-US" altLang="ja-JP" dirty="0"/>
              <a:t>AI </a:t>
            </a:r>
            <a:r>
              <a:rPr lang="ja-JP" altLang="en-US" dirty="0"/>
              <a:t>は実現できていない</a:t>
            </a:r>
            <a:endParaRPr lang="en-US" altLang="ja-JP" dirty="0"/>
          </a:p>
          <a:p>
            <a:r>
              <a:rPr kumimoji="1" lang="ja-JP" altLang="en-US" dirty="0"/>
              <a:t>あ</a:t>
            </a:r>
            <a:r>
              <a:rPr lang="ja-JP" altLang="en-US" dirty="0"/>
              <a:t>る</a:t>
            </a:r>
            <a:r>
              <a:rPr lang="en-US" altLang="ja-JP" dirty="0"/>
              <a:t> ANN </a:t>
            </a:r>
            <a:r>
              <a:rPr lang="ja-JP" altLang="en-US" dirty="0"/>
              <a:t>は、個々の物体とその関係に分解することで、シーンを解釈することができている</a:t>
            </a:r>
            <a:endParaRPr lang="en-US" altLang="ja-JP" dirty="0"/>
          </a:p>
          <a:p>
            <a:r>
              <a:rPr lang="ja-JP" altLang="en-US" dirty="0"/>
              <a:t>ディープな</a:t>
            </a:r>
            <a:r>
              <a:rPr lang="en-US" altLang="ja-JP" dirty="0"/>
              <a:t>RL</a:t>
            </a:r>
            <a:r>
              <a:rPr lang="ja-JP" altLang="en-US" dirty="0"/>
              <a:t>を用いて、子供が対話的な実験を通して常識を理解する仮定を捉えることができた </a:t>
            </a:r>
            <a:r>
              <a:rPr lang="en-US" altLang="ja-JP" dirty="0"/>
              <a:t>(</a:t>
            </a:r>
            <a:r>
              <a:rPr lang="en-US" altLang="ja-JP" dirty="0" err="1"/>
              <a:t>Denil</a:t>
            </a:r>
            <a:r>
              <a:rPr lang="en-US" altLang="ja-JP"/>
              <a:t> et al., 2016)</a:t>
            </a:r>
            <a:endParaRPr lang="en-US" altLang="ja-JP" dirty="0"/>
          </a:p>
        </p:txBody>
      </p:sp>
    </p:spTree>
    <p:extLst>
      <p:ext uri="{BB962C8B-B14F-4D97-AF65-F5344CB8AC3E}">
        <p14:creationId xmlns:p14="http://schemas.microsoft.com/office/powerpoint/2010/main" val="32943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478BB-B42E-426E-BFAE-787B9B9F3169}"/>
              </a:ext>
            </a:extLst>
          </p:cNvPr>
          <p:cNvSpPr>
            <a:spLocks noGrp="1"/>
          </p:cNvSpPr>
          <p:nvPr>
            <p:ph type="title"/>
          </p:nvPr>
        </p:nvSpPr>
        <p:spPr/>
        <p:txBody>
          <a:bodyPr>
            <a:normAutofit/>
          </a:bodyPr>
          <a:lstStyle/>
          <a:p>
            <a:r>
              <a:rPr kumimoji="1" lang="en-US" altLang="ja-JP" dirty="0"/>
              <a:t>The Future (2): </a:t>
            </a:r>
            <a:r>
              <a:rPr lang="en-US" altLang="ja-JP" dirty="0"/>
              <a:t>Efficient Learning </a:t>
            </a:r>
            <a:endParaRPr kumimoji="1" lang="ja-JP" altLang="en-US" dirty="0"/>
          </a:p>
        </p:txBody>
      </p:sp>
      <p:sp>
        <p:nvSpPr>
          <p:cNvPr id="3" name="コンテンツ プレースホルダー 2">
            <a:extLst>
              <a:ext uri="{FF2B5EF4-FFF2-40B4-BE49-F238E27FC236}">
                <a16:creationId xmlns:a16="http://schemas.microsoft.com/office/drawing/2014/main" id="{3CF7AB79-4AF2-49BA-AD29-57063BF8FA71}"/>
              </a:ext>
            </a:extLst>
          </p:cNvPr>
          <p:cNvSpPr>
            <a:spLocks noGrp="1"/>
          </p:cNvSpPr>
          <p:nvPr>
            <p:ph idx="1"/>
          </p:nvPr>
        </p:nvSpPr>
        <p:spPr/>
        <p:txBody>
          <a:bodyPr/>
          <a:lstStyle/>
          <a:p>
            <a:r>
              <a:rPr lang="ja-JP" altLang="en-US" dirty="0"/>
              <a:t>人間の認知は、事前知識を元に自在に用いることで数少ない事例から新しい概念を学習できる点が特徴としてあげられる</a:t>
            </a:r>
            <a:endParaRPr lang="en-US" altLang="ja-JP" dirty="0"/>
          </a:p>
          <a:p>
            <a:r>
              <a:rPr kumimoji="1" lang="ja-JP" altLang="en-US" dirty="0"/>
              <a:t>この認知機能に関する課題として </a:t>
            </a:r>
            <a:r>
              <a:rPr kumimoji="1" lang="en-US" altLang="ja-JP" dirty="0"/>
              <a:t>Lake et al. </a:t>
            </a:r>
            <a:r>
              <a:rPr kumimoji="1" lang="ja-JP" altLang="en-US" dirty="0"/>
              <a:t>が </a:t>
            </a:r>
            <a:r>
              <a:rPr kumimoji="1" lang="en-US" altLang="ja-JP" dirty="0"/>
              <a:t>2016 </a:t>
            </a:r>
            <a:r>
              <a:rPr kumimoji="1" lang="ja-JP" altLang="en-US" dirty="0"/>
              <a:t>年に </a:t>
            </a:r>
            <a:r>
              <a:rPr kumimoji="1" lang="en-US" altLang="ja-JP" dirty="0"/>
              <a:t>“characters challenge” </a:t>
            </a:r>
            <a:r>
              <a:rPr kumimoji="1" lang="ja-JP" altLang="en-US" dirty="0"/>
              <a:t>を作った</a:t>
            </a:r>
            <a:endParaRPr kumimoji="1" lang="en-US" altLang="ja-JP" dirty="0"/>
          </a:p>
          <a:p>
            <a:r>
              <a:rPr lang="ja-JP" altLang="en-US" dirty="0"/>
              <a:t>最近の</a:t>
            </a:r>
            <a:r>
              <a:rPr lang="en-US" altLang="ja-JP" dirty="0"/>
              <a:t> AI </a:t>
            </a:r>
            <a:r>
              <a:rPr lang="ja-JP" altLang="en-US" dirty="0"/>
              <a:t>アルゴが、確率的モデル・ディープな生成モデルの両面で進歩があった</a:t>
            </a:r>
            <a:endParaRPr kumimoji="1" lang="ja-JP" altLang="en-US" dirty="0"/>
          </a:p>
        </p:txBody>
      </p:sp>
    </p:spTree>
    <p:extLst>
      <p:ext uri="{BB962C8B-B14F-4D97-AF65-F5344CB8AC3E}">
        <p14:creationId xmlns:p14="http://schemas.microsoft.com/office/powerpoint/2010/main" val="624834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C889F3-C1C8-4BCA-A7FE-7BFC7EE021BF}"/>
              </a:ext>
            </a:extLst>
          </p:cNvPr>
          <p:cNvSpPr>
            <a:spLocks noGrp="1"/>
          </p:cNvSpPr>
          <p:nvPr>
            <p:ph type="title"/>
          </p:nvPr>
        </p:nvSpPr>
        <p:spPr/>
        <p:txBody>
          <a:bodyPr>
            <a:normAutofit/>
          </a:bodyPr>
          <a:lstStyle/>
          <a:p>
            <a:r>
              <a:rPr kumimoji="1" lang="en-US" altLang="ja-JP" dirty="0"/>
              <a:t>The Future (3): </a:t>
            </a:r>
            <a:r>
              <a:rPr lang="en-US" altLang="ja-JP" dirty="0"/>
              <a:t>Transfer Learning</a:t>
            </a:r>
            <a:endParaRPr kumimoji="1" lang="ja-JP" altLang="en-US" dirty="0"/>
          </a:p>
        </p:txBody>
      </p:sp>
      <p:sp>
        <p:nvSpPr>
          <p:cNvPr id="3" name="コンテンツ プレースホルダー 2">
            <a:extLst>
              <a:ext uri="{FF2B5EF4-FFF2-40B4-BE49-F238E27FC236}">
                <a16:creationId xmlns:a16="http://schemas.microsoft.com/office/drawing/2014/main" id="{84A5FE90-9335-4DB2-B692-3AD9DCC3DEA6}"/>
              </a:ext>
            </a:extLst>
          </p:cNvPr>
          <p:cNvSpPr>
            <a:spLocks noGrp="1"/>
          </p:cNvSpPr>
          <p:nvPr>
            <p:ph idx="1"/>
          </p:nvPr>
        </p:nvSpPr>
        <p:spPr/>
        <p:txBody>
          <a:bodyPr/>
          <a:lstStyle/>
          <a:p>
            <a:r>
              <a:rPr kumimoji="1" lang="ja-JP" altLang="en-US" dirty="0"/>
              <a:t>人間は経験の汎化と移転にも長けている</a:t>
            </a:r>
            <a:endParaRPr kumimoji="1" lang="en-US" altLang="ja-JP" dirty="0"/>
          </a:p>
          <a:p>
            <a:pPr lvl="1"/>
            <a:r>
              <a:rPr lang="ja-JP" altLang="en-US" dirty="0"/>
              <a:t>車を運転できる人が、別の種類の車にも乗れるなど</a:t>
            </a:r>
            <a:endParaRPr lang="en-US" altLang="ja-JP" dirty="0"/>
          </a:p>
          <a:p>
            <a:r>
              <a:rPr kumimoji="1" lang="en-US" altLang="ja-JP" dirty="0"/>
              <a:t>“Progressive Network” </a:t>
            </a:r>
            <a:r>
              <a:rPr kumimoji="1" lang="ja-JP" altLang="en-US" dirty="0"/>
              <a:t>が成果を上げている </a:t>
            </a:r>
            <a:r>
              <a:rPr kumimoji="1" lang="en-US" altLang="ja-JP" dirty="0"/>
              <a:t>(</a:t>
            </a:r>
            <a:r>
              <a:rPr kumimoji="1" lang="en-US" altLang="ja-JP" dirty="0" err="1"/>
              <a:t>Rusu</a:t>
            </a:r>
            <a:r>
              <a:rPr kumimoji="1" lang="en-US" altLang="ja-JP" dirty="0"/>
              <a:t> et al., 2016)</a:t>
            </a:r>
          </a:p>
          <a:p>
            <a:pPr lvl="1"/>
            <a:r>
              <a:rPr kumimoji="1" lang="ja-JP" altLang="en-US" dirty="0"/>
              <a:t>あるゲームに関する学習を利用して、他のゲームの学習時間を短縮</a:t>
            </a:r>
            <a:endParaRPr kumimoji="1" lang="en-US" altLang="ja-JP" dirty="0"/>
          </a:p>
          <a:p>
            <a:pPr lvl="1"/>
            <a:r>
              <a:rPr lang="ja-JP" altLang="en-US" dirty="0"/>
              <a:t>シミュレーション環境のロボットの学習を利用して、実世界のロボットの学習時間を短縮</a:t>
            </a:r>
            <a:endParaRPr lang="en-US" altLang="ja-JP" dirty="0"/>
          </a:p>
          <a:p>
            <a:r>
              <a:rPr kumimoji="1" lang="ja-JP" altLang="en-US" dirty="0"/>
              <a:t>移転学習の文脈で、関係性をもとに推論する能力も考えられる</a:t>
            </a:r>
            <a:endParaRPr lang="en-US" altLang="ja-JP" dirty="0"/>
          </a:p>
          <a:p>
            <a:pPr lvl="1"/>
            <a:r>
              <a:rPr kumimoji="1" lang="ja-JP" altLang="en-US" dirty="0"/>
              <a:t>一般的に人間がどのように高次の移転学習をしているかはわかっていない</a:t>
            </a:r>
          </a:p>
        </p:txBody>
      </p:sp>
    </p:spTree>
    <p:extLst>
      <p:ext uri="{BB962C8B-B14F-4D97-AF65-F5344CB8AC3E}">
        <p14:creationId xmlns:p14="http://schemas.microsoft.com/office/powerpoint/2010/main" val="396981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F27FE-EE98-4F63-B22F-BFA0EEF6F19C}"/>
              </a:ext>
            </a:extLst>
          </p:cNvPr>
          <p:cNvSpPr>
            <a:spLocks noGrp="1"/>
          </p:cNvSpPr>
          <p:nvPr>
            <p:ph type="title"/>
          </p:nvPr>
        </p:nvSpPr>
        <p:spPr/>
        <p:txBody>
          <a:bodyPr>
            <a:normAutofit/>
          </a:bodyPr>
          <a:lstStyle/>
          <a:p>
            <a:r>
              <a:rPr kumimoji="1" lang="en-US" altLang="ja-JP" dirty="0"/>
              <a:t>The Future (4): </a:t>
            </a:r>
            <a:r>
              <a:rPr lang="en-US" altLang="ja-JP" dirty="0"/>
              <a:t>Imagination and Planning</a:t>
            </a:r>
            <a:endParaRPr kumimoji="1" lang="ja-JP" altLang="en-US" dirty="0"/>
          </a:p>
        </p:txBody>
      </p:sp>
      <p:sp>
        <p:nvSpPr>
          <p:cNvPr id="3" name="コンテンツ プレースホルダー 2">
            <a:extLst>
              <a:ext uri="{FF2B5EF4-FFF2-40B4-BE49-F238E27FC236}">
                <a16:creationId xmlns:a16="http://schemas.microsoft.com/office/drawing/2014/main" id="{B349AA6E-2BC9-4BBC-AEA4-057D766ADEEF}"/>
              </a:ext>
            </a:extLst>
          </p:cNvPr>
          <p:cNvSpPr>
            <a:spLocks noGrp="1"/>
          </p:cNvSpPr>
          <p:nvPr>
            <p:ph idx="1"/>
          </p:nvPr>
        </p:nvSpPr>
        <p:spPr/>
        <p:txBody>
          <a:bodyPr/>
          <a:lstStyle/>
          <a:p>
            <a:r>
              <a:rPr kumimoji="1" lang="ja-JP" altLang="en-US" dirty="0"/>
              <a:t>動物は将来の報酬をシミュレートして、柔軟に行動を選択する</a:t>
            </a:r>
            <a:endParaRPr kumimoji="1" lang="en-US" altLang="ja-JP" dirty="0"/>
          </a:p>
          <a:p>
            <a:pPr lvl="1"/>
            <a:r>
              <a:rPr lang="ja-JP" altLang="en-US" dirty="0"/>
              <a:t>内部に環境モデルを構築し、シミュレーションを行っていると考えられる</a:t>
            </a:r>
            <a:endParaRPr lang="en-US" altLang="ja-JP" dirty="0"/>
          </a:p>
          <a:p>
            <a:pPr lvl="1"/>
            <a:r>
              <a:rPr kumimoji="1" lang="ja-JP" altLang="en-US" dirty="0"/>
              <a:t>例えばラットが選択点で止まっている時に、後</a:t>
            </a:r>
            <a:r>
              <a:rPr lang="ja-JP" altLang="en-US" dirty="0"/>
              <a:t>に</a:t>
            </a:r>
            <a:r>
              <a:rPr kumimoji="1" lang="ja-JP" altLang="en-US" dirty="0"/>
              <a:t>通行可能な軌跡を通っている時に観測される海馬の活動と似たような活動が観測される </a:t>
            </a:r>
            <a:endParaRPr kumimoji="1" lang="en-US" altLang="ja-JP" dirty="0"/>
          </a:p>
          <a:p>
            <a:r>
              <a:rPr lang="ja-JP" altLang="en-US" dirty="0"/>
              <a:t>ディープな生成モデルがここでも活躍する</a:t>
            </a:r>
            <a:endParaRPr lang="en-US" altLang="ja-JP" dirty="0"/>
          </a:p>
          <a:p>
            <a:pPr lvl="1"/>
            <a:r>
              <a:rPr lang="ja-JP" altLang="en-US" dirty="0"/>
              <a:t>現実空間のレイアウトをもとに連続したサンプルを生成できるモデルが提案された </a:t>
            </a:r>
            <a:r>
              <a:rPr lang="en-US" altLang="ja-JP" dirty="0"/>
              <a:t>(</a:t>
            </a:r>
            <a:r>
              <a:rPr lang="en-US" altLang="ja-JP" dirty="0" err="1"/>
              <a:t>Gemici</a:t>
            </a:r>
            <a:r>
              <a:rPr lang="en-US" altLang="ja-JP" dirty="0"/>
              <a:t> et al., 2017)</a:t>
            </a:r>
          </a:p>
          <a:p>
            <a:pPr lvl="1"/>
            <a:r>
              <a:rPr lang="ja-JP" altLang="en-US" dirty="0"/>
              <a:t>シミュレーションの結果をエージェントの行動計画に用いる手法はまだ存在していない</a:t>
            </a:r>
            <a:endParaRPr lang="en-US" altLang="ja-JP" dirty="0"/>
          </a:p>
          <a:p>
            <a:r>
              <a:rPr lang="ja-JP" altLang="en-US" dirty="0"/>
              <a:t>海馬でどのように内部モデルが存在しているかはまだ不明</a:t>
            </a:r>
            <a:endParaRPr lang="en-US" altLang="ja-JP" dirty="0"/>
          </a:p>
        </p:txBody>
      </p:sp>
    </p:spTree>
    <p:extLst>
      <p:ext uri="{BB962C8B-B14F-4D97-AF65-F5344CB8AC3E}">
        <p14:creationId xmlns:p14="http://schemas.microsoft.com/office/powerpoint/2010/main" val="2099202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159FEE-878E-4A08-BE00-92B079912C30}"/>
              </a:ext>
            </a:extLst>
          </p:cNvPr>
          <p:cNvSpPr>
            <a:spLocks noGrp="1"/>
          </p:cNvSpPr>
          <p:nvPr>
            <p:ph type="title"/>
          </p:nvPr>
        </p:nvSpPr>
        <p:spPr/>
        <p:txBody>
          <a:bodyPr>
            <a:normAutofit/>
          </a:bodyPr>
          <a:lstStyle/>
          <a:p>
            <a:r>
              <a:rPr kumimoji="1" lang="en-US" altLang="ja-JP" dirty="0"/>
              <a:t>The Future (5): </a:t>
            </a:r>
            <a:r>
              <a:rPr lang="en-US" altLang="ja-JP" dirty="0"/>
              <a:t>Virtual Brain Analytics</a:t>
            </a:r>
            <a:endParaRPr kumimoji="1" lang="ja-JP" altLang="en-US" dirty="0"/>
          </a:p>
        </p:txBody>
      </p:sp>
      <p:sp>
        <p:nvSpPr>
          <p:cNvPr id="3" name="コンテンツ プレースホルダー 2">
            <a:extLst>
              <a:ext uri="{FF2B5EF4-FFF2-40B4-BE49-F238E27FC236}">
                <a16:creationId xmlns:a16="http://schemas.microsoft.com/office/drawing/2014/main" id="{39BCC137-2E9B-44B8-A28C-75876875C734}"/>
              </a:ext>
            </a:extLst>
          </p:cNvPr>
          <p:cNvSpPr>
            <a:spLocks noGrp="1"/>
          </p:cNvSpPr>
          <p:nvPr>
            <p:ph idx="1"/>
          </p:nvPr>
        </p:nvSpPr>
        <p:spPr/>
        <p:txBody>
          <a:bodyPr/>
          <a:lstStyle/>
          <a:p>
            <a:r>
              <a:rPr kumimoji="1" lang="en-US" altLang="ja-JP" dirty="0"/>
              <a:t>AI</a:t>
            </a:r>
            <a:r>
              <a:rPr kumimoji="1" lang="ja-JP" altLang="en-US" dirty="0"/>
              <a:t>システムの </a:t>
            </a:r>
            <a:r>
              <a:rPr kumimoji="1" lang="en-US" altLang="ja-JP" dirty="0"/>
              <a:t>“</a:t>
            </a:r>
            <a:r>
              <a:rPr kumimoji="1" lang="ja-JP" altLang="en-US" dirty="0"/>
              <a:t>ブラックボックス</a:t>
            </a:r>
            <a:r>
              <a:rPr kumimoji="1" lang="en-US" altLang="ja-JP" dirty="0"/>
              <a:t>” </a:t>
            </a:r>
            <a:r>
              <a:rPr kumimoji="1" lang="ja-JP" altLang="en-US" dirty="0"/>
              <a:t>を、神経科学の手法で解明</a:t>
            </a:r>
            <a:endParaRPr kumimoji="1" lang="en-US" altLang="ja-JP" dirty="0"/>
          </a:p>
          <a:p>
            <a:pPr lvl="1"/>
            <a:r>
              <a:rPr lang="ja-JP" altLang="en-US" dirty="0"/>
              <a:t>単独細胞の記録、イメージング等</a:t>
            </a:r>
            <a:endParaRPr lang="en-US" altLang="ja-JP" dirty="0"/>
          </a:p>
          <a:p>
            <a:r>
              <a:rPr kumimoji="1" lang="ja-JP" altLang="en-US" dirty="0"/>
              <a:t>次元削減によるニューラルネットワーク</a:t>
            </a:r>
            <a:r>
              <a:rPr kumimoji="1" lang="en-US" altLang="ja-JP" dirty="0"/>
              <a:t>(DQN)</a:t>
            </a:r>
            <a:r>
              <a:rPr kumimoji="1" lang="ja-JP" altLang="en-US" dirty="0"/>
              <a:t>の可視化 </a:t>
            </a:r>
            <a:r>
              <a:rPr kumimoji="1" lang="en-US" altLang="ja-JP" dirty="0"/>
              <a:t>(</a:t>
            </a:r>
            <a:r>
              <a:rPr kumimoji="1" lang="en-US" altLang="ja-JP" dirty="0" err="1"/>
              <a:t>Zahavy</a:t>
            </a:r>
            <a:r>
              <a:rPr kumimoji="1" lang="en-US" altLang="ja-JP" dirty="0"/>
              <a:t> et al. 2016)</a:t>
            </a:r>
            <a:endParaRPr kumimoji="1" lang="ja-JP" altLang="en-US" dirty="0"/>
          </a:p>
        </p:txBody>
      </p:sp>
    </p:spTree>
    <p:extLst>
      <p:ext uri="{BB962C8B-B14F-4D97-AF65-F5344CB8AC3E}">
        <p14:creationId xmlns:p14="http://schemas.microsoft.com/office/powerpoint/2010/main" val="490927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2A423-9E65-4CBD-B039-A667D5D7BE45}"/>
              </a:ext>
            </a:extLst>
          </p:cNvPr>
          <p:cNvSpPr>
            <a:spLocks noGrp="1"/>
          </p:cNvSpPr>
          <p:nvPr>
            <p:ph type="title"/>
          </p:nvPr>
        </p:nvSpPr>
        <p:spPr/>
        <p:txBody>
          <a:bodyPr/>
          <a:lstStyle/>
          <a:p>
            <a:r>
              <a:rPr kumimoji="1" lang="en-US" altLang="ja-JP" dirty="0"/>
              <a:t>From AI to NS</a:t>
            </a:r>
            <a:endParaRPr kumimoji="1" lang="ja-JP" altLang="en-US" dirty="0"/>
          </a:p>
        </p:txBody>
      </p:sp>
      <p:sp>
        <p:nvSpPr>
          <p:cNvPr id="3" name="コンテンツ プレースホルダー 2">
            <a:extLst>
              <a:ext uri="{FF2B5EF4-FFF2-40B4-BE49-F238E27FC236}">
                <a16:creationId xmlns:a16="http://schemas.microsoft.com/office/drawing/2014/main" id="{1F4FD2A0-D743-4AEB-A24B-4621FB612AF4}"/>
              </a:ext>
            </a:extLst>
          </p:cNvPr>
          <p:cNvSpPr>
            <a:spLocks noGrp="1"/>
          </p:cNvSpPr>
          <p:nvPr>
            <p:ph idx="1"/>
          </p:nvPr>
        </p:nvSpPr>
        <p:spPr/>
        <p:txBody>
          <a:bodyPr/>
          <a:lstStyle/>
          <a:p>
            <a:r>
              <a:rPr lang="ja-JP" altLang="en-US" dirty="0"/>
              <a:t>機械学習の手法を用いた神経画像</a:t>
            </a:r>
            <a:r>
              <a:rPr lang="en-US" altLang="ja-JP" dirty="0"/>
              <a:t>(fMRI/MEG)</a:t>
            </a:r>
            <a:r>
              <a:rPr lang="ja-JP" altLang="en-US" dirty="0"/>
              <a:t>の解析</a:t>
            </a:r>
            <a:endParaRPr lang="en-US" altLang="ja-JP" dirty="0"/>
          </a:p>
          <a:p>
            <a:r>
              <a:rPr lang="ja-JP" altLang="en-US" dirty="0"/>
              <a:t>脳と</a:t>
            </a:r>
            <a:r>
              <a:rPr lang="en-US" altLang="ja-JP" dirty="0"/>
              <a:t>TD</a:t>
            </a:r>
            <a:r>
              <a:rPr lang="ja-JP" altLang="en-US" dirty="0"/>
              <a:t>学習の関連</a:t>
            </a:r>
            <a:endParaRPr lang="en-US" altLang="ja-JP" dirty="0"/>
          </a:p>
          <a:p>
            <a:r>
              <a:rPr kumimoji="1" lang="en-US" altLang="ja-JP" dirty="0"/>
              <a:t>CNN</a:t>
            </a:r>
            <a:r>
              <a:rPr kumimoji="1" lang="ja-JP" altLang="en-US" dirty="0"/>
              <a:t>と </a:t>
            </a:r>
            <a:r>
              <a:rPr kumimoji="1" lang="en-US" altLang="ja-JP" dirty="0"/>
              <a:t>ventral visual stream </a:t>
            </a:r>
            <a:r>
              <a:rPr kumimoji="1" lang="ja-JP" altLang="en-US" dirty="0"/>
              <a:t>に</a:t>
            </a:r>
            <a:r>
              <a:rPr lang="ja-JP" altLang="en-US" dirty="0"/>
              <a:t>おける情報表現の関連</a:t>
            </a:r>
            <a:endParaRPr lang="en-US" altLang="ja-JP" dirty="0"/>
          </a:p>
          <a:p>
            <a:r>
              <a:rPr kumimoji="1" lang="en-US" altLang="ja-JP" dirty="0"/>
              <a:t>Backpropagation </a:t>
            </a:r>
            <a:r>
              <a:rPr kumimoji="1" lang="ja-JP" altLang="en-US" dirty="0"/>
              <a:t>と脳における学習の違い</a:t>
            </a:r>
            <a:endParaRPr lang="en-US" altLang="ja-JP" dirty="0"/>
          </a:p>
          <a:p>
            <a:pPr lvl="1"/>
            <a:r>
              <a:rPr lang="ja-JP" altLang="en-US" dirty="0"/>
              <a:t>フィードフォワード・フィードバックの対称性が脳では観測されない</a:t>
            </a:r>
            <a:endParaRPr lang="en-US" altLang="ja-JP" dirty="0"/>
          </a:p>
          <a:p>
            <a:pPr lvl="1"/>
            <a:r>
              <a:rPr kumimoji="1" lang="ja-JP" altLang="en-US" dirty="0"/>
              <a:t>脳は局所的な信号を</a:t>
            </a:r>
            <a:r>
              <a:rPr lang="ja-JP" altLang="en-US" dirty="0"/>
              <a:t>用いて学習する一方、</a:t>
            </a:r>
            <a:r>
              <a:rPr lang="en-US" altLang="ja-JP" dirty="0"/>
              <a:t>BP</a:t>
            </a:r>
            <a:r>
              <a:rPr lang="ja-JP" altLang="en-US" dirty="0"/>
              <a:t>では非局所的な誤差信号を用いる</a:t>
            </a:r>
            <a:endParaRPr kumimoji="1" lang="ja-JP" altLang="en-US" dirty="0"/>
          </a:p>
        </p:txBody>
      </p:sp>
    </p:spTree>
    <p:extLst>
      <p:ext uri="{BB962C8B-B14F-4D97-AF65-F5344CB8AC3E}">
        <p14:creationId xmlns:p14="http://schemas.microsoft.com/office/powerpoint/2010/main" val="2215376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9A2800-7367-484D-A12A-C57E4D1A727F}"/>
              </a:ext>
            </a:extLst>
          </p:cNvPr>
          <p:cNvSpPr>
            <a:spLocks noGrp="1"/>
          </p:cNvSpPr>
          <p:nvPr>
            <p:ph type="title"/>
          </p:nvPr>
        </p:nvSpPr>
        <p:spPr/>
        <p:txBody>
          <a:bodyPr/>
          <a:lstStyle/>
          <a:p>
            <a:r>
              <a:rPr kumimoji="1" lang="ja-JP" altLang="en-US" dirty="0"/>
              <a:t>所感</a:t>
            </a:r>
          </a:p>
        </p:txBody>
      </p:sp>
      <p:sp>
        <p:nvSpPr>
          <p:cNvPr id="3" name="コンテンツ プレースホルダー 2">
            <a:extLst>
              <a:ext uri="{FF2B5EF4-FFF2-40B4-BE49-F238E27FC236}">
                <a16:creationId xmlns:a16="http://schemas.microsoft.com/office/drawing/2014/main" id="{7D3226A2-6890-41CD-A500-747D37E214A1}"/>
              </a:ext>
            </a:extLst>
          </p:cNvPr>
          <p:cNvSpPr>
            <a:spLocks noGrp="1"/>
          </p:cNvSpPr>
          <p:nvPr>
            <p:ph idx="1"/>
          </p:nvPr>
        </p:nvSpPr>
        <p:spPr/>
        <p:txBody>
          <a:bodyPr/>
          <a:lstStyle/>
          <a:p>
            <a:r>
              <a:rPr lang="en-US" altLang="ja-JP" dirty="0"/>
              <a:t>NS</a:t>
            </a:r>
            <a:r>
              <a:rPr lang="ja-JP" altLang="en-US" dirty="0"/>
              <a:t> が </a:t>
            </a:r>
            <a:r>
              <a:rPr lang="en-US" altLang="ja-JP" dirty="0"/>
              <a:t>AI </a:t>
            </a:r>
            <a:r>
              <a:rPr lang="ja-JP" altLang="en-US" dirty="0"/>
              <a:t>の発展に重要な役割を果たしていることが伝わった</a:t>
            </a:r>
            <a:endParaRPr lang="en-US" altLang="ja-JP" dirty="0"/>
          </a:p>
          <a:p>
            <a:r>
              <a:rPr kumimoji="1" lang="en-US" altLang="ja-JP" dirty="0"/>
              <a:t>AI </a:t>
            </a:r>
            <a:r>
              <a:rPr lang="ja-JP" altLang="en-US" dirty="0"/>
              <a:t>が思いの外幅広く脳機能をカバーしつつあることがわかった</a:t>
            </a:r>
            <a:endParaRPr lang="en-US" altLang="ja-JP" dirty="0"/>
          </a:p>
          <a:p>
            <a:r>
              <a:rPr lang="ja-JP" altLang="en-US" dirty="0"/>
              <a:t>引いている論文が非常に多く、筆者のリサーチ力がすごい</a:t>
            </a:r>
            <a:endParaRPr lang="en-US" altLang="ja-JP" dirty="0"/>
          </a:p>
          <a:p>
            <a:pPr lvl="1"/>
            <a:r>
              <a:rPr kumimoji="1" lang="ja-JP" altLang="en-US" dirty="0"/>
              <a:t>読むべき論文が芋づる式に見つかるので、一度読んだほうがいい</a:t>
            </a:r>
            <a:endParaRPr lang="en-US" altLang="ja-JP" dirty="0"/>
          </a:p>
          <a:p>
            <a:r>
              <a:rPr kumimoji="1" lang="en-US" altLang="ja-JP" dirty="0"/>
              <a:t>Deep</a:t>
            </a:r>
            <a:r>
              <a:rPr lang="en-US" altLang="ja-JP" dirty="0"/>
              <a:t>Mind </a:t>
            </a:r>
            <a:r>
              <a:rPr lang="ja-JP" altLang="en-US" dirty="0"/>
              <a:t>強い</a:t>
            </a:r>
            <a:endParaRPr lang="en-US" altLang="ja-JP" dirty="0"/>
          </a:p>
          <a:p>
            <a:pPr lvl="1"/>
            <a:r>
              <a:rPr kumimoji="1" lang="ja-JP" altLang="en-US" dirty="0"/>
              <a:t>筆者を始め、引かれている論文も </a:t>
            </a:r>
            <a:r>
              <a:rPr kumimoji="1" lang="en-US" altLang="ja-JP" dirty="0"/>
              <a:t>DeepMind </a:t>
            </a:r>
            <a:r>
              <a:rPr lang="ja-JP" altLang="en-US" dirty="0"/>
              <a:t>発が多かった</a:t>
            </a:r>
            <a:endParaRPr kumimoji="1" lang="en-US" altLang="ja-JP" dirty="0"/>
          </a:p>
        </p:txBody>
      </p:sp>
    </p:spTree>
    <p:extLst>
      <p:ext uri="{BB962C8B-B14F-4D97-AF65-F5344CB8AC3E}">
        <p14:creationId xmlns:p14="http://schemas.microsoft.com/office/powerpoint/2010/main" val="164385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545DAE-0E7C-42C0-BB26-8C1C89BB700B}"/>
              </a:ext>
            </a:extLst>
          </p:cNvPr>
          <p:cNvSpPr>
            <a:spLocks noGrp="1"/>
          </p:cNvSpPr>
          <p:nvPr>
            <p:ph type="title"/>
          </p:nvPr>
        </p:nvSpPr>
        <p:spPr/>
        <p:txBody>
          <a:bodyPr/>
          <a:lstStyle/>
          <a:p>
            <a:r>
              <a:rPr kumimoji="1" lang="ja-JP" altLang="en-US" dirty="0"/>
              <a:t>読んだ論文について</a:t>
            </a:r>
          </a:p>
        </p:txBody>
      </p:sp>
      <p:sp>
        <p:nvSpPr>
          <p:cNvPr id="3" name="コンテンツ プレースホルダー 2">
            <a:extLst>
              <a:ext uri="{FF2B5EF4-FFF2-40B4-BE49-F238E27FC236}">
                <a16:creationId xmlns:a16="http://schemas.microsoft.com/office/drawing/2014/main" id="{99894767-ED84-4436-B093-55A8626213A0}"/>
              </a:ext>
            </a:extLst>
          </p:cNvPr>
          <p:cNvSpPr>
            <a:spLocks noGrp="1"/>
          </p:cNvSpPr>
          <p:nvPr>
            <p:ph idx="1"/>
          </p:nvPr>
        </p:nvSpPr>
        <p:spPr/>
        <p:txBody>
          <a:bodyPr/>
          <a:lstStyle/>
          <a:p>
            <a:r>
              <a:rPr kumimoji="1" lang="ja-JP" altLang="en-US" dirty="0"/>
              <a:t>本文書は下記論文の精読メモである</a:t>
            </a:r>
          </a:p>
        </p:txBody>
      </p:sp>
      <p:pic>
        <p:nvPicPr>
          <p:cNvPr id="4" name="図 3">
            <a:extLst>
              <a:ext uri="{FF2B5EF4-FFF2-40B4-BE49-F238E27FC236}">
                <a16:creationId xmlns:a16="http://schemas.microsoft.com/office/drawing/2014/main" id="{10F16C14-E033-4651-9E92-6E0499C9C1D4}"/>
              </a:ext>
            </a:extLst>
          </p:cNvPr>
          <p:cNvPicPr>
            <a:picLocks noChangeAspect="1"/>
          </p:cNvPicPr>
          <p:nvPr/>
        </p:nvPicPr>
        <p:blipFill>
          <a:blip r:embed="rId2"/>
          <a:stretch>
            <a:fillRect/>
          </a:stretch>
        </p:blipFill>
        <p:spPr>
          <a:xfrm>
            <a:off x="1243920" y="1789113"/>
            <a:ext cx="8271372" cy="3610201"/>
          </a:xfrm>
          <a:prstGeom prst="rect">
            <a:avLst/>
          </a:prstGeom>
        </p:spPr>
      </p:pic>
    </p:spTree>
    <p:extLst>
      <p:ext uri="{BB962C8B-B14F-4D97-AF65-F5344CB8AC3E}">
        <p14:creationId xmlns:p14="http://schemas.microsoft.com/office/powerpoint/2010/main" val="163056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FD7C2C-40B8-4D35-A447-CA0C45C79C56}"/>
              </a:ext>
            </a:extLst>
          </p:cNvPr>
          <p:cNvSpPr>
            <a:spLocks noGrp="1"/>
          </p:cNvSpPr>
          <p:nvPr>
            <p:ph type="title"/>
          </p:nvPr>
        </p:nvSpPr>
        <p:spPr/>
        <p:txBody>
          <a:bodyPr/>
          <a:lstStyle/>
          <a:p>
            <a:r>
              <a:rPr kumimoji="1" lang="ja-JP" altLang="en-US" dirty="0"/>
              <a:t>用語の定義</a:t>
            </a:r>
          </a:p>
        </p:txBody>
      </p:sp>
      <p:sp>
        <p:nvSpPr>
          <p:cNvPr id="3" name="コンテンツ プレースホルダー 2">
            <a:extLst>
              <a:ext uri="{FF2B5EF4-FFF2-40B4-BE49-F238E27FC236}">
                <a16:creationId xmlns:a16="http://schemas.microsoft.com/office/drawing/2014/main" id="{6AECF164-F1A7-406C-B8B0-EF39DBAE025F}"/>
              </a:ext>
            </a:extLst>
          </p:cNvPr>
          <p:cNvSpPr>
            <a:spLocks noGrp="1"/>
          </p:cNvSpPr>
          <p:nvPr>
            <p:ph idx="1"/>
          </p:nvPr>
        </p:nvSpPr>
        <p:spPr/>
        <p:txBody>
          <a:bodyPr/>
          <a:lstStyle/>
          <a:p>
            <a:r>
              <a:rPr kumimoji="1" lang="en-US" altLang="ja-JP" dirty="0"/>
              <a:t>AI(</a:t>
            </a:r>
            <a:r>
              <a:rPr kumimoji="1" lang="ja-JP" altLang="en-US" dirty="0"/>
              <a:t>人工知能</a:t>
            </a:r>
            <a:r>
              <a:rPr kumimoji="1" lang="en-US" altLang="ja-JP" dirty="0"/>
              <a:t>): Artificial Intelligence</a:t>
            </a:r>
          </a:p>
          <a:p>
            <a:pPr lvl="1"/>
            <a:r>
              <a:rPr lang="ja-JP" altLang="en-US" dirty="0"/>
              <a:t>知的な機械を作ろうとするあらゆる研究</a:t>
            </a:r>
            <a:endParaRPr lang="en-US" altLang="ja-JP" dirty="0"/>
          </a:p>
          <a:p>
            <a:pPr lvl="2"/>
            <a:r>
              <a:rPr lang="ja-JP" altLang="en-US" dirty="0"/>
              <a:t>機械学習</a:t>
            </a:r>
            <a:endParaRPr lang="en-US" altLang="ja-JP" dirty="0"/>
          </a:p>
          <a:p>
            <a:pPr lvl="2"/>
            <a:r>
              <a:rPr lang="ja-JP" altLang="en-US" dirty="0"/>
              <a:t>統計</a:t>
            </a:r>
            <a:endParaRPr lang="en-US" altLang="ja-JP" dirty="0"/>
          </a:p>
          <a:p>
            <a:pPr lvl="2"/>
            <a:r>
              <a:rPr lang="en-US" altLang="ja-JP" dirty="0"/>
              <a:t>etc.</a:t>
            </a:r>
          </a:p>
          <a:p>
            <a:r>
              <a:rPr kumimoji="1" lang="en-US" altLang="ja-JP" dirty="0"/>
              <a:t>NS(</a:t>
            </a:r>
            <a:r>
              <a:rPr kumimoji="1" lang="ja-JP" altLang="en-US" dirty="0"/>
              <a:t>神経科学</a:t>
            </a:r>
            <a:r>
              <a:rPr kumimoji="1" lang="en-US" altLang="ja-JP" dirty="0"/>
              <a:t>): Neuroscience</a:t>
            </a:r>
          </a:p>
          <a:p>
            <a:pPr lvl="1"/>
            <a:r>
              <a:rPr lang="ja-JP" altLang="en-US" dirty="0"/>
              <a:t>脳の振る舞いやメカニズムに関するあらゆる研究分野</a:t>
            </a:r>
            <a:endParaRPr kumimoji="1" lang="en-US" altLang="ja-JP" dirty="0"/>
          </a:p>
          <a:p>
            <a:pPr lvl="2"/>
            <a:r>
              <a:rPr lang="en-US" altLang="ja-JP" dirty="0"/>
              <a:t>cognitive neuroscience</a:t>
            </a:r>
          </a:p>
          <a:p>
            <a:pPr lvl="2"/>
            <a:r>
              <a:rPr kumimoji="1" lang="en-US" altLang="ja-JP" dirty="0"/>
              <a:t>systems neuroscience</a:t>
            </a:r>
          </a:p>
          <a:p>
            <a:pPr lvl="2"/>
            <a:r>
              <a:rPr lang="en-US" altLang="ja-JP" dirty="0"/>
              <a:t>psychology </a:t>
            </a:r>
          </a:p>
          <a:p>
            <a:pPr lvl="2"/>
            <a:r>
              <a:rPr kumimoji="1" lang="en-US" altLang="ja-JP" dirty="0"/>
              <a:t>etc.</a:t>
            </a:r>
            <a:endParaRPr kumimoji="1" lang="ja-JP" altLang="en-US" dirty="0"/>
          </a:p>
        </p:txBody>
      </p:sp>
    </p:spTree>
    <p:extLst>
      <p:ext uri="{BB962C8B-B14F-4D97-AF65-F5344CB8AC3E}">
        <p14:creationId xmlns:p14="http://schemas.microsoft.com/office/powerpoint/2010/main" val="38019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7AA9C6-0D7B-45BC-878E-2672AD5D074D}"/>
              </a:ext>
            </a:extLst>
          </p:cNvPr>
          <p:cNvSpPr>
            <a:spLocks noGrp="1"/>
          </p:cNvSpPr>
          <p:nvPr>
            <p:ph type="title"/>
          </p:nvPr>
        </p:nvSpPr>
        <p:spPr/>
        <p:txBody>
          <a:bodyPr/>
          <a:lstStyle/>
          <a:p>
            <a:r>
              <a:rPr kumimoji="1" lang="en-US" altLang="ja-JP" dirty="0"/>
              <a:t>AI</a:t>
            </a:r>
            <a:r>
              <a:rPr kumimoji="1" lang="ja-JP" altLang="en-US" dirty="0"/>
              <a:t>と</a:t>
            </a:r>
            <a:r>
              <a:rPr kumimoji="1" lang="en-US" altLang="ja-JP" dirty="0"/>
              <a:t>NS</a:t>
            </a:r>
            <a:r>
              <a:rPr kumimoji="1" lang="ja-JP" altLang="en-US" dirty="0"/>
              <a:t>の関係</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29424771-641C-4E82-987C-E81ACE06FF10}"/>
              </a:ext>
            </a:extLst>
          </p:cNvPr>
          <p:cNvSpPr>
            <a:spLocks noGrp="1"/>
          </p:cNvSpPr>
          <p:nvPr>
            <p:ph idx="1"/>
          </p:nvPr>
        </p:nvSpPr>
        <p:spPr/>
        <p:txBody>
          <a:bodyPr/>
          <a:lstStyle/>
          <a:p>
            <a:r>
              <a:rPr kumimoji="1" lang="ja-JP" altLang="en-US" dirty="0"/>
              <a:t>もともと</a:t>
            </a:r>
            <a:r>
              <a:rPr kumimoji="1" lang="en-US" altLang="ja-JP" dirty="0"/>
              <a:t>AI</a:t>
            </a:r>
            <a:r>
              <a:rPr lang="ja-JP" altLang="en-US" dirty="0"/>
              <a:t>・</a:t>
            </a:r>
            <a:r>
              <a:rPr lang="en-US" altLang="ja-JP" dirty="0"/>
              <a:t>NS</a:t>
            </a:r>
            <a:r>
              <a:rPr lang="ja-JP" altLang="en-US" dirty="0"/>
              <a:t>・心理学が密接に関わっていた</a:t>
            </a:r>
            <a:r>
              <a:rPr lang="en-US" altLang="ja-JP" dirty="0"/>
              <a:t>(50’s – 80’s)</a:t>
            </a:r>
          </a:p>
          <a:p>
            <a:r>
              <a:rPr lang="ja-JP" altLang="en-US" dirty="0"/>
              <a:t>双方の研究が進んでいくに連れて、分化が進んでいった</a:t>
            </a:r>
            <a:endParaRPr kumimoji="1" lang="en-US" altLang="ja-JP" dirty="0"/>
          </a:p>
          <a:p>
            <a:r>
              <a:rPr lang="en-US" altLang="ja-JP" dirty="0"/>
              <a:t>NS</a:t>
            </a:r>
            <a:r>
              <a:rPr kumimoji="1" lang="ja-JP" altLang="en-US" dirty="0"/>
              <a:t>を研究すると、</a:t>
            </a:r>
            <a:r>
              <a:rPr kumimoji="1" lang="en-US" altLang="ja-JP" dirty="0"/>
              <a:t>AI</a:t>
            </a:r>
            <a:r>
              <a:rPr kumimoji="1" lang="ja-JP" altLang="en-US" dirty="0"/>
              <a:t>研究にとって何が嬉しいのか</a:t>
            </a:r>
            <a:endParaRPr kumimoji="1" lang="en-US" altLang="ja-JP" dirty="0"/>
          </a:p>
          <a:p>
            <a:pPr lvl="1"/>
            <a:r>
              <a:rPr lang="ja-JP" altLang="en-US" dirty="0"/>
              <a:t>新しいアルゴリズムやアーキテクチャの発想のもととなる</a:t>
            </a:r>
            <a:endParaRPr lang="en-US" altLang="ja-JP" dirty="0"/>
          </a:p>
          <a:p>
            <a:pPr lvl="1"/>
            <a:r>
              <a:rPr kumimoji="1" lang="ja-JP" altLang="en-US" dirty="0"/>
              <a:t>既存の</a:t>
            </a:r>
            <a:r>
              <a:rPr kumimoji="1" lang="en-US" altLang="ja-JP" dirty="0"/>
              <a:t>AI</a:t>
            </a:r>
            <a:r>
              <a:rPr kumimoji="1" lang="ja-JP" altLang="en-US" dirty="0"/>
              <a:t>アーキテクチャの検証ができる</a:t>
            </a:r>
            <a:endParaRPr kumimoji="1" lang="en-US" altLang="ja-JP" dirty="0"/>
          </a:p>
          <a:p>
            <a:r>
              <a:rPr kumimoji="1" lang="en-US" altLang="ja-JP" dirty="0"/>
              <a:t>AI</a:t>
            </a:r>
            <a:r>
              <a:rPr kumimoji="1" lang="ja-JP" altLang="en-US" dirty="0"/>
              <a:t>が必ずしも</a:t>
            </a:r>
            <a:r>
              <a:rPr kumimoji="1" lang="en-US" altLang="ja-JP" dirty="0"/>
              <a:t>NS</a:t>
            </a:r>
            <a:r>
              <a:rPr kumimoji="1" lang="ja-JP" altLang="en-US" dirty="0"/>
              <a:t>的に妥当である必要はないが、一つの指標となる</a:t>
            </a:r>
          </a:p>
        </p:txBody>
      </p:sp>
    </p:spTree>
    <p:extLst>
      <p:ext uri="{BB962C8B-B14F-4D97-AF65-F5344CB8AC3E}">
        <p14:creationId xmlns:p14="http://schemas.microsoft.com/office/powerpoint/2010/main" val="2905147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48DF3D-23F5-4323-A768-42ED1606A2FA}"/>
              </a:ext>
            </a:extLst>
          </p:cNvPr>
          <p:cNvSpPr>
            <a:spLocks noGrp="1"/>
          </p:cNvSpPr>
          <p:nvPr>
            <p:ph type="title"/>
          </p:nvPr>
        </p:nvSpPr>
        <p:spPr/>
        <p:txBody>
          <a:bodyPr/>
          <a:lstStyle/>
          <a:p>
            <a:r>
              <a:rPr kumimoji="1" lang="en-US" altLang="ja-JP" dirty="0"/>
              <a:t>Marr’s 3 Levels of </a:t>
            </a:r>
            <a:r>
              <a:rPr lang="en-US" altLang="ja-JP" dirty="0" err="1"/>
              <a:t>A</a:t>
            </a:r>
            <a:r>
              <a:rPr kumimoji="1" lang="en-US" altLang="ja-JP" dirty="0" err="1"/>
              <a:t>nalysys</a:t>
            </a:r>
            <a:endParaRPr kumimoji="1" lang="ja-JP" altLang="en-US" dirty="0"/>
          </a:p>
        </p:txBody>
      </p:sp>
      <p:sp>
        <p:nvSpPr>
          <p:cNvPr id="3" name="コンテンツ プレースホルダー 2">
            <a:extLst>
              <a:ext uri="{FF2B5EF4-FFF2-40B4-BE49-F238E27FC236}">
                <a16:creationId xmlns:a16="http://schemas.microsoft.com/office/drawing/2014/main" id="{0A2B13F1-193E-4FA5-8AA2-A44D5EC53F96}"/>
              </a:ext>
            </a:extLst>
          </p:cNvPr>
          <p:cNvSpPr>
            <a:spLocks noGrp="1"/>
          </p:cNvSpPr>
          <p:nvPr>
            <p:ph idx="1"/>
          </p:nvPr>
        </p:nvSpPr>
        <p:spPr/>
        <p:txBody>
          <a:bodyPr/>
          <a:lstStyle/>
          <a:p>
            <a:r>
              <a:rPr kumimoji="1" lang="en-US" altLang="ja-JP" dirty="0"/>
              <a:t>Marr</a:t>
            </a:r>
            <a:r>
              <a:rPr kumimoji="1" lang="ja-JP" altLang="en-US" dirty="0"/>
              <a:t>は脳機能を</a:t>
            </a:r>
            <a:r>
              <a:rPr kumimoji="1" lang="en-US" altLang="ja-JP" dirty="0"/>
              <a:t>3</a:t>
            </a:r>
            <a:r>
              <a:rPr kumimoji="1" lang="ja-JP" altLang="en-US" dirty="0" err="1"/>
              <a:t>つの</a:t>
            </a:r>
            <a:r>
              <a:rPr kumimoji="1" lang="ja-JP" altLang="en-US" dirty="0"/>
              <a:t>レイヤーに分けて考えた</a:t>
            </a:r>
            <a:endParaRPr kumimoji="1" lang="en-US" altLang="ja-JP" dirty="0"/>
          </a:p>
          <a:p>
            <a:r>
              <a:rPr kumimoji="1" lang="en-US" altLang="ja-JP" dirty="0"/>
              <a:t>AI</a:t>
            </a:r>
            <a:r>
              <a:rPr kumimoji="1" lang="ja-JP" altLang="en-US" dirty="0"/>
              <a:t>の文脈では、上位</a:t>
            </a:r>
            <a:r>
              <a:rPr kumimoji="1" lang="en-US" altLang="ja-JP" dirty="0"/>
              <a:t>2</a:t>
            </a:r>
            <a:r>
              <a:rPr kumimoji="1" lang="ja-JP" altLang="en-US" dirty="0"/>
              <a:t>層を重視している</a:t>
            </a:r>
            <a:endParaRPr kumimoji="1" lang="en-US" altLang="ja-JP" dirty="0"/>
          </a:p>
          <a:p>
            <a:pPr lvl="1"/>
            <a:r>
              <a:rPr lang="ja-JP" altLang="en-US" dirty="0"/>
              <a:t>脳機能のメカニズムが注目点であり、アルゴリズムレベルでわかればそれで十分</a:t>
            </a:r>
            <a:endParaRPr kumimoji="1" lang="ja-JP" altLang="en-US" dirty="0"/>
          </a:p>
        </p:txBody>
      </p:sp>
      <p:sp>
        <p:nvSpPr>
          <p:cNvPr id="4" name="正方形/長方形 3">
            <a:extLst>
              <a:ext uri="{FF2B5EF4-FFF2-40B4-BE49-F238E27FC236}">
                <a16:creationId xmlns:a16="http://schemas.microsoft.com/office/drawing/2014/main" id="{C51FF500-5923-49A1-83ED-87E0E968C296}"/>
              </a:ext>
            </a:extLst>
          </p:cNvPr>
          <p:cNvSpPr/>
          <p:nvPr/>
        </p:nvSpPr>
        <p:spPr>
          <a:xfrm>
            <a:off x="943428" y="2989943"/>
            <a:ext cx="6226629" cy="10595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b="1" u="sng" dirty="0">
                <a:latin typeface="メイリオ" panose="020B0604030504040204" pitchFamily="50" charset="-128"/>
                <a:ea typeface="メイリオ" panose="020B0604030504040204" pitchFamily="50" charset="-128"/>
              </a:rPr>
              <a:t>computational level</a:t>
            </a:r>
            <a:endParaRPr kumimoji="1" lang="en-US" altLang="ja-JP" sz="2000" b="1" u="sng"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脳はいったい何を計算しているか？</a:t>
            </a: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46D3F072-D819-446B-A5F1-6E7A5ECCE211}"/>
              </a:ext>
            </a:extLst>
          </p:cNvPr>
          <p:cNvSpPr/>
          <p:nvPr/>
        </p:nvSpPr>
        <p:spPr>
          <a:xfrm>
            <a:off x="961184" y="4252686"/>
            <a:ext cx="6226629" cy="10595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b="1" u="sng" dirty="0">
                <a:latin typeface="メイリオ" panose="020B0604030504040204" pitchFamily="50" charset="-128"/>
                <a:ea typeface="メイリオ" panose="020B0604030504040204" pitchFamily="50" charset="-128"/>
              </a:rPr>
              <a:t>algorithmic</a:t>
            </a:r>
            <a:r>
              <a:rPr kumimoji="1" lang="en-US" altLang="ja-JP" sz="2400" b="1" u="sng" dirty="0">
                <a:latin typeface="メイリオ" panose="020B0604030504040204" pitchFamily="50" charset="-128"/>
                <a:ea typeface="メイリオ" panose="020B0604030504040204" pitchFamily="50" charset="-128"/>
              </a:rPr>
              <a:t> level</a:t>
            </a:r>
          </a:p>
          <a:p>
            <a:pPr algn="ctr"/>
            <a:r>
              <a:rPr lang="ja-JP" altLang="en-US" dirty="0">
                <a:latin typeface="メイリオ" panose="020B0604030504040204" pitchFamily="50" charset="-128"/>
                <a:ea typeface="メイリオ" panose="020B0604030504040204" pitchFamily="50" charset="-128"/>
              </a:rPr>
              <a:t>具体的な計算をどのように実現しているか？</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AF83246A-CDA0-430C-9448-CE8E416CC8E0}"/>
              </a:ext>
            </a:extLst>
          </p:cNvPr>
          <p:cNvSpPr/>
          <p:nvPr/>
        </p:nvSpPr>
        <p:spPr>
          <a:xfrm>
            <a:off x="943428" y="5515429"/>
            <a:ext cx="6226629" cy="10595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b="1" u="sng" dirty="0">
                <a:latin typeface="メイリオ" panose="020B0604030504040204" pitchFamily="50" charset="-128"/>
                <a:ea typeface="メイリオ" panose="020B0604030504040204" pitchFamily="50" charset="-128"/>
              </a:rPr>
              <a:t>implementation level</a:t>
            </a:r>
          </a:p>
          <a:p>
            <a:pPr algn="ctr"/>
            <a:r>
              <a:rPr lang="ja-JP" altLang="en-US" dirty="0">
                <a:latin typeface="メイリオ" panose="020B0604030504040204" pitchFamily="50" charset="-128"/>
                <a:ea typeface="メイリオ" panose="020B0604030504040204" pitchFamily="50" charset="-128"/>
              </a:rPr>
              <a:t>脳の特定のアルゴリズムを物理的にどう実現しているか？</a:t>
            </a:r>
            <a:endParaRPr kumimoji="1" lang="ja-JP" altLang="en-US" dirty="0">
              <a:latin typeface="メイリオ" panose="020B0604030504040204" pitchFamily="50" charset="-128"/>
              <a:ea typeface="メイリオ" panose="020B0604030504040204" pitchFamily="50" charset="-128"/>
            </a:endParaRPr>
          </a:p>
        </p:txBody>
      </p:sp>
      <p:cxnSp>
        <p:nvCxnSpPr>
          <p:cNvPr id="8" name="直線コネクタ 7">
            <a:extLst>
              <a:ext uri="{FF2B5EF4-FFF2-40B4-BE49-F238E27FC236}">
                <a16:creationId xmlns:a16="http://schemas.microsoft.com/office/drawing/2014/main" id="{C2E0EF86-47CC-4E33-88F6-BF9C22712CAC}"/>
              </a:ext>
            </a:extLst>
          </p:cNvPr>
          <p:cNvCxnSpPr/>
          <p:nvPr/>
        </p:nvCxnSpPr>
        <p:spPr>
          <a:xfrm>
            <a:off x="739137" y="5411433"/>
            <a:ext cx="9017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矢印: 右 8">
            <a:extLst>
              <a:ext uri="{FF2B5EF4-FFF2-40B4-BE49-F238E27FC236}">
                <a16:creationId xmlns:a16="http://schemas.microsoft.com/office/drawing/2014/main" id="{14342673-EB36-402D-AE6B-BF2A4C1F08E0}"/>
              </a:ext>
            </a:extLst>
          </p:cNvPr>
          <p:cNvSpPr/>
          <p:nvPr/>
        </p:nvSpPr>
        <p:spPr>
          <a:xfrm>
            <a:off x="7386222" y="3542191"/>
            <a:ext cx="1136341" cy="1216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365DD11-71A5-45F2-A79A-23DD9E84A737}"/>
              </a:ext>
            </a:extLst>
          </p:cNvPr>
          <p:cNvSpPr txBox="1"/>
          <p:nvPr/>
        </p:nvSpPr>
        <p:spPr>
          <a:xfrm>
            <a:off x="8720972" y="3827145"/>
            <a:ext cx="2495189"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これらの </a:t>
            </a:r>
            <a:r>
              <a:rPr kumimoji="1" lang="en-US" altLang="ja-JP" i="1" dirty="0">
                <a:latin typeface="メイリオ" panose="020B0604030504040204" pitchFamily="50" charset="-128"/>
                <a:ea typeface="メイリオ" panose="020B0604030504040204" pitchFamily="50" charset="-128"/>
              </a:rPr>
              <a:t>in silico </a:t>
            </a:r>
            <a:r>
              <a:rPr kumimoji="1" lang="ja-JP" altLang="en-US" dirty="0" err="1">
                <a:latin typeface="メイリオ" panose="020B0604030504040204" pitchFamily="50" charset="-128"/>
                <a:ea typeface="メイリオ" panose="020B0604030504040204" pitchFamily="50" charset="-128"/>
              </a:rPr>
              <a:t>での</a:t>
            </a:r>
            <a:r>
              <a:rPr kumimoji="1" lang="ja-JP" altLang="en-US" dirty="0">
                <a:latin typeface="メイリオ" panose="020B0604030504040204" pitchFamily="50" charset="-128"/>
                <a:ea typeface="メイリオ" panose="020B0604030504040204" pitchFamily="50" charset="-128"/>
              </a:rPr>
              <a:t>実現を目指す</a:t>
            </a:r>
          </a:p>
        </p:txBody>
      </p:sp>
      <p:sp>
        <p:nvSpPr>
          <p:cNvPr id="11" name="テキスト ボックス 10">
            <a:extLst>
              <a:ext uri="{FF2B5EF4-FFF2-40B4-BE49-F238E27FC236}">
                <a16:creationId xmlns:a16="http://schemas.microsoft.com/office/drawing/2014/main" id="{58A1FD48-2CED-485F-8FCB-3A3A6E03AC01}"/>
              </a:ext>
            </a:extLst>
          </p:cNvPr>
          <p:cNvSpPr txBox="1"/>
          <p:nvPr/>
        </p:nvSpPr>
        <p:spPr>
          <a:xfrm>
            <a:off x="7386222" y="5681709"/>
            <a:ext cx="4066641"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完全な脳の再現を目指す </a:t>
            </a:r>
            <a:r>
              <a:rPr kumimoji="1" lang="en-US" altLang="ja-JP" dirty="0">
                <a:latin typeface="メイリオ" panose="020B0604030504040204" pitchFamily="50" charset="-128"/>
                <a:ea typeface="メイリオ" panose="020B0604030504040204" pitchFamily="50" charset="-128"/>
              </a:rPr>
              <a:t>Blue Brain </a:t>
            </a:r>
            <a:r>
              <a:rPr kumimoji="1" lang="ja-JP" altLang="en-US" dirty="0">
                <a:latin typeface="メイリオ" panose="020B0604030504040204" pitchFamily="50" charset="-128"/>
                <a:ea typeface="メイリオ" panose="020B0604030504040204" pitchFamily="50" charset="-128"/>
              </a:rPr>
              <a:t>プロジェクトといった例もある</a:t>
            </a:r>
          </a:p>
        </p:txBody>
      </p:sp>
    </p:spTree>
    <p:extLst>
      <p:ext uri="{BB962C8B-B14F-4D97-AF65-F5344CB8AC3E}">
        <p14:creationId xmlns:p14="http://schemas.microsoft.com/office/powerpoint/2010/main" val="365167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69892-9490-4275-ABBF-E44D08BA6857}"/>
              </a:ext>
            </a:extLst>
          </p:cNvPr>
          <p:cNvSpPr>
            <a:spLocks noGrp="1"/>
          </p:cNvSpPr>
          <p:nvPr>
            <p:ph type="title"/>
          </p:nvPr>
        </p:nvSpPr>
        <p:spPr/>
        <p:txBody>
          <a:bodyPr/>
          <a:lstStyle/>
          <a:p>
            <a:r>
              <a:rPr lang="ja-JP" altLang="en-US" dirty="0"/>
              <a:t>論文の構成について</a:t>
            </a:r>
            <a:endParaRPr kumimoji="1" lang="ja-JP" altLang="en-US" dirty="0"/>
          </a:p>
        </p:txBody>
      </p:sp>
      <p:sp>
        <p:nvSpPr>
          <p:cNvPr id="3" name="コンテンツ プレースホルダー 2">
            <a:extLst>
              <a:ext uri="{FF2B5EF4-FFF2-40B4-BE49-F238E27FC236}">
                <a16:creationId xmlns:a16="http://schemas.microsoft.com/office/drawing/2014/main" id="{34AA9A87-28B7-4370-B8B3-9F9F8D957249}"/>
              </a:ext>
            </a:extLst>
          </p:cNvPr>
          <p:cNvSpPr>
            <a:spLocks noGrp="1"/>
          </p:cNvSpPr>
          <p:nvPr>
            <p:ph idx="1"/>
          </p:nvPr>
        </p:nvSpPr>
        <p:spPr/>
        <p:txBody>
          <a:bodyPr/>
          <a:lstStyle/>
          <a:p>
            <a:r>
              <a:rPr lang="en-US" altLang="ja-JP" dirty="0"/>
              <a:t>From NS to AI...</a:t>
            </a:r>
          </a:p>
          <a:p>
            <a:pPr lvl="1"/>
            <a:r>
              <a:rPr lang="en-US" altLang="ja-JP" dirty="0"/>
              <a:t>The</a:t>
            </a:r>
            <a:r>
              <a:rPr lang="ja-JP" altLang="en-US" dirty="0"/>
              <a:t> </a:t>
            </a:r>
            <a:r>
              <a:rPr lang="en-US" altLang="ja-JP" dirty="0"/>
              <a:t>Past:</a:t>
            </a:r>
            <a:r>
              <a:rPr lang="ja-JP" altLang="en-US" dirty="0"/>
              <a:t> </a:t>
            </a:r>
            <a:r>
              <a:rPr lang="en-US" altLang="ja-JP" dirty="0"/>
              <a:t>AI</a:t>
            </a:r>
            <a:r>
              <a:rPr lang="ja-JP" altLang="en-US" dirty="0"/>
              <a:t>研究の起源を探る</a:t>
            </a:r>
            <a:endParaRPr lang="en-US" altLang="ja-JP" dirty="0"/>
          </a:p>
          <a:p>
            <a:pPr lvl="1"/>
            <a:r>
              <a:rPr kumimoji="1" lang="en-US" altLang="ja-JP" dirty="0"/>
              <a:t>The Present: </a:t>
            </a:r>
            <a:r>
              <a:rPr kumimoji="1" lang="ja-JP" altLang="en-US" dirty="0"/>
              <a:t>現在の</a:t>
            </a:r>
            <a:r>
              <a:rPr kumimoji="1" lang="en-US" altLang="ja-JP" dirty="0"/>
              <a:t>AI</a:t>
            </a:r>
            <a:r>
              <a:rPr kumimoji="1" lang="ja-JP" altLang="en-US" dirty="0"/>
              <a:t>研究と</a:t>
            </a:r>
            <a:r>
              <a:rPr kumimoji="1" lang="en-US" altLang="ja-JP" dirty="0"/>
              <a:t>NS</a:t>
            </a:r>
            <a:r>
              <a:rPr kumimoji="1" lang="ja-JP" altLang="en-US" dirty="0"/>
              <a:t>との関連とは？</a:t>
            </a:r>
            <a:endParaRPr kumimoji="1" lang="en-US" altLang="ja-JP" dirty="0"/>
          </a:p>
          <a:p>
            <a:pPr lvl="1"/>
            <a:r>
              <a:rPr lang="en-US" altLang="ja-JP" dirty="0"/>
              <a:t>The Future: NS</a:t>
            </a:r>
            <a:r>
              <a:rPr lang="ja-JP" altLang="en-US" dirty="0"/>
              <a:t>のもつポテンシャルとは？</a:t>
            </a:r>
            <a:endParaRPr lang="en-US" altLang="ja-JP" dirty="0"/>
          </a:p>
          <a:p>
            <a:r>
              <a:rPr kumimoji="1" lang="en-US" altLang="ja-JP" dirty="0"/>
              <a:t>From AI to NS...</a:t>
            </a:r>
            <a:endParaRPr kumimoji="1" lang="ja-JP" altLang="en-US" dirty="0"/>
          </a:p>
        </p:txBody>
      </p:sp>
    </p:spTree>
    <p:extLst>
      <p:ext uri="{BB962C8B-B14F-4D97-AF65-F5344CB8AC3E}">
        <p14:creationId xmlns:p14="http://schemas.microsoft.com/office/powerpoint/2010/main" val="287175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741754-C54F-4059-AE6A-5C56C5619BCD}"/>
              </a:ext>
            </a:extLst>
          </p:cNvPr>
          <p:cNvSpPr>
            <a:spLocks noGrp="1"/>
          </p:cNvSpPr>
          <p:nvPr>
            <p:ph type="title"/>
          </p:nvPr>
        </p:nvSpPr>
        <p:spPr/>
        <p:txBody>
          <a:bodyPr/>
          <a:lstStyle/>
          <a:p>
            <a:r>
              <a:rPr kumimoji="1" lang="en-US" altLang="ja-JP" dirty="0"/>
              <a:t>The Past</a:t>
            </a:r>
            <a:endParaRPr kumimoji="1" lang="ja-JP" altLang="en-US" dirty="0"/>
          </a:p>
        </p:txBody>
      </p:sp>
      <p:sp>
        <p:nvSpPr>
          <p:cNvPr id="3" name="コンテンツ プレースホルダー 2">
            <a:extLst>
              <a:ext uri="{FF2B5EF4-FFF2-40B4-BE49-F238E27FC236}">
                <a16:creationId xmlns:a16="http://schemas.microsoft.com/office/drawing/2014/main" id="{CD18A2CE-C9F0-4712-B53F-4EEE1362347E}"/>
              </a:ext>
            </a:extLst>
          </p:cNvPr>
          <p:cNvSpPr>
            <a:spLocks noGrp="1"/>
          </p:cNvSpPr>
          <p:nvPr>
            <p:ph idx="1"/>
          </p:nvPr>
        </p:nvSpPr>
        <p:spPr/>
        <p:txBody>
          <a:bodyPr/>
          <a:lstStyle/>
          <a:p>
            <a:r>
              <a:rPr kumimoji="1" lang="en-US" altLang="ja-JP" dirty="0"/>
              <a:t>Deep Learning</a:t>
            </a:r>
          </a:p>
          <a:p>
            <a:r>
              <a:rPr lang="en-US" altLang="ja-JP" dirty="0"/>
              <a:t>Reinforcement Learning</a:t>
            </a:r>
            <a:endParaRPr kumimoji="1" lang="ja-JP" altLang="en-US" dirty="0"/>
          </a:p>
        </p:txBody>
      </p:sp>
    </p:spTree>
    <p:extLst>
      <p:ext uri="{BB962C8B-B14F-4D97-AF65-F5344CB8AC3E}">
        <p14:creationId xmlns:p14="http://schemas.microsoft.com/office/powerpoint/2010/main" val="343920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6DA27-2AF8-4F32-9F15-9E935CEFE72C}"/>
              </a:ext>
            </a:extLst>
          </p:cNvPr>
          <p:cNvSpPr>
            <a:spLocks noGrp="1"/>
          </p:cNvSpPr>
          <p:nvPr>
            <p:ph type="title"/>
          </p:nvPr>
        </p:nvSpPr>
        <p:spPr/>
        <p:txBody>
          <a:bodyPr/>
          <a:lstStyle/>
          <a:p>
            <a:r>
              <a:rPr lang="en-US" altLang="ja-JP" dirty="0"/>
              <a:t>The Past (1): </a:t>
            </a:r>
            <a:r>
              <a:rPr kumimoji="1" lang="en-US" altLang="ja-JP" dirty="0"/>
              <a:t>Deep Learning</a:t>
            </a:r>
            <a:endParaRPr kumimoji="1" lang="ja-JP" altLang="en-US" dirty="0"/>
          </a:p>
        </p:txBody>
      </p:sp>
      <p:sp>
        <p:nvSpPr>
          <p:cNvPr id="3" name="コンテンツ プレースホルダー 2">
            <a:extLst>
              <a:ext uri="{FF2B5EF4-FFF2-40B4-BE49-F238E27FC236}">
                <a16:creationId xmlns:a16="http://schemas.microsoft.com/office/drawing/2014/main" id="{EA7FF5E3-A22F-465E-B5A0-620EC2E733A5}"/>
              </a:ext>
            </a:extLst>
          </p:cNvPr>
          <p:cNvSpPr>
            <a:spLocks noGrp="1"/>
          </p:cNvSpPr>
          <p:nvPr>
            <p:ph idx="1"/>
          </p:nvPr>
        </p:nvSpPr>
        <p:spPr/>
        <p:txBody>
          <a:bodyPr/>
          <a:lstStyle/>
          <a:p>
            <a:r>
              <a:rPr kumimoji="1" lang="en-US" altLang="ja-JP" dirty="0"/>
              <a:t>ANN(Artificial Neural Network)</a:t>
            </a:r>
            <a:r>
              <a:rPr kumimoji="1" lang="ja-JP" altLang="en-US" dirty="0"/>
              <a:t>は、言葉の通り</a:t>
            </a:r>
            <a:r>
              <a:rPr kumimoji="1" lang="en-US" altLang="ja-JP" dirty="0"/>
              <a:t>NS</a:t>
            </a:r>
            <a:r>
              <a:rPr kumimoji="1" lang="ja-JP" altLang="en-US" dirty="0"/>
              <a:t>が起源</a:t>
            </a:r>
            <a:endParaRPr kumimoji="1" lang="en-US" altLang="ja-JP" dirty="0"/>
          </a:p>
          <a:p>
            <a:pPr lvl="1"/>
            <a:r>
              <a:rPr kumimoji="1" lang="en-US" altLang="ja-JP" dirty="0"/>
              <a:t>1943 McCulloch et al.: </a:t>
            </a:r>
            <a:r>
              <a:rPr kumimoji="1" lang="ja-JP" altLang="en-US" dirty="0"/>
              <a:t>ニューロンによる論理演算</a:t>
            </a:r>
            <a:endParaRPr kumimoji="1" lang="en-US" altLang="ja-JP" dirty="0"/>
          </a:p>
          <a:p>
            <a:pPr lvl="1"/>
            <a:r>
              <a:rPr kumimoji="1" lang="en-US" altLang="ja-JP" dirty="0"/>
              <a:t>1949 Hebb: </a:t>
            </a:r>
            <a:r>
              <a:rPr kumimoji="1" lang="ja-JP" altLang="en-US" dirty="0"/>
              <a:t>オートエンコーダ的サムシング</a:t>
            </a:r>
            <a:r>
              <a:rPr kumimoji="1" lang="en-US" altLang="ja-JP" dirty="0"/>
              <a:t>?</a:t>
            </a:r>
          </a:p>
          <a:p>
            <a:pPr lvl="1"/>
            <a:r>
              <a:rPr lang="en-US" altLang="ja-JP" dirty="0"/>
              <a:t>1958 Rosenblatt: </a:t>
            </a:r>
            <a:r>
              <a:rPr lang="ja-JP" altLang="en-US" dirty="0"/>
              <a:t>パーセプトロン</a:t>
            </a:r>
            <a:endParaRPr lang="en-US" altLang="ja-JP" dirty="0"/>
          </a:p>
          <a:p>
            <a:pPr lvl="1"/>
            <a:r>
              <a:rPr lang="en-US" altLang="ja-JP" dirty="0"/>
              <a:t>1985 </a:t>
            </a:r>
            <a:r>
              <a:rPr lang="en-US" altLang="ja-JP" dirty="0" err="1"/>
              <a:t>Rumelhart</a:t>
            </a:r>
            <a:r>
              <a:rPr lang="en-US" altLang="ja-JP" dirty="0"/>
              <a:t> et al.: backpropagation under PDP movement</a:t>
            </a:r>
          </a:p>
          <a:p>
            <a:r>
              <a:rPr lang="ja-JP" altLang="en-US" dirty="0"/>
              <a:t>その当時の</a:t>
            </a:r>
            <a:r>
              <a:rPr lang="en-US" altLang="ja-JP" dirty="0"/>
              <a:t>AI</a:t>
            </a:r>
            <a:r>
              <a:rPr lang="ja-JP" altLang="en-US" dirty="0"/>
              <a:t>研究は</a:t>
            </a:r>
            <a:r>
              <a:rPr lang="en-US" altLang="ja-JP" dirty="0"/>
              <a:t>…</a:t>
            </a:r>
          </a:p>
          <a:p>
            <a:pPr lvl="1"/>
            <a:r>
              <a:rPr lang="ja-JP" altLang="en-US" dirty="0"/>
              <a:t>シリアルな論理・記号処理に注力していた</a:t>
            </a:r>
            <a:endParaRPr lang="en-US" altLang="ja-JP" dirty="0"/>
          </a:p>
          <a:p>
            <a:pPr lvl="1"/>
            <a:r>
              <a:rPr lang="ja-JP" altLang="en-US" dirty="0"/>
              <a:t>しかし、記号処理は現実の複雑な問題を対処するには不適当だった</a:t>
            </a:r>
            <a:endParaRPr lang="en-US" altLang="ja-JP" dirty="0"/>
          </a:p>
          <a:p>
            <a:pPr lvl="1"/>
            <a:endParaRPr lang="en-US" altLang="ja-JP" dirty="0"/>
          </a:p>
          <a:p>
            <a:pPr lvl="1"/>
            <a:endParaRPr lang="en-US" altLang="ja-JP" dirty="0"/>
          </a:p>
          <a:p>
            <a:pPr lvl="1"/>
            <a:endParaRPr kumimoji="1" lang="en-US" altLang="ja-JP" dirty="0"/>
          </a:p>
        </p:txBody>
      </p:sp>
    </p:spTree>
    <p:extLst>
      <p:ext uri="{BB962C8B-B14F-4D97-AF65-F5344CB8AC3E}">
        <p14:creationId xmlns:p14="http://schemas.microsoft.com/office/powerpoint/2010/main" val="31529727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sz="2400" dirty="0" smtClean="0">
            <a:latin typeface="メイリオ" panose="020B0604030504040204" pitchFamily="50" charset="-128"/>
            <a:ea typeface="メイリオ" panose="020B0604030504040204" pitchFamily="50" charset="-128"/>
          </a:defRPr>
        </a:defPPr>
      </a:lstStyle>
      <a:style>
        <a:lnRef idx="2">
          <a:schemeClr val="accent6"/>
        </a:lnRef>
        <a:fillRef idx="1">
          <a:schemeClr val="lt1"/>
        </a:fillRef>
        <a:effectRef idx="0">
          <a:schemeClr val="accent6"/>
        </a:effectRef>
        <a:fontRef idx="minor">
          <a:schemeClr val="dk1"/>
        </a:fontRef>
      </a:style>
    </a:spDef>
    <a:txDef>
      <a:spPr>
        <a:noFill/>
      </a:spPr>
      <a:bodyPr wrap="square" rtlCol="0">
        <a:spAutoFit/>
      </a:bodyPr>
      <a:lstStyle>
        <a:defPPr algn="l">
          <a:defRPr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17350</TotalTime>
  <Words>1898</Words>
  <Application>Microsoft Office PowerPoint</Application>
  <PresentationFormat>ワイド画面</PresentationFormat>
  <Paragraphs>182</Paragraphs>
  <Slides>28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28</vt:i4>
      </vt:variant>
    </vt:vector>
  </HeadingPairs>
  <TitlesOfParts>
    <vt:vector size="32" baseType="lpstr">
      <vt:lpstr>メイリオ</vt:lpstr>
      <vt:lpstr>游ゴシック</vt:lpstr>
      <vt:lpstr>Arial</vt:lpstr>
      <vt:lpstr>Office テーマ</vt:lpstr>
      <vt:lpstr>論文読みメモ Neuroscience-Inspired Artificial Intelligence</vt:lpstr>
      <vt:lpstr>PowerPoint プレゼンテーション</vt:lpstr>
      <vt:lpstr>読んだ論文について</vt:lpstr>
      <vt:lpstr>用語の定義</vt:lpstr>
      <vt:lpstr>AIとNSの関係について</vt:lpstr>
      <vt:lpstr>Marr’s 3 Levels of Analysys</vt:lpstr>
      <vt:lpstr>論文の構成について</vt:lpstr>
      <vt:lpstr>The Past</vt:lpstr>
      <vt:lpstr>The Past (1): Deep Learning</vt:lpstr>
      <vt:lpstr>Parallel Distributed Processing</vt:lpstr>
      <vt:lpstr>ディープラーニングの発達とNS</vt:lpstr>
      <vt:lpstr>The Past (2): Reinforcement Learning</vt:lpstr>
      <vt:lpstr>The Present</vt:lpstr>
      <vt:lpstr>The Present (1): Attention</vt:lpstr>
      <vt:lpstr>Attention in memory</vt:lpstr>
      <vt:lpstr>The Present (2): Episodic Memory</vt:lpstr>
      <vt:lpstr>Episodic Control</vt:lpstr>
      <vt:lpstr>Episodic Memory in AI</vt:lpstr>
      <vt:lpstr>The Present (3): Working Memory</vt:lpstr>
      <vt:lpstr>The Present (4): Continual Learning</vt:lpstr>
      <vt:lpstr>The Future</vt:lpstr>
      <vt:lpstr>The Future (1): Intuitive Understanding of the Physical World</vt:lpstr>
      <vt:lpstr>The Future (2): Efficient Learning </vt:lpstr>
      <vt:lpstr>The Future (3): Transfer Learning</vt:lpstr>
      <vt:lpstr>The Future (4): Imagination and Planning</vt:lpstr>
      <vt:lpstr>The Future (5): Virtual Brain Analytics</vt:lpstr>
      <vt:lpstr>From AI to NS</vt:lpstr>
      <vt:lpstr>所感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ろんぶんよみめも</dc:title>
  <dc:creator>Neppo Telewisteria</dc:creator>
  <cp:lastModifiedBy>Neppo Telewisteria</cp:lastModifiedBy>
  <cp:revision>88</cp:revision>
  <dcterms:created xsi:type="dcterms:W3CDTF">2017-12-28T09:34:39Z</dcterms:created>
  <dcterms:modified xsi:type="dcterms:W3CDTF">2018-01-16T00:17:55Z</dcterms:modified>
</cp:coreProperties>
</file>