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76" r:id="rId2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660066"/>
    <a:srgbClr val="FFFF99"/>
    <a:srgbClr val="6600FF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4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82CA9B1-30B0-4C7D-9290-5A48BCD9FC51}" type="datetimeFigureOut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7433163-E1CA-4478-AD8D-28C1AFD77B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982C-1A79-4454-B7A8-754B671783A9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495E4-D80B-4FAA-8268-7E735891782D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EF5D3-5CBE-48E1-B114-0E6CE70925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1C683-79AA-4E8D-80FD-C4DDC5946233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CF3BA-1515-4894-979E-4875FAFE78A7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D039B-8229-4040-94B1-620BCBA2BF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0D5F9-6F5E-41AC-8647-EE88D0FC3C1C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99FEE-CFFB-472B-A709-FEE64FCF8417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E80A6-B300-4195-8E8D-9CD37279A8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9423-A852-4B07-AF55-8E08C24195D8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1DA4B-77A5-429A-86CE-31F8356E67C0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A1829-C5BB-4451-B7CD-81F72E9B57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FC7B6-BF5B-4634-B560-270BDD73B429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9171C-15DC-4409-89C7-10E26B62CA36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6773C-4AAF-4CD8-BA0A-799C5F6015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2CEC8-5B2C-4A7B-9050-CE5A2195C4A2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F549-5450-48DD-BED7-2C3410AEE1B2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26F22-C95E-4DF3-9DAA-61DCA68F18B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3F46B-6F13-4313-B506-25C3CB29B8FB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C8C8-8CF5-4093-9147-3F513217B455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29343-5CB9-4884-85A0-77A0E4CEA0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BDCA4-4879-4636-BEAF-EB4C05BF38B2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3CDC0-2370-48E6-AAF8-87678B3E1F3F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2F7B-80F7-4F06-986E-404D5286EB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71FF7-93C0-4EC7-BF85-DE016A3BBFFE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C6AD8-A505-4416-84A9-093A85C47E01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919BD-CF52-4D11-8B1A-B5EB37B477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AE52B-79A7-42D7-AA84-B5738980E2C7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885BB-0702-4E8A-B672-4D487B7E9ED4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AC2BD-9926-47C1-8859-65D7567E407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2AE05-F5BD-49A5-B3E2-DA90BCB81E22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B2D16-0E5A-44EE-BA45-4D9308FE9970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090DF-21E4-4224-859E-D2ED8BBAA5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YZU5L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           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B609A6-E7A9-4A7A-B2A0-BEB15674E655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2A108EB-9392-477C-9DA7-4C55B8AF72D6}" type="datetime1">
              <a:rPr lang="zh-TW" altLang="en-US"/>
              <a:pPr>
                <a:defRPr/>
              </a:pPr>
              <a:t>2014/2/13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A11E9F4-8F8F-4539-96A1-481B3A1EC5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rgbClr val="660066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rgbClr val="660066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rgbClr val="660066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taoframewor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ile:///J:\Course\992&#38651;&#33126;&#22294;&#23416;\Shapes.exe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hyperlink" Target="f16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hadow.exe" TargetMode="External"/><Relationship Id="rId5" Type="http://schemas.openxmlformats.org/officeDocument/2006/relationships/image" Target="../media/image4.png"/><Relationship Id="rId4" Type="http://schemas.openxmlformats.org/officeDocument/2006/relationships/hyperlink" Target="Solar.exe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TW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OpenGL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簡介以及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環境設定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元智大學資訊傳播學系</a:t>
            </a:r>
          </a:p>
          <a:p>
            <a:r>
              <a:rPr lang="zh-TW" altLang="en-US" smtClean="0"/>
              <a:t>助理教授 鄧進宏</a:t>
            </a:r>
          </a:p>
          <a:p>
            <a:endParaRPr lang="zh-TW" alt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476375" y="1341438"/>
            <a:ext cx="6400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en-US" altLang="zh-TW" sz="2800">
                <a:solidFill>
                  <a:srgbClr val="660066"/>
                </a:solidFill>
                <a:ea typeface="標楷體" pitchFamily="65" charset="-120"/>
              </a:rPr>
              <a:t>IC271A: </a:t>
            </a:r>
            <a:r>
              <a:rPr kumimoji="0" lang="zh-TW" altLang="en-US" sz="2800">
                <a:solidFill>
                  <a:srgbClr val="660066"/>
                </a:solidFill>
                <a:ea typeface="標楷體" pitchFamily="65" charset="-120"/>
              </a:rPr>
              <a:t>電腦圖學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TW" sz="4000" dirty="0" smtClean="0"/>
              <a:t>OpenGL Programming Using GLUT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928688" y="1357313"/>
            <a:ext cx="7500937" cy="492918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#include &lt;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windows.h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#include &lt;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gl.h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#include &lt;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glu.h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#include &lt;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glut.h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1400" dirty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void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myDisplay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(void);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void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myReshape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width,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height);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void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myMouse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button,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state,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x,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y);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void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myKeyboard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key,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x,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y);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1400" dirty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void main(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argc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, char **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argv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glutInit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(&amp;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argc,argv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 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initialize the toolkit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glutInitDisplayMode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(GLUT_SINGLE | GLUT_RGB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); // set the display mode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glutInitWindowSize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(640,480); 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set window size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glutInitWindowPosition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(100,150); 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set the window position on screen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glutCreateWindow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("My Window");  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</a:t>
            </a:r>
            <a:r>
              <a:rPr kumimoji="0" lang="en-US" altLang="zh-TW" sz="14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create 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the screen window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glutDisplayFunc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myDisplay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  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register the redraw function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glutReshapeFunc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myReshape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  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register the reshape function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glutMouseFunc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myMouse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  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register the mouse function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glutKeyboardFunc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myKeyboard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 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//register the keyboard function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4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glutMainLoop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23555" name="投影片編號版面配置區 4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6016ED-6D8D-46CA-806B-B535F7ED70DF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8688" y="1071563"/>
            <a:ext cx="7500937" cy="44291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void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myDisplay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(void)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    // Drawing figure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void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myReshape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width,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height)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    // Reshape commands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void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myMouse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button,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state,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x,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y)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mouse action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void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myKeyboard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key,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x, </a:t>
            </a:r>
            <a:r>
              <a:rPr kumimoji="0" lang="en-US" altLang="zh-TW" sz="14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int</a:t>
            </a: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y)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Keyboard action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24578" name="投影片編號版面配置區 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7AD7FA-E30E-4120-ADE8-DAA5EDA23003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Using OpenGL in Visual C#</a:t>
            </a:r>
            <a:endParaRPr lang="zh-TW" altLang="en-US" dirty="0"/>
          </a:p>
        </p:txBody>
      </p:sp>
      <p:sp>
        <p:nvSpPr>
          <p:cNvPr id="25602" name="內容版面配置區 2"/>
          <p:cNvSpPr>
            <a:spLocks noGrp="1"/>
          </p:cNvSpPr>
          <p:nvPr>
            <p:ph idx="1"/>
          </p:nvPr>
        </p:nvSpPr>
        <p:spPr>
          <a:xfrm>
            <a:off x="468313" y="1285875"/>
            <a:ext cx="8229600" cy="4868863"/>
          </a:xfrm>
        </p:spPr>
        <p:txBody>
          <a:bodyPr/>
          <a:lstStyle/>
          <a:p>
            <a:r>
              <a:rPr lang="zh-TW" altLang="en-US" sz="2800" dirty="0" smtClean="0"/>
              <a:t>為什麼要用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設計</a:t>
            </a:r>
            <a:r>
              <a:rPr lang="en-US" altLang="zh-TW" sz="2800" dirty="0" smtClean="0"/>
              <a:t>OpenGL</a:t>
            </a:r>
            <a:r>
              <a:rPr lang="zh-TW" altLang="en-US" sz="2800" dirty="0" smtClean="0"/>
              <a:t>程式</a:t>
            </a:r>
            <a:r>
              <a:rPr lang="en-US" altLang="zh-TW" sz="2800" dirty="0" smtClean="0"/>
              <a:t>?</a:t>
            </a:r>
          </a:p>
          <a:p>
            <a:pPr lvl="1"/>
            <a:r>
              <a:rPr lang="en-US" altLang="zh-TW" sz="2400" dirty="0" smtClean="0"/>
              <a:t>C</a:t>
            </a:r>
            <a:r>
              <a:rPr lang="zh-TW" altLang="en-US" sz="2400" dirty="0" smtClean="0"/>
              <a:t>語言雖然效能強大， 但在視窗設計上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語言卻不如</a:t>
            </a:r>
            <a:r>
              <a:rPr lang="en-US" altLang="zh-TW" sz="2400" dirty="0" smtClean="0"/>
              <a:t>C#</a:t>
            </a:r>
            <a:r>
              <a:rPr lang="zh-TW" altLang="en-US" sz="2400" dirty="0" smtClean="0"/>
              <a:t>簡單易用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雖然</a:t>
            </a:r>
            <a:r>
              <a:rPr lang="en-US" altLang="zh-TW" sz="2400" dirty="0" smtClean="0"/>
              <a:t>GLUT</a:t>
            </a:r>
            <a:r>
              <a:rPr lang="zh-TW" altLang="en-US" sz="2400" dirty="0" smtClean="0"/>
              <a:t>函式庫可以提供簡單的視窗功能，但</a:t>
            </a:r>
            <a:r>
              <a:rPr lang="en-US" altLang="zh-TW" sz="2400" dirty="0" smtClean="0"/>
              <a:t>GLUT</a:t>
            </a:r>
            <a:r>
              <a:rPr lang="zh-TW" altLang="en-US" sz="2400" dirty="0" smtClean="0"/>
              <a:t>不易與其他視窗控制元件整合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若在</a:t>
            </a:r>
            <a:r>
              <a:rPr lang="en-US" altLang="zh-TW" sz="2400" dirty="0" smtClean="0"/>
              <a:t>C#</a:t>
            </a:r>
            <a:r>
              <a:rPr lang="zh-TW" altLang="en-US" sz="2400" dirty="0" smtClean="0"/>
              <a:t>環境下可以使用</a:t>
            </a:r>
            <a:r>
              <a:rPr lang="en-US" altLang="zh-TW" sz="2400" dirty="0" smtClean="0"/>
              <a:t>OpenGL</a:t>
            </a:r>
            <a:r>
              <a:rPr lang="zh-TW" altLang="en-US" sz="2400" dirty="0" smtClean="0"/>
              <a:t>函式庫，則我們可將</a:t>
            </a:r>
            <a:r>
              <a:rPr lang="en-US" altLang="zh-TW" sz="2400" dirty="0" smtClean="0"/>
              <a:t>C#</a:t>
            </a:r>
            <a:r>
              <a:rPr lang="zh-TW" altLang="en-US" sz="2400" dirty="0" smtClean="0"/>
              <a:t>視窗應用程式輕鬆地擴展到</a:t>
            </a:r>
            <a:r>
              <a:rPr lang="en-US" altLang="zh-TW" sz="2400" dirty="0" smtClean="0"/>
              <a:t>3D</a:t>
            </a:r>
            <a:r>
              <a:rPr lang="zh-TW" altLang="en-US" sz="2400" dirty="0" smtClean="0"/>
              <a:t>繪圖領域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Ex:</a:t>
            </a:r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pic>
        <p:nvPicPr>
          <p:cNvPr id="25603" name="圖片 3" descr="tem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3413" y="4357688"/>
            <a:ext cx="1112837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文字方塊 4"/>
          <p:cNvSpPr txBox="1">
            <a:spLocks noChangeArrowheads="1"/>
          </p:cNvSpPr>
          <p:nvPr/>
        </p:nvSpPr>
        <p:spPr bwMode="auto">
          <a:xfrm>
            <a:off x="1000125" y="4929188"/>
            <a:ext cx="2030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en-US" sz="1400">
                <a:solidFill>
                  <a:srgbClr val="FF0000"/>
                </a:solidFill>
                <a:ea typeface="標楷體" pitchFamily="65" charset="-120"/>
              </a:rPr>
              <a:t>使用</a:t>
            </a:r>
            <a:r>
              <a:rPr kumimoji="0" lang="en-US" altLang="zh-TW" sz="1400">
                <a:solidFill>
                  <a:srgbClr val="FF0000"/>
                </a:solidFill>
                <a:ea typeface="標楷體" pitchFamily="65" charset="-120"/>
              </a:rPr>
              <a:t>GLUT+OpenGL</a:t>
            </a:r>
            <a:r>
              <a:rPr kumimoji="0" lang="zh-TW" altLang="en-US" sz="1400">
                <a:solidFill>
                  <a:srgbClr val="FF0000"/>
                </a:solidFill>
                <a:ea typeface="標楷體" pitchFamily="65" charset="-120"/>
              </a:rPr>
              <a:t>製作的俄羅斯方塊遊戲</a:t>
            </a:r>
          </a:p>
        </p:txBody>
      </p:sp>
      <p:pic>
        <p:nvPicPr>
          <p:cNvPr id="25605" name="圖片 5" descr="tem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4357688"/>
            <a:ext cx="1857375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文字方塊 6"/>
          <p:cNvSpPr txBox="1">
            <a:spLocks noChangeArrowheads="1"/>
          </p:cNvSpPr>
          <p:nvPr/>
        </p:nvSpPr>
        <p:spPr bwMode="auto">
          <a:xfrm>
            <a:off x="6937375" y="5000625"/>
            <a:ext cx="178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en-US" sz="1400">
                <a:solidFill>
                  <a:srgbClr val="FF0000"/>
                </a:solidFill>
                <a:ea typeface="標楷體" pitchFamily="65" charset="-120"/>
              </a:rPr>
              <a:t>使用</a:t>
            </a:r>
            <a:r>
              <a:rPr kumimoji="0" lang="en-US" altLang="zh-TW" sz="1400">
                <a:solidFill>
                  <a:srgbClr val="FF0000"/>
                </a:solidFill>
                <a:ea typeface="標楷體" pitchFamily="65" charset="-120"/>
              </a:rPr>
              <a:t>C#+ OpenGL</a:t>
            </a:r>
            <a:r>
              <a:rPr kumimoji="0" lang="zh-TW" altLang="en-US" sz="1400">
                <a:solidFill>
                  <a:srgbClr val="FF0000"/>
                </a:solidFill>
                <a:ea typeface="標楷體" pitchFamily="65" charset="-120"/>
              </a:rPr>
              <a:t>製作的俄羅斯方塊遊戲</a:t>
            </a:r>
          </a:p>
        </p:txBody>
      </p:sp>
      <p:sp>
        <p:nvSpPr>
          <p:cNvPr id="25607" name="投影片編號版面配置區 7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693FA68-EDDF-4068-8A61-06AA3642D66E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內容版面配置區 2"/>
          <p:cNvSpPr>
            <a:spLocks noGrp="1"/>
          </p:cNvSpPr>
          <p:nvPr>
            <p:ph idx="1"/>
          </p:nvPr>
        </p:nvSpPr>
        <p:spPr>
          <a:xfrm>
            <a:off x="428625" y="428625"/>
            <a:ext cx="8389938" cy="5726113"/>
          </a:xfrm>
        </p:spPr>
        <p:txBody>
          <a:bodyPr/>
          <a:lstStyle/>
          <a:p>
            <a:r>
              <a:rPr lang="en-US" altLang="zh-TW" sz="2800" dirty="0" smtClean="0"/>
              <a:t>OpenGL</a:t>
            </a:r>
            <a:r>
              <a:rPr lang="zh-TW" altLang="en-US" sz="2800" dirty="0" smtClean="0"/>
              <a:t>是以</a:t>
            </a:r>
            <a:r>
              <a:rPr lang="en-US" altLang="zh-TW" sz="2800" dirty="0" smtClean="0"/>
              <a:t>C</a:t>
            </a:r>
            <a:r>
              <a:rPr lang="zh-TW" altLang="en-US" sz="2800" dirty="0" smtClean="0"/>
              <a:t>語言為基礎設計的，因此理論上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不能直接使用</a:t>
            </a:r>
            <a:r>
              <a:rPr lang="en-US" altLang="zh-TW" sz="2800" dirty="0" smtClean="0"/>
              <a:t>OpenGL</a:t>
            </a:r>
            <a:r>
              <a:rPr lang="zh-TW" altLang="en-US" sz="2800" dirty="0" smtClean="0"/>
              <a:t>函式庫</a:t>
            </a:r>
            <a:endParaRPr lang="en-US" altLang="zh-TW" sz="2800" dirty="0" smtClean="0"/>
          </a:p>
          <a:p>
            <a:r>
              <a:rPr lang="zh-TW" altLang="en-US" sz="2800" dirty="0" smtClean="0"/>
              <a:t>為了可以在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環境下使用</a:t>
            </a:r>
            <a:r>
              <a:rPr lang="en-US" altLang="zh-TW" sz="2800" dirty="0" smtClean="0"/>
              <a:t>OpenGL</a:t>
            </a:r>
            <a:r>
              <a:rPr lang="zh-TW" altLang="en-US" sz="2800" dirty="0" smtClean="0"/>
              <a:t>函式庫，有些程式設計師發展了一些</a:t>
            </a:r>
            <a:r>
              <a:rPr lang="en-US" altLang="zh-TW" sz="2800" dirty="0" smtClean="0"/>
              <a:t>.NET</a:t>
            </a:r>
            <a:r>
              <a:rPr lang="zh-TW" altLang="en-US" sz="2800" dirty="0" smtClean="0"/>
              <a:t>軟體套件，將</a:t>
            </a:r>
            <a:r>
              <a:rPr lang="en-US" altLang="zh-TW" sz="2800" dirty="0" smtClean="0"/>
              <a:t>OpenGL</a:t>
            </a:r>
            <a:r>
              <a:rPr lang="zh-TW" altLang="en-US" sz="2800" dirty="0" smtClean="0"/>
              <a:t>函式庫包裝成一個繪圖類別以供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程式使用</a:t>
            </a:r>
            <a:endParaRPr lang="en-US" altLang="zh-TW" sz="2800" dirty="0" smtClean="0"/>
          </a:p>
          <a:p>
            <a:r>
              <a:rPr lang="zh-TW" altLang="en-US" sz="2800" dirty="0" smtClean="0"/>
              <a:t>雖然目前在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環境下已經可以使用</a:t>
            </a:r>
            <a:r>
              <a:rPr lang="en-US" altLang="zh-TW" sz="2800" dirty="0" smtClean="0"/>
              <a:t>OpenGL </a:t>
            </a:r>
            <a:r>
              <a:rPr lang="zh-TW" altLang="en-US" sz="2800" dirty="0" smtClean="0"/>
              <a:t>，但 </a:t>
            </a:r>
            <a:r>
              <a:rPr lang="en-US" altLang="zh-TW" sz="2800" dirty="0" smtClean="0"/>
              <a:t>OpenGL</a:t>
            </a:r>
            <a:r>
              <a:rPr lang="zh-TW" altLang="en-US" sz="2800" dirty="0" smtClean="0"/>
              <a:t>畢竟是以</a:t>
            </a:r>
            <a:r>
              <a:rPr lang="en-US" altLang="zh-TW" sz="2800" dirty="0" smtClean="0"/>
              <a:t>C</a:t>
            </a:r>
            <a:r>
              <a:rPr lang="zh-TW" altLang="en-US" sz="2800" dirty="0" smtClean="0"/>
              <a:t>語言為基礎， 因此坊間的書大都是以</a:t>
            </a:r>
            <a:r>
              <a:rPr lang="en-US" altLang="zh-TW" sz="2800" dirty="0" smtClean="0"/>
              <a:t>C</a:t>
            </a:r>
            <a:r>
              <a:rPr lang="zh-TW" altLang="en-US" sz="2800" dirty="0" smtClean="0"/>
              <a:t>語言搭配</a:t>
            </a:r>
            <a:r>
              <a:rPr lang="en-US" altLang="zh-TW" sz="2800" dirty="0" smtClean="0"/>
              <a:t>GLUT</a:t>
            </a:r>
            <a:r>
              <a:rPr lang="zh-TW" altLang="en-US" sz="2800" dirty="0" smtClean="0"/>
              <a:t>做為教學的範本，鮮少介紹如何在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環境下使用</a:t>
            </a:r>
            <a:r>
              <a:rPr lang="en-US" altLang="zh-TW" sz="2800" dirty="0" smtClean="0"/>
              <a:t>OpenGL</a:t>
            </a:r>
            <a:r>
              <a:rPr lang="zh-TW" altLang="en-US" sz="2800" dirty="0" smtClean="0"/>
              <a:t>函式庫</a:t>
            </a:r>
            <a:endParaRPr lang="en-US" altLang="zh-TW" sz="2800" dirty="0" smtClean="0"/>
          </a:p>
          <a:p>
            <a:r>
              <a:rPr lang="zh-TW" altLang="en-US" sz="2800" dirty="0" smtClean="0"/>
              <a:t>幸而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語法與</a:t>
            </a:r>
            <a:r>
              <a:rPr lang="en-US" altLang="zh-TW" sz="2800" dirty="0" smtClean="0"/>
              <a:t>C</a:t>
            </a:r>
            <a:r>
              <a:rPr lang="zh-TW" altLang="en-US" sz="2800" dirty="0" smtClean="0"/>
              <a:t>語言相當接近，因此除了</a:t>
            </a:r>
            <a:r>
              <a:rPr lang="zh-TW" altLang="en-US" sz="2800" dirty="0" smtClean="0">
                <a:solidFill>
                  <a:srgbClr val="FF0000"/>
                </a:solidFill>
              </a:rPr>
              <a:t>環境的設定</a:t>
            </a:r>
            <a:r>
              <a:rPr lang="zh-TW" altLang="en-US" sz="2800" dirty="0" smtClean="0"/>
              <a:t>之外，</a:t>
            </a:r>
            <a:r>
              <a:rPr lang="en-US" altLang="zh-TW" sz="2800" dirty="0" smtClean="0"/>
              <a:t>OpenGL</a:t>
            </a:r>
            <a:r>
              <a:rPr lang="zh-TW" altLang="en-US" sz="2800" dirty="0" smtClean="0"/>
              <a:t>函式在</a:t>
            </a:r>
            <a:r>
              <a:rPr lang="en-US" altLang="zh-TW" sz="2800" dirty="0" smtClean="0"/>
              <a:t>C#</a:t>
            </a:r>
            <a:r>
              <a:rPr lang="zh-TW" altLang="en-US" sz="2800" dirty="0" smtClean="0"/>
              <a:t>下的用法與</a:t>
            </a:r>
            <a:r>
              <a:rPr lang="en-US" altLang="zh-TW" sz="2800" dirty="0" smtClean="0"/>
              <a:t>C</a:t>
            </a:r>
            <a:r>
              <a:rPr lang="zh-TW" altLang="en-US" sz="2800" dirty="0" smtClean="0"/>
              <a:t>語言下的用法差別不大</a:t>
            </a:r>
          </a:p>
        </p:txBody>
      </p:sp>
      <p:sp>
        <p:nvSpPr>
          <p:cNvPr id="26626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BCA05C-964E-498A-983C-17AD76FDB7ED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Tao Framework</a:t>
            </a:r>
            <a:endParaRPr lang="zh-TW" altLang="en-US" dirty="0"/>
          </a:p>
        </p:txBody>
      </p:sp>
      <p:sp>
        <p:nvSpPr>
          <p:cNvPr id="2765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smtClean="0"/>
              <a:t>一個含有許多特殊功能的</a:t>
            </a:r>
            <a:r>
              <a:rPr lang="en-US" altLang="zh-TW" sz="2800" smtClean="0"/>
              <a:t>.NET</a:t>
            </a:r>
            <a:r>
              <a:rPr lang="zh-TW" altLang="en-US" sz="2800" smtClean="0"/>
              <a:t>套件</a:t>
            </a:r>
            <a:endParaRPr lang="en-US" altLang="zh-TW" sz="2800" smtClean="0"/>
          </a:p>
          <a:p>
            <a:pPr lvl="1"/>
            <a:r>
              <a:rPr lang="en-US" altLang="zh-TW" sz="2400" smtClean="0"/>
              <a:t>OpenGL(Open Graphics Library):3D</a:t>
            </a:r>
            <a:r>
              <a:rPr lang="zh-TW" altLang="en-US" sz="2400" smtClean="0"/>
              <a:t>繪圖函式庫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OpenAL(Open Audio Library):</a:t>
            </a:r>
            <a:r>
              <a:rPr lang="zh-TW" altLang="en-US" sz="2400" smtClean="0"/>
              <a:t>聲音處理函式庫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FreeGLUT:.NET</a:t>
            </a:r>
            <a:r>
              <a:rPr lang="zh-TW" altLang="en-US" sz="2400" smtClean="0"/>
              <a:t>環境下的</a:t>
            </a:r>
            <a:r>
              <a:rPr lang="en-US" altLang="zh-TW" sz="2400" smtClean="0"/>
              <a:t>GLUT</a:t>
            </a:r>
            <a:r>
              <a:rPr lang="zh-TW" altLang="en-US" sz="2400" smtClean="0"/>
              <a:t>函式庫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SDL(Simple DirectMedia Layer):</a:t>
            </a:r>
            <a:r>
              <a:rPr lang="zh-TW" altLang="en-US" sz="2400" smtClean="0"/>
              <a:t>多媒體函式庫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ODE(Open Dynamics Engine):</a:t>
            </a:r>
            <a:r>
              <a:rPr lang="zh-TW" altLang="en-US" sz="2400" smtClean="0"/>
              <a:t>物理動力引擎函式庫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Cg(C</a:t>
            </a:r>
            <a:r>
              <a:rPr lang="zh-TW" altLang="en-US" sz="2400" smtClean="0"/>
              <a:t> </a:t>
            </a:r>
            <a:r>
              <a:rPr lang="en-US" altLang="zh-TW" sz="2400" smtClean="0"/>
              <a:t>for Graphics):3D</a:t>
            </a:r>
            <a:r>
              <a:rPr lang="zh-TW" altLang="en-US" sz="2400" smtClean="0"/>
              <a:t>繪圖函式庫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DevIL(Developer’s Image Library):</a:t>
            </a:r>
            <a:r>
              <a:rPr lang="zh-TW" altLang="en-US" sz="2400" smtClean="0"/>
              <a:t>影像處理函式庫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FreeType:</a:t>
            </a:r>
            <a:r>
              <a:rPr lang="zh-TW" altLang="en-US" sz="2400" smtClean="0"/>
              <a:t>字型繪製函式庫</a:t>
            </a:r>
            <a:endParaRPr lang="en-US" altLang="zh-TW" sz="2400" smtClean="0"/>
          </a:p>
          <a:p>
            <a:pPr lvl="1"/>
            <a:r>
              <a:rPr lang="en-US" altLang="zh-TW" sz="2400" smtClean="0"/>
              <a:t>FFmpeg:</a:t>
            </a:r>
            <a:r>
              <a:rPr lang="zh-TW" altLang="en-US" sz="2400" smtClean="0"/>
              <a:t>音訊及視訊處理函式庫</a:t>
            </a:r>
            <a:r>
              <a:rPr lang="en-US" altLang="zh-TW" sz="2400" smtClean="0"/>
              <a:t> </a:t>
            </a:r>
          </a:p>
        </p:txBody>
      </p:sp>
      <p:sp>
        <p:nvSpPr>
          <p:cNvPr id="27651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76C269-6622-4810-AB40-BD579010AD60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內容版面配置區 2"/>
          <p:cNvSpPr>
            <a:spLocks noGrp="1"/>
          </p:cNvSpPr>
          <p:nvPr>
            <p:ph idx="1"/>
          </p:nvPr>
        </p:nvSpPr>
        <p:spPr>
          <a:xfrm>
            <a:off x="468313" y="500063"/>
            <a:ext cx="8229600" cy="5654675"/>
          </a:xfrm>
        </p:spPr>
        <p:txBody>
          <a:bodyPr/>
          <a:lstStyle/>
          <a:p>
            <a:r>
              <a:rPr lang="en-US" altLang="zh-TW" dirty="0" smtClean="0"/>
              <a:t>Tao Framework</a:t>
            </a:r>
            <a:r>
              <a:rPr lang="zh-TW" altLang="en-US" dirty="0" smtClean="0"/>
              <a:t>的優缺點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免費套件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缺乏詳細的說明文件</a:t>
            </a:r>
            <a:endParaRPr lang="en-US" altLang="zh-TW" dirty="0" smtClean="0"/>
          </a:p>
          <a:p>
            <a:r>
              <a:rPr lang="en-US" altLang="zh-TW" dirty="0" smtClean="0"/>
              <a:t>Tao Framework</a:t>
            </a:r>
            <a:r>
              <a:rPr lang="zh-TW" altLang="en-US" dirty="0" smtClean="0"/>
              <a:t>的取得：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Tao Framework</a:t>
            </a:r>
            <a:r>
              <a:rPr lang="zh-TW" altLang="en-US" dirty="0" smtClean="0"/>
              <a:t>原本有一個專門的團隊在維護，</a:t>
            </a:r>
            <a:r>
              <a:rPr lang="en-US" altLang="zh-TW" dirty="0" smtClean="0"/>
              <a:t> </a:t>
            </a:r>
            <a:r>
              <a:rPr lang="zh-TW" altLang="en-US" dirty="0" smtClean="0"/>
              <a:t>並建有一個官方網站及網路社群，不過目前此官方網站已關閉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http:www.taoframework.com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雖然</a:t>
            </a:r>
            <a:r>
              <a:rPr lang="en-US" altLang="zh-TW" dirty="0" smtClean="0"/>
              <a:t>Tao Framework</a:t>
            </a:r>
            <a:r>
              <a:rPr lang="zh-TW" altLang="en-US" dirty="0" smtClean="0"/>
              <a:t>已沒有正式的官方網站，但仍可在</a:t>
            </a:r>
            <a:r>
              <a:rPr lang="en-US" altLang="zh-TW" dirty="0" err="1" smtClean="0"/>
              <a:t>Soureforge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http://sourceforge.net/projects/taoframework/</a:t>
            </a:r>
            <a:r>
              <a:rPr lang="en-US" altLang="zh-TW" dirty="0" smtClean="0"/>
              <a:t>)</a:t>
            </a:r>
          </a:p>
        </p:txBody>
      </p:sp>
      <p:sp>
        <p:nvSpPr>
          <p:cNvPr id="28681" name="投影片編號版面配置區 20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89DEE0-C18A-4034-A1A0-5AED263DC4BE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圖片 10" descr="tem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2338" y="2436813"/>
            <a:ext cx="2836862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</p:spPr>
        <p:txBody>
          <a:bodyPr/>
          <a:lstStyle/>
          <a:p>
            <a:pPr>
              <a:defRPr/>
            </a:pPr>
            <a:r>
              <a:rPr lang="zh-TW" altLang="en-US" sz="3600" i="0" dirty="0" smtClean="0"/>
              <a:t>使用</a:t>
            </a:r>
            <a:r>
              <a:rPr lang="en-US" altLang="zh-TW" sz="3600" dirty="0" smtClean="0"/>
              <a:t>Tao Framework</a:t>
            </a:r>
            <a:r>
              <a:rPr lang="zh-TW" altLang="en-US" sz="3600" i="0" dirty="0" smtClean="0"/>
              <a:t>的</a:t>
            </a:r>
            <a:r>
              <a:rPr lang="en-US" altLang="zh-TW" sz="3600" dirty="0" smtClean="0"/>
              <a:t>OpenGL</a:t>
            </a:r>
            <a:r>
              <a:rPr lang="zh-TW" altLang="en-US" sz="3600" i="0" dirty="0" smtClean="0"/>
              <a:t>函式庫</a:t>
            </a:r>
            <a:endParaRPr lang="zh-TW" altLang="en-US" sz="3600" i="0" dirty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>
          <a:xfrm>
            <a:off x="468313" y="1285875"/>
            <a:ext cx="8229600" cy="4525963"/>
          </a:xfrm>
        </p:spPr>
        <p:txBody>
          <a:bodyPr/>
          <a:lstStyle/>
          <a:p>
            <a:r>
              <a:rPr lang="zh-TW" altLang="en-US" smtClean="0"/>
              <a:t>加入</a:t>
            </a:r>
            <a:r>
              <a:rPr lang="en-US" altLang="zh-TW" smtClean="0"/>
              <a:t>Tao Framework</a:t>
            </a:r>
            <a:r>
              <a:rPr lang="zh-TW" altLang="en-US" smtClean="0"/>
              <a:t>的</a:t>
            </a:r>
            <a:r>
              <a:rPr lang="en-US" altLang="zh-TW" smtClean="0"/>
              <a:t>OpenGL</a:t>
            </a:r>
            <a:r>
              <a:rPr lang="zh-TW" altLang="en-US" smtClean="0"/>
              <a:t>控制項</a:t>
            </a:r>
            <a:endParaRPr lang="en-US" altLang="zh-TW" smtClean="0"/>
          </a:p>
          <a:p>
            <a:pPr lvl="1"/>
            <a:r>
              <a:rPr lang="zh-TW" altLang="en-US" smtClean="0"/>
              <a:t>開啟</a:t>
            </a:r>
            <a:r>
              <a:rPr lang="en-US" altLang="zh-TW" smtClean="0"/>
              <a:t>Visual C#</a:t>
            </a:r>
            <a:r>
              <a:rPr lang="zh-TW" altLang="en-US" smtClean="0"/>
              <a:t>並建立一個空白專案</a:t>
            </a:r>
            <a:endParaRPr lang="en-US" altLang="zh-TW" smtClean="0"/>
          </a:p>
          <a:p>
            <a:pPr lvl="1"/>
            <a:r>
              <a:rPr lang="zh-TW" altLang="en-US" smtClean="0"/>
              <a:t>在工具箱的</a:t>
            </a:r>
            <a:r>
              <a:rPr lang="en-US" altLang="zh-TW" smtClean="0"/>
              <a:t>『</a:t>
            </a:r>
            <a:r>
              <a:rPr lang="zh-TW" altLang="en-US" smtClean="0"/>
              <a:t>一般</a:t>
            </a:r>
            <a:r>
              <a:rPr lang="en-US" altLang="zh-TW" smtClean="0"/>
              <a:t>』</a:t>
            </a:r>
          </a:p>
          <a:p>
            <a:pPr lvl="1">
              <a:buFontTx/>
              <a:buNone/>
            </a:pPr>
            <a:r>
              <a:rPr lang="zh-TW" altLang="en-US" smtClean="0"/>
              <a:t> </a:t>
            </a:r>
            <a:r>
              <a:rPr lang="en-US" altLang="zh-TW" smtClean="0"/>
              <a:t>  </a:t>
            </a:r>
            <a:r>
              <a:rPr lang="zh-TW" altLang="en-US" smtClean="0"/>
              <a:t>分頁上按下滑鼠右鍵</a:t>
            </a:r>
            <a:endParaRPr lang="en-US" altLang="zh-TW" smtClean="0"/>
          </a:p>
          <a:p>
            <a:pPr lvl="1">
              <a:buFontTx/>
              <a:buNone/>
            </a:pPr>
            <a:r>
              <a:rPr lang="en-US" altLang="zh-TW" smtClean="0"/>
              <a:t>   </a:t>
            </a:r>
            <a:r>
              <a:rPr lang="zh-TW" altLang="en-US" smtClean="0"/>
              <a:t>並在彈出式選單上選</a:t>
            </a:r>
            <a:endParaRPr lang="en-US" altLang="zh-TW" smtClean="0"/>
          </a:p>
          <a:p>
            <a:pPr lvl="1">
              <a:buFontTx/>
              <a:buNone/>
            </a:pPr>
            <a:r>
              <a:rPr lang="zh-TW" altLang="en-US" smtClean="0"/>
              <a:t>   擇</a:t>
            </a:r>
            <a:r>
              <a:rPr lang="en-US" altLang="zh-TW" smtClean="0"/>
              <a:t>『</a:t>
            </a:r>
            <a:r>
              <a:rPr lang="zh-TW" altLang="en-US" smtClean="0"/>
              <a:t>選擇項目</a:t>
            </a:r>
            <a:r>
              <a:rPr lang="en-US" altLang="zh-TW" smtClean="0"/>
              <a:t>』</a:t>
            </a:r>
            <a:endParaRPr lang="zh-TW" altLang="en-US" smtClean="0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C1404A-ECD7-41CA-B650-4EBBAF0D7E03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/>
          </a:p>
        </p:txBody>
      </p:sp>
      <p:sp>
        <p:nvSpPr>
          <p:cNvPr id="7" name="橢圓 6"/>
          <p:cNvSpPr/>
          <p:nvPr/>
        </p:nvSpPr>
        <p:spPr>
          <a:xfrm>
            <a:off x="5365750" y="5072063"/>
            <a:ext cx="785813" cy="28575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9" name="直線單箭頭接點 8"/>
          <p:cNvCxnSpPr>
            <a:stCxn id="7" idx="2"/>
          </p:cNvCxnSpPr>
          <p:nvPr/>
        </p:nvCxnSpPr>
        <p:spPr>
          <a:xfrm rot="10800000">
            <a:off x="3651250" y="5214938"/>
            <a:ext cx="1714500" cy="1587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7" name="文字方塊 9"/>
          <p:cNvSpPr txBox="1">
            <a:spLocks noChangeArrowheads="1"/>
          </p:cNvSpPr>
          <p:nvPr/>
        </p:nvSpPr>
        <p:spPr bwMode="auto">
          <a:xfrm>
            <a:off x="2508250" y="5037138"/>
            <a:ext cx="12144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en-US" sz="1600">
                <a:solidFill>
                  <a:srgbClr val="FF0000"/>
                </a:solidFill>
                <a:ea typeface="標楷體" pitchFamily="65" charset="-120"/>
              </a:rPr>
              <a:t>選擇此項目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內容版面配置區 2"/>
          <p:cNvSpPr>
            <a:spLocks noGrp="1"/>
          </p:cNvSpPr>
          <p:nvPr>
            <p:ph idx="1"/>
          </p:nvPr>
        </p:nvSpPr>
        <p:spPr>
          <a:xfrm>
            <a:off x="468313" y="428625"/>
            <a:ext cx="8229600" cy="5726113"/>
          </a:xfrm>
        </p:spPr>
        <p:txBody>
          <a:bodyPr/>
          <a:lstStyle/>
          <a:p>
            <a:pPr lvl="1"/>
            <a:r>
              <a:rPr lang="zh-TW" altLang="en-US" smtClean="0"/>
              <a:t>在</a:t>
            </a:r>
            <a:r>
              <a:rPr lang="en-US" altLang="zh-TW" smtClean="0"/>
              <a:t>『</a:t>
            </a:r>
            <a:r>
              <a:rPr lang="zh-TW" altLang="en-US" smtClean="0"/>
              <a:t>選擇工具箱項目</a:t>
            </a:r>
            <a:r>
              <a:rPr lang="en-US" altLang="zh-TW" smtClean="0"/>
              <a:t>』</a:t>
            </a:r>
            <a:r>
              <a:rPr lang="zh-TW" altLang="en-US" smtClean="0"/>
              <a:t>的表單中，選擇</a:t>
            </a:r>
            <a:r>
              <a:rPr lang="en-US" altLang="zh-TW" smtClean="0"/>
              <a:t>『</a:t>
            </a:r>
            <a:r>
              <a:rPr lang="zh-TW" altLang="en-US" smtClean="0"/>
              <a:t>瀏覽</a:t>
            </a:r>
            <a:r>
              <a:rPr lang="en-US" altLang="zh-TW" smtClean="0"/>
              <a:t>』</a:t>
            </a:r>
            <a:r>
              <a:rPr lang="zh-TW" altLang="en-US" smtClean="0"/>
              <a:t>，再至</a:t>
            </a:r>
            <a:r>
              <a:rPr lang="en-US" altLang="zh-TW" smtClean="0"/>
              <a:t>Tao Framework</a:t>
            </a:r>
            <a:r>
              <a:rPr lang="zh-TW" altLang="en-US" smtClean="0"/>
              <a:t>安裝目錄的</a:t>
            </a:r>
            <a:r>
              <a:rPr lang="en-US" altLang="zh-TW" smtClean="0"/>
              <a:t>bin</a:t>
            </a:r>
            <a:r>
              <a:rPr lang="zh-TW" altLang="en-US" smtClean="0"/>
              <a:t>子目錄下選擇</a:t>
            </a:r>
            <a:r>
              <a:rPr lang="en-US" altLang="zh-TW" smtClean="0"/>
              <a:t>Tao.Platform.Windows.dll</a:t>
            </a:r>
            <a:r>
              <a:rPr lang="zh-TW" altLang="en-US" smtClean="0"/>
              <a:t>即可將</a:t>
            </a:r>
            <a:r>
              <a:rPr lang="en-US" altLang="zh-TW" smtClean="0"/>
              <a:t>Tao Framework</a:t>
            </a:r>
            <a:r>
              <a:rPr lang="zh-TW" altLang="en-US" smtClean="0"/>
              <a:t>的</a:t>
            </a:r>
            <a:r>
              <a:rPr lang="en-US" altLang="zh-TW" smtClean="0"/>
              <a:t>OpenGL</a:t>
            </a:r>
            <a:r>
              <a:rPr lang="zh-TW" altLang="en-US" smtClean="0"/>
              <a:t>控制項新增至工具箱中</a:t>
            </a:r>
          </a:p>
        </p:txBody>
      </p:sp>
      <p:sp>
        <p:nvSpPr>
          <p:cNvPr id="31746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7210E2-70EE-43FF-BF51-4FE319538DFA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TW"/>
          </a:p>
        </p:txBody>
      </p:sp>
      <p:pic>
        <p:nvPicPr>
          <p:cNvPr id="31747" name="圖片 4" descr="tem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2420938"/>
            <a:ext cx="4786312" cy="315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1276350" y="3492500"/>
            <a:ext cx="1571625" cy="28575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7" name="直線單箭頭接點 6"/>
          <p:cNvCxnSpPr>
            <a:stCxn id="6" idx="2"/>
          </p:cNvCxnSpPr>
          <p:nvPr/>
        </p:nvCxnSpPr>
        <p:spPr>
          <a:xfrm rot="10800000">
            <a:off x="857250" y="3635375"/>
            <a:ext cx="419100" cy="1588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0" name="文字方塊 9"/>
          <p:cNvSpPr txBox="1">
            <a:spLocks noChangeArrowheads="1"/>
          </p:cNvSpPr>
          <p:nvPr/>
        </p:nvSpPr>
        <p:spPr bwMode="auto">
          <a:xfrm>
            <a:off x="508000" y="3233738"/>
            <a:ext cx="3571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en-US" sz="1600">
                <a:solidFill>
                  <a:srgbClr val="FF0000"/>
                </a:solidFill>
                <a:ea typeface="標楷體" pitchFamily="65" charset="-120"/>
              </a:rPr>
              <a:t>要勾選</a:t>
            </a:r>
          </a:p>
        </p:txBody>
      </p:sp>
      <p:pic>
        <p:nvPicPr>
          <p:cNvPr id="31751" name="圖片 10" descr="tem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163" y="2505075"/>
            <a:ext cx="1779587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橢圓 11"/>
          <p:cNvSpPr/>
          <p:nvPr/>
        </p:nvSpPr>
        <p:spPr>
          <a:xfrm>
            <a:off x="6465888" y="4608513"/>
            <a:ext cx="1320800" cy="28575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3" name="直線單箭頭接點 12"/>
          <p:cNvCxnSpPr>
            <a:stCxn id="12" idx="4"/>
          </p:cNvCxnSpPr>
          <p:nvPr/>
        </p:nvCxnSpPr>
        <p:spPr>
          <a:xfrm rot="16200000" flipH="1">
            <a:off x="6930232" y="5090319"/>
            <a:ext cx="392112" cy="0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4" name="文字方塊 15"/>
          <p:cNvSpPr txBox="1">
            <a:spLocks noChangeArrowheads="1"/>
          </p:cNvSpPr>
          <p:nvPr/>
        </p:nvSpPr>
        <p:spPr bwMode="auto">
          <a:xfrm>
            <a:off x="6483350" y="5305425"/>
            <a:ext cx="1428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en-US" sz="1600">
                <a:solidFill>
                  <a:srgbClr val="FF0000"/>
                </a:solidFill>
                <a:ea typeface="標楷體" pitchFamily="65" charset="-120"/>
              </a:rPr>
              <a:t>多了此控制項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內容版面配置區 2"/>
          <p:cNvSpPr>
            <a:spLocks noGrp="1"/>
          </p:cNvSpPr>
          <p:nvPr>
            <p:ph idx="1"/>
          </p:nvPr>
        </p:nvSpPr>
        <p:spPr>
          <a:xfrm>
            <a:off x="214313" y="428625"/>
            <a:ext cx="8483600" cy="5726113"/>
          </a:xfrm>
        </p:spPr>
        <p:txBody>
          <a:bodyPr/>
          <a:lstStyle/>
          <a:p>
            <a:pPr lvl="1"/>
            <a:r>
              <a:rPr lang="zh-TW" altLang="en-US" dirty="0" smtClean="0"/>
              <a:t>為了後續使用上的方便，請將</a:t>
            </a:r>
            <a:r>
              <a:rPr lang="en-US" altLang="zh-TW" dirty="0" smtClean="0"/>
              <a:t>Tao Framework</a:t>
            </a:r>
            <a:r>
              <a:rPr lang="zh-TW" altLang="en-US" dirty="0" smtClean="0"/>
              <a:t>目錄 </a:t>
            </a:r>
            <a:r>
              <a:rPr lang="en-US" altLang="zh-TW" dirty="0" smtClean="0"/>
              <a:t>lib</a:t>
            </a:r>
            <a:r>
              <a:rPr lang="zh-TW" altLang="en-US" dirty="0" smtClean="0"/>
              <a:t>子目錄下的</a:t>
            </a:r>
            <a:r>
              <a:rPr lang="en-US" altLang="zh-TW" dirty="0" smtClean="0"/>
              <a:t>DevIL.dll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freeglut.dll</a:t>
            </a:r>
            <a:r>
              <a:rPr lang="zh-TW" altLang="en-US" dirty="0" smtClean="0"/>
              <a:t>及</a:t>
            </a:r>
            <a:r>
              <a:rPr lang="en-US" altLang="zh-TW" dirty="0" smtClean="0"/>
              <a:t>ILU.dll</a:t>
            </a:r>
            <a:r>
              <a:rPr lang="zh-TW" altLang="en-US" dirty="0" smtClean="0"/>
              <a:t>三個檔案複製至</a:t>
            </a:r>
            <a:r>
              <a:rPr lang="en-US" altLang="zh-TW" dirty="0" smtClean="0"/>
              <a:t>C:\WINDOWS\system32</a:t>
            </a:r>
            <a:r>
              <a:rPr lang="zh-TW" altLang="en-US" dirty="0" smtClean="0"/>
              <a:t>目錄下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Freeglut.dll</a:t>
            </a:r>
            <a:r>
              <a:rPr lang="zh-TW" altLang="en-US" dirty="0" smtClean="0"/>
              <a:t>是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輔助套件，此套件中有許多簡單的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模型可供使用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DevIL.dll</a:t>
            </a:r>
            <a:r>
              <a:rPr lang="zh-TW" altLang="en-US" dirty="0" smtClean="0"/>
              <a:t>是影像處理套件，在後續進行影像貼圖時可用來載入影像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ILU.dll</a:t>
            </a:r>
            <a:r>
              <a:rPr lang="zh-TW" altLang="en-US" dirty="0" smtClean="0"/>
              <a:t>是</a:t>
            </a:r>
            <a:r>
              <a:rPr lang="en-US" altLang="zh-TW" dirty="0" smtClean="0"/>
              <a:t>DevIL.dll</a:t>
            </a:r>
            <a:r>
              <a:rPr lang="zh-TW" altLang="en-US" dirty="0" smtClean="0"/>
              <a:t>的輔助套件，可進行影像的縮放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若你想要使用</a:t>
            </a:r>
            <a:r>
              <a:rPr lang="en-US" altLang="zh-TW" dirty="0" smtClean="0"/>
              <a:t>Tao Framework</a:t>
            </a:r>
            <a:r>
              <a:rPr lang="zh-TW" altLang="en-US" dirty="0" smtClean="0"/>
              <a:t>的其他函式庫，也必需將相對應的</a:t>
            </a:r>
            <a:r>
              <a:rPr lang="en-US" altLang="zh-TW" dirty="0" err="1" smtClean="0"/>
              <a:t>dll</a:t>
            </a:r>
            <a:r>
              <a:rPr lang="zh-TW" altLang="en-US" dirty="0" smtClean="0"/>
              <a:t>檔複製至系統的</a:t>
            </a:r>
            <a:r>
              <a:rPr lang="en-US" altLang="zh-TW" dirty="0" smtClean="0"/>
              <a:t>system32</a:t>
            </a:r>
            <a:r>
              <a:rPr lang="zh-TW" altLang="en-US" dirty="0" smtClean="0"/>
              <a:t>子目錄下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註： 如果你的作業系統是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位元系統，則請將檔案複製至</a:t>
            </a:r>
            <a:r>
              <a:rPr lang="en-US" altLang="zh-TW" dirty="0" smtClean="0"/>
              <a:t>SysWOW64</a:t>
            </a:r>
            <a:r>
              <a:rPr lang="zh-TW" altLang="en-US" dirty="0" smtClean="0"/>
              <a:t>的目錄下並將建置平台改為</a:t>
            </a:r>
            <a:r>
              <a:rPr lang="en-US" altLang="zh-TW" dirty="0" smtClean="0"/>
              <a:t>x86</a:t>
            </a:r>
            <a:r>
              <a:rPr lang="zh-TW" altLang="en-US" dirty="0" smtClean="0"/>
              <a:t>。</a:t>
            </a:r>
          </a:p>
        </p:txBody>
      </p:sp>
      <p:sp>
        <p:nvSpPr>
          <p:cNvPr id="32770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E6E8D7-7127-4820-884F-5D38CD56571D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OpenGL Programming Under C#</a:t>
            </a:r>
            <a:endParaRPr lang="zh-TW" altLang="en-US" dirty="0"/>
          </a:p>
        </p:txBody>
      </p:sp>
      <p:sp>
        <p:nvSpPr>
          <p:cNvPr id="33794" name="內容版面配置區 2"/>
          <p:cNvSpPr>
            <a:spLocks noGrp="1"/>
          </p:cNvSpPr>
          <p:nvPr>
            <p:ph idx="1"/>
          </p:nvPr>
        </p:nvSpPr>
        <p:spPr>
          <a:xfrm>
            <a:off x="468313" y="1285875"/>
            <a:ext cx="8229600" cy="4868863"/>
          </a:xfrm>
        </p:spPr>
        <p:txBody>
          <a:bodyPr/>
          <a:lstStyle/>
          <a:p>
            <a:r>
              <a:rPr lang="zh-TW" altLang="en-US" smtClean="0"/>
              <a:t>底下我們將示範如何使用</a:t>
            </a:r>
            <a:r>
              <a:rPr lang="en-US" altLang="zh-TW" smtClean="0"/>
              <a:t>Tao Framework</a:t>
            </a:r>
            <a:r>
              <a:rPr lang="zh-TW" altLang="en-US" smtClean="0"/>
              <a:t>的</a:t>
            </a:r>
            <a:r>
              <a:rPr lang="en-US" altLang="zh-TW" smtClean="0"/>
              <a:t>OpenGL</a:t>
            </a:r>
            <a:r>
              <a:rPr lang="zh-TW" altLang="en-US" smtClean="0"/>
              <a:t>函式庫撰寫一個簡單的</a:t>
            </a:r>
            <a:r>
              <a:rPr lang="en-US" altLang="zh-TW" smtClean="0"/>
              <a:t>C#</a:t>
            </a:r>
            <a:r>
              <a:rPr lang="zh-TW" altLang="en-US" smtClean="0"/>
              <a:t> </a:t>
            </a:r>
            <a:r>
              <a:rPr lang="en-US" altLang="zh-TW" smtClean="0"/>
              <a:t>OpenGL</a:t>
            </a:r>
            <a:r>
              <a:rPr lang="zh-TW" altLang="en-US" smtClean="0"/>
              <a:t>應用程式</a:t>
            </a:r>
            <a:endParaRPr lang="en-US" altLang="zh-TW" smtClean="0"/>
          </a:p>
          <a:p>
            <a:pPr lvl="1">
              <a:buFontTx/>
              <a:buNone/>
            </a:pPr>
            <a:r>
              <a:rPr lang="en-US" altLang="zh-TW" smtClean="0"/>
              <a:t>1. </a:t>
            </a:r>
            <a:r>
              <a:rPr lang="zh-TW" altLang="en-US" smtClean="0"/>
              <a:t>建立一個空白的</a:t>
            </a:r>
            <a:r>
              <a:rPr lang="en-US" altLang="zh-TW" smtClean="0"/>
              <a:t>C#</a:t>
            </a:r>
            <a:r>
              <a:rPr lang="zh-TW" altLang="en-US" smtClean="0"/>
              <a:t>視窗應用程式專案</a:t>
            </a:r>
            <a:endParaRPr lang="en-US" altLang="zh-TW" smtClean="0"/>
          </a:p>
          <a:p>
            <a:pPr lvl="1">
              <a:buFontTx/>
              <a:buNone/>
            </a:pPr>
            <a:r>
              <a:rPr lang="en-US" altLang="zh-TW" smtClean="0"/>
              <a:t>2. </a:t>
            </a:r>
            <a:r>
              <a:rPr lang="zh-TW" altLang="en-US" smtClean="0"/>
              <a:t>將工具箱中的</a:t>
            </a:r>
            <a:r>
              <a:rPr lang="en-US" altLang="zh-TW" smtClean="0"/>
              <a:t>SimpleOpenGlControl</a:t>
            </a:r>
            <a:r>
              <a:rPr lang="zh-TW" altLang="en-US" smtClean="0"/>
              <a:t>控制項拖曳至表單上</a:t>
            </a:r>
            <a:endParaRPr lang="en-US" altLang="zh-TW" smtClean="0"/>
          </a:p>
          <a:p>
            <a:pPr lvl="1">
              <a:buFontTx/>
              <a:buNone/>
            </a:pPr>
            <a:r>
              <a:rPr lang="en-US" altLang="zh-TW" smtClean="0"/>
              <a:t>3. </a:t>
            </a:r>
            <a:r>
              <a:rPr lang="zh-TW" altLang="en-US" smtClean="0"/>
              <a:t>點選此控制項並將其</a:t>
            </a:r>
            <a:endParaRPr lang="en-US" altLang="zh-TW" smtClean="0"/>
          </a:p>
          <a:p>
            <a:pPr lvl="1">
              <a:buFontTx/>
              <a:buNone/>
            </a:pPr>
            <a:r>
              <a:rPr lang="en-US" altLang="zh-TW" smtClean="0"/>
              <a:t>    Dock</a:t>
            </a:r>
            <a:r>
              <a:rPr lang="zh-TW" altLang="en-US" smtClean="0"/>
              <a:t>屬性設為</a:t>
            </a:r>
            <a:r>
              <a:rPr lang="en-US" altLang="zh-TW" smtClean="0"/>
              <a:t>Fill</a:t>
            </a:r>
            <a:r>
              <a:rPr lang="zh-TW" altLang="en-US" smtClean="0"/>
              <a:t> </a:t>
            </a:r>
            <a:endParaRPr lang="en-US" altLang="zh-TW" smtClean="0"/>
          </a:p>
          <a:p>
            <a:pPr lvl="1"/>
            <a:endParaRPr lang="zh-TW" altLang="en-US" smtClean="0"/>
          </a:p>
        </p:txBody>
      </p:sp>
      <p:sp>
        <p:nvSpPr>
          <p:cNvPr id="33795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087189-AD8D-4640-921C-66A5EAAAC06E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TW"/>
          </a:p>
        </p:txBody>
      </p:sp>
      <p:pic>
        <p:nvPicPr>
          <p:cNvPr id="33796" name="圖片 4" descr="tem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3929063"/>
            <a:ext cx="3430587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What is OpenGL?</a:t>
            </a:r>
            <a:endParaRPr lang="zh-TW" altLang="en-US" dirty="0"/>
          </a:p>
        </p:txBody>
      </p:sp>
      <p:sp>
        <p:nvSpPr>
          <p:cNvPr id="1536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OpenGL</a:t>
            </a:r>
            <a:r>
              <a:rPr lang="zh-TW" altLang="en-US" sz="2800" dirty="0" smtClean="0"/>
              <a:t>是</a:t>
            </a:r>
            <a:r>
              <a:rPr lang="en-US" altLang="zh-TW" sz="2800" dirty="0" smtClean="0"/>
              <a:t>open graphics library</a:t>
            </a:r>
            <a:r>
              <a:rPr lang="zh-TW" altLang="en-US" sz="2800" dirty="0" smtClean="0"/>
              <a:t>的縮寫</a:t>
            </a:r>
            <a:endParaRPr lang="en-US" altLang="zh-TW" sz="2800" dirty="0" smtClean="0"/>
          </a:p>
          <a:p>
            <a:r>
              <a:rPr lang="en-US" altLang="zh-TW" sz="2800" dirty="0" smtClean="0"/>
              <a:t>OpenGL</a:t>
            </a:r>
            <a:r>
              <a:rPr lang="zh-TW" altLang="en-US" sz="2800" dirty="0" smtClean="0"/>
              <a:t>是繪圖硬體的軟體介面，</a:t>
            </a:r>
            <a:r>
              <a:rPr lang="en-US" altLang="zh-TW" sz="2800" dirty="0" smtClean="0"/>
              <a:t>OpenGL</a:t>
            </a:r>
            <a:r>
              <a:rPr lang="zh-TW" altLang="en-US" sz="2800" dirty="0" smtClean="0"/>
              <a:t>提供了上百個繪圖指令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或函數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可以讓使用者建立逼真的</a:t>
            </a:r>
            <a:r>
              <a:rPr lang="en-US" altLang="zh-TW" sz="2800" dirty="0" smtClean="0"/>
              <a:t>3D</a:t>
            </a:r>
            <a:r>
              <a:rPr lang="zh-TW" altLang="en-US" sz="2800" dirty="0" smtClean="0"/>
              <a:t>互動程式</a:t>
            </a:r>
            <a:endParaRPr lang="en-US" altLang="zh-TW" sz="2800" dirty="0" smtClean="0"/>
          </a:p>
          <a:p>
            <a:r>
              <a:rPr lang="en-US" altLang="zh-TW" sz="2800" dirty="0" smtClean="0"/>
              <a:t>OpenGL</a:t>
            </a:r>
            <a:r>
              <a:rPr lang="zh-TW" altLang="en-US" sz="2800" dirty="0" smtClean="0"/>
              <a:t>是裝置獨立的</a:t>
            </a:r>
            <a:r>
              <a:rPr lang="en-US" altLang="zh-TW" sz="2800" dirty="0" smtClean="0"/>
              <a:t>(device-independent)</a:t>
            </a:r>
            <a:r>
              <a:rPr lang="zh-TW" altLang="en-US" sz="2800" dirty="0" smtClean="0"/>
              <a:t>，亦即你不會用到任何有關顯示卡設定的指令</a:t>
            </a:r>
            <a:endParaRPr lang="en-US" altLang="zh-TW" sz="2800" dirty="0" smtClean="0"/>
          </a:p>
          <a:p>
            <a:r>
              <a:rPr lang="en-US" altLang="zh-TW" sz="2800" dirty="0" smtClean="0"/>
              <a:t>OpenGL</a:t>
            </a:r>
            <a:r>
              <a:rPr lang="zh-TW" altLang="en-US" sz="2800" dirty="0" smtClean="0"/>
              <a:t>是跨</a:t>
            </a:r>
            <a:r>
              <a:rPr lang="zh-TW" altLang="en-US" sz="2800" dirty="0" smtClean="0"/>
              <a:t>平台</a:t>
            </a:r>
            <a:r>
              <a:rPr lang="zh-TW" altLang="en-US" sz="2800" dirty="0" smtClean="0"/>
              <a:t>的函式庫而</a:t>
            </a:r>
            <a:r>
              <a:rPr lang="zh-TW" altLang="en-US" sz="2800" dirty="0" smtClean="0"/>
              <a:t>且</a:t>
            </a:r>
            <a:r>
              <a:rPr lang="zh-TW" altLang="en-US" sz="2800" dirty="0" smtClean="0"/>
              <a:t>已經慢慢成為</a:t>
            </a:r>
            <a:r>
              <a:rPr lang="zh-TW" altLang="en-US" sz="2800" dirty="0" smtClean="0"/>
              <a:t>業界的標準</a:t>
            </a:r>
            <a:endParaRPr lang="en-US" altLang="zh-TW" sz="2800" dirty="0" smtClean="0"/>
          </a:p>
          <a:p>
            <a:r>
              <a:rPr lang="en-US" altLang="zh-TW" sz="2800" dirty="0" smtClean="0"/>
              <a:t>OpenGL</a:t>
            </a:r>
            <a:r>
              <a:rPr lang="zh-TW" altLang="en-US" sz="2800" dirty="0" smtClean="0"/>
              <a:t>官方網站</a:t>
            </a:r>
            <a:r>
              <a:rPr lang="en-US" altLang="zh-TW" sz="2800" dirty="0" smtClean="0"/>
              <a:t>: www.opengl.org</a:t>
            </a:r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B313F4-B456-4C34-8C56-5842E241C143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內容版面配置區 2"/>
          <p:cNvSpPr>
            <a:spLocks noGrp="1"/>
          </p:cNvSpPr>
          <p:nvPr>
            <p:ph idx="1"/>
          </p:nvPr>
        </p:nvSpPr>
        <p:spPr>
          <a:xfrm>
            <a:off x="468313" y="571500"/>
            <a:ext cx="8229600" cy="5583238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TW" smtClean="0"/>
              <a:t>4. </a:t>
            </a:r>
            <a:r>
              <a:rPr lang="zh-TW" altLang="en-US" smtClean="0"/>
              <a:t>修改</a:t>
            </a:r>
            <a:r>
              <a:rPr lang="en-US" altLang="zh-TW" smtClean="0"/>
              <a:t>Form1</a:t>
            </a:r>
            <a:r>
              <a:rPr lang="zh-TW" altLang="en-US" smtClean="0"/>
              <a:t>類別的建構函數如下：</a:t>
            </a:r>
            <a:endParaRPr lang="en-US" altLang="zh-TW" smtClean="0"/>
          </a:p>
          <a:p>
            <a:pPr lvl="1">
              <a:buFontTx/>
              <a:buNone/>
            </a:pPr>
            <a:endParaRPr lang="en-US" altLang="zh-TW" smtClean="0"/>
          </a:p>
          <a:p>
            <a:pPr lvl="1">
              <a:buFontTx/>
              <a:buNone/>
            </a:pPr>
            <a:endParaRPr lang="en-US" altLang="zh-TW" smtClean="0"/>
          </a:p>
          <a:p>
            <a:pPr lvl="1">
              <a:buFontTx/>
              <a:buNone/>
            </a:pPr>
            <a:endParaRPr lang="en-US" altLang="zh-TW" smtClean="0"/>
          </a:p>
          <a:p>
            <a:pPr lvl="1">
              <a:buFontTx/>
              <a:buNone/>
            </a:pPr>
            <a:r>
              <a:rPr lang="en-US" altLang="zh-TW" smtClean="0"/>
              <a:t>5. </a:t>
            </a:r>
            <a:r>
              <a:rPr lang="zh-TW" altLang="en-US" smtClean="0"/>
              <a:t>選取</a:t>
            </a:r>
            <a:r>
              <a:rPr lang="en-US" altLang="zh-TW" smtClean="0"/>
              <a:t>『</a:t>
            </a:r>
            <a:r>
              <a:rPr lang="zh-TW" altLang="en-US" smtClean="0"/>
              <a:t>方案總管</a:t>
            </a:r>
            <a:r>
              <a:rPr lang="en-US" altLang="zh-TW" smtClean="0"/>
              <a:t>』</a:t>
            </a:r>
          </a:p>
          <a:p>
            <a:pPr lvl="1">
              <a:buFontTx/>
              <a:buNone/>
            </a:pPr>
            <a:r>
              <a:rPr lang="zh-TW" altLang="en-US" smtClean="0"/>
              <a:t>    的</a:t>
            </a:r>
            <a:r>
              <a:rPr lang="en-US" altLang="zh-TW" smtClean="0"/>
              <a:t>『</a:t>
            </a:r>
            <a:r>
              <a:rPr lang="zh-TW" altLang="en-US" smtClean="0"/>
              <a:t>參考</a:t>
            </a:r>
            <a:r>
              <a:rPr lang="en-US" altLang="zh-TW" smtClean="0"/>
              <a:t>』</a:t>
            </a:r>
            <a:r>
              <a:rPr lang="zh-TW" altLang="en-US" smtClean="0"/>
              <a:t>按下滑</a:t>
            </a:r>
            <a:endParaRPr lang="en-US" altLang="zh-TW" smtClean="0"/>
          </a:p>
          <a:p>
            <a:pPr lvl="1">
              <a:buFontTx/>
              <a:buNone/>
            </a:pPr>
            <a:r>
              <a:rPr lang="zh-TW" altLang="en-US" smtClean="0"/>
              <a:t>    鼠右鍵選擇</a:t>
            </a:r>
            <a:r>
              <a:rPr lang="en-US" altLang="zh-TW" smtClean="0"/>
              <a:t>『</a:t>
            </a:r>
            <a:r>
              <a:rPr lang="zh-TW" altLang="en-US" smtClean="0"/>
              <a:t>加入</a:t>
            </a:r>
            <a:endParaRPr lang="en-US" altLang="zh-TW" smtClean="0"/>
          </a:p>
          <a:p>
            <a:pPr lvl="1">
              <a:buFontTx/>
              <a:buNone/>
            </a:pPr>
            <a:r>
              <a:rPr lang="zh-TW" altLang="en-US" smtClean="0"/>
              <a:t>    參考</a:t>
            </a:r>
            <a:r>
              <a:rPr lang="en-US" altLang="zh-TW" smtClean="0"/>
              <a:t>』</a:t>
            </a:r>
            <a:endParaRPr lang="zh-TW" altLang="en-US" smtClean="0"/>
          </a:p>
        </p:txBody>
      </p:sp>
      <p:sp>
        <p:nvSpPr>
          <p:cNvPr id="34818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A317CD-4C93-415A-8B1B-E1603F2CF44C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143000" y="1143000"/>
            <a:ext cx="7215188" cy="142875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public Form1()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     </a:t>
            </a:r>
            <a:r>
              <a:rPr kumimoji="0"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InitializeComponent</a:t>
            </a: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     </a:t>
            </a:r>
            <a:r>
              <a:rPr kumimoji="0" lang="en-US" altLang="zh-TW" sz="1200" dirty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this.simpleOpenGlControl1.InitializeContexts();</a:t>
            </a:r>
            <a:r>
              <a:rPr kumimoji="0" lang="zh-TW" altLang="en-US" sz="1200" dirty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 </a:t>
            </a:r>
            <a:r>
              <a:rPr kumimoji="0" lang="en-US" altLang="zh-TW" sz="1200" dirty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     </a:t>
            </a:r>
            <a:r>
              <a:rPr kumimoji="0" lang="en-US" altLang="zh-TW" sz="12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//simpleOpenGlControl1</a:t>
            </a:r>
            <a:r>
              <a:rPr kumimoji="0" lang="zh-TW" altLang="en-US" sz="1200" dirty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是新增的控制項名稱</a:t>
            </a:r>
            <a:endParaRPr kumimoji="0" lang="en-US" altLang="zh-TW" sz="1200" dirty="0">
              <a:solidFill>
                <a:srgbClr val="9900CC"/>
              </a:solidFill>
              <a:latin typeface="BatangChe" pitchFamily="49" charset="-127"/>
              <a:ea typeface="BatangChe" pitchFamily="49" charset="-127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}</a:t>
            </a:r>
            <a:endParaRPr kumimoji="0" lang="zh-TW" altLang="en-US" sz="1200" dirty="0">
              <a:solidFill>
                <a:schemeClr val="tx1"/>
              </a:solidFill>
              <a:latin typeface="BatangChe" pitchFamily="49" charset="-127"/>
              <a:ea typeface="BatangChe" pitchFamily="49" charset="-127"/>
              <a:cs typeface="Courier New" pitchFamily="49" charset="0"/>
            </a:endParaRPr>
          </a:p>
        </p:txBody>
      </p:sp>
      <p:pic>
        <p:nvPicPr>
          <p:cNvPr id="34820" name="圖片 5" descr="tem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2789238"/>
            <a:ext cx="31750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內容版面配置區 2"/>
          <p:cNvSpPr>
            <a:spLocks noGrp="1"/>
          </p:cNvSpPr>
          <p:nvPr>
            <p:ph idx="1"/>
          </p:nvPr>
        </p:nvSpPr>
        <p:spPr>
          <a:xfrm>
            <a:off x="179512" y="332656"/>
            <a:ext cx="8712968" cy="5822082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TW" sz="2400" dirty="0" smtClean="0"/>
              <a:t>6.</a:t>
            </a:r>
            <a:r>
              <a:rPr lang="zh-TW" altLang="en-US" sz="2400" dirty="0" smtClean="0"/>
              <a:t>選擇</a:t>
            </a:r>
            <a:r>
              <a:rPr lang="en-US" altLang="zh-TW" sz="2400" dirty="0" smtClean="0"/>
              <a:t>Tao Framework</a:t>
            </a:r>
            <a:r>
              <a:rPr lang="zh-TW" altLang="en-US" sz="2400" dirty="0" smtClean="0"/>
              <a:t>安裝目錄下的</a:t>
            </a:r>
            <a:r>
              <a:rPr lang="en-US" altLang="zh-TW" sz="2400" dirty="0" smtClean="0"/>
              <a:t>bin</a:t>
            </a:r>
            <a:r>
              <a:rPr lang="zh-TW" altLang="en-US" sz="2400" dirty="0" smtClean="0"/>
              <a:t>子目錄，將</a:t>
            </a:r>
            <a:r>
              <a:rPr lang="en-US" altLang="zh-TW" sz="2400" dirty="0" smtClean="0"/>
              <a:t>Tao Framework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OpenGL Binding (</a:t>
            </a:r>
            <a:r>
              <a:rPr lang="en-US" altLang="zh-TW" sz="2400" dirty="0" err="1" smtClean="0"/>
              <a:t>Tao.OpenGL.dll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以及</a:t>
            </a:r>
            <a:r>
              <a:rPr lang="en-US" altLang="zh-TW" sz="2400" dirty="0" smtClean="0"/>
              <a:t>Windows Platform API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Binding (</a:t>
            </a:r>
            <a:r>
              <a:rPr lang="en-US" altLang="zh-TW" sz="2400" dirty="0" err="1" smtClean="0"/>
              <a:t>Tao.Platform.Windows.dll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加入參考</a:t>
            </a:r>
            <a:endParaRPr lang="en-US" altLang="zh-TW" sz="2400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r>
              <a:rPr lang="zh-TW" altLang="en-US" sz="2000" dirty="0" smtClean="0"/>
              <a:t>註：未來若有使用到</a:t>
            </a:r>
            <a:r>
              <a:rPr lang="en-US" altLang="zh-TW" sz="2000" dirty="0" smtClean="0"/>
              <a:t>Tao Framework</a:t>
            </a:r>
            <a:r>
              <a:rPr lang="zh-TW" altLang="en-US" sz="2000" dirty="0" smtClean="0"/>
              <a:t>的</a:t>
            </a:r>
            <a:r>
              <a:rPr lang="en-US" altLang="zh-TW" sz="2000" dirty="0" err="1" smtClean="0"/>
              <a:t>FreeGLUT</a:t>
            </a:r>
            <a:r>
              <a:rPr lang="zh-TW" altLang="en-US" sz="2000" dirty="0" smtClean="0"/>
              <a:t>以及</a:t>
            </a:r>
            <a:r>
              <a:rPr lang="en-US" altLang="zh-TW" sz="2000" dirty="0" err="1" smtClean="0"/>
              <a:t>DevIL</a:t>
            </a:r>
            <a:r>
              <a:rPr lang="zh-TW" altLang="en-US" sz="2000" dirty="0" smtClean="0"/>
              <a:t>函式庫亦需將此兩項參考加入</a:t>
            </a:r>
          </a:p>
        </p:txBody>
      </p:sp>
      <p:sp>
        <p:nvSpPr>
          <p:cNvPr id="35842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55240D-6049-4686-BFBD-F59CD2F73A9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556792"/>
            <a:ext cx="433387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內容版面配置區 2"/>
          <p:cNvSpPr>
            <a:spLocks noGrp="1"/>
          </p:cNvSpPr>
          <p:nvPr>
            <p:ph idx="1"/>
          </p:nvPr>
        </p:nvSpPr>
        <p:spPr>
          <a:xfrm>
            <a:off x="468313" y="549275"/>
            <a:ext cx="8229600" cy="5583238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TW" smtClean="0"/>
              <a:t>7. </a:t>
            </a:r>
            <a:r>
              <a:rPr lang="zh-TW" altLang="en-US" smtClean="0"/>
              <a:t>在</a:t>
            </a:r>
            <a:r>
              <a:rPr lang="en-US" altLang="zh-TW" smtClean="0"/>
              <a:t>Form1.cs</a:t>
            </a:r>
            <a:r>
              <a:rPr lang="zh-TW" altLang="en-US" smtClean="0"/>
              <a:t>檔案中加入以下的命名空間</a:t>
            </a:r>
            <a:r>
              <a:rPr lang="en-US" altLang="zh-TW" smtClean="0"/>
              <a:t> </a:t>
            </a:r>
          </a:p>
          <a:p>
            <a:endParaRPr lang="en-US" altLang="zh-TW" smtClean="0"/>
          </a:p>
          <a:p>
            <a:pPr lvl="1">
              <a:buFontTx/>
              <a:buNone/>
            </a:pPr>
            <a:r>
              <a:rPr lang="en-US" altLang="zh-TW" smtClean="0"/>
              <a:t>8. </a:t>
            </a:r>
            <a:r>
              <a:rPr lang="zh-TW" altLang="en-US" smtClean="0"/>
              <a:t>新增</a:t>
            </a:r>
            <a:r>
              <a:rPr lang="en-US" altLang="zh-TW" smtClean="0"/>
              <a:t>simpleOpenGlControl1</a:t>
            </a:r>
            <a:r>
              <a:rPr lang="zh-TW" altLang="en-US" smtClean="0"/>
              <a:t>的</a:t>
            </a:r>
            <a:r>
              <a:rPr lang="en-US" altLang="zh-TW" smtClean="0"/>
              <a:t>paint</a:t>
            </a:r>
            <a:r>
              <a:rPr lang="zh-TW" altLang="en-US" smtClean="0"/>
              <a:t>事件並在事件處理函數中加入以下的程式碼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lvl="1"/>
            <a:endParaRPr lang="en-US" altLang="zh-TW" smtClean="0"/>
          </a:p>
          <a:p>
            <a:pPr lvl="1"/>
            <a:endParaRPr lang="en-US" altLang="zh-TW" smtClean="0"/>
          </a:p>
          <a:p>
            <a:pPr lvl="1">
              <a:buFontTx/>
              <a:buNone/>
            </a:pPr>
            <a:r>
              <a:rPr lang="en-US" altLang="zh-TW" smtClean="0"/>
              <a:t>9. </a:t>
            </a:r>
            <a:r>
              <a:rPr lang="zh-TW" altLang="en-US" smtClean="0"/>
              <a:t>執行程式</a:t>
            </a:r>
          </a:p>
        </p:txBody>
      </p:sp>
      <p:sp>
        <p:nvSpPr>
          <p:cNvPr id="36866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45D5A6-CC35-446A-8442-AF80DDAACF90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143000" y="1143000"/>
            <a:ext cx="6929438" cy="5715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using </a:t>
            </a:r>
            <a:r>
              <a:rPr kumimoji="0"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Tao.OpenGl</a:t>
            </a: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;</a:t>
            </a:r>
            <a:endParaRPr kumimoji="0" lang="zh-TW" altLang="en-US" sz="1200" dirty="0">
              <a:solidFill>
                <a:schemeClr val="tx1"/>
              </a:solidFill>
              <a:latin typeface="BatangChe" pitchFamily="49" charset="-127"/>
              <a:ea typeface="BatangChe" pitchFamily="49" charset="-127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6013" y="2708275"/>
            <a:ext cx="6929437" cy="207168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Gl.glClearColor</a:t>
            </a: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(0.0f, 0.0f, 1.0f, 0.0f);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Gl.glClear</a:t>
            </a: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(</a:t>
            </a:r>
            <a:r>
              <a:rPr kumimoji="0"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Gl.GL_COLOR_BUFFER_BIT</a:t>
            </a: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Gl.glOrtho</a:t>
            </a: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(0.0, 1.0, 0.0, 1.0, -1.0, 1.0);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Gl.glColor3ub(255, 0, 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Gl.glBegin</a:t>
            </a: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(</a:t>
            </a:r>
            <a:r>
              <a:rPr kumimoji="0"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Gl.GL_POLYGON</a:t>
            </a: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Gl.glVertex3d(0.25, 0.25, 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Gl.glVertex3d(0.75, 0.25, 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Gl.glVertex3d(0.75, 0.75, 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Gl.glVertex3d(0.25, 0.75, 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 err="1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Gl.glEnd</a:t>
            </a:r>
            <a:r>
              <a:rPr kumimoji="0" lang="en-US" altLang="zh-TW" sz="1200" dirty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內容版面配置區 2"/>
          <p:cNvSpPr>
            <a:spLocks noGrp="1"/>
          </p:cNvSpPr>
          <p:nvPr>
            <p:ph idx="1"/>
          </p:nvPr>
        </p:nvSpPr>
        <p:spPr>
          <a:xfrm>
            <a:off x="468313" y="571500"/>
            <a:ext cx="8229600" cy="5583238"/>
          </a:xfrm>
        </p:spPr>
        <p:txBody>
          <a:bodyPr/>
          <a:lstStyle/>
          <a:p>
            <a:r>
              <a:rPr lang="zh-TW" altLang="en-US" sz="2800" smtClean="0"/>
              <a:t>程式輸出結果：</a:t>
            </a:r>
            <a:endParaRPr lang="en-US" altLang="zh-TW" sz="2800" smtClean="0"/>
          </a:p>
          <a:p>
            <a:pPr lvl="1"/>
            <a:endParaRPr lang="en-US" altLang="zh-TW" sz="2400" smtClean="0"/>
          </a:p>
          <a:p>
            <a:pPr lvl="1"/>
            <a:endParaRPr lang="en-US" altLang="zh-TW" sz="2400" smtClean="0"/>
          </a:p>
          <a:p>
            <a:pPr lvl="1"/>
            <a:endParaRPr lang="en-US" altLang="zh-TW" sz="2400" smtClean="0"/>
          </a:p>
          <a:p>
            <a:pPr lvl="1"/>
            <a:endParaRPr lang="en-US" altLang="zh-TW" sz="2400" smtClean="0"/>
          </a:p>
          <a:p>
            <a:r>
              <a:rPr lang="zh-TW" altLang="en-US" sz="2800" smtClean="0"/>
              <a:t>注意事項：</a:t>
            </a:r>
            <a:endParaRPr lang="en-US" altLang="zh-TW" sz="2800" smtClean="0"/>
          </a:p>
          <a:p>
            <a:pPr lvl="1"/>
            <a:r>
              <a:rPr lang="zh-TW" altLang="en-US" sz="2400" smtClean="0"/>
              <a:t>在</a:t>
            </a:r>
            <a:r>
              <a:rPr lang="en-US" altLang="zh-TW" sz="2400" smtClean="0"/>
              <a:t>C#</a:t>
            </a:r>
            <a:r>
              <a:rPr lang="zh-TW" altLang="en-US" sz="2400" smtClean="0"/>
              <a:t>中，</a:t>
            </a:r>
            <a:r>
              <a:rPr lang="en-US" altLang="zh-TW" sz="2400" smtClean="0"/>
              <a:t>OpenGL</a:t>
            </a:r>
            <a:r>
              <a:rPr lang="zh-TW" altLang="en-US" sz="2400" smtClean="0"/>
              <a:t>函式庫是包在</a:t>
            </a:r>
            <a:r>
              <a:rPr lang="en-US" altLang="zh-TW" sz="2400" smtClean="0"/>
              <a:t>Gl</a:t>
            </a:r>
            <a:r>
              <a:rPr lang="zh-TW" altLang="en-US" sz="2400" smtClean="0"/>
              <a:t>類別中，因此所有以</a:t>
            </a:r>
            <a:r>
              <a:rPr lang="en-US" altLang="zh-TW" sz="2400" smtClean="0"/>
              <a:t>gl</a:t>
            </a:r>
            <a:r>
              <a:rPr lang="zh-TW" altLang="en-US" sz="2400" smtClean="0"/>
              <a:t>為字首的函式名稱前面都要加</a:t>
            </a:r>
            <a:r>
              <a:rPr lang="en-US" altLang="zh-TW" sz="2400" smtClean="0"/>
              <a:t>Gl.</a:t>
            </a:r>
          </a:p>
          <a:p>
            <a:pPr lvl="1"/>
            <a:r>
              <a:rPr lang="en-US" altLang="zh-TW" sz="2400" smtClean="0"/>
              <a:t>OpenGL</a:t>
            </a:r>
            <a:r>
              <a:rPr lang="zh-TW" altLang="en-US" sz="2400" smtClean="0"/>
              <a:t>所定義的常數</a:t>
            </a:r>
            <a:r>
              <a:rPr lang="en-US" altLang="zh-TW" sz="2400" smtClean="0"/>
              <a:t>(</a:t>
            </a:r>
            <a:r>
              <a:rPr lang="zh-TW" altLang="en-US" sz="2400" smtClean="0"/>
              <a:t>通常都是大寫字母</a:t>
            </a:r>
            <a:r>
              <a:rPr lang="en-US" altLang="zh-TW" sz="2400" smtClean="0"/>
              <a:t>)</a:t>
            </a:r>
            <a:r>
              <a:rPr lang="zh-TW" altLang="en-US" sz="2400" smtClean="0"/>
              <a:t>也包含在</a:t>
            </a:r>
            <a:r>
              <a:rPr lang="en-US" altLang="zh-TW" sz="2400" smtClean="0"/>
              <a:t>Gl</a:t>
            </a:r>
            <a:r>
              <a:rPr lang="zh-TW" altLang="en-US" sz="2400" smtClean="0"/>
              <a:t>類別中，因此也要加</a:t>
            </a:r>
            <a:r>
              <a:rPr lang="en-US" altLang="zh-TW" sz="2400" smtClean="0"/>
              <a:t>Gl.</a:t>
            </a:r>
          </a:p>
          <a:p>
            <a:pPr lvl="1"/>
            <a:r>
              <a:rPr lang="zh-TW" altLang="en-US" sz="2400" smtClean="0"/>
              <a:t>依此類推，在</a:t>
            </a:r>
            <a:r>
              <a:rPr lang="en-US" altLang="zh-TW" sz="2400" smtClean="0"/>
              <a:t>Tao Framework</a:t>
            </a:r>
            <a:r>
              <a:rPr lang="zh-TW" altLang="en-US" sz="2400" smtClean="0"/>
              <a:t>中所有的函式庫前面都要加類別名稱</a:t>
            </a:r>
            <a:endParaRPr lang="en-US" altLang="zh-TW" sz="2400" smtClean="0"/>
          </a:p>
          <a:p>
            <a:pPr lvl="2"/>
            <a:r>
              <a:rPr lang="en-US" altLang="zh-TW" sz="2000" smtClean="0"/>
              <a:t>Ex: GLU</a:t>
            </a:r>
            <a:r>
              <a:rPr lang="zh-TW" altLang="en-US" sz="2000" smtClean="0"/>
              <a:t>函式前要加</a:t>
            </a:r>
            <a:r>
              <a:rPr lang="en-US" altLang="zh-TW" sz="2000" smtClean="0"/>
              <a:t>Glu.</a:t>
            </a:r>
            <a:r>
              <a:rPr lang="zh-TW" altLang="en-US" sz="2000" smtClean="0"/>
              <a:t>，</a:t>
            </a:r>
            <a:r>
              <a:rPr lang="en-US" altLang="zh-TW" sz="2000" smtClean="0"/>
              <a:t>GLUT</a:t>
            </a:r>
            <a:r>
              <a:rPr lang="zh-TW" altLang="en-US" sz="2000" smtClean="0"/>
              <a:t>函式前要加</a:t>
            </a:r>
            <a:r>
              <a:rPr lang="en-US" altLang="zh-TW" sz="2000" smtClean="0"/>
              <a:t>Glut.</a:t>
            </a:r>
            <a:endParaRPr lang="zh-TW" altLang="en-US" sz="2000" smtClean="0"/>
          </a:p>
        </p:txBody>
      </p:sp>
      <p:sp>
        <p:nvSpPr>
          <p:cNvPr id="37890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B4CAF5-FD15-4B92-8F08-4ADA7FCFA1E2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TW"/>
          </a:p>
        </p:txBody>
      </p:sp>
      <p:pic>
        <p:nvPicPr>
          <p:cNvPr id="37891" name="圖片 4" descr="tem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8" y="785813"/>
            <a:ext cx="2214562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  <a:noFill/>
        </p:spPr>
        <p:txBody>
          <a:bodyPr/>
          <a:lstStyle/>
          <a:p>
            <a:pPr>
              <a:defRPr/>
            </a:pPr>
            <a:r>
              <a:rPr lang="zh-TW" altLang="en-US" i="0" dirty="0" smtClean="0"/>
              <a:t>其他</a:t>
            </a:r>
            <a:r>
              <a:rPr lang="en-US" altLang="zh-TW" dirty="0" smtClean="0"/>
              <a:t>OpenGL</a:t>
            </a:r>
            <a:r>
              <a:rPr lang="zh-TW" altLang="en-US" i="0" dirty="0" smtClean="0"/>
              <a:t>範例</a:t>
            </a:r>
            <a:endParaRPr lang="zh-TW" altLang="en-US" i="0" dirty="0"/>
          </a:p>
        </p:txBody>
      </p:sp>
      <p:sp>
        <p:nvSpPr>
          <p:cNvPr id="38914" name="內容版面配置區 2"/>
          <p:cNvSpPr>
            <a:spLocks noGrp="1"/>
          </p:cNvSpPr>
          <p:nvPr>
            <p:ph idx="1"/>
          </p:nvPr>
        </p:nvSpPr>
        <p:spPr>
          <a:xfrm>
            <a:off x="468313" y="1214438"/>
            <a:ext cx="8229600" cy="4940300"/>
          </a:xfrm>
        </p:spPr>
        <p:txBody>
          <a:bodyPr/>
          <a:lstStyle/>
          <a:p>
            <a:r>
              <a:rPr lang="en-US" altLang="zh-TW" sz="2800" smtClean="0"/>
              <a:t>Tao Framework</a:t>
            </a:r>
            <a:r>
              <a:rPr lang="zh-TW" altLang="en-US" sz="2800" smtClean="0"/>
              <a:t>安裝套件已內含許多範例，從這些範例可瞭解此套件可達到什麼樣的功能</a:t>
            </a:r>
            <a:endParaRPr lang="en-US" altLang="zh-TW" sz="2800" smtClean="0"/>
          </a:p>
          <a:p>
            <a:r>
              <a:rPr lang="en-US" altLang="zh-TW" sz="2800" smtClean="0"/>
              <a:t>Ex: </a:t>
            </a:r>
            <a:endParaRPr lang="zh-TW" altLang="en-US" sz="2800" smtClean="0"/>
          </a:p>
        </p:txBody>
      </p:sp>
      <p:sp>
        <p:nvSpPr>
          <p:cNvPr id="38915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214762-D2CF-447B-8D37-E97CD7D3739B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TW"/>
          </a:p>
        </p:txBody>
      </p:sp>
      <p:pic>
        <p:nvPicPr>
          <p:cNvPr id="38916" name="圖片 4" descr="tem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663" y="2357438"/>
            <a:ext cx="216058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文字方塊 5"/>
          <p:cNvSpPr txBox="1">
            <a:spLocks noChangeArrowheads="1"/>
          </p:cNvSpPr>
          <p:nvPr/>
        </p:nvSpPr>
        <p:spPr bwMode="auto">
          <a:xfrm>
            <a:off x="2411413" y="4071938"/>
            <a:ext cx="1643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solidFill>
                  <a:srgbClr val="660066"/>
                </a:solidFill>
                <a:ea typeface="標楷體" pitchFamily="65" charset="-120"/>
              </a:rPr>
              <a:t>NeHe Lesson 6</a:t>
            </a:r>
            <a:endParaRPr kumimoji="0" lang="zh-TW" altLang="en-US" sz="1600">
              <a:solidFill>
                <a:srgbClr val="660066"/>
              </a:solidFill>
              <a:ea typeface="標楷體" pitchFamily="65" charset="-120"/>
            </a:endParaRPr>
          </a:p>
        </p:txBody>
      </p:sp>
      <p:pic>
        <p:nvPicPr>
          <p:cNvPr id="38918" name="圖片 6" descr="tem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00" y="2357438"/>
            <a:ext cx="2160588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文字方塊 7"/>
          <p:cNvSpPr txBox="1">
            <a:spLocks noChangeArrowheads="1"/>
          </p:cNvSpPr>
          <p:nvPr/>
        </p:nvSpPr>
        <p:spPr bwMode="auto">
          <a:xfrm>
            <a:off x="5268913" y="4071938"/>
            <a:ext cx="185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solidFill>
                  <a:srgbClr val="660066"/>
                </a:solidFill>
                <a:ea typeface="標楷體" pitchFamily="65" charset="-120"/>
              </a:rPr>
              <a:t>NeHe Lesson 10</a:t>
            </a:r>
            <a:endParaRPr kumimoji="0" lang="zh-TW" altLang="en-US" sz="1600">
              <a:solidFill>
                <a:srgbClr val="660066"/>
              </a:solidFill>
              <a:ea typeface="標楷體" pitchFamily="65" charset="-120"/>
            </a:endParaRPr>
          </a:p>
        </p:txBody>
      </p:sp>
      <p:pic>
        <p:nvPicPr>
          <p:cNvPr id="38920" name="圖片 8" descr="temp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63" y="4500563"/>
            <a:ext cx="216058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文字方塊 9"/>
          <p:cNvSpPr txBox="1">
            <a:spLocks noChangeArrowheads="1"/>
          </p:cNvSpPr>
          <p:nvPr/>
        </p:nvSpPr>
        <p:spPr bwMode="auto">
          <a:xfrm>
            <a:off x="1357313" y="6216650"/>
            <a:ext cx="1857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solidFill>
                  <a:srgbClr val="660066"/>
                </a:solidFill>
                <a:ea typeface="標楷體" pitchFamily="65" charset="-120"/>
              </a:rPr>
              <a:t>NeHe Lesson 11</a:t>
            </a:r>
            <a:endParaRPr kumimoji="0" lang="zh-TW" altLang="en-US" sz="1600">
              <a:solidFill>
                <a:srgbClr val="660066"/>
              </a:solidFill>
              <a:ea typeface="標楷體" pitchFamily="65" charset="-120"/>
            </a:endParaRPr>
          </a:p>
        </p:txBody>
      </p:sp>
      <p:pic>
        <p:nvPicPr>
          <p:cNvPr id="38922" name="圖片 10" descr="temp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3" y="4500563"/>
            <a:ext cx="216058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文字方塊 11"/>
          <p:cNvSpPr txBox="1">
            <a:spLocks noChangeArrowheads="1"/>
          </p:cNvSpPr>
          <p:nvPr/>
        </p:nvSpPr>
        <p:spPr bwMode="auto">
          <a:xfrm>
            <a:off x="3857625" y="6215063"/>
            <a:ext cx="185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solidFill>
                  <a:srgbClr val="660066"/>
                </a:solidFill>
                <a:ea typeface="標楷體" pitchFamily="65" charset="-120"/>
              </a:rPr>
              <a:t>NeHe Lesson 19</a:t>
            </a:r>
            <a:endParaRPr kumimoji="0" lang="zh-TW" altLang="en-US" sz="1600">
              <a:solidFill>
                <a:srgbClr val="660066"/>
              </a:solidFill>
              <a:ea typeface="標楷體" pitchFamily="65" charset="-120"/>
            </a:endParaRPr>
          </a:p>
        </p:txBody>
      </p:sp>
      <p:pic>
        <p:nvPicPr>
          <p:cNvPr id="38924" name="圖片 12" descr="temp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5063" y="4500563"/>
            <a:ext cx="216058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5" name="文字方塊 13"/>
          <p:cNvSpPr txBox="1">
            <a:spLocks noChangeArrowheads="1"/>
          </p:cNvSpPr>
          <p:nvPr/>
        </p:nvSpPr>
        <p:spPr bwMode="auto">
          <a:xfrm>
            <a:off x="6500813" y="6215063"/>
            <a:ext cx="185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600">
                <a:solidFill>
                  <a:srgbClr val="660066"/>
                </a:solidFill>
                <a:ea typeface="標楷體" pitchFamily="65" charset="-120"/>
              </a:rPr>
              <a:t>NeHe Lesson 23</a:t>
            </a:r>
            <a:endParaRPr kumimoji="0" lang="zh-TW" altLang="en-US" sz="1600">
              <a:solidFill>
                <a:srgbClr val="660066"/>
              </a:solidFill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Some OpenGL Examples</a:t>
            </a:r>
            <a:endParaRPr lang="zh-TW" altLang="en-US" dirty="0"/>
          </a:p>
        </p:txBody>
      </p:sp>
      <p:sp>
        <p:nvSpPr>
          <p:cNvPr id="16386" name="投影片編號版面配置區 5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4CBFA2-BD3F-43E2-A06D-C6A1693143F9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/>
          </a:p>
        </p:txBody>
      </p:sp>
      <p:pic>
        <p:nvPicPr>
          <p:cNvPr id="16387" name="Picture 4" descr="Thesis6_6_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7763" y="4473575"/>
            <a:ext cx="2300287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917700"/>
            <a:ext cx="2638425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6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36750" y="4437063"/>
            <a:ext cx="17922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5600700" y="1477963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solidFill>
                  <a:srgbClr val="FF0000"/>
                </a:solidFill>
                <a:latin typeface="Verdana" pitchFamily="34" charset="0"/>
                <a:ea typeface="標楷體" pitchFamily="65" charset="-120"/>
              </a:rPr>
              <a:t>Solar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2287588" y="3998913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solidFill>
                  <a:srgbClr val="FF0000"/>
                </a:solidFill>
                <a:latin typeface="Verdana" pitchFamily="34" charset="0"/>
                <a:ea typeface="標楷體" pitchFamily="65" charset="-120"/>
              </a:rPr>
              <a:t>Shadow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5745163" y="3998913"/>
            <a:ext cx="865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solidFill>
                  <a:srgbClr val="FF0000"/>
                </a:solidFill>
                <a:latin typeface="Verdana" pitchFamily="34" charset="0"/>
                <a:ea typeface="標楷體" pitchFamily="65" charset="-120"/>
              </a:rPr>
              <a:t>F-16</a:t>
            </a:r>
          </a:p>
        </p:txBody>
      </p:sp>
      <p:pic>
        <p:nvPicPr>
          <p:cNvPr id="16393" name="Picture 10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28813" y="1916113"/>
            <a:ext cx="180975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2341563" y="148431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solidFill>
                  <a:srgbClr val="FF0000"/>
                </a:solidFill>
                <a:latin typeface="Verdana" pitchFamily="34" charset="0"/>
                <a:ea typeface="標楷體" pitchFamily="65" charset="-120"/>
              </a:rPr>
              <a:t>Shapes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A Simple OpenGL Code</a:t>
            </a:r>
            <a:endParaRPr lang="zh-TW" altLang="en-US" dirty="0"/>
          </a:p>
        </p:txBody>
      </p:sp>
      <p:sp>
        <p:nvSpPr>
          <p:cNvPr id="17410" name="內容版面配置區 2"/>
          <p:cNvSpPr>
            <a:spLocks noGrp="1"/>
          </p:cNvSpPr>
          <p:nvPr>
            <p:ph idx="1"/>
          </p:nvPr>
        </p:nvSpPr>
        <p:spPr>
          <a:xfrm>
            <a:off x="468313" y="1357313"/>
            <a:ext cx="8229600" cy="4797425"/>
          </a:xfrm>
        </p:spPr>
        <p:txBody>
          <a:bodyPr/>
          <a:lstStyle/>
          <a:p>
            <a:r>
              <a:rPr lang="en-US" altLang="zh-TW" sz="2800" smtClean="0"/>
              <a:t>OpenGL</a:t>
            </a:r>
            <a:r>
              <a:rPr lang="zh-TW" altLang="en-US" sz="2800" smtClean="0"/>
              <a:t>是以</a:t>
            </a:r>
            <a:r>
              <a:rPr lang="en-US" altLang="zh-TW" sz="2800" smtClean="0"/>
              <a:t>C</a:t>
            </a:r>
            <a:r>
              <a:rPr lang="zh-TW" altLang="en-US" sz="2800" smtClean="0"/>
              <a:t>語言為基礎設計的，因此用</a:t>
            </a:r>
            <a:r>
              <a:rPr lang="en-US" altLang="zh-TW" sz="2800" smtClean="0"/>
              <a:t>C</a:t>
            </a:r>
            <a:r>
              <a:rPr lang="zh-TW" altLang="en-US" sz="2800" smtClean="0"/>
              <a:t>語言撰寫</a:t>
            </a:r>
            <a:r>
              <a:rPr lang="en-US" altLang="zh-TW" sz="2800" smtClean="0"/>
              <a:t>OpenGL</a:t>
            </a:r>
            <a:r>
              <a:rPr lang="zh-TW" altLang="en-US" sz="2800" smtClean="0"/>
              <a:t>程式是最恰當的</a:t>
            </a:r>
          </a:p>
        </p:txBody>
      </p:sp>
      <p:sp>
        <p:nvSpPr>
          <p:cNvPr id="4" name="矩形 3"/>
          <p:cNvSpPr/>
          <p:nvPr/>
        </p:nvSpPr>
        <p:spPr>
          <a:xfrm>
            <a:off x="1000125" y="2500313"/>
            <a:ext cx="4286250" cy="35004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#include &lt;</a:t>
            </a:r>
            <a:r>
              <a:rPr kumimoji="0" lang="en-US" altLang="zh-TW" sz="1400" dirty="0" err="1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WhateverYouNeed.h</a:t>
            </a: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&gt;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main()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InitializeAWindowPlease</a:t>
            </a: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glClearColor</a:t>
            </a: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(0.0, 0.0, 0.0, 0.0);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glColor3f(1.0, 1.0, 1.0);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glOrtho</a:t>
            </a: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(0.0, 1.0, 0.0, 1.0, -1.0, 1.0);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glBegin</a:t>
            </a: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(GL_POLYGON);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    glVertex3f(0.25, 0.25, 0);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    glVertex3f(0.75, 0.25, 0);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    glVertex3f(0.75, 0.75, 0);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    glVertex3f(0.25, 0.75, 0);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glEnd</a:t>
            </a: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glFlush</a:t>
            </a: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    </a:t>
            </a:r>
            <a:r>
              <a:rPr kumimoji="0" lang="en-US" altLang="zh-TW" sz="1400" dirty="0" err="1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UpdateTheWindowAndCheckForEvents</a:t>
            </a: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660066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724525" y="2857500"/>
            <a:ext cx="2519363" cy="25193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354763" y="3487738"/>
            <a:ext cx="1258887" cy="1258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ea typeface="標楷體" pitchFamily="65" charset="-120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156325" y="5521325"/>
            <a:ext cx="1871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>
                <a:solidFill>
                  <a:srgbClr val="FF0000"/>
                </a:solidFill>
                <a:ea typeface="標楷體" pitchFamily="65" charset="-120"/>
              </a:rPr>
              <a:t>Program output</a:t>
            </a:r>
          </a:p>
        </p:txBody>
      </p:sp>
      <p:sp>
        <p:nvSpPr>
          <p:cNvPr id="17415" name="投影片編號版面配置區 9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734142-9DBA-46F9-96D5-61967EC0D720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OpenGL</a:t>
            </a:r>
            <a:r>
              <a:rPr lang="zh-TW" altLang="en-US" i="0" dirty="0" smtClean="0"/>
              <a:t>指令語法</a:t>
            </a:r>
            <a:endParaRPr lang="zh-TW" altLang="en-US" i="0" dirty="0"/>
          </a:p>
        </p:txBody>
      </p:sp>
      <p:sp>
        <p:nvSpPr>
          <p:cNvPr id="1843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OpenGL</a:t>
            </a:r>
            <a:r>
              <a:rPr lang="zh-TW" altLang="en-US" smtClean="0"/>
              <a:t>指令格式： </a:t>
            </a:r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2555875" y="2676525"/>
            <a:ext cx="38862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4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</a:rPr>
              <a:t>glColor3f(</a:t>
            </a:r>
            <a:r>
              <a:rPr kumimoji="0" lang="en-US" altLang="zh-TW" sz="4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ea"/>
              </a:rPr>
              <a:t>…</a:t>
            </a:r>
            <a:r>
              <a:rPr kumimoji="0" lang="en-US" altLang="zh-TW" sz="4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</a:rPr>
              <a:t>)</a:t>
            </a:r>
          </a:p>
        </p:txBody>
      </p:sp>
      <p:sp>
        <p:nvSpPr>
          <p:cNvPr id="18436" name="AutoShape 31"/>
          <p:cNvSpPr>
            <a:spLocks/>
          </p:cNvSpPr>
          <p:nvPr/>
        </p:nvSpPr>
        <p:spPr bwMode="auto">
          <a:xfrm rot="-5400000">
            <a:off x="2936875" y="3305176"/>
            <a:ext cx="73025" cy="431800"/>
          </a:xfrm>
          <a:prstGeom prst="leftBrace">
            <a:avLst>
              <a:gd name="adj1" fmla="val 4927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18437" name="Text Box 32"/>
          <p:cNvSpPr txBox="1">
            <a:spLocks noChangeArrowheads="1"/>
          </p:cNvSpPr>
          <p:nvPr/>
        </p:nvSpPr>
        <p:spPr bwMode="auto">
          <a:xfrm>
            <a:off x="1087438" y="4638675"/>
            <a:ext cx="1439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>
                <a:solidFill>
                  <a:srgbClr val="FF0000"/>
                </a:solidFill>
                <a:latin typeface="Verdana" pitchFamily="34" charset="0"/>
                <a:ea typeface="標楷體" pitchFamily="65" charset="-120"/>
              </a:rPr>
              <a:t>gl</a:t>
            </a:r>
            <a:r>
              <a:rPr kumimoji="0" lang="zh-TW" altLang="en-US" sz="2000">
                <a:solidFill>
                  <a:srgbClr val="FF0000"/>
                </a:solidFill>
                <a:latin typeface="Verdana" pitchFamily="34" charset="0"/>
                <a:ea typeface="標楷體" pitchFamily="65" charset="-120"/>
              </a:rPr>
              <a:t>函式</a:t>
            </a:r>
            <a:endParaRPr kumimoji="0" lang="en-US" altLang="zh-TW" sz="2000">
              <a:solidFill>
                <a:srgbClr val="FF0000"/>
              </a:solidFill>
              <a:latin typeface="Verdana" pitchFamily="34" charset="0"/>
              <a:ea typeface="標楷體" pitchFamily="65" charset="-120"/>
            </a:endParaRPr>
          </a:p>
        </p:txBody>
      </p:sp>
      <p:sp>
        <p:nvSpPr>
          <p:cNvPr id="18438" name="AutoShape 33"/>
          <p:cNvSpPr>
            <a:spLocks/>
          </p:cNvSpPr>
          <p:nvPr/>
        </p:nvSpPr>
        <p:spPr bwMode="auto">
          <a:xfrm rot="-5400000">
            <a:off x="4017169" y="2823369"/>
            <a:ext cx="73025" cy="1439863"/>
          </a:xfrm>
          <a:prstGeom prst="leftBrace">
            <a:avLst>
              <a:gd name="adj1" fmla="val 16431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18439" name="Text Box 34"/>
          <p:cNvSpPr txBox="1">
            <a:spLocks noChangeArrowheads="1"/>
          </p:cNvSpPr>
          <p:nvPr/>
        </p:nvSpPr>
        <p:spPr bwMode="auto">
          <a:xfrm>
            <a:off x="2286000" y="4743450"/>
            <a:ext cx="2214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>
                <a:solidFill>
                  <a:srgbClr val="FF0000"/>
                </a:solidFill>
                <a:latin typeface="Verdana" pitchFamily="34" charset="0"/>
                <a:ea typeface="標楷體" pitchFamily="65" charset="-120"/>
              </a:rPr>
              <a:t>OpenGL</a:t>
            </a:r>
            <a:r>
              <a:rPr kumimoji="0" lang="zh-TW" altLang="en-US" sz="2000">
                <a:solidFill>
                  <a:srgbClr val="FF0000"/>
                </a:solidFill>
                <a:latin typeface="Verdana" pitchFamily="34" charset="0"/>
                <a:ea typeface="標楷體" pitchFamily="65" charset="-120"/>
              </a:rPr>
              <a:t>指令功能</a:t>
            </a:r>
            <a:endParaRPr kumimoji="0" lang="en-US" altLang="zh-TW" sz="2000">
              <a:solidFill>
                <a:srgbClr val="FF0000"/>
              </a:solidFill>
              <a:latin typeface="Verdana" pitchFamily="34" charset="0"/>
              <a:ea typeface="標楷體" pitchFamily="65" charset="-120"/>
            </a:endParaRPr>
          </a:p>
        </p:txBody>
      </p:sp>
      <p:sp>
        <p:nvSpPr>
          <p:cNvPr id="18440" name="AutoShape 35"/>
          <p:cNvSpPr>
            <a:spLocks/>
          </p:cNvSpPr>
          <p:nvPr/>
        </p:nvSpPr>
        <p:spPr bwMode="auto">
          <a:xfrm rot="-5400000">
            <a:off x="4954588" y="3402012"/>
            <a:ext cx="69850" cy="263525"/>
          </a:xfrm>
          <a:prstGeom prst="leftBrace">
            <a:avLst>
              <a:gd name="adj1" fmla="val 3143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18441" name="AutoShape 36"/>
          <p:cNvSpPr>
            <a:spLocks/>
          </p:cNvSpPr>
          <p:nvPr/>
        </p:nvSpPr>
        <p:spPr bwMode="auto">
          <a:xfrm rot="-5400000">
            <a:off x="5258594" y="3442494"/>
            <a:ext cx="96838" cy="203200"/>
          </a:xfrm>
          <a:prstGeom prst="leftBrace">
            <a:avLst>
              <a:gd name="adj1" fmla="val 1748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zh-TW" altLang="en-US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18442" name="Text Box 37"/>
          <p:cNvSpPr txBox="1">
            <a:spLocks noChangeArrowheads="1"/>
          </p:cNvSpPr>
          <p:nvPr/>
        </p:nvSpPr>
        <p:spPr bwMode="auto">
          <a:xfrm>
            <a:off x="4773613" y="4714875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2000">
                <a:solidFill>
                  <a:srgbClr val="FF0000"/>
                </a:solidFill>
                <a:latin typeface="Verdana" pitchFamily="34" charset="0"/>
                <a:ea typeface="標楷體" pitchFamily="65" charset="-120"/>
              </a:rPr>
              <a:t>參數個數</a:t>
            </a:r>
            <a:endParaRPr kumimoji="0" lang="en-US" altLang="zh-TW" sz="2000">
              <a:solidFill>
                <a:srgbClr val="FF0000"/>
              </a:solidFill>
              <a:latin typeface="Verdana" pitchFamily="34" charset="0"/>
              <a:ea typeface="標楷體" pitchFamily="65" charset="-120"/>
            </a:endParaRPr>
          </a:p>
        </p:txBody>
      </p:sp>
      <p:sp>
        <p:nvSpPr>
          <p:cNvPr id="18443" name="Text Box 38"/>
          <p:cNvSpPr txBox="1">
            <a:spLocks noChangeArrowheads="1"/>
          </p:cNvSpPr>
          <p:nvPr/>
        </p:nvSpPr>
        <p:spPr bwMode="auto">
          <a:xfrm>
            <a:off x="6345238" y="4572000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TW" altLang="en-US" sz="2000">
                <a:solidFill>
                  <a:srgbClr val="FF0000"/>
                </a:solidFill>
                <a:latin typeface="Verdana" pitchFamily="34" charset="0"/>
                <a:ea typeface="標楷體" pitchFamily="65" charset="-120"/>
              </a:rPr>
              <a:t>參數類別</a:t>
            </a:r>
            <a:endParaRPr kumimoji="0" lang="en-US" altLang="zh-TW" sz="2000">
              <a:solidFill>
                <a:srgbClr val="FF0000"/>
              </a:solidFill>
              <a:latin typeface="Verdana" pitchFamily="34" charset="0"/>
              <a:ea typeface="標楷體" pitchFamily="65" charset="-120"/>
            </a:endParaRPr>
          </a:p>
        </p:txBody>
      </p:sp>
      <p:sp>
        <p:nvSpPr>
          <p:cNvPr id="18444" name="Line 39"/>
          <p:cNvSpPr>
            <a:spLocks noChangeShapeType="1"/>
          </p:cNvSpPr>
          <p:nvPr/>
        </p:nvSpPr>
        <p:spPr bwMode="auto">
          <a:xfrm flipH="1">
            <a:off x="1808163" y="3581400"/>
            <a:ext cx="1117600" cy="11287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445" name="Line 40"/>
          <p:cNvSpPr>
            <a:spLocks noChangeShapeType="1"/>
          </p:cNvSpPr>
          <p:nvPr/>
        </p:nvSpPr>
        <p:spPr bwMode="auto">
          <a:xfrm flipH="1">
            <a:off x="3557588" y="3622675"/>
            <a:ext cx="477837" cy="11334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446" name="Line 41"/>
          <p:cNvSpPr>
            <a:spLocks noChangeShapeType="1"/>
          </p:cNvSpPr>
          <p:nvPr/>
        </p:nvSpPr>
        <p:spPr bwMode="auto">
          <a:xfrm>
            <a:off x="4967288" y="3616325"/>
            <a:ext cx="388937" cy="1136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447" name="Line 42"/>
          <p:cNvSpPr>
            <a:spLocks noChangeShapeType="1"/>
          </p:cNvSpPr>
          <p:nvPr/>
        </p:nvSpPr>
        <p:spPr bwMode="auto">
          <a:xfrm>
            <a:off x="5348288" y="3627438"/>
            <a:ext cx="1473200" cy="93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448" name="投影片編號版面配置區 16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DCA496-6C51-4867-821B-5BF3C2807B5C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內容版面配置區 2"/>
          <p:cNvSpPr>
            <a:spLocks noGrp="1"/>
          </p:cNvSpPr>
          <p:nvPr>
            <p:ph idx="1"/>
          </p:nvPr>
        </p:nvSpPr>
        <p:spPr>
          <a:xfrm>
            <a:off x="468313" y="571500"/>
            <a:ext cx="8229600" cy="5357813"/>
          </a:xfrm>
        </p:spPr>
        <p:txBody>
          <a:bodyPr/>
          <a:lstStyle/>
          <a:p>
            <a:r>
              <a:rPr lang="en-US" altLang="zh-TW" smtClean="0"/>
              <a:t>OpenGL</a:t>
            </a:r>
            <a:r>
              <a:rPr lang="zh-TW" altLang="en-US" smtClean="0"/>
              <a:t>指令字尾及參數資料型別</a:t>
            </a:r>
            <a:endParaRPr lang="en-US" altLang="zh-TW" smtClean="0"/>
          </a:p>
          <a:p>
            <a:endParaRPr lang="zh-TW" altLang="en-US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5813" y="1341438"/>
          <a:ext cx="7929620" cy="449834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28696"/>
                <a:gridCol w="2286016"/>
                <a:gridCol w="2428890"/>
                <a:gridCol w="2286018"/>
              </a:tblGrid>
              <a:tr h="489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字尾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資料型別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相對應的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語言資料型別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OpenGL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自訂資料型態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8-bit integer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signed char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GLbyte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16-bit integer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short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GLshort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i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32-bit integer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 or long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Glint, </a:t>
                      </a: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GLsizei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f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32-bit floating point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float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GLfloat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, </a:t>
                      </a: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GLclampf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d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64-bit floating point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double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GLdouble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, </a:t>
                      </a: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GLclampd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ub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8-bit unsigned integer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unsigned char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GLubyte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, </a:t>
                      </a: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GLboolean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us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16-bit unsigned integer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unsigned short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GLushort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ui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32-bit unsigned integer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unsigned int or unsigned long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GLuint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, </a:t>
                      </a: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GLenum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, </a:t>
                      </a:r>
                      <a:r>
                        <a:rPr kumimoji="1" lang="en-US" altLang="zh-TW" sz="16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</a:rPr>
                        <a:t>GLbitfield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510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089B22-878F-463F-8574-9C16574CE086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OpenGL as a State Machine</a:t>
            </a:r>
            <a:endParaRPr lang="zh-TW" altLang="en-US" dirty="0"/>
          </a:p>
        </p:txBody>
      </p:sp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468313" y="1546225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OpenGL</a:t>
            </a:r>
            <a:r>
              <a:rPr lang="zh-TW" altLang="en-US" dirty="0" smtClean="0"/>
              <a:t>是一個狀態機</a:t>
            </a:r>
            <a:r>
              <a:rPr lang="en-US" altLang="zh-TW" dirty="0" smtClean="0"/>
              <a:t>(state machine)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中繪圖是由一堆參數我們稱之為狀態來控制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例如：目前的顏色、 背景顏色、 線的樣式、 目前視角、 光源的屬性等等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中常見的狀態控制指令：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glEnable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glDisable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glGetBooleanv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glGetDoublev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glGetFloatv</a:t>
            </a:r>
            <a:r>
              <a:rPr lang="en-US" altLang="zh-TW" dirty="0" smtClean="0"/>
              <a:t>() , </a:t>
            </a:r>
            <a:r>
              <a:rPr lang="en-US" altLang="zh-TW" dirty="0" err="1" smtClean="0"/>
              <a:t>glGetIntegerv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glGetPointerv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glIsEnabled</a:t>
            </a:r>
            <a:r>
              <a:rPr lang="en-US" altLang="zh-TW" dirty="0" smtClean="0"/>
              <a:t>()</a:t>
            </a:r>
            <a:endParaRPr lang="zh-TW" altLang="en-US" dirty="0" smtClean="0"/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52CDB5-3427-4D11-B9DC-2EB651E69D6A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zh-TW" altLang="en-US" i="0" dirty="0" smtClean="0"/>
              <a:t>與</a:t>
            </a:r>
            <a:r>
              <a:rPr lang="en-US" altLang="zh-TW" dirty="0" smtClean="0"/>
              <a:t>OpenGL</a:t>
            </a:r>
            <a:r>
              <a:rPr lang="zh-TW" altLang="en-US" i="0" dirty="0" smtClean="0"/>
              <a:t>相關的函式庫</a:t>
            </a:r>
            <a:endParaRPr lang="zh-TW" altLang="en-US" i="0" dirty="0"/>
          </a:p>
        </p:txBody>
      </p:sp>
      <p:sp>
        <p:nvSpPr>
          <p:cNvPr id="2150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OpenGL Utility Library (GLU)</a:t>
            </a:r>
          </a:p>
          <a:p>
            <a:pPr lvl="1"/>
            <a:r>
              <a:rPr lang="en-US" altLang="zh-TW" smtClean="0"/>
              <a:t>GLU</a:t>
            </a:r>
            <a:r>
              <a:rPr lang="zh-TW" altLang="en-US" smtClean="0"/>
              <a:t>是一些利用</a:t>
            </a:r>
            <a:r>
              <a:rPr lang="en-US" altLang="zh-TW" smtClean="0"/>
              <a:t>OpenGL</a:t>
            </a:r>
            <a:r>
              <a:rPr lang="zh-TW" altLang="en-US" smtClean="0"/>
              <a:t>低階指令所組成的函式。 </a:t>
            </a:r>
            <a:r>
              <a:rPr lang="en-US" altLang="zh-TW" smtClean="0"/>
              <a:t>GLU</a:t>
            </a:r>
            <a:r>
              <a:rPr lang="zh-TW" altLang="en-US" smtClean="0"/>
              <a:t>可以幫助我們簡化一些繪圖的設定工作， 例如設定視角、 設定投影矩陣、 多邊形的分割以及曲面的繪製等。 </a:t>
            </a:r>
            <a:endParaRPr lang="en-US" altLang="zh-TW" smtClean="0"/>
          </a:p>
          <a:p>
            <a:pPr lvl="1"/>
            <a:r>
              <a:rPr lang="en-US" altLang="zh-TW" smtClean="0"/>
              <a:t>GLU</a:t>
            </a:r>
            <a:r>
              <a:rPr lang="zh-TW" altLang="en-US" smtClean="0"/>
              <a:t>指令都是以</a:t>
            </a:r>
            <a:r>
              <a:rPr lang="en-US" altLang="zh-TW" smtClean="0"/>
              <a:t>“glu”</a:t>
            </a:r>
            <a:r>
              <a:rPr lang="zh-TW" altLang="en-US" smtClean="0"/>
              <a:t>做為指令的字首</a:t>
            </a:r>
            <a:endParaRPr lang="en-US" altLang="zh-TW" smtClean="0"/>
          </a:p>
          <a:p>
            <a:pPr lvl="1"/>
            <a:r>
              <a:rPr lang="en-US" altLang="zh-TW" smtClean="0"/>
              <a:t>Ex: gluLookAt(), gluOrtho2D()</a:t>
            </a:r>
            <a:endParaRPr lang="zh-TW" altLang="en-US" smtClean="0"/>
          </a:p>
        </p:txBody>
      </p:sp>
      <p:sp>
        <p:nvSpPr>
          <p:cNvPr id="21507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CA98F1-768C-4D07-A484-5D6CC90ADF25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內容版面配置區 2"/>
          <p:cNvSpPr>
            <a:spLocks noGrp="1"/>
          </p:cNvSpPr>
          <p:nvPr>
            <p:ph idx="1"/>
          </p:nvPr>
        </p:nvSpPr>
        <p:spPr>
          <a:xfrm>
            <a:off x="468313" y="500063"/>
            <a:ext cx="8229600" cy="5654675"/>
          </a:xfrm>
        </p:spPr>
        <p:txBody>
          <a:bodyPr/>
          <a:lstStyle/>
          <a:p>
            <a:r>
              <a:rPr lang="en-US" altLang="zh-TW" sz="2800" dirty="0" smtClean="0"/>
              <a:t>OpenGL Utility Toolkit (GLUT)</a:t>
            </a:r>
          </a:p>
          <a:p>
            <a:pPr lvl="1"/>
            <a:r>
              <a:rPr lang="en-US" altLang="zh-TW" sz="2400" dirty="0" smtClean="0"/>
              <a:t>OpenGL</a:t>
            </a:r>
            <a:r>
              <a:rPr lang="zh-TW" altLang="en-US" sz="2400" dirty="0" smtClean="0"/>
              <a:t>是跨平台的函式庫，為了讓</a:t>
            </a:r>
            <a:r>
              <a:rPr lang="en-US" altLang="zh-TW" sz="2400" dirty="0" smtClean="0"/>
              <a:t>OpenGL</a:t>
            </a:r>
            <a:r>
              <a:rPr lang="zh-TW" altLang="en-US" sz="2400" dirty="0" smtClean="0"/>
              <a:t>可以輕易地在各種作業系統下進行測試，我們還需要一個與作業系統溝通的函式庫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GLUT</a:t>
            </a:r>
            <a:r>
              <a:rPr lang="zh-TW" altLang="en-US" sz="2400" dirty="0" smtClean="0"/>
              <a:t>實作了一個簡易的視窗應用程式介面， 讓</a:t>
            </a:r>
            <a:r>
              <a:rPr lang="en-US" altLang="zh-TW" sz="2400" dirty="0" smtClean="0"/>
              <a:t>OpenGL</a:t>
            </a:r>
            <a:r>
              <a:rPr lang="zh-TW" altLang="en-US" sz="2400" dirty="0" smtClean="0"/>
              <a:t>函式庫可以在此視窗上進行繪圖的工作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GLUT</a:t>
            </a:r>
            <a:r>
              <a:rPr lang="zh-TW" altLang="en-US" sz="2400" dirty="0" smtClean="0"/>
              <a:t>也提供了許多簡單的</a:t>
            </a:r>
            <a:r>
              <a:rPr lang="en-US" altLang="zh-TW" sz="2400" dirty="0" smtClean="0"/>
              <a:t>3D</a:t>
            </a:r>
            <a:r>
              <a:rPr lang="zh-TW" altLang="en-US" sz="2400" dirty="0" smtClean="0"/>
              <a:t>模型可以讓使用者進行測試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GLUT</a:t>
            </a:r>
            <a:r>
              <a:rPr lang="zh-TW" altLang="en-US" sz="2400" dirty="0" smtClean="0"/>
              <a:t>指令都是以</a:t>
            </a:r>
            <a:r>
              <a:rPr lang="en-US" altLang="zh-TW" sz="2400" dirty="0" smtClean="0"/>
              <a:t>“glut”</a:t>
            </a:r>
            <a:r>
              <a:rPr lang="zh-TW" altLang="en-US" sz="2400" dirty="0" smtClean="0"/>
              <a:t>做為指令的字首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Ex: </a:t>
            </a:r>
            <a:r>
              <a:rPr lang="en-US" altLang="zh-TW" sz="2400" dirty="0" err="1" smtClean="0"/>
              <a:t>glutCreateWindow</a:t>
            </a:r>
            <a:r>
              <a:rPr lang="en-US" altLang="zh-TW" sz="2400" dirty="0" smtClean="0"/>
              <a:t>(), </a:t>
            </a:r>
            <a:r>
              <a:rPr lang="en-US" altLang="zh-TW" sz="2400" dirty="0" err="1" smtClean="0"/>
              <a:t>glutDisplayFunc</a:t>
            </a:r>
            <a:r>
              <a:rPr lang="en-US" altLang="zh-TW" sz="2400" dirty="0" smtClean="0"/>
              <a:t>(), </a:t>
            </a:r>
            <a:r>
              <a:rPr lang="en-US" altLang="zh-TW" sz="2400" dirty="0" err="1" smtClean="0"/>
              <a:t>glutKeyboardFunc</a:t>
            </a:r>
            <a:r>
              <a:rPr lang="en-US" altLang="zh-TW" sz="2400" dirty="0" smtClean="0"/>
              <a:t>(), </a:t>
            </a:r>
            <a:r>
              <a:rPr lang="en-US" altLang="zh-TW" sz="2400" dirty="0" err="1" smtClean="0"/>
              <a:t>glutMouseFunc</a:t>
            </a:r>
            <a:r>
              <a:rPr lang="en-US" altLang="zh-TW" sz="2400" dirty="0" smtClean="0"/>
              <a:t>(), </a:t>
            </a:r>
            <a:r>
              <a:rPr lang="en-US" altLang="zh-TW" sz="2400" dirty="0" err="1" smtClean="0"/>
              <a:t>glutSolidSphere</a:t>
            </a:r>
            <a:r>
              <a:rPr lang="en-US" altLang="zh-TW" sz="2400" dirty="0" smtClean="0"/>
              <a:t>(), </a:t>
            </a:r>
            <a:r>
              <a:rPr lang="en-US" altLang="zh-TW" sz="2400" dirty="0" err="1" smtClean="0"/>
              <a:t>glutSolidTeapot</a:t>
            </a:r>
            <a:r>
              <a:rPr lang="en-US" altLang="zh-TW" sz="2400" dirty="0" smtClean="0"/>
              <a:t>(), etc.</a:t>
            </a:r>
            <a:endParaRPr lang="zh-TW" altLang="en-US" sz="2400" dirty="0" smtClean="0"/>
          </a:p>
        </p:txBody>
      </p:sp>
      <p:sp>
        <p:nvSpPr>
          <p:cNvPr id="22530" name="投影片編號版面配置區 3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EB2CCE-36B2-4226-AF1E-458AB9700475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zu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Yzu</Template>
  <TotalTime>1913</TotalTime>
  <Words>1851</Words>
  <Application>Microsoft Office PowerPoint</Application>
  <PresentationFormat>如螢幕大小 (4:3)</PresentationFormat>
  <Paragraphs>271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Yzu</vt:lpstr>
      <vt:lpstr>OpenGL簡介以及C#環境設定</vt:lpstr>
      <vt:lpstr>What is OpenGL?</vt:lpstr>
      <vt:lpstr>Some OpenGL Examples</vt:lpstr>
      <vt:lpstr>A Simple OpenGL Code</vt:lpstr>
      <vt:lpstr>OpenGL指令語法</vt:lpstr>
      <vt:lpstr>投影片 6</vt:lpstr>
      <vt:lpstr>OpenGL as a State Machine</vt:lpstr>
      <vt:lpstr>與OpenGL相關的函式庫</vt:lpstr>
      <vt:lpstr>投影片 9</vt:lpstr>
      <vt:lpstr>OpenGL Programming Using GLUT</vt:lpstr>
      <vt:lpstr>投影片 11</vt:lpstr>
      <vt:lpstr>Using OpenGL in Visual C#</vt:lpstr>
      <vt:lpstr>投影片 13</vt:lpstr>
      <vt:lpstr>Tao Framework</vt:lpstr>
      <vt:lpstr>投影片 15</vt:lpstr>
      <vt:lpstr>使用Tao Framework的OpenGL函式庫</vt:lpstr>
      <vt:lpstr>投影片 17</vt:lpstr>
      <vt:lpstr>投影片 18</vt:lpstr>
      <vt:lpstr>OpenGL Programming Under C#</vt:lpstr>
      <vt:lpstr>投影片 20</vt:lpstr>
      <vt:lpstr>投影片 21</vt:lpstr>
      <vt:lpstr>投影片 22</vt:lpstr>
      <vt:lpstr>投影片 23</vt:lpstr>
      <vt:lpstr>其他OpenGL範例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chteng</dc:creator>
  <cp:lastModifiedBy>user</cp:lastModifiedBy>
  <cp:revision>153</cp:revision>
  <dcterms:created xsi:type="dcterms:W3CDTF">2009-01-04T13:15:21Z</dcterms:created>
  <dcterms:modified xsi:type="dcterms:W3CDTF">2014-02-13T08:51:29Z</dcterms:modified>
</cp:coreProperties>
</file>