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258" r:id="rId4"/>
    <p:sldId id="265" r:id="rId5"/>
    <p:sldId id="266" r:id="rId6"/>
    <p:sldId id="260" r:id="rId7"/>
    <p:sldId id="273" r:id="rId8"/>
    <p:sldId id="275" r:id="rId9"/>
    <p:sldId id="276" r:id="rId10"/>
    <p:sldId id="277" r:id="rId11"/>
    <p:sldId id="269" r:id="rId12"/>
    <p:sldId id="274" r:id="rId13"/>
    <p:sldId id="279" r:id="rId14"/>
    <p:sldId id="280" r:id="rId15"/>
    <p:sldId id="278" r:id="rId16"/>
    <p:sldId id="281" r:id="rId17"/>
    <p:sldId id="284" r:id="rId18"/>
    <p:sldId id="261" r:id="rId19"/>
    <p:sldId id="286" r:id="rId20"/>
    <p:sldId id="290" r:id="rId21"/>
    <p:sldId id="283" r:id="rId22"/>
    <p:sldId id="289" r:id="rId23"/>
    <p:sldId id="287" r:id="rId24"/>
    <p:sldId id="288" r:id="rId25"/>
    <p:sldId id="291" r:id="rId26"/>
    <p:sldId id="262" r:id="rId27"/>
    <p:sldId id="292" r:id="rId28"/>
    <p:sldId id="293" r:id="rId29"/>
    <p:sldId id="294" r:id="rId30"/>
    <p:sldId id="295" r:id="rId31"/>
    <p:sldId id="285" r:id="rId32"/>
    <p:sldId id="296" r:id="rId33"/>
    <p:sldId id="264" r:id="rId34"/>
    <p:sldId id="297" r:id="rId35"/>
    <p:sldId id="298" r:id="rId36"/>
    <p:sldId id="299" r:id="rId37"/>
    <p:sldId id="282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660066"/>
    <a:srgbClr val="FF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7" autoAdjust="0"/>
  </p:normalViewPr>
  <p:slideViewPr>
    <p:cSldViewPr>
      <p:cViewPr varScale="1">
        <p:scale>
          <a:sx n="97" d="100"/>
          <a:sy n="97" d="100"/>
        </p:scale>
        <p:origin x="14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4059-2403-4501-A0FB-831A868F804C}" type="datetimeFigureOut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54F3E-A0CD-492D-B5E0-6D8978E907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59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54F3E-A0CD-492D-B5E0-6D8978E9076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1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54F3E-A0CD-492D-B5E0-6D8978E9076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79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54F3E-A0CD-492D-B5E0-6D8978E9076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1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54F3E-A0CD-492D-B5E0-6D8978E9076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8E9054-DC8C-4CE4-94F6-AED18AD6CDA0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51468-CCE2-4265-8666-55EA01ED034E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1DF43-CC60-449B-9D9E-633C65621D8B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FD003-A984-4755-A84D-1974EE6C00DF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1B3605-B7F8-456D-8F37-F161D0C0EED3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535D22-F2C1-43C7-A2F3-C2A8F358823C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1200C4-EA34-4604-9213-0F6B5EA15C34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C56781-3340-4614-9BBA-B4CA5D4A0181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0F60B-72D5-43FC-95F6-C827106345A1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5CA639-B396-41BC-B67F-ECB076ACE13B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95E-B7F3-48CF-96CD-4FCEF5ECA752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YZU5L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6856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C8F729C-2B57-405C-AAD4-431557749829}" type="datetime1">
              <a:rPr lang="zh-TW" altLang="en-US" smtClean="0"/>
              <a:pPr/>
              <a:t>2016/3/14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66006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66006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66006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平面繪圖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元智大學資訊傳播學系</a:t>
            </a:r>
          </a:p>
          <a:p>
            <a:r>
              <a:rPr lang="zh-TW" altLang="en-US" dirty="0" smtClean="0"/>
              <a:t>助理教授 鄧進宏</a:t>
            </a:r>
          </a:p>
          <a:p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6375" y="1341438"/>
            <a:ext cx="6400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sz="2800" dirty="0" smtClean="0">
                <a:solidFill>
                  <a:srgbClr val="660066"/>
                </a:solidFill>
                <a:ea typeface="標楷體" pitchFamily="65" charset="-120"/>
              </a:rPr>
              <a:t>IC271A: </a:t>
            </a:r>
            <a:r>
              <a:rPr lang="zh-TW" altLang="en-US" sz="2800" dirty="0" smtClean="0">
                <a:solidFill>
                  <a:srgbClr val="660066"/>
                </a:solidFill>
                <a:ea typeface="標楷體" pitchFamily="65" charset="-120"/>
              </a:rPr>
              <a:t>電腦圖學</a:t>
            </a:r>
            <a:endParaRPr lang="zh-TW" altLang="en-US" sz="2800" dirty="0">
              <a:solidFill>
                <a:srgbClr val="660066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1"/>
            <a:r>
              <a:rPr lang="zh-TW" altLang="en-US" dirty="0" smtClean="0"/>
              <a:t>雙重緩衝器的概念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雙重緩衝器主要用於動態畫面，讓畫面更流暢</a:t>
            </a:r>
            <a:endParaRPr lang="zh-TW" altLang="en-US" dirty="0"/>
          </a:p>
        </p:txBody>
      </p:sp>
      <p:pic>
        <p:nvPicPr>
          <p:cNvPr id="11" name="圖片 10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8814" y="4045750"/>
            <a:ext cx="3713924" cy="1800000"/>
          </a:xfrm>
          <a:prstGeom prst="rect">
            <a:avLst/>
          </a:prstGeom>
        </p:spPr>
      </p:pic>
      <p:pic>
        <p:nvPicPr>
          <p:cNvPr id="12" name="圖片 11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8814" y="1845222"/>
            <a:ext cx="3694241" cy="1800000"/>
          </a:xfrm>
          <a:prstGeom prst="rect">
            <a:avLst/>
          </a:prstGeom>
        </p:spPr>
      </p:pic>
      <p:sp>
        <p:nvSpPr>
          <p:cNvPr id="13" name="弧形箭號 (左彎) 12"/>
          <p:cNvSpPr/>
          <p:nvPr/>
        </p:nvSpPr>
        <p:spPr>
          <a:xfrm>
            <a:off x="5859342" y="2845354"/>
            <a:ext cx="642942" cy="1800000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向右箭號 13"/>
          <p:cNvSpPr/>
          <p:nvPr/>
        </p:nvSpPr>
        <p:spPr>
          <a:xfrm>
            <a:off x="928662" y="2773916"/>
            <a:ext cx="644400" cy="1800000"/>
          </a:xfrm>
          <a:prstGeom prst="curvedRightArrow">
            <a:avLst/>
          </a:prstGeom>
          <a:solidFill>
            <a:srgbClr val="FFC000"/>
          </a:solidFill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073260" y="141659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前置緩衝器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73260" y="58457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後置緩衝器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00760" y="1853975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前置緩衝器的資料會直接顯示於螢幕上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00760" y="4643446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所有繪圖動作都在後置緩衝器中進行，當圖畫好之後再快速切換至前置緩衝器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1"/>
            <a:r>
              <a:rPr lang="en-US" altLang="zh-TW" dirty="0" err="1" smtClean="0"/>
              <a:t>SimpleOpenGlControl</a:t>
            </a:r>
            <a:r>
              <a:rPr lang="zh-TW" altLang="en-US" dirty="0" smtClean="0"/>
              <a:t>控制項與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有關的屬性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ColorBits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設定色彩緩衝器每個像素所佔資料的大小，預設值為</a:t>
            </a:r>
            <a:r>
              <a:rPr lang="en-US" altLang="zh-TW" dirty="0" smtClean="0"/>
              <a:t>32bits</a:t>
            </a:r>
            <a:r>
              <a:rPr lang="zh-TW" altLang="en-US" dirty="0" smtClean="0"/>
              <a:t>，即</a:t>
            </a:r>
            <a:r>
              <a:rPr lang="en-US" altLang="zh-TW" dirty="0" smtClean="0"/>
              <a:t>red, green, blue, alpha</a:t>
            </a:r>
            <a:r>
              <a:rPr lang="zh-TW" altLang="en-US" dirty="0" smtClean="0"/>
              <a:t>各佔一個位元組</a:t>
            </a:r>
            <a:r>
              <a:rPr lang="en-US" altLang="zh-TW" dirty="0" smtClean="0"/>
              <a:t>(8 bits)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DepthBits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設定深度緩衝器每個像素所佔資料的大小，預設值為</a:t>
            </a:r>
            <a:r>
              <a:rPr lang="en-US" altLang="zh-TW" dirty="0" smtClean="0"/>
              <a:t>16bits</a:t>
            </a:r>
            <a:r>
              <a:rPr lang="zh-TW" altLang="en-US" dirty="0" smtClean="0"/>
              <a:t>。深度緩衝器主要是用來辨別物體的遠近。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AccumBits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設定</a:t>
            </a:r>
            <a:r>
              <a:rPr lang="en-US" altLang="zh-TW" dirty="0" smtClean="0"/>
              <a:t>accumulation buffer</a:t>
            </a:r>
            <a:r>
              <a:rPr lang="zh-TW" altLang="en-US" dirty="0" smtClean="0"/>
              <a:t>每個像素所佔資料的大小。</a:t>
            </a:r>
            <a:r>
              <a:rPr lang="en-US" altLang="zh-TW" dirty="0" smtClean="0"/>
              <a:t>Accumulation buffer</a:t>
            </a:r>
            <a:r>
              <a:rPr lang="zh-TW" altLang="en-US" dirty="0" smtClean="0"/>
              <a:t>可用來進行特別的影像處理，例如去除因影像取樣所產生的鋸齒效應</a:t>
            </a:r>
            <a:r>
              <a:rPr lang="en-US" altLang="zh-TW" dirty="0" smtClean="0"/>
              <a:t>(aliasing)</a:t>
            </a:r>
            <a:r>
              <a:rPr lang="zh-TW" altLang="en-US" dirty="0" smtClean="0"/>
              <a:t>。 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StencilBits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設定</a:t>
            </a:r>
            <a:r>
              <a:rPr lang="en-US" altLang="zh-TW" dirty="0" smtClean="0"/>
              <a:t>stencil buffer</a:t>
            </a:r>
            <a:r>
              <a:rPr lang="zh-TW" altLang="en-US" dirty="0" smtClean="0"/>
              <a:t>每個像素所佔資料的大小。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AutoSwapBuffers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是否要讓前置與後置緩衝器自動進行切換，預設值為</a:t>
            </a:r>
            <a:r>
              <a:rPr lang="en-US" altLang="zh-TW" dirty="0" smtClean="0"/>
              <a:t>true</a:t>
            </a:r>
          </a:p>
          <a:p>
            <a:pPr lvl="3"/>
            <a:r>
              <a:rPr lang="zh-TW" altLang="en-US" dirty="0" smtClean="0"/>
              <a:t>在某些系統中，程式設計師必須自行處理緩衝器切換的事宜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r>
              <a:rPr lang="zh-TW" altLang="en-US" dirty="0" smtClean="0"/>
              <a:t>範例二：</a:t>
            </a:r>
            <a:r>
              <a:rPr lang="en-US" altLang="zh-TW" dirty="0" err="1" smtClean="0"/>
              <a:t>Sierpinski</a:t>
            </a:r>
            <a:r>
              <a:rPr lang="zh-TW" altLang="en-US" dirty="0" smtClean="0"/>
              <a:t>三角形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Sierpinski</a:t>
            </a:r>
            <a:r>
              <a:rPr lang="zh-TW" altLang="en-US" dirty="0" smtClean="0"/>
              <a:t>三角形的產生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給定三角形的三個頂點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從三角形的三個頂點任意選取一點，令其為</a:t>
            </a:r>
            <a:r>
              <a:rPr lang="en-US" altLang="zh-TW" dirty="0" smtClean="0"/>
              <a:t>p</a:t>
            </a:r>
          </a:p>
          <a:p>
            <a:pPr lvl="2"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從三角形的三個頂點再任意選取一點，令其為</a:t>
            </a:r>
            <a:r>
              <a:rPr lang="en-US" altLang="zh-TW" dirty="0" smtClean="0"/>
              <a:t>q</a:t>
            </a:r>
          </a:p>
          <a:p>
            <a:pPr lvl="2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q</a:t>
            </a:r>
            <a:r>
              <a:rPr lang="zh-TW" altLang="en-US" dirty="0" smtClean="0"/>
              <a:t>的中點，並將此點標於座標平面上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dirty="0" smtClean="0"/>
              <a:t>5. </a:t>
            </a:r>
            <a:r>
              <a:rPr lang="zh-TW" altLang="en-US" dirty="0" smtClean="0"/>
              <a:t>令</a:t>
            </a:r>
            <a:r>
              <a:rPr lang="en-US" altLang="zh-TW" dirty="0" smtClean="0"/>
              <a:t>p</a:t>
            </a:r>
            <a:r>
              <a:rPr lang="zh-TW" altLang="en-US" dirty="0" smtClean="0"/>
              <a:t>為步驟</a:t>
            </a:r>
            <a:r>
              <a:rPr lang="en-US" altLang="zh-TW" dirty="0" smtClean="0"/>
              <a:t>4</a:t>
            </a:r>
            <a:r>
              <a:rPr lang="zh-TW" altLang="en-US" dirty="0" smtClean="0"/>
              <a:t>所產生的點，重複步驟</a:t>
            </a:r>
            <a:r>
              <a:rPr lang="en-US" altLang="zh-TW" dirty="0" smtClean="0"/>
              <a:t>3-5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3357555" y="3643314"/>
            <a:ext cx="2643206" cy="2000264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2"/>
            <a:endCxn id="4" idx="5"/>
          </p:cNvCxnSpPr>
          <p:nvPr/>
        </p:nvCxnSpPr>
        <p:spPr>
          <a:xfrm rot="5400000" flipH="1" flipV="1">
            <a:off x="3848691" y="4152309"/>
            <a:ext cx="1000132" cy="19824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298738" y="461817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357555" y="558449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57818" y="428625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88007" y="537018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cxnSp>
        <p:nvCxnSpPr>
          <p:cNvPr id="13" name="直線接點 12"/>
          <p:cNvCxnSpPr>
            <a:endCxn id="4" idx="0"/>
          </p:cNvCxnSpPr>
          <p:nvPr/>
        </p:nvCxnSpPr>
        <p:spPr>
          <a:xfrm rot="5400000" flipH="1" flipV="1">
            <a:off x="3827861" y="4254103"/>
            <a:ext cx="1462086" cy="2405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4407114" y="505915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62449" y="500063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cxnSp>
        <p:nvCxnSpPr>
          <p:cNvPr id="19" name="直線接點 18"/>
          <p:cNvCxnSpPr>
            <a:stCxn id="4" idx="4"/>
          </p:cNvCxnSpPr>
          <p:nvPr/>
        </p:nvCxnSpPr>
        <p:spPr>
          <a:xfrm rot="5400000" flipH="1">
            <a:off x="4638673" y="4281491"/>
            <a:ext cx="1276365" cy="1447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519052" y="433387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200091" y="492863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62474" y="4076705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072066" y="49417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00562" y="325999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000760" y="54885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4"/>
            <a:ext cx="8229600" cy="5726135"/>
          </a:xfrm>
        </p:spPr>
        <p:txBody>
          <a:bodyPr/>
          <a:lstStyle/>
          <a:p>
            <a:pPr lvl="1"/>
            <a:r>
              <a:rPr lang="zh-TW" altLang="en-US" dirty="0" smtClean="0"/>
              <a:t>程式碼：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在表單類別中新增一個</a:t>
            </a:r>
            <a:r>
              <a:rPr lang="en-US" altLang="zh-TW" dirty="0" err="1" smtClean="0"/>
              <a:t>Sierpinski</a:t>
            </a:r>
            <a:r>
              <a:rPr lang="zh-TW" altLang="en-US" dirty="0" smtClean="0"/>
              <a:t>成員函數如下：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04" y="1285860"/>
            <a:ext cx="6643734" cy="442915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private void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Sierpinski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x1,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y1,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x2,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y2,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x3,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y3)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[,] T= new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[3,2];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Random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new Random();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index 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(0,3);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[] point= new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[2];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	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T[0,0] = x1;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T[0,1] = y1;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T[1,0] = x2;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T[1,1] = y2;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T[2,0] = x3;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T[2,1] = y3;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point[0] = T[index,0];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point[1] = T[index,1];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for(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=0;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&lt;3000;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++)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index 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(0,3);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point[0] = (point[0]+T[index,0])/2;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point[1] = (point[1]+T[index,1])/2;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Gl.glVertex2i(point[0],point[1]);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64088" y="2205112"/>
            <a:ext cx="720080" cy="2159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000" dirty="0" smtClean="0">
                <a:latin typeface="Verdana" pitchFamily="34" charset="0"/>
              </a:rPr>
              <a:t>T[0,0]=x1</a:t>
            </a:r>
            <a:endParaRPr lang="en-US" altLang="zh-TW" sz="1000" dirty="0">
              <a:latin typeface="Verdana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364088" y="2421012"/>
            <a:ext cx="720080" cy="2159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000" dirty="0" smtClean="0">
                <a:latin typeface="Verdana" pitchFamily="34" charset="0"/>
              </a:rPr>
              <a:t>T[1,0]=x2</a:t>
            </a:r>
            <a:endParaRPr lang="en-US" altLang="zh-TW" sz="1000" dirty="0">
              <a:latin typeface="Verdana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084168" y="2204864"/>
            <a:ext cx="720080" cy="2159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000" dirty="0" smtClean="0">
                <a:latin typeface="Verdana" pitchFamily="34" charset="0"/>
              </a:rPr>
              <a:t>T[0,1]=y1</a:t>
            </a:r>
            <a:endParaRPr lang="en-US" altLang="zh-TW" sz="1000" dirty="0">
              <a:latin typeface="Verdana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084168" y="2420888"/>
            <a:ext cx="720080" cy="2159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000" dirty="0" smtClean="0">
                <a:latin typeface="Verdana" pitchFamily="34" charset="0"/>
              </a:rPr>
              <a:t>T[1,1]=y2</a:t>
            </a:r>
            <a:endParaRPr lang="en-US" altLang="zh-TW" sz="1000" dirty="0">
              <a:latin typeface="Verdana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364088" y="2637036"/>
            <a:ext cx="720080" cy="2159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000" dirty="0" smtClean="0">
                <a:latin typeface="Verdana" pitchFamily="34" charset="0"/>
              </a:rPr>
              <a:t>T[2,0]=x3</a:t>
            </a:r>
            <a:endParaRPr lang="en-US" altLang="zh-TW" sz="1000" dirty="0">
              <a:latin typeface="Verdana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084168" y="2636912"/>
            <a:ext cx="720080" cy="2159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000" dirty="0" smtClean="0">
                <a:latin typeface="Verdana" pitchFamily="34" charset="0"/>
              </a:rPr>
              <a:t>T[2,1]=y3</a:t>
            </a:r>
            <a:endParaRPr lang="en-US" altLang="zh-TW" sz="1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785794"/>
            <a:ext cx="8229600" cy="5368945"/>
          </a:xfrm>
        </p:spPr>
        <p:txBody>
          <a:bodyPr/>
          <a:lstStyle/>
          <a:p>
            <a:pPr lvl="2"/>
            <a:r>
              <a:rPr lang="zh-TW" altLang="en-US" dirty="0" smtClean="0"/>
              <a:t>修改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控制項的</a:t>
            </a:r>
            <a:r>
              <a:rPr lang="en-US" altLang="zh-TW" dirty="0" smtClean="0"/>
              <a:t>Paint</a:t>
            </a:r>
            <a:r>
              <a:rPr lang="zh-TW" altLang="en-US" dirty="0" smtClean="0"/>
              <a:t>事件處理函數</a:t>
            </a:r>
          </a:p>
          <a:p>
            <a:pPr lvl="2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3042" y="1285860"/>
            <a:ext cx="6357982" cy="164307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private void simpleOpenGlControl1_Paint(object sender,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PaintEventArgs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e)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Gl.GL_COLOR_BUFFER_BIT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Sierpinski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(110,110,400,130,300,400);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57166"/>
            <a:ext cx="8229600" cy="5797573"/>
          </a:xfrm>
        </p:spPr>
        <p:txBody>
          <a:bodyPr/>
          <a:lstStyle/>
          <a:p>
            <a:r>
              <a:rPr lang="zh-TW" altLang="en-US" dirty="0" smtClean="0"/>
              <a:t>範例三：用滑鼠設定</a:t>
            </a:r>
            <a:r>
              <a:rPr lang="en-US" altLang="zh-TW" dirty="0" err="1" smtClean="0"/>
              <a:t>Sierpinski</a:t>
            </a:r>
            <a:r>
              <a:rPr lang="zh-TW" altLang="en-US" dirty="0" smtClean="0"/>
              <a:t>三角形的頂點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延續前一個範例，在表單類別中新增以下的成員變數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新增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控制項的</a:t>
            </a:r>
            <a:r>
              <a:rPr lang="en-US" altLang="zh-TW" dirty="0" err="1" smtClean="0"/>
              <a:t>MouseClick</a:t>
            </a:r>
            <a:r>
              <a:rPr lang="zh-TW" altLang="en-US" dirty="0" smtClean="0"/>
              <a:t>事件，並在事件處理函數中加入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1428736"/>
            <a:ext cx="7072362" cy="121444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public partial class Form1 : Form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[,] Points = new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[300,2];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0;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…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285852" y="3500438"/>
            <a:ext cx="7072362" cy="285752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if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e.Button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MouseButtons.Left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if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&lt; 300)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Points[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0] 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Points[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1] = 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this.simpleOpenGlControl1.Size.Height -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e.Y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++;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if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e.Button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MouseButtons.Right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this.simpleOpenGlControl1.Refresh();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2"/>
            <a:r>
              <a:rPr lang="zh-TW" altLang="en-US" dirty="0" smtClean="0"/>
              <a:t>注意，視窗座標系與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座標系是上下顛倒的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simpleOpenGlControl1</a:t>
            </a:r>
            <a:r>
              <a:rPr lang="zh-TW" altLang="en-US" dirty="0" smtClean="0"/>
              <a:t>控制項的</a:t>
            </a:r>
            <a:r>
              <a:rPr lang="en-US" altLang="zh-TW" dirty="0" smtClean="0"/>
              <a:t>Refresh</a:t>
            </a:r>
            <a:r>
              <a:rPr lang="zh-TW" altLang="en-US" dirty="0" smtClean="0"/>
              <a:t>指令能夠令視窗重繪其工作區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即重新執行</a:t>
            </a:r>
            <a:r>
              <a:rPr lang="en-US" altLang="zh-TW" dirty="0" smtClean="0"/>
              <a:t>Paint</a:t>
            </a:r>
            <a:r>
              <a:rPr lang="zh-TW" altLang="en-US" dirty="0" smtClean="0"/>
              <a:t>事件處理函數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，如此即能讓滑鼠所設定的</a:t>
            </a:r>
            <a:r>
              <a:rPr lang="en-US" altLang="zh-TW" dirty="0" err="1" smtClean="0"/>
              <a:t>Sierpinski</a:t>
            </a:r>
            <a:r>
              <a:rPr lang="zh-TW" altLang="en-US" dirty="0" smtClean="0"/>
              <a:t>三角形立即出現在螢幕上</a:t>
            </a:r>
            <a:endParaRPr lang="zh-TW" altLang="en-US" dirty="0"/>
          </a:p>
        </p:txBody>
      </p:sp>
      <p:pic>
        <p:nvPicPr>
          <p:cNvPr id="4" name="圖片 3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219" y="1466852"/>
            <a:ext cx="3381781" cy="253365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rot="10800000">
            <a:off x="642910" y="160972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85720" y="1428736"/>
            <a:ext cx="500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座標原點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85984" y="107154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視窗座標系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333370" y="1714488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976180" y="2071678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214546" y="15811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>
                <a:solidFill>
                  <a:srgbClr val="FF0000"/>
                </a:solidFill>
                <a:latin typeface="+mj-lt"/>
              </a:rPr>
              <a:t>x</a:t>
            </a:r>
            <a:endParaRPr lang="zh-TW" altLang="en-US" sz="16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85852" y="237606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>
                <a:solidFill>
                  <a:srgbClr val="FF0000"/>
                </a:solidFill>
                <a:latin typeface="+mj-lt"/>
              </a:rPr>
              <a:t>y</a:t>
            </a:r>
            <a:endParaRPr lang="zh-TW" altLang="en-US" sz="1600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圖片 16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8572" y="1571612"/>
            <a:ext cx="3332518" cy="236641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000760" y="1071546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OpenGL</a:t>
            </a:r>
            <a:r>
              <a:rPr lang="zh-TW" altLang="en-US" sz="1600" dirty="0" smtClean="0">
                <a:solidFill>
                  <a:srgbClr val="FF0000"/>
                </a:solidFill>
              </a:rPr>
              <a:t>座標系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261666" y="385604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 flipH="1" flipV="1">
            <a:off x="4881908" y="3464719"/>
            <a:ext cx="78581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31279" y="36152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>
                <a:solidFill>
                  <a:srgbClr val="FF0000"/>
                </a:solidFill>
                <a:latin typeface="+mj-lt"/>
              </a:rPr>
              <a:t>x</a:t>
            </a:r>
            <a:endParaRPr lang="zh-TW" altLang="en-US" sz="16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14942" y="2720899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>
                <a:solidFill>
                  <a:srgbClr val="FF0000"/>
                </a:solidFill>
                <a:latin typeface="+mj-lt"/>
              </a:rPr>
              <a:t>y</a:t>
            </a:r>
            <a:endParaRPr lang="zh-TW" altLang="en-US" sz="16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14876" y="437633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座標原點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5400000">
            <a:off x="4954698" y="4143380"/>
            <a:ext cx="42783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785793"/>
            <a:ext cx="8229600" cy="5368945"/>
          </a:xfrm>
        </p:spPr>
        <p:txBody>
          <a:bodyPr/>
          <a:lstStyle/>
          <a:p>
            <a:pPr lvl="1"/>
            <a:r>
              <a:rPr lang="zh-TW" altLang="en-US" dirty="0" smtClean="0"/>
              <a:t>修改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控制項的</a:t>
            </a:r>
            <a:r>
              <a:rPr lang="en-US" altLang="zh-TW" dirty="0" smtClean="0"/>
              <a:t>Paint</a:t>
            </a:r>
            <a:r>
              <a:rPr lang="zh-TW" altLang="en-US" dirty="0" smtClean="0"/>
              <a:t>事件處理函數如下：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1714488"/>
            <a:ext cx="7072362" cy="264320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Random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new Random();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Gl.GL_COLOR_BUFFER_BIT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for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0;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&lt;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3;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++)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byte R, G, B;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R = (byte)(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256));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G = (byte)(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256));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B = (byte)(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256));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Gl.glColor3ub(R, G, B);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隨機設定</a:t>
            </a:r>
            <a:r>
              <a:rPr lang="en-US" altLang="zh-TW" sz="1200" dirty="0" err="1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Sierpinski</a:t>
            </a:r>
            <a:r>
              <a:rPr lang="zh-TW" altLang="en-US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三角形的顏色</a:t>
            </a:r>
            <a:endParaRPr lang="en-US" altLang="zh-TW" sz="1200" dirty="0" smtClean="0">
              <a:solidFill>
                <a:srgbClr val="9900FF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Sierpinski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(Points[3*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0], Points[3*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1], Points[3*i+1, 0], Points[3*i+1, 1], 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</a:t>
            </a:r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Points[3*i+2, 0], Points[3*i+2, 1]);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範例：繪製數學函數                      在</a:t>
            </a:r>
            <a:r>
              <a:rPr lang="en-US" altLang="zh-TW" dirty="0" smtClean="0"/>
              <a:t>[0, 4]</a:t>
            </a:r>
            <a:r>
              <a:rPr lang="zh-TW" altLang="en-US" dirty="0" smtClean="0"/>
              <a:t>之間的圖形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基本概念：每隔固定區間對函數取樣，用線段連接相鄰的取樣點，只要取樣點夠密，就能接近真實的曲線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143371" y="1726844"/>
          <a:ext cx="2081355" cy="41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方程式" r:id="rId3" imgW="1143000" imgH="228600" progId="Equation.3">
                  <p:embed/>
                </p:oleObj>
              </mc:Choice>
              <mc:Fallback>
                <p:oleObj name="方程式" r:id="rId3" imgW="11430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1" y="1726844"/>
                        <a:ext cx="2081355" cy="416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手繪多邊形 25"/>
          <p:cNvSpPr/>
          <p:nvPr/>
        </p:nvSpPr>
        <p:spPr>
          <a:xfrm>
            <a:off x="2928926" y="3786190"/>
            <a:ext cx="3410465" cy="2329632"/>
          </a:xfrm>
          <a:custGeom>
            <a:avLst/>
            <a:gdLst>
              <a:gd name="connsiteX0" fmla="*/ 0 w 3410465"/>
              <a:gd name="connsiteY0" fmla="*/ 2780270 h 2829698"/>
              <a:gd name="connsiteX1" fmla="*/ 1075038 w 3410465"/>
              <a:gd name="connsiteY1" fmla="*/ 74141 h 2829698"/>
              <a:gd name="connsiteX2" fmla="*/ 2570205 w 3410465"/>
              <a:gd name="connsiteY2" fmla="*/ 2817341 h 2829698"/>
              <a:gd name="connsiteX3" fmla="*/ 3410465 w 3410465"/>
              <a:gd name="connsiteY3" fmla="*/ 0 h 28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465" h="2829698">
                <a:moveTo>
                  <a:pt x="0" y="2780270"/>
                </a:moveTo>
                <a:cubicBezTo>
                  <a:pt x="323335" y="1424116"/>
                  <a:pt x="646671" y="67963"/>
                  <a:pt x="1075038" y="74141"/>
                </a:cubicBezTo>
                <a:cubicBezTo>
                  <a:pt x="1503405" y="80319"/>
                  <a:pt x="2180967" y="2829698"/>
                  <a:pt x="2570205" y="2817341"/>
                </a:cubicBezTo>
                <a:cubicBezTo>
                  <a:pt x="2959443" y="2804984"/>
                  <a:pt x="3184954" y="1402492"/>
                  <a:pt x="3410465" y="0"/>
                </a:cubicBezTo>
              </a:path>
            </a:pathLst>
          </a:custGeom>
          <a:ln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 rot="5400000" flipH="1" flipV="1">
            <a:off x="2600311" y="5105403"/>
            <a:ext cx="1152542" cy="3524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 flipH="1" flipV="1">
            <a:off x="3195640" y="4181476"/>
            <a:ext cx="685797" cy="352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 flipV="1">
            <a:off x="3719512" y="3867149"/>
            <a:ext cx="347666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6200000" flipV="1">
            <a:off x="4026695" y="3912395"/>
            <a:ext cx="442910" cy="361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6200000" flipV="1">
            <a:off x="4248151" y="4495801"/>
            <a:ext cx="719136" cy="357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16200000" flipV="1">
            <a:off x="4614863" y="5200650"/>
            <a:ext cx="704850" cy="361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6200000" flipV="1">
            <a:off x="5131595" y="5731670"/>
            <a:ext cx="376237" cy="361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5400000" flipH="1" flipV="1">
            <a:off x="5479256" y="5722145"/>
            <a:ext cx="404813" cy="352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rot="5400000">
            <a:off x="5384008" y="4860130"/>
            <a:ext cx="1309689" cy="352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4081587" y="3857628"/>
            <a:ext cx="0" cy="1582035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643306" y="542926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660066"/>
                </a:solidFill>
              </a:rPr>
              <a:t>取樣點</a:t>
            </a:r>
            <a:endParaRPr lang="zh-TW" alt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57166"/>
            <a:ext cx="8229600" cy="5726135"/>
          </a:xfrm>
        </p:spPr>
        <p:txBody>
          <a:bodyPr/>
          <a:lstStyle/>
          <a:p>
            <a:pPr lvl="1"/>
            <a:r>
              <a:rPr lang="zh-TW" altLang="en-US" dirty="0" smtClean="0"/>
              <a:t>最直接的做法：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修改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Paint</a:t>
            </a:r>
            <a:r>
              <a:rPr lang="zh-TW" altLang="en-US" dirty="0" smtClean="0"/>
              <a:t>事件處理函數中如下：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Question?</a:t>
            </a:r>
          </a:p>
          <a:p>
            <a:pPr lvl="3"/>
            <a:r>
              <a:rPr lang="zh-TW" altLang="en-US" dirty="0" smtClean="0"/>
              <a:t>函數的數值範圍與所設定的畫布大小並不匹配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經過適當的縮放可解決上述問題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如何設定縮放的倍率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238898"/>
            <a:ext cx="2133600" cy="476250"/>
          </a:xfrm>
        </p:spPr>
        <p:txBody>
          <a:bodyPr/>
          <a:lstStyle/>
          <a:p>
            <a:fld id="{27207C00-BE8D-4B81-AB28-04AA0221EAC8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1604" y="1285861"/>
            <a:ext cx="6858048" cy="192882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Gl.GL_COLOR_BUFFER_BIT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Gl.GL_LINE_STRIP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for (double x = 0.0; x &lt; 4.0; x += 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0.005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每隔</a:t>
            </a:r>
            <a:r>
              <a:rPr lang="en-US" altLang="zh-TW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0.005</a:t>
            </a:r>
            <a:r>
              <a:rPr lang="zh-TW" altLang="en-US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取樣一次</a:t>
            </a:r>
            <a:endParaRPr lang="en-US" altLang="zh-TW" sz="1200" dirty="0" smtClean="0">
              <a:solidFill>
                <a:srgbClr val="9900FF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double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Math.Exp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(-x)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(2.0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* x);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Gl.glVertex2d(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x,fx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pic>
        <p:nvPicPr>
          <p:cNvPr id="8" name="圖片 7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5143513"/>
            <a:ext cx="1006029" cy="714379"/>
          </a:xfrm>
          <a:prstGeom prst="rect">
            <a:avLst/>
          </a:prstGeom>
        </p:spPr>
      </p:pic>
      <p:pic>
        <p:nvPicPr>
          <p:cNvPr id="9" name="圖片 8" descr="影像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9256" y="4643446"/>
            <a:ext cx="2357454" cy="167402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344933" y="5056113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1978" y="5643578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1200" dirty="0" smtClean="0">
                <a:solidFill>
                  <a:srgbClr val="FF0000"/>
                </a:solidFill>
              </a:rPr>
              <a:t>-1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60262" y="581116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16503" y="583227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80575" y="609692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55861" y="457200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57818" y="6295273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84753" y="628291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w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347901" y="5192388"/>
          <a:ext cx="1143008" cy="65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方程式" r:id="rId5" imgW="799920" imgH="457200" progId="Equation.3">
                  <p:embed/>
                </p:oleObj>
              </mc:Choice>
              <mc:Fallback>
                <p:oleObj name="方程式" r:id="rId5" imgW="7999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901" y="5192388"/>
                        <a:ext cx="1143008" cy="653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向右箭號 18"/>
          <p:cNvSpPr/>
          <p:nvPr/>
        </p:nvSpPr>
        <p:spPr>
          <a:xfrm>
            <a:off x="2823121" y="5416907"/>
            <a:ext cx="357190" cy="2143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702519" y="5441621"/>
            <a:ext cx="357190" cy="2143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928926" y="6072206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altLang="zh-TW" sz="1400" dirty="0" smtClean="0">
                <a:solidFill>
                  <a:srgbClr val="FF0000"/>
                </a:solidFill>
              </a:rPr>
              <a:t>=w/4, 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altLang="zh-TW" sz="1400" dirty="0" smtClean="0">
                <a:solidFill>
                  <a:srgbClr val="FF0000"/>
                </a:solidFill>
              </a:rPr>
              <a:t>=0, 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US" altLang="zh-TW" sz="1400" dirty="0" smtClean="0">
                <a:solidFill>
                  <a:srgbClr val="FF0000"/>
                </a:solidFill>
              </a:rPr>
              <a:t>=h/2, 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zh-TW" sz="1400" dirty="0" smtClean="0">
                <a:solidFill>
                  <a:srgbClr val="FF0000"/>
                </a:solidFill>
              </a:rPr>
              <a:t>=</a:t>
            </a:r>
            <a:r>
              <a:rPr lang="en-US" altLang="zh-TW" sz="1400" i="1" dirty="0" smtClean="0">
                <a:solidFill>
                  <a:srgbClr val="FF0000"/>
                </a:solidFill>
                <a:latin typeface="+mj-lt"/>
              </a:rPr>
              <a:t>C</a:t>
            </a:r>
            <a:endParaRPr lang="zh-TW" altLang="en-US" sz="1400" i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428737"/>
            <a:ext cx="8229600" cy="4726002"/>
          </a:xfrm>
        </p:spPr>
        <p:txBody>
          <a:bodyPr/>
          <a:lstStyle/>
          <a:p>
            <a:r>
              <a:rPr lang="zh-TW" altLang="en-US" dirty="0" smtClean="0"/>
              <a:t>笛卡兒座標系</a:t>
            </a:r>
            <a:endParaRPr lang="en-US" altLang="zh-TW" dirty="0" smtClean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14348" y="2285992"/>
          <a:ext cx="7786740" cy="383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580"/>
                <a:gridCol w="2595580"/>
                <a:gridCol w="2595580"/>
              </a:tblGrid>
              <a:tr h="35719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二維座標系 </a:t>
                      </a:r>
                      <a:endParaRPr lang="zh-TW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zh-TW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三維座標系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578">
                <a:tc vMerge="1"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左手定則</a:t>
                      </a:r>
                      <a:endParaRPr kumimoji="1" lang="en-US" altLang="zh-TW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(Direct3D</a:t>
                      </a:r>
                      <a:r>
                        <a:rPr kumimoji="1" lang="zh-TW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使用的座標系</a:t>
                      </a:r>
                      <a:r>
                        <a:rPr kumimoji="1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右手定則</a:t>
                      </a:r>
                      <a:endParaRPr kumimoji="1" lang="en-US" altLang="zh-TW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(OpenGL</a:t>
                      </a:r>
                      <a:r>
                        <a:rPr kumimoji="1" lang="zh-TW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使用的座標系</a:t>
                      </a:r>
                      <a:r>
                        <a:rPr kumimoji="1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95547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 smtClean="0"/>
              <a:t>座標系</a:t>
            </a:r>
            <a:endParaRPr lang="zh-TW" altLang="en-US" i="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142976" y="5638519"/>
            <a:ext cx="1643074" cy="2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322233" y="4817776"/>
            <a:ext cx="164148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86050" y="542658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7224" y="371207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859230" y="5638519"/>
            <a:ext cx="1643074" cy="2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3038487" y="4817776"/>
            <a:ext cx="164148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02304" y="542658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714743" y="3569199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857619" y="4905221"/>
            <a:ext cx="836761" cy="7332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643437" y="456933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931064" y="4995577"/>
            <a:ext cx="121283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V="1">
            <a:off x="6400942" y="4467042"/>
            <a:ext cx="1057840" cy="8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143899" y="478364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86577" y="350990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rot="5400000">
            <a:off x="6313603" y="5037195"/>
            <a:ext cx="660196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126383" y="556435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1"/>
            <a:r>
              <a:rPr lang="zh-TW" altLang="en-US" dirty="0" smtClean="0"/>
              <a:t>經過縮放的程式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14414" y="1071546"/>
            <a:ext cx="6858048" cy="22860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double A,B,C,D;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A = this.simpleOpenGlControl1.Size.Width/4.0;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B = 0.0;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 = this.simpleOpenGlControl1.Size.Height / 2.0;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D = C;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Gl.GL_LINE_STRIP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for(double x=0.0; x&lt;4.0; x+=0.005)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double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Math.Exp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(-x)*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(2.0*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*x);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Gl.glVertex2d(A*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x+B,C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*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fx+D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89" y="3643314"/>
            <a:ext cx="3714755" cy="2783118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928794" y="5072074"/>
            <a:ext cx="857256" cy="2857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橢圓 28"/>
          <p:cNvSpPr/>
          <p:nvPr/>
        </p:nvSpPr>
        <p:spPr>
          <a:xfrm>
            <a:off x="1714480" y="3571876"/>
            <a:ext cx="285752" cy="285752"/>
          </a:xfrm>
          <a:prstGeom prst="ellipse">
            <a:avLst/>
          </a:prstGeo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視埠的轉換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71448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藉由視埠</a:t>
            </a:r>
            <a:r>
              <a:rPr lang="en-US" altLang="zh-TW" dirty="0" smtClean="0"/>
              <a:t>(viewport)</a:t>
            </a:r>
            <a:r>
              <a:rPr lang="zh-TW" altLang="en-US" dirty="0" smtClean="0"/>
              <a:t>的轉換可省去前述繁瑣的圖形縮放</a:t>
            </a:r>
            <a:endParaRPr lang="en-US" altLang="zh-TW" dirty="0" smtClean="0"/>
          </a:p>
          <a:p>
            <a:r>
              <a:rPr lang="zh-TW" altLang="en-US" dirty="0" smtClean="0"/>
              <a:t>視埠的概念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21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14348" y="5357826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rot="5400000" flipH="1" flipV="1">
            <a:off x="-178627" y="4464851"/>
            <a:ext cx="1785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71538" y="4000504"/>
            <a:ext cx="1428760" cy="1000132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57488" y="51313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+mj-lt"/>
              </a:rPr>
              <a:t>x</a:t>
            </a:r>
            <a:endParaRPr lang="zh-TW" altLang="en-US" i="1" dirty="0"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1472" y="32146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+mj-lt"/>
              </a:rPr>
              <a:t>y</a:t>
            </a:r>
            <a:endParaRPr lang="zh-TW" altLang="en-US" i="1" dirty="0">
              <a:latin typeface="+mj-lt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500166" y="4286256"/>
            <a:ext cx="428628" cy="35719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714744" y="4071942"/>
            <a:ext cx="1428760" cy="1000132"/>
            <a:chOff x="3857620" y="4000504"/>
            <a:chExt cx="1428760" cy="1000132"/>
          </a:xfrm>
        </p:grpSpPr>
        <p:sp>
          <p:nvSpPr>
            <p:cNvPr id="19" name="矩形 18"/>
            <p:cNvSpPr/>
            <p:nvPr/>
          </p:nvSpPr>
          <p:spPr>
            <a:xfrm>
              <a:off x="3857620" y="4000504"/>
              <a:ext cx="142876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4286248" y="4286256"/>
              <a:ext cx="428628" cy="35719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向右箭號 20"/>
          <p:cNvSpPr/>
          <p:nvPr/>
        </p:nvSpPr>
        <p:spPr>
          <a:xfrm>
            <a:off x="3000364" y="4500570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5500694" y="4500570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225" y="3643314"/>
            <a:ext cx="2523617" cy="1890710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7072330" y="4214818"/>
            <a:ext cx="857256" cy="642942"/>
            <a:chOff x="3857620" y="4000504"/>
            <a:chExt cx="1428760" cy="1000132"/>
          </a:xfrm>
        </p:grpSpPr>
        <p:sp>
          <p:nvSpPr>
            <p:cNvPr id="26" name="矩形 25"/>
            <p:cNvSpPr/>
            <p:nvPr/>
          </p:nvSpPr>
          <p:spPr>
            <a:xfrm>
              <a:off x="3857620" y="4000504"/>
              <a:ext cx="142876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4286248" y="4286256"/>
              <a:ext cx="428628" cy="35719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2500298" y="4152133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gluOrtho2D(…)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143504" y="4152133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glViewport</a:t>
            </a:r>
            <a:r>
              <a:rPr lang="en-US" altLang="zh-TW" sz="1200" dirty="0" smtClean="0">
                <a:solidFill>
                  <a:srgbClr val="FF0000"/>
                </a:solidFill>
              </a:rPr>
              <a:t>(…)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r>
              <a:rPr lang="en-US" altLang="zh-TW" dirty="0" err="1" smtClean="0"/>
              <a:t>glViewport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glViewport</a:t>
            </a:r>
            <a:r>
              <a:rPr lang="zh-TW" altLang="en-US" dirty="0" smtClean="0"/>
              <a:t>指令可將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投影的畫面對應到視窗上任意位置並進行縮放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glViewport</a:t>
            </a:r>
            <a:r>
              <a:rPr lang="zh-TW" altLang="en-US" dirty="0" smtClean="0"/>
              <a:t>指令的參數：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glViewport</a:t>
            </a:r>
            <a:r>
              <a:rPr lang="en-US" altLang="zh-TW" dirty="0" smtClean="0"/>
              <a:t>(x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,width,height)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3929066"/>
            <a:ext cx="1408443" cy="1000132"/>
          </a:xfrm>
          <a:prstGeom prst="rect">
            <a:avLst/>
          </a:prstGeom>
        </p:spPr>
      </p:pic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2928934"/>
            <a:ext cx="4143404" cy="310426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857488" y="4357694"/>
            <a:ext cx="642942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71736" y="400050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glViewport</a:t>
            </a:r>
            <a:r>
              <a:rPr lang="en-US" altLang="zh-TW" sz="1400" dirty="0" smtClean="0">
                <a:solidFill>
                  <a:srgbClr val="FF0000"/>
                </a:solidFill>
              </a:rPr>
              <a:t>(…)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9" name="圖片 8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8271" y="3786190"/>
            <a:ext cx="2786082" cy="13045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29190" y="475821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(x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>
                <a:solidFill>
                  <a:srgbClr val="FF0000"/>
                </a:solidFill>
              </a:rPr>
              <a:t>,y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975914" y="5233566"/>
            <a:ext cx="2808000" cy="1588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131279" y="521154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width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5400000">
            <a:off x="4214016" y="4435391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214810" y="4282847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height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047220" y="5974466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3667462" y="5583145"/>
            <a:ext cx="78581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16833" y="573365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>
                <a:solidFill>
                  <a:srgbClr val="FF0000"/>
                </a:solidFill>
                <a:latin typeface="+mj-lt"/>
              </a:rPr>
              <a:t>x</a:t>
            </a:r>
            <a:endParaRPr lang="zh-TW" altLang="en-US" sz="16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21164" y="5820821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座標原點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rot="10800000" flipV="1">
            <a:off x="3571103" y="5980668"/>
            <a:ext cx="4942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071934" y="50006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>
                <a:solidFill>
                  <a:srgbClr val="FF0000"/>
                </a:solidFill>
                <a:latin typeface="+mj-lt"/>
              </a:rPr>
              <a:t>y</a:t>
            </a:r>
            <a:endParaRPr lang="zh-TW" altLang="en-US" sz="16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29516" y="489177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170816" y="489470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52146" y="472412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-1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14348" y="381144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3"/>
            <a:ext cx="8229600" cy="5726135"/>
          </a:xfrm>
        </p:spPr>
        <p:txBody>
          <a:bodyPr/>
          <a:lstStyle/>
          <a:p>
            <a:r>
              <a:rPr lang="zh-TW" altLang="en-US" dirty="0" smtClean="0"/>
              <a:t>範例：使用</a:t>
            </a:r>
            <a:r>
              <a:rPr lang="en-US" altLang="zh-TW" dirty="0" smtClean="0"/>
              <a:t>gluOrtho2D</a:t>
            </a:r>
            <a:r>
              <a:rPr lang="zh-TW" altLang="en-US" dirty="0" smtClean="0"/>
              <a:t>搭配</a:t>
            </a:r>
            <a:r>
              <a:rPr lang="en-US" altLang="zh-TW" dirty="0" err="1" smtClean="0"/>
              <a:t>glViewport</a:t>
            </a:r>
            <a:r>
              <a:rPr lang="zh-TW" altLang="en-US" dirty="0" smtClean="0"/>
              <a:t>指令繪製數學函數圖形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</a:t>
            </a:r>
            <a:r>
              <a:rPr lang="en-US" altLang="zh-TW" dirty="0" smtClean="0"/>
              <a:t>Paint</a:t>
            </a:r>
            <a:r>
              <a:rPr lang="zh-TW" altLang="en-US" dirty="0" smtClean="0"/>
              <a:t>事件處理函數如下：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zh-TW" altLang="en-US" dirty="0" smtClean="0"/>
              <a:t>在本範例中，我們先利用</a:t>
            </a:r>
            <a:r>
              <a:rPr lang="en-US" altLang="zh-TW" dirty="0" smtClean="0"/>
              <a:t>gluOrtho2D</a:t>
            </a:r>
            <a:r>
              <a:rPr lang="zh-TW" altLang="en-US" dirty="0" smtClean="0"/>
              <a:t>指令設定繪圖範圍讓其與數學函數的數值相匹配，再利用</a:t>
            </a:r>
            <a:r>
              <a:rPr lang="en-US" altLang="zh-TW" dirty="0" err="1" smtClean="0"/>
              <a:t>glViewport</a:t>
            </a:r>
            <a:r>
              <a:rPr lang="zh-TW" altLang="en-US" dirty="0" smtClean="0"/>
              <a:t>指令將圖形嵌在視窗工作區內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5852" y="1857364"/>
            <a:ext cx="6858048" cy="307183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Gl.GL_COLOR_BUFFER_BIT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Gl.GL_PROJECTION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Glu.gluOrtho2D(0.0, 4.0, -1.0, 1.0);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Gl.glViewport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0, this.simpleOpenGlControl1.Size.Width, 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this.simpleOpenGlControl1.Size.Height);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Gl.GL_LINE_STRIP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for (double x = 0.0; x &lt; 4.0; x += 0.005)</a:t>
            </a:r>
            <a:endParaRPr lang="zh-TW" altLang="en-US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double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Math.Exp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(-x)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(2.0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* x);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Gl.glVertex2d(x,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3"/>
            <a:ext cx="8229600" cy="5726135"/>
          </a:xfrm>
        </p:spPr>
        <p:txBody>
          <a:bodyPr/>
          <a:lstStyle/>
          <a:p>
            <a:r>
              <a:rPr lang="zh-TW" altLang="en-US" dirty="0" smtClean="0"/>
              <a:t>其他變化：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err="1" smtClean="0"/>
              <a:t>glViewport</a:t>
            </a:r>
            <a:r>
              <a:rPr lang="zh-TW" altLang="en-US" dirty="0" smtClean="0"/>
              <a:t>指令可以讓數個圖形同時內嵌在視窗上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gluOrtho2D</a:t>
            </a:r>
            <a:r>
              <a:rPr lang="zh-TW" altLang="en-US" dirty="0" smtClean="0"/>
              <a:t>指令可以讓圖形上下左右顛倒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00100" y="1928802"/>
            <a:ext cx="7572428" cy="435771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Gl.GL_PROJECTION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Glu.gluOrtho2D(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0.0, 4.0, -1.0, 1.0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正常圖形</a:t>
            </a:r>
            <a:endParaRPr lang="en-US" altLang="zh-TW" sz="1200" dirty="0" smtClean="0">
              <a:solidFill>
                <a:srgbClr val="9900FF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Gl.glViewport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0, 0, simpleOpenGlControl1.Size.Width/2, simpleOpenGlControl1.Size.Height/2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繪製函數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f(x)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的圖形</a:t>
            </a:r>
          </a:p>
          <a:p>
            <a:endParaRPr lang="zh-TW" altLang="en-US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Glu.gluOrtho2D(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0.0, 4.0, 1.0, -1.0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上下顛倒</a:t>
            </a:r>
            <a:endParaRPr lang="en-US" altLang="zh-TW" sz="1200" dirty="0" smtClean="0">
              <a:solidFill>
                <a:srgbClr val="9900FF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Gl.glViewport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simpleOpenGlControl1.Size.Width / 2, 0, simpleOpenGlControl1.Size.Width / 2, simpleOpenGlControl1.Size.Height / 2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繪製函數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f(x)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的圖形</a:t>
            </a:r>
          </a:p>
          <a:p>
            <a:endParaRPr lang="zh-TW" altLang="en-US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Glu.gluOrtho2D(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4.0, 0.0, -1.0, 1.0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左右顛倒</a:t>
            </a:r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Gl.glViewport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0, simpleOpenGlControl1.Size.Height / 2 , simpleOpenGlControl1.Size.Width / 2, simpleOpenGlControl1.Size.Height / 2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繪製函數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f(x)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的圖形</a:t>
            </a:r>
          </a:p>
          <a:p>
            <a:endParaRPr lang="zh-TW" altLang="en-US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Glu.gluOrtho2D(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4.0, 0.0, 1.0, -1.0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FF"/>
                </a:solidFill>
                <a:latin typeface="BatangChe" pitchFamily="49" charset="-127"/>
                <a:ea typeface="BatangChe" pitchFamily="49" charset="-127"/>
              </a:rPr>
              <a:t>上下左右都顛倒</a:t>
            </a:r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Gl.glViewport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this.simpleOpenGlControl1.Size.Width / 2, simpleOpenGlControl1.Size.Height / 2, simpleOpenGlControl1.Size.Width / 2, simpleOpenGlControl1.Size.Height / 2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繪製函數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f(x)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的圖形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影像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785794"/>
            <a:ext cx="6865313" cy="51435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81804" y="6245225"/>
            <a:ext cx="2133600" cy="476250"/>
          </a:xfrm>
        </p:spPr>
        <p:txBody>
          <a:bodyPr/>
          <a:lstStyle/>
          <a:p>
            <a:fld id="{27207C00-BE8D-4B81-AB28-04AA0221EAC8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TW" altLang="en-US" dirty="0" smtClean="0"/>
              <a:t>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214422"/>
            <a:ext cx="8229600" cy="4940317"/>
          </a:xfrm>
        </p:spPr>
        <p:txBody>
          <a:bodyPr/>
          <a:lstStyle/>
          <a:p>
            <a:r>
              <a:rPr lang="zh-TW" altLang="en-US" dirty="0" smtClean="0"/>
              <a:t>長方形、三角形、四邊形及多邊形的繪製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57224" y="1928802"/>
            <a:ext cx="4357718" cy="442915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Gl.glColor3d(1.0, 0.0,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Gl.glRecti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(100, 100, 200, 200);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Gl.glColor3d(0.0, 1.0,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Gl.GL_TRIANGLES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Gl.glVertex2i(70, 300);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Gl.glVertex2i(270, 300);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Gl.glVertex2i(170, 400);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Gl.glColor3d(0.0, 0.0, 1.0);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Gl.GL_QUADS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Gl.glVertex2i(400, 100);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Gl.glVertex2i(500, 110);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Gl.glVertex2i(510, 220);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Gl.glVertex2i(410, 210);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Gl.GL_POLYGON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Gl.glColor3d(1.0, 0.0, 0.0);</a:t>
            </a:r>
            <a:r>
              <a:rPr lang="zh-TW" altLang="en-US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Gl.glVertex2i(400, 300);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Gl.glColor3d(0.0, 1.0, 0.0);</a:t>
            </a:r>
            <a:r>
              <a:rPr lang="zh-TW" altLang="en-US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Gl.glVertex2i(500, 300);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Gl.glColor3d(0.0, 0.0, 1.0);</a:t>
            </a:r>
            <a:r>
              <a:rPr lang="zh-TW" altLang="en-US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Gl.glVertex2i(550, 350);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Gl.glColor3d(1.0, 1.0, 0.0);</a:t>
            </a:r>
            <a:r>
              <a:rPr lang="zh-TW" altLang="en-US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Gl.glVertex2i(450, 400);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Gl.glColor3d(1.0, 0.0, 1.0);</a:t>
            </a:r>
            <a:r>
              <a:rPr lang="zh-TW" altLang="en-US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Gl.glVertex2i(350, 350);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  <a:endParaRPr lang="zh-TW" altLang="en-US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2857496"/>
            <a:ext cx="3191078" cy="23907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r>
              <a:rPr lang="zh-TW" altLang="en-US" dirty="0" smtClean="0"/>
              <a:t>範例：手繪多邊形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1285860"/>
            <a:ext cx="3363560" cy="2520000"/>
          </a:xfrm>
          <a:prstGeom prst="rect">
            <a:avLst/>
          </a:prstGeom>
        </p:spPr>
      </p:pic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3071810"/>
            <a:ext cx="3363559" cy="2520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500430" y="2287580"/>
            <a:ext cx="1928826" cy="42704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500694" y="1714488"/>
            <a:ext cx="2571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滑鼠左鍵每點一下即會出現相連的線段，滑鼠移動時亦會出現線段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rot="10800000" flipV="1">
            <a:off x="4000496" y="4143379"/>
            <a:ext cx="2071702" cy="428627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285852" y="4241077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滑鼠左鍵點下的點與第一點相接近時即會形成一個多邊形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85852" y="5357826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其他功能：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1. </a:t>
            </a:r>
            <a:r>
              <a:rPr lang="zh-TW" altLang="en-US" sz="1600" dirty="0" smtClean="0">
                <a:solidFill>
                  <a:srgbClr val="FF0000"/>
                </a:solidFill>
              </a:rPr>
              <a:t>鍵盤按鍵可控制多邊形的顏色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2. </a:t>
            </a:r>
            <a:r>
              <a:rPr lang="zh-TW" altLang="en-US" sz="1600" dirty="0" smtClean="0">
                <a:solidFill>
                  <a:srgbClr val="FF0000"/>
                </a:solidFill>
              </a:rPr>
              <a:t>按下滑鼠右鍵可清除所繪製的多邊形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85728"/>
            <a:ext cx="8229600" cy="5869011"/>
          </a:xfrm>
        </p:spPr>
        <p:txBody>
          <a:bodyPr/>
          <a:lstStyle/>
          <a:p>
            <a:r>
              <a:rPr lang="zh-TW" altLang="en-US" sz="2400" dirty="0" smtClean="0"/>
              <a:t>做法：</a:t>
            </a:r>
            <a:endParaRPr lang="en-US" altLang="zh-TW" sz="2400" dirty="0" smtClean="0"/>
          </a:p>
          <a:p>
            <a:pPr lvl="1">
              <a:buNone/>
            </a:pPr>
            <a:r>
              <a:rPr lang="en-US" altLang="zh-TW" sz="2000" dirty="0" smtClean="0"/>
              <a:t>1. </a:t>
            </a:r>
            <a:r>
              <a:rPr lang="zh-TW" altLang="en-US" sz="2000" dirty="0" smtClean="0"/>
              <a:t>延續前一個範例，在表單類別中新增以下的成員變數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>
              <a:buNone/>
            </a:pPr>
            <a:r>
              <a:rPr lang="en-US" altLang="zh-TW" sz="2000" dirty="0" smtClean="0"/>
              <a:t>2. 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simpleOpenGlControl1</a:t>
            </a:r>
            <a:r>
              <a:rPr lang="zh-TW" altLang="en-US" sz="2000" dirty="0" smtClean="0"/>
              <a:t>控制項的</a:t>
            </a:r>
            <a:r>
              <a:rPr lang="en-US" altLang="zh-TW" sz="2000" dirty="0" smtClean="0"/>
              <a:t>Paint</a:t>
            </a:r>
            <a:r>
              <a:rPr lang="zh-TW" altLang="en-US" sz="2000" dirty="0" smtClean="0"/>
              <a:t>事件處理函數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42976" y="1214422"/>
            <a:ext cx="7215238" cy="164307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public partial class Form1 : Form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[,] Points = new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[300, 2];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0;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bool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IsClose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false;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…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142976" y="3429000"/>
            <a:ext cx="7215238" cy="264320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private void simpleOpenGlControl1_Paint(object sender,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PaintEventArgs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e)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Gl.GL_COLOR_BUFFER_BIT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if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IsClose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Gl.GL_POLYGON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else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Gl.GL_LINE_STRIP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 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for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0;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&lt;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++)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Gl.glVertex2i(Points[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0], Points[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1]);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if (!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IsClose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 Gl.glVertex2i(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MouseX,MouseY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1"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simpleOpenGlControl1</a:t>
            </a:r>
            <a:r>
              <a:rPr lang="zh-TW" altLang="en-US" sz="2000" dirty="0" smtClean="0"/>
              <a:t>控制項的</a:t>
            </a:r>
            <a:r>
              <a:rPr lang="en-US" altLang="zh-TW" sz="2000" dirty="0" err="1" smtClean="0"/>
              <a:t>MouseClick</a:t>
            </a:r>
            <a:r>
              <a:rPr lang="zh-TW" altLang="en-US" sz="2000" dirty="0" smtClean="0"/>
              <a:t>事件處理函數</a:t>
            </a:r>
          </a:p>
          <a:p>
            <a:pPr lvl="1">
              <a:buNone/>
            </a:pPr>
            <a:r>
              <a:rPr lang="en-US" altLang="zh-TW" dirty="0" smtClean="0"/>
              <a:t> 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1538" y="928670"/>
            <a:ext cx="7215238" cy="521497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private void simpleOpenGlControl1_MouseClick(object sender,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MouseEventArgs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e)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if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e.Button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MouseButtons.Left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&amp;&amp; !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IsClose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if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&lt; 300)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if (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Math.Sqrt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((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e.X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- Points[0, 0]) * (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e.X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- Points[0, 0]) + 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              (this.simpleOpenGlControl1.Size.Height -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e.Y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- Points[0, 1]) * 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              (this.simpleOpenGlControl1.Size.Height -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e.Y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- Points[0, 1])) &lt; 10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IsClose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true;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else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  Points[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0] 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  Points[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1] = this.simpleOpenGlControl1.Size.Height -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++;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if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e.Button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MouseButtons.Right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Gl.GL_COLOR_BUFFER_BIT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numPoints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IsClose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false;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this.simpleOpenGlControl1.Refresh();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基本幾何圖形繪製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OpenGL</a:t>
            </a:r>
            <a:r>
              <a:rPr lang="zh-TW" altLang="en-US" dirty="0" smtClean="0"/>
              <a:t>的繪圖指令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所有的幾何圖案都是由點組成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OpenGL</a:t>
            </a:r>
            <a:r>
              <a:rPr lang="zh-TW" altLang="en-US" dirty="0" smtClean="0"/>
              <a:t>設定點的指令－</a:t>
            </a:r>
            <a:r>
              <a:rPr lang="en-US" altLang="zh-TW" dirty="0" err="1" smtClean="0"/>
              <a:t>glVertex</a:t>
            </a:r>
            <a:r>
              <a:rPr lang="zh-TW" altLang="en-US" dirty="0" smtClean="0"/>
              <a:t>*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Ex: glVertex2i, glVertex2f, glVertex3i, glVertex3f, glVertex3d</a:t>
            </a:r>
          </a:p>
          <a:p>
            <a:pPr lvl="1"/>
            <a:r>
              <a:rPr lang="zh-TW" altLang="en-US" dirty="0" smtClean="0"/>
              <a:t>如何將這些點組合成不同的幾何元件</a:t>
            </a:r>
            <a:r>
              <a:rPr lang="en-US" altLang="zh-TW" dirty="0" smtClean="0"/>
              <a:t>?</a:t>
            </a:r>
          </a:p>
          <a:p>
            <a:pPr lvl="2"/>
            <a:r>
              <a:rPr lang="zh-TW" altLang="en-US" dirty="0" smtClean="0"/>
              <a:t>點、線、三角形、四邊形、多邊形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OpenGL</a:t>
            </a:r>
            <a:r>
              <a:rPr lang="zh-TW" altLang="en-US" dirty="0" smtClean="0"/>
              <a:t>繪製不同幾何元件的指令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glBegin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glEnd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glBegin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glEnd</a:t>
            </a:r>
            <a:r>
              <a:rPr lang="zh-TW" altLang="en-US" dirty="0" smtClean="0"/>
              <a:t>必是成對出現，而</a:t>
            </a:r>
            <a:r>
              <a:rPr lang="en-US" altLang="zh-TW" dirty="0" err="1" smtClean="0"/>
              <a:t>glVertex</a:t>
            </a:r>
            <a:r>
              <a:rPr lang="en-US" altLang="zh-TW" dirty="0" smtClean="0"/>
              <a:t>*</a:t>
            </a:r>
            <a:r>
              <a:rPr lang="zh-TW" altLang="en-US" dirty="0" smtClean="0"/>
              <a:t>一定是包在</a:t>
            </a:r>
            <a:r>
              <a:rPr lang="en-US" altLang="zh-TW" dirty="0" err="1" smtClean="0"/>
              <a:t>glBegin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glEnd</a:t>
            </a:r>
            <a:r>
              <a:rPr lang="zh-TW" altLang="en-US" dirty="0" smtClean="0"/>
              <a:t>中間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glBegin</a:t>
            </a:r>
            <a:r>
              <a:rPr lang="zh-TW" altLang="en-US" dirty="0" smtClean="0"/>
              <a:t>的參數可設定繪製何種幾何元件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57167"/>
            <a:ext cx="8229600" cy="5797572"/>
          </a:xfrm>
        </p:spPr>
        <p:txBody>
          <a:bodyPr/>
          <a:lstStyle/>
          <a:p>
            <a:pPr lvl="1">
              <a:buNone/>
            </a:pPr>
            <a:r>
              <a:rPr lang="en-US" altLang="zh-TW" sz="2000" dirty="0" smtClean="0"/>
              <a:t>4.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simpleOpenGlControl1</a:t>
            </a:r>
            <a:r>
              <a:rPr lang="zh-TW" altLang="en-US" sz="2000" dirty="0" smtClean="0"/>
              <a:t>控制項的</a:t>
            </a:r>
            <a:r>
              <a:rPr lang="en-US" altLang="zh-TW" sz="2000" dirty="0" err="1" smtClean="0"/>
              <a:t>MouseMove</a:t>
            </a:r>
            <a:r>
              <a:rPr lang="zh-TW" altLang="en-US" sz="2000" dirty="0" smtClean="0"/>
              <a:t>事件處理函數</a:t>
            </a:r>
            <a:endParaRPr lang="en-US" altLang="zh-TW" sz="20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sz="2000" dirty="0" smtClean="0"/>
              <a:t>5. 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simpleOpenGlControl1</a:t>
            </a:r>
            <a:r>
              <a:rPr lang="zh-TW" altLang="en-US" sz="2000" dirty="0" smtClean="0"/>
              <a:t>控制項的</a:t>
            </a:r>
            <a:r>
              <a:rPr lang="en-US" altLang="zh-TW" sz="2000" dirty="0" err="1" smtClean="0"/>
              <a:t>KeyDown</a:t>
            </a:r>
            <a:r>
              <a:rPr lang="zh-TW" altLang="en-US" sz="2000" dirty="0" smtClean="0"/>
              <a:t>事件處理函數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1538" y="785794"/>
            <a:ext cx="7215238" cy="121444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private void simpleOpenGlControl1_MouseMove(object sender,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MouseEventArgs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e)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MouseY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this.simpleOpenGlControl1.Size.Height -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this.simpleOpenGlControl1.Refresh();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071538" y="2428868"/>
            <a:ext cx="7215238" cy="400052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private void simpleOpenGlControl1_KeyDown(object sender,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KeyEventArgs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e)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switch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e.KeyCode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Gl.glColor3d(1.0, 0.0, 0.0); break;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Keys.G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Gl.glColor3d(0.0, 1.0, 0.0);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Keys.B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Gl.glColor3d(0.0, 0.0, 1.0);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Keys.C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Gl.glColor3d(0.0, 1.0, 1.0);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Gl.glColor3d(1.0, 1.0, 0.0);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Keys.M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Gl.glColor3d(1.0, 0.0, 1.0);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Keys.K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Gl.glColor3d(0.0, 0.0, 0.0);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this.simpleOpenGlControl1.Refresh();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46243"/>
            <a:ext cx="8229600" cy="4525963"/>
          </a:xfrm>
        </p:spPr>
        <p:txBody>
          <a:bodyPr/>
          <a:lstStyle/>
          <a:p>
            <a:r>
              <a:rPr lang="zh-TW" altLang="en-US" sz="2400" dirty="0" smtClean="0"/>
              <a:t>線寬</a:t>
            </a:r>
            <a:endParaRPr lang="en-US" altLang="zh-TW" sz="2400" dirty="0" smtClean="0"/>
          </a:p>
          <a:p>
            <a:pPr lvl="1"/>
            <a:r>
              <a:rPr lang="en-US" altLang="zh-TW" sz="2000" dirty="0" err="1" smtClean="0"/>
              <a:t>glLineWidth</a:t>
            </a:r>
            <a:r>
              <a:rPr lang="zh-TW" altLang="en-US" sz="2000" dirty="0" smtClean="0"/>
              <a:t>指令可設定線的寬度</a:t>
            </a:r>
            <a:endParaRPr lang="en-US" altLang="zh-TW" sz="2000" dirty="0" smtClean="0"/>
          </a:p>
          <a:p>
            <a:r>
              <a:rPr lang="zh-TW" altLang="en-US" sz="2400" dirty="0" smtClean="0"/>
              <a:t>線刻法</a:t>
            </a:r>
            <a:endParaRPr lang="en-US" altLang="zh-TW" sz="2400" dirty="0" smtClean="0"/>
          </a:p>
          <a:p>
            <a:pPr lvl="1"/>
            <a:r>
              <a:rPr lang="en-US" altLang="zh-TW" sz="2000" dirty="0" err="1" smtClean="0"/>
              <a:t>glLineStipple</a:t>
            </a:r>
            <a:r>
              <a:rPr lang="zh-TW" altLang="en-US" sz="2000" dirty="0" smtClean="0"/>
              <a:t>指令可設定線的樣式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如虛線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err="1" smtClean="0"/>
              <a:t>glEnable</a:t>
            </a:r>
            <a:r>
              <a:rPr lang="en-US" altLang="zh-TW" sz="2000" dirty="0" smtClean="0"/>
              <a:t>(GL_LINE_STIPPLE)</a:t>
            </a:r>
            <a:r>
              <a:rPr lang="zh-TW" altLang="en-US" sz="2000" dirty="0" smtClean="0"/>
              <a:t>可開啟線刻功能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glDisable</a:t>
            </a:r>
            <a:r>
              <a:rPr lang="en-US" altLang="zh-TW" sz="2000" dirty="0" smtClean="0"/>
              <a:t>(GL_LINE_STIPPLE)</a:t>
            </a:r>
            <a:r>
              <a:rPr lang="zh-TW" altLang="en-US" sz="2000" dirty="0" smtClean="0"/>
              <a:t>可關閉線刻功能</a:t>
            </a:r>
            <a:endParaRPr lang="en-US" altLang="zh-TW" sz="2000" dirty="0" smtClean="0"/>
          </a:p>
          <a:p>
            <a:r>
              <a:rPr lang="zh-TW" altLang="en-US" sz="2400" dirty="0" smtClean="0"/>
              <a:t>多邊形的填補</a:t>
            </a:r>
            <a:endParaRPr lang="en-US" altLang="zh-TW" sz="2400" dirty="0" smtClean="0"/>
          </a:p>
          <a:p>
            <a:pPr lvl="1"/>
            <a:r>
              <a:rPr lang="en-US" altLang="zh-TW" sz="2000" dirty="0" err="1" smtClean="0"/>
              <a:t>glPolygonStipple</a:t>
            </a:r>
            <a:r>
              <a:rPr lang="zh-TW" altLang="en-US" sz="2000" dirty="0" smtClean="0"/>
              <a:t>指令可定多邊形的填補樣式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glEnable</a:t>
            </a:r>
            <a:r>
              <a:rPr lang="en-US" altLang="zh-TW" sz="2000" dirty="0" smtClean="0"/>
              <a:t>(GL_POLYGON_STIPPLE)</a:t>
            </a:r>
            <a:r>
              <a:rPr lang="zh-TW" altLang="en-US" sz="2000" dirty="0" smtClean="0"/>
              <a:t>可開啟多邊形填補功能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glDisable</a:t>
            </a:r>
            <a:r>
              <a:rPr lang="en-US" altLang="zh-TW" sz="2000" dirty="0" smtClean="0"/>
              <a:t>(GL_POLYGON_STIPPLE)</a:t>
            </a:r>
            <a:r>
              <a:rPr lang="zh-TW" altLang="en-US" sz="2000" dirty="0" smtClean="0"/>
              <a:t>可關閉多邊形填補功能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7" y="633408"/>
            <a:ext cx="3387884" cy="2520000"/>
          </a:xfrm>
          <a:prstGeom prst="rect">
            <a:avLst/>
          </a:prstGeom>
        </p:spPr>
      </p:pic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3643314"/>
            <a:ext cx="3387884" cy="2520000"/>
          </a:xfrm>
          <a:prstGeom prst="rect">
            <a:avLst/>
          </a:prstGeom>
        </p:spPr>
      </p:pic>
      <p:pic>
        <p:nvPicPr>
          <p:cNvPr id="7" name="圖片 6" descr="影像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2194884"/>
            <a:ext cx="3387884" cy="252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14546" y="28572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不同線寬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85984" y="3286124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不同線刻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00760" y="173312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多邊形的填補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讓畫面動起來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藉由計時器可以讓畫面每隔固定時間變化一下，讓畫面動起來</a:t>
            </a:r>
            <a:endParaRPr lang="en-US" altLang="zh-TW" dirty="0" smtClean="0"/>
          </a:p>
          <a:p>
            <a:r>
              <a:rPr lang="zh-TW" altLang="en-US" dirty="0" smtClean="0"/>
              <a:t>範例：轉動的六角輪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3714752"/>
            <a:ext cx="1171575" cy="1143000"/>
          </a:xfrm>
          <a:prstGeom prst="rect">
            <a:avLst/>
          </a:prstGeom>
        </p:spPr>
      </p:pic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58" y="3214686"/>
            <a:ext cx="3745604" cy="278608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rot="5400000">
            <a:off x="1921647" y="4993498"/>
            <a:ext cx="428636" cy="14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214414" y="5273117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由兩個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Sierpinski</a:t>
            </a:r>
            <a:r>
              <a:rPr lang="zh-TW" altLang="en-US" sz="1600" dirty="0" smtClean="0">
                <a:solidFill>
                  <a:srgbClr val="FF0000"/>
                </a:solidFill>
              </a:rPr>
              <a:t>三角形及一個圓組成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29124" y="4857760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六角輪會自行旋轉移動，當碰到邊界時會反彈並改變顏色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1"/>
            <a:r>
              <a:rPr lang="zh-TW" altLang="en-US" dirty="0" smtClean="0"/>
              <a:t>基本概念：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六角輪的繪製：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3"/>
            <a:r>
              <a:rPr lang="zh-TW" altLang="en-US" dirty="0" smtClean="0"/>
              <a:t>其中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cx</a:t>
            </a:r>
            <a:r>
              <a:rPr lang="en-US" altLang="zh-TW" dirty="0" smtClean="0"/>
              <a:t>, cy)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radius</a:t>
            </a:r>
            <a:r>
              <a:rPr lang="zh-TW" altLang="en-US" dirty="0" smtClean="0"/>
              <a:t>及</a:t>
            </a:r>
            <a:r>
              <a:rPr lang="en-US" altLang="zh-TW" dirty="0" smtClean="0"/>
              <a:t>rot</a:t>
            </a:r>
            <a:r>
              <a:rPr lang="zh-TW" altLang="en-US" dirty="0" smtClean="0"/>
              <a:t>是新增的表單成員變數可控制六角輪目前的位置、半徑以及旋轉的角度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7290" y="1357298"/>
            <a:ext cx="7215238" cy="414340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x1, y1, x2, y2, x3, y3;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x1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(rot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y1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)(cy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(rot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x2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+ 120.0)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y2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)(cy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+ 120.0)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x3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- 120.0)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y3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)(cy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- 120.0)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Sierpinski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(x1, y1, x2, y2, x3, y3);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x1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+ 180.0)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y1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)(cy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+ 180.0)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x2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)(cx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+ 120.0 + 180.0) * </a:t>
            </a:r>
            <a:r>
              <a:rPr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 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y2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)(cy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+ 120.0 + 180.0) * </a:t>
            </a:r>
            <a:r>
              <a:rPr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 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x3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)(cx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- 120.0 + 180.0) * </a:t>
            </a:r>
            <a:r>
              <a:rPr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180.0));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y3 =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)(cy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((rot - 120.0 + 180.0) * </a:t>
            </a:r>
            <a:r>
              <a:rPr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 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180.0));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Sierpinski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(x1, y1, x2, y2, x3, y3);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Gl.GL_LINE_LOOP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for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0;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&lt; 360;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+= 3)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Gl.glVertex2d(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180.0), cy +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/ 180.0));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2"/>
            <a:r>
              <a:rPr lang="zh-TW" altLang="en-US" dirty="0" smtClean="0"/>
              <a:t>新增計時器</a:t>
            </a:r>
            <a:r>
              <a:rPr lang="en-US" altLang="zh-TW" dirty="0" smtClean="0"/>
              <a:t>(timer)</a:t>
            </a:r>
            <a:r>
              <a:rPr lang="zh-TW" altLang="en-US" dirty="0" smtClean="0"/>
              <a:t>控制項並在計時器</a:t>
            </a:r>
            <a:r>
              <a:rPr lang="en-US" altLang="zh-TW" dirty="0" smtClean="0"/>
              <a:t>Tick</a:t>
            </a:r>
            <a:r>
              <a:rPr lang="zh-TW" altLang="en-US" dirty="0" smtClean="0"/>
              <a:t>事件處理函數中更新六角輪的位置、旋轉角度以及判斷是否已碰到視窗邊界，如：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其中</a:t>
            </a:r>
            <a:r>
              <a:rPr lang="en-US" altLang="zh-TW" dirty="0" err="1" smtClean="0"/>
              <a:t>xstep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ystep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RotStep</a:t>
            </a:r>
            <a:r>
              <a:rPr lang="zh-TW" altLang="en-US" dirty="0" smtClean="0"/>
              <a:t>是新增的表單成員變數可控制六角輪移動及旋轉的速度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57290" y="1214422"/>
            <a:ext cx="7215238" cy="400052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Random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new Random();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if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+ radius &gt; this.simpleOpenGlControl1.Size.Width ||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- radius &lt; 0)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Gl.glColor3ub((byte)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(0,256), (byte)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(0,256), (byte)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(0,256));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xstep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-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xstep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if (cy + radius &gt; this.simpleOpenGlControl1.Size.Height || cy - radius &lt; 0)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Gl.glColor3ub((byte)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256), (byte)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256), (byte)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256));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ystep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-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ystep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+=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xstep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cy +=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ystep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rot +=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RotStep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this.simpleOpenGlControl1.Refresh();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pPr lvl="1"/>
            <a:r>
              <a:rPr lang="zh-TW" altLang="en-US" dirty="0" smtClean="0"/>
              <a:t>其他進階變化：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讓六角輪追著滑鼠游標跑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新增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MouseMove</a:t>
            </a:r>
            <a:r>
              <a:rPr lang="zh-TW" altLang="en-US" dirty="0" smtClean="0"/>
              <a:t>事件並在事件處理函數中加入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57356" y="2214554"/>
            <a:ext cx="6715172" cy="64294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xstep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0.05*(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e.X-cx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ystep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0.05*(this.simpleOpenGlControl1.Size.Height-e.Y-cy);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視窗的縮放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在轉動的六角輪範例中，視窗縮放時會有不正常的現象</a:t>
            </a:r>
            <a:endParaRPr lang="en-US" altLang="zh-TW" sz="2400" dirty="0" smtClean="0"/>
          </a:p>
          <a:p>
            <a:r>
              <a:rPr lang="zh-TW" altLang="en-US" sz="2400" dirty="0" smtClean="0"/>
              <a:t>原因：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當視窗縮放時，由</a:t>
            </a:r>
            <a:r>
              <a:rPr lang="en-US" altLang="zh-TW" sz="2000" dirty="0" smtClean="0"/>
              <a:t>gluOrtho2D</a:t>
            </a:r>
            <a:r>
              <a:rPr lang="zh-TW" altLang="en-US" sz="2000" dirty="0" smtClean="0"/>
              <a:t>指令所設定的繪圖範圍與視窗大小已不相同</a:t>
            </a:r>
            <a:endParaRPr lang="en-US" altLang="zh-TW" sz="2000" dirty="0" smtClean="0"/>
          </a:p>
          <a:p>
            <a:r>
              <a:rPr lang="zh-TW" altLang="en-US" sz="2400" dirty="0" smtClean="0"/>
              <a:t>解決之道：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當視窗縮放時重新設定繪圖範圍讓其與視窗大小相匹配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新增</a:t>
            </a:r>
            <a:r>
              <a:rPr lang="en-US" altLang="zh-TW" sz="2000" dirty="0" smtClean="0"/>
              <a:t>simpleOpenGlControl1</a:t>
            </a:r>
            <a:r>
              <a:rPr lang="zh-TW" altLang="en-US" sz="2000" dirty="0" smtClean="0"/>
              <a:t>控制項的</a:t>
            </a:r>
            <a:r>
              <a:rPr lang="en-US" altLang="zh-TW" sz="2000" dirty="0" smtClean="0"/>
              <a:t>Resize</a:t>
            </a:r>
            <a:r>
              <a:rPr lang="zh-TW" altLang="en-US" sz="2000" dirty="0" smtClean="0"/>
              <a:t>事件處理函數，並在事件處理函數中加入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14414" y="4714884"/>
            <a:ext cx="7286676" cy="135732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Gl.GL_PROJECTION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Glu.gluOrtho2D(0.0, this.simpleOpenGlControl1.Size.Width, 0.0, this.simpleOpenGlControl1.Size.Height);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Gl.glViewport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0, this.simpleOpenGlControl1.Size.Width, this.simpleOpenGlControl1.Size.Height);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57167"/>
            <a:ext cx="8229600" cy="5797572"/>
          </a:xfrm>
        </p:spPr>
        <p:txBody>
          <a:bodyPr/>
          <a:lstStyle/>
          <a:p>
            <a:pPr lvl="1"/>
            <a:r>
              <a:rPr lang="en-US" altLang="zh-TW" dirty="0" err="1" smtClean="0"/>
              <a:t>glBegin</a:t>
            </a:r>
            <a:r>
              <a:rPr lang="zh-TW" altLang="en-US" dirty="0" smtClean="0"/>
              <a:t>的參數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1000109"/>
          <a:ext cx="7572428" cy="500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5429288"/>
              </a:tblGrid>
              <a:tr h="4546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參數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代表意義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GL_POINTS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繪製點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GL_LINES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繪製線段，每兩個點連成一個線段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GL_LINE_STRIP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繪製相連的線，每一個點都會與前一個點相連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GL_LINE_LOOP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繪製封閉的線，即最後一點會連回第一點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GL_TRIANGLES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繪製三角形，即每三個點會自動連成一個三角形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GL_TRIANGLE_STRIP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繪製三角形並將三角形連成帶狀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GL_TRIANGLE_FAN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繪製三角形並將三角形連成扇形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GL_QUADS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繪製四邊形，即每四個點會自動連成一個四邊形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GL_QUAD_STRIP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繪製四邊形並將四邊形連成帶狀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660066"/>
                          </a:solidFill>
                          <a:latin typeface="+mj-lt"/>
                        </a:rPr>
                        <a:t>GL_POLYGON</a:t>
                      </a:r>
                      <a:endParaRPr lang="zh-TW" altLang="en-US" sz="1400" dirty="0">
                        <a:solidFill>
                          <a:srgbClr val="66006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繪製任意多邊形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1"/>
            <a:r>
              <a:rPr lang="zh-TW" altLang="en-US" dirty="0" smtClean="0"/>
              <a:t>範例：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1071546"/>
            <a:ext cx="2357454" cy="378621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(GL_POINTS);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(GL_LINES);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(GL_LINE_STRIP);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(GL_LINE_LOOP);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(GL_TRIANGLES);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(GL_TRIANGLE_STRIP);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(GL_TRIANGLE_FAN);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(GL_QUADS);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(GL_QUAD_STRIP);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(GL_POLYGON);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glVertex3d(v0x,v0y,v0z);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glVertex3d(v1x,v1y,v1z);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glVertex3d(v2x,v2y,v2z);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glVertex3d(v3x,v3y,v3z);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glVertex3d(v4x,v4y,v4z);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glVertex3d(v5x,v5y,v5z);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…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  <a:endParaRPr lang="zh-TW" altLang="en-US" sz="1200" dirty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3705" y="1071546"/>
            <a:ext cx="560882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000364" y="5857892"/>
            <a:ext cx="52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圖片來源</a:t>
            </a:r>
            <a:r>
              <a:rPr lang="en-US" altLang="zh-TW" sz="1200" dirty="0" smtClean="0">
                <a:solidFill>
                  <a:srgbClr val="660066"/>
                </a:solidFill>
              </a:rPr>
              <a:t>: OpenGL Programming Guide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範例一：利用亂數點模擬星空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Visual Studio</a:t>
            </a:r>
            <a:r>
              <a:rPr lang="zh-TW" altLang="en-US" dirty="0" smtClean="0"/>
              <a:t>，建立一個空白的</a:t>
            </a:r>
            <a:r>
              <a:rPr lang="en-US" altLang="zh-TW" dirty="0" smtClean="0"/>
              <a:t>C#</a:t>
            </a:r>
            <a:r>
              <a:rPr lang="zh-TW" altLang="en-US" dirty="0" smtClean="0"/>
              <a:t>視窗應用程式專案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將工具箱中的</a:t>
            </a:r>
            <a:r>
              <a:rPr lang="en-US" dirty="0" err="1" smtClean="0"/>
              <a:t>SimpleOpenGlControl</a:t>
            </a:r>
            <a:r>
              <a:rPr lang="zh-TW" altLang="en-US" dirty="0" smtClean="0"/>
              <a:t>控制項拖曳至表單上</a:t>
            </a:r>
          </a:p>
          <a:p>
            <a:pPr lvl="1"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設定好使用</a:t>
            </a:r>
            <a:r>
              <a:rPr lang="en-US" dirty="0" err="1" smtClean="0"/>
              <a:t>SimpleOpenGlControl</a:t>
            </a:r>
            <a:r>
              <a:rPr lang="zh-TW" altLang="en-US" dirty="0" smtClean="0"/>
              <a:t>控制項的各項設定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</a:t>
            </a:r>
            <a:r>
              <a:rPr lang="en-US" altLang="zh-TW" dirty="0" smtClean="0"/>
              <a:t>Dock</a:t>
            </a:r>
            <a:r>
              <a:rPr lang="zh-TW" altLang="en-US" dirty="0" smtClean="0"/>
              <a:t>屬性設定為</a:t>
            </a:r>
            <a:r>
              <a:rPr lang="en-US" altLang="zh-TW" dirty="0" smtClean="0"/>
              <a:t>Fill (optional)</a:t>
            </a:r>
          </a:p>
          <a:p>
            <a:pPr lvl="2"/>
            <a:r>
              <a:rPr lang="zh-TW" altLang="en-US" dirty="0" smtClean="0"/>
              <a:t>在表單類別的建構函數中加入</a:t>
            </a:r>
            <a:r>
              <a:rPr lang="en-US" altLang="zh-TW" dirty="0" smtClean="0"/>
              <a:t>: (</a:t>
            </a:r>
            <a:r>
              <a:rPr lang="zh-TW" altLang="en-US" dirty="0" smtClean="0">
                <a:solidFill>
                  <a:srgbClr val="7030A0"/>
                </a:solidFill>
              </a:rPr>
              <a:t>名稱</a:t>
            </a:r>
            <a:r>
              <a:rPr lang="zh-TW" altLang="en-US" dirty="0" smtClean="0"/>
              <a:t>可自定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this.</a:t>
            </a:r>
            <a:r>
              <a:rPr lang="en-US" altLang="zh-TW" dirty="0" smtClean="0">
                <a:solidFill>
                  <a:srgbClr val="9900FF"/>
                </a:solidFill>
              </a:rPr>
              <a:t>simpleOpenGlControl1</a:t>
            </a:r>
            <a:r>
              <a:rPr lang="en-US" altLang="zh-TW" dirty="0" smtClean="0"/>
              <a:t>.InitializeContexts();</a:t>
            </a:r>
          </a:p>
          <a:p>
            <a:pPr lvl="2"/>
            <a:r>
              <a:rPr lang="zh-TW" altLang="en-US" dirty="0" smtClean="0"/>
              <a:t>加入相關的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加入相關的命名空間，如：</a:t>
            </a:r>
            <a:r>
              <a:rPr lang="en-US" altLang="zh-TW" dirty="0" smtClean="0"/>
              <a:t>using </a:t>
            </a:r>
            <a:r>
              <a:rPr lang="en-US" altLang="zh-TW" dirty="0" err="1" smtClean="0"/>
              <a:t>Tao.OpenGl</a:t>
            </a:r>
            <a:r>
              <a:rPr lang="en-US" altLang="zh-TW" dirty="0" smtClean="0"/>
              <a:t>;</a:t>
            </a:r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726134"/>
          </a:xfrm>
        </p:spPr>
        <p:txBody>
          <a:bodyPr/>
          <a:lstStyle/>
          <a:p>
            <a:pPr lvl="1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初始化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的一些狀態變數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事件處理函數，並在事件處理函數中加入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err="1" smtClean="0"/>
              <a:t>glClearColor</a:t>
            </a:r>
            <a:r>
              <a:rPr lang="zh-TW" altLang="en-US" dirty="0" smtClean="0"/>
              <a:t>指令是用來設定清除畫面的顏色，其四個參數分別代表</a:t>
            </a:r>
            <a:r>
              <a:rPr lang="en-US" altLang="zh-TW" dirty="0" smtClean="0"/>
              <a:t>red, green, blue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alpha</a:t>
            </a:r>
            <a:r>
              <a:rPr lang="zh-TW" altLang="en-US" dirty="0" smtClean="0"/>
              <a:t>的數值成份，數值的範圍介於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與</a:t>
            </a:r>
            <a:r>
              <a:rPr lang="en-US" altLang="zh-TW" dirty="0" smtClean="0"/>
              <a:t>1</a:t>
            </a:r>
            <a:r>
              <a:rPr lang="zh-TW" altLang="en-US" dirty="0" smtClean="0"/>
              <a:t>之間，例如：</a:t>
            </a:r>
            <a:r>
              <a:rPr lang="en-US" altLang="zh-TW" dirty="0" smtClean="0"/>
              <a:t>(1.0, 0.0, 0.0, 1.0)</a:t>
            </a:r>
            <a:r>
              <a:rPr lang="zh-TW" altLang="en-US" dirty="0" smtClean="0"/>
              <a:t>代表紅色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gluOrtho2D</a:t>
            </a:r>
            <a:r>
              <a:rPr lang="zh-TW" altLang="en-US" dirty="0" smtClean="0"/>
              <a:t>指令是用來設定繪圖的範圍，其四個參數分別代表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座標及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座標的邊界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00166" y="1760874"/>
            <a:ext cx="7143800" cy="121444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Gl.glClearColor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(0.0f, 0.0f, 0.0f, 1.0f);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Gl.GL_PROJECTION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Glu.gluOrtho2D(0.0f, 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this.simpleOpenGlControl1.Size.Width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0.0f,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this.simpleOpenGlControl1.Size.Height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714348" y="5286388"/>
            <a:ext cx="2786082" cy="50006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gluOrtho2D(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left,right,bottom,top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3643306" y="5500702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286248" y="6429396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 flipH="1" flipV="1">
            <a:off x="3393273" y="5536421"/>
            <a:ext cx="1785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643438" y="5072074"/>
            <a:ext cx="142876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29388" y="62029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+mj-lt"/>
              </a:rPr>
              <a:t>x</a:t>
            </a:r>
            <a:endParaRPr lang="zh-TW" altLang="en-US" i="1" dirty="0">
              <a:latin typeface="+mj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00496" y="44291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+mj-lt"/>
              </a:rPr>
              <a:t>y</a:t>
            </a:r>
            <a:endParaRPr lang="zh-TW" altLang="en-US" i="1" dirty="0">
              <a:latin typeface="+mj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86248" y="6080959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(left, bottom)</a:t>
            </a:r>
            <a:endParaRPr lang="zh-TW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786446" y="4705385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(right, top)</a:t>
            </a:r>
            <a:endParaRPr lang="zh-TW" altLang="en-US" sz="1400" dirty="0"/>
          </a:p>
        </p:txBody>
      </p:sp>
      <p:sp>
        <p:nvSpPr>
          <p:cNvPr id="18" name="等腰三角形 17"/>
          <p:cNvSpPr/>
          <p:nvPr/>
        </p:nvSpPr>
        <p:spPr>
          <a:xfrm>
            <a:off x="5286380" y="5429264"/>
            <a:ext cx="285752" cy="28575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6357950" y="5429264"/>
            <a:ext cx="285752" cy="2857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rot="16200000" flipH="1">
            <a:off x="6979968" y="5252938"/>
            <a:ext cx="0" cy="613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286644" y="5135911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物體在畫布之外，不會顯示於螢幕上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2"/>
            <a:r>
              <a:rPr lang="en-US" altLang="zh-TW" dirty="0" smtClean="0"/>
              <a:t>OpenGL</a:t>
            </a:r>
            <a:r>
              <a:rPr lang="zh-TW" altLang="en-US" dirty="0" smtClean="0"/>
              <a:t>使用了一些矩陣控制圖形的呈現，其中繪圖範圍的設定是由投影矩陣來控制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投影矩陣是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的一個狀態變數</a:t>
            </a:r>
            <a:r>
              <a:rPr lang="en-US" altLang="zh-TW" dirty="0" smtClean="0"/>
              <a:t>(state variable)</a:t>
            </a:r>
          </a:p>
          <a:p>
            <a:pPr lvl="3"/>
            <a:r>
              <a:rPr lang="en-US" altLang="zh-TW" dirty="0" err="1" smtClean="0"/>
              <a:t>glMatrixMode</a:t>
            </a:r>
            <a:r>
              <a:rPr lang="en-US" altLang="zh-TW" dirty="0" smtClean="0"/>
              <a:t>(GL_PROJECTION)</a:t>
            </a:r>
            <a:r>
              <a:rPr lang="zh-TW" altLang="en-US" dirty="0" smtClean="0"/>
              <a:t>：告知系統目前要更改的是投影矩陣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glLoadIdentity</a:t>
            </a:r>
            <a:r>
              <a:rPr lang="zh-TW" altLang="en-US" dirty="0" smtClean="0"/>
              <a:t>指令：將目前矩陣設為單位矩陣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即初始化</a:t>
            </a:r>
            <a:r>
              <a:rPr lang="en-US" altLang="zh-TW" dirty="0" smtClean="0"/>
              <a:t>)</a:t>
            </a:r>
          </a:p>
          <a:p>
            <a:pPr lvl="1">
              <a:buNone/>
            </a:pPr>
            <a:r>
              <a:rPr lang="en-US" altLang="zh-TW" dirty="0" smtClean="0"/>
              <a:t>5. </a:t>
            </a:r>
            <a:r>
              <a:rPr lang="zh-TW" altLang="en-US" dirty="0" smtClean="0"/>
              <a:t>開始繪製星空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控制項的</a:t>
            </a:r>
            <a:r>
              <a:rPr lang="en-US" altLang="zh-TW" dirty="0" smtClean="0"/>
              <a:t>Paint</a:t>
            </a:r>
            <a:r>
              <a:rPr lang="zh-TW" altLang="en-US" dirty="0" smtClean="0"/>
              <a:t>事件處理函數，並在事件處理函數中加入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3042" y="3571876"/>
            <a:ext cx="6858048" cy="192882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Random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= new Random();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Gl.GL_COLOR_BUFFER_BIT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endParaRPr lang="zh-TW" altLang="en-US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Gl.GL_POINTS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nn-NO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for (int i = 0; i &lt; 200; i++)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Gl.glVertex2i(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this.simpleOpenGlControl1.Size.Width),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   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rn.Next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(0, this.simpleOpenGlControl1.Size.Height));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500166" y="5715016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660066"/>
                </a:solidFill>
              </a:rPr>
              <a:t>註：在目前架構下</a:t>
            </a:r>
            <a:r>
              <a:rPr lang="en-US" altLang="zh-TW" dirty="0" smtClean="0">
                <a:solidFill>
                  <a:srgbClr val="660066"/>
                </a:solidFill>
              </a:rPr>
              <a:t>(Tao framework)</a:t>
            </a:r>
            <a:r>
              <a:rPr lang="zh-TW" altLang="en-US" dirty="0" smtClean="0">
                <a:solidFill>
                  <a:srgbClr val="660066"/>
                </a:solidFill>
              </a:rPr>
              <a:t>，所有的繪圖動作都必須放置於</a:t>
            </a:r>
            <a:r>
              <a:rPr lang="en-US" altLang="zh-TW" dirty="0" smtClean="0">
                <a:solidFill>
                  <a:srgbClr val="660066"/>
                </a:solidFill>
              </a:rPr>
              <a:t>simpleOpenGlControl1</a:t>
            </a:r>
            <a:r>
              <a:rPr lang="zh-TW" altLang="en-US" dirty="0" smtClean="0">
                <a:solidFill>
                  <a:srgbClr val="660066"/>
                </a:solidFill>
              </a:rPr>
              <a:t>控制項的</a:t>
            </a:r>
            <a:r>
              <a:rPr lang="en-US" altLang="zh-TW" dirty="0" smtClean="0">
                <a:solidFill>
                  <a:srgbClr val="660066"/>
                </a:solidFill>
              </a:rPr>
              <a:t>paint</a:t>
            </a:r>
            <a:r>
              <a:rPr lang="zh-TW" altLang="en-US" dirty="0" smtClean="0">
                <a:solidFill>
                  <a:srgbClr val="660066"/>
                </a:solidFill>
              </a:rPr>
              <a:t>事件處理函數中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2"/>
            <a:r>
              <a:rPr lang="en-US" altLang="zh-TW" dirty="0" err="1" smtClean="0"/>
              <a:t>glClear</a:t>
            </a:r>
            <a:r>
              <a:rPr lang="zh-TW" altLang="en-US" dirty="0" smtClean="0"/>
              <a:t>指令是用來清除系統相關緩衝器</a:t>
            </a:r>
            <a:r>
              <a:rPr lang="en-US" altLang="zh-TW" dirty="0" smtClean="0"/>
              <a:t>(buffer)</a:t>
            </a:r>
            <a:r>
              <a:rPr lang="zh-TW" altLang="en-US" dirty="0" smtClean="0"/>
              <a:t>裏的資料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參數</a:t>
            </a:r>
            <a:r>
              <a:rPr lang="en-US" altLang="zh-TW" dirty="0" smtClean="0"/>
              <a:t>GL_COLOR_BUFFER_BIT</a:t>
            </a:r>
            <a:r>
              <a:rPr lang="zh-TW" altLang="en-US" dirty="0" smtClean="0"/>
              <a:t>意指清除的是畫面色彩緩衝器 </a:t>
            </a:r>
            <a:r>
              <a:rPr lang="en-US" altLang="zh-TW" dirty="0" smtClean="0"/>
              <a:t>(color buffer)</a:t>
            </a:r>
            <a:r>
              <a:rPr lang="zh-TW" altLang="en-US" dirty="0" smtClean="0"/>
              <a:t>的資料，清除的顏色是根據</a:t>
            </a:r>
            <a:r>
              <a:rPr lang="en-US" altLang="zh-TW" dirty="0" err="1" smtClean="0"/>
              <a:t>glClearColor</a:t>
            </a:r>
            <a:r>
              <a:rPr lang="zh-TW" altLang="en-US" dirty="0" smtClean="0"/>
              <a:t>指令所設定的顏色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6. </a:t>
            </a:r>
            <a:r>
              <a:rPr lang="zh-TW" altLang="en-US" dirty="0" smtClean="0"/>
              <a:t>執行應用程式</a:t>
            </a:r>
            <a:endParaRPr lang="en-US" altLang="zh-TW" dirty="0" smtClean="0"/>
          </a:p>
          <a:p>
            <a:r>
              <a:rPr lang="zh-TW" altLang="en-US" dirty="0" smtClean="0"/>
              <a:t>補充資料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設定點的顏色及大小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glPointSize</a:t>
            </a:r>
            <a:r>
              <a:rPr lang="zh-TW" altLang="en-US" dirty="0" smtClean="0"/>
              <a:t>指令可設定點的大小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glColor</a:t>
            </a:r>
            <a:r>
              <a:rPr lang="zh-TW" altLang="en-US" dirty="0" smtClean="0"/>
              <a:t>指令可設定點的顏色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點的顏色及大小皆是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的狀態變數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OpenGL</a:t>
            </a:r>
            <a:r>
              <a:rPr lang="zh-TW" altLang="en-US" dirty="0" smtClean="0"/>
              <a:t>的緩衝器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色彩緩衝器</a:t>
            </a:r>
            <a:r>
              <a:rPr lang="en-US" altLang="zh-TW" dirty="0" smtClean="0"/>
              <a:t>(color buffer), </a:t>
            </a:r>
            <a:r>
              <a:rPr lang="zh-TW" altLang="en-US" dirty="0" smtClean="0"/>
              <a:t>深度緩衝器</a:t>
            </a:r>
            <a:r>
              <a:rPr lang="en-US" altLang="zh-TW" dirty="0" smtClean="0"/>
              <a:t>(depth buffer), accumulation buffer, stencil buffer</a:t>
            </a:r>
          </a:p>
          <a:p>
            <a:pPr lvl="2"/>
            <a:r>
              <a:rPr lang="zh-TW" altLang="en-US" dirty="0" smtClean="0"/>
              <a:t>色彩緩衝器又可分為前置緩衝器</a:t>
            </a:r>
            <a:r>
              <a:rPr lang="en-US" altLang="zh-TW" dirty="0" smtClean="0"/>
              <a:t>(front buffer)</a:t>
            </a:r>
            <a:r>
              <a:rPr lang="zh-TW" altLang="en-US" dirty="0" smtClean="0"/>
              <a:t>及後置緩衝器</a:t>
            </a:r>
            <a:r>
              <a:rPr lang="en-US" altLang="zh-TW" dirty="0" smtClean="0"/>
              <a:t>(back buffer)</a:t>
            </a:r>
          </a:p>
          <a:p>
            <a:endParaRPr lang="zh-TW" altLang="en-US" dirty="0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1643050"/>
            <a:ext cx="2667099" cy="199820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zu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Yzu</Template>
  <TotalTime>2835</TotalTime>
  <Words>3485</Words>
  <Application>Microsoft Office PowerPoint</Application>
  <PresentationFormat>如螢幕大小 (4:3)</PresentationFormat>
  <Paragraphs>662</Paragraphs>
  <Slides>37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BatangChe</vt:lpstr>
      <vt:lpstr>新細明體</vt:lpstr>
      <vt:lpstr>標楷體</vt:lpstr>
      <vt:lpstr>Arial</vt:lpstr>
      <vt:lpstr>Calibri</vt:lpstr>
      <vt:lpstr>Times New Roman</vt:lpstr>
      <vt:lpstr>Verdana</vt:lpstr>
      <vt:lpstr>Yzu</vt:lpstr>
      <vt:lpstr>方程式</vt:lpstr>
      <vt:lpstr>2D平面繪圖</vt:lpstr>
      <vt:lpstr>座標系</vt:lpstr>
      <vt:lpstr>基本幾何圖形繪製</vt:lpstr>
      <vt:lpstr>PowerPoint 簡報</vt:lpstr>
      <vt:lpstr>PowerPoint 簡報</vt:lpstr>
      <vt:lpstr>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線</vt:lpstr>
      <vt:lpstr>PowerPoint 簡報</vt:lpstr>
      <vt:lpstr>PowerPoint 簡報</vt:lpstr>
      <vt:lpstr>視埠的轉換</vt:lpstr>
      <vt:lpstr>PowerPoint 簡報</vt:lpstr>
      <vt:lpstr>PowerPoint 簡報</vt:lpstr>
      <vt:lpstr>PowerPoint 簡報</vt:lpstr>
      <vt:lpstr>PowerPoint 簡報</vt:lpstr>
      <vt:lpstr>面</vt:lpstr>
      <vt:lpstr>PowerPoint 簡報</vt:lpstr>
      <vt:lpstr>PowerPoint 簡報</vt:lpstr>
      <vt:lpstr>PowerPoint 簡報</vt:lpstr>
      <vt:lpstr>PowerPoint 簡報</vt:lpstr>
      <vt:lpstr>補充資料</vt:lpstr>
      <vt:lpstr>PowerPoint 簡報</vt:lpstr>
      <vt:lpstr>讓畫面動起來</vt:lpstr>
      <vt:lpstr>PowerPoint 簡報</vt:lpstr>
      <vt:lpstr>PowerPoint 簡報</vt:lpstr>
      <vt:lpstr>PowerPoint 簡報</vt:lpstr>
      <vt:lpstr>視窗的縮放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chteng</dc:creator>
  <cp:lastModifiedBy>chteng</cp:lastModifiedBy>
  <cp:revision>219</cp:revision>
  <dcterms:created xsi:type="dcterms:W3CDTF">2009-01-04T13:15:21Z</dcterms:created>
  <dcterms:modified xsi:type="dcterms:W3CDTF">2016-03-14T03:55:50Z</dcterms:modified>
</cp:coreProperties>
</file>