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261" r:id="rId4"/>
    <p:sldId id="264" r:id="rId5"/>
    <p:sldId id="263" r:id="rId6"/>
    <p:sldId id="260" r:id="rId7"/>
    <p:sldId id="265" r:id="rId8"/>
    <p:sldId id="266" r:id="rId9"/>
    <p:sldId id="267" r:id="rId10"/>
    <p:sldId id="268" r:id="rId11"/>
    <p:sldId id="269" r:id="rId12"/>
    <p:sldId id="258" r:id="rId13"/>
    <p:sldId id="276" r:id="rId14"/>
    <p:sldId id="277" r:id="rId15"/>
    <p:sldId id="270" r:id="rId16"/>
    <p:sldId id="278" r:id="rId17"/>
    <p:sldId id="271" r:id="rId18"/>
    <p:sldId id="272" r:id="rId19"/>
    <p:sldId id="282" r:id="rId20"/>
    <p:sldId id="274" r:id="rId21"/>
    <p:sldId id="283" r:id="rId22"/>
    <p:sldId id="259" r:id="rId23"/>
    <p:sldId id="285" r:id="rId24"/>
    <p:sldId id="279" r:id="rId25"/>
    <p:sldId id="286" r:id="rId26"/>
    <p:sldId id="289" r:id="rId27"/>
    <p:sldId id="290" r:id="rId28"/>
    <p:sldId id="284" r:id="rId29"/>
    <p:sldId id="291" r:id="rId30"/>
    <p:sldId id="280" r:id="rId31"/>
    <p:sldId id="287" r:id="rId32"/>
    <p:sldId id="293" r:id="rId33"/>
    <p:sldId id="292" r:id="rId34"/>
    <p:sldId id="294" r:id="rId35"/>
    <p:sldId id="295" r:id="rId36"/>
    <p:sldId id="296" r:id="rId37"/>
    <p:sldId id="297" r:id="rId38"/>
    <p:sldId id="281" r:id="rId39"/>
    <p:sldId id="302" r:id="rId40"/>
    <p:sldId id="303" r:id="rId41"/>
    <p:sldId id="304" r:id="rId42"/>
    <p:sldId id="298" r:id="rId43"/>
    <p:sldId id="300" r:id="rId44"/>
    <p:sldId id="301" r:id="rId45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00CC"/>
    <a:srgbClr val="0000FF"/>
    <a:srgbClr val="FFFF00"/>
    <a:srgbClr val="FF00FF"/>
    <a:srgbClr val="00FF00"/>
    <a:srgbClr val="00FFFF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D3CEC0A-2523-4E5E-83E1-EBD26A22A43F}" type="datetimeFigureOut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0A2D7F0-0489-4A24-8D64-7546A513E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2D7F0-0489-4A24-8D64-7546A513ECF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2D7F0-0489-4A24-8D64-7546A513ECF3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2D7F0-0489-4A24-8D64-7546A513ECF3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2D7F0-0489-4A24-8D64-7546A513ECF3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2D7F0-0489-4A24-8D64-7546A513ECF3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2D7F0-0489-4A24-8D64-7546A513ECF3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F4C929-A0F7-4F4D-9004-56682986D284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7EB9E4-69FA-47AE-A318-02D25C0A490F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80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801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AB1CA-4598-4E0C-85E0-98A7653939F6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A31477-DA12-4CDA-B03A-3CD5AE343EF2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37FDA-FDFB-4CF3-A43B-C527D08007A0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D631D-9A43-4B1C-9E6F-38692443AB82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EBAEB2-9E03-4B28-BDA5-F6AEDAB67EDD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0861B4-58AB-4B98-A47B-1E27BAA19B2F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96E80B-4027-4F6F-8227-D56BDDABA69C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8E4435-0A91-4A2C-B57E-5FAF98CB0CCB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0658-BE6F-4C66-B4C2-F325E9BC722C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YZU5L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E2ED370-93BD-4D1D-8166-04DFD195153F}" type="datetime1">
              <a:rPr lang="zh-TW" altLang="en-US" smtClean="0"/>
              <a:pPr/>
              <a:t>2012/4/25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207C00-BE8D-4B81-AB28-04AA0221EAC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66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66006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66006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66006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660066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立體繪圖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元智大學資訊傳播學系</a:t>
            </a:r>
          </a:p>
          <a:p>
            <a:r>
              <a:rPr lang="zh-TW" altLang="en-US" dirty="0" smtClean="0"/>
              <a:t>助理教授 鄧進宏</a:t>
            </a:r>
          </a:p>
          <a:p>
            <a:endParaRPr lang="zh-TW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6375" y="1341438"/>
            <a:ext cx="6400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sz="2800" dirty="0" smtClean="0">
                <a:solidFill>
                  <a:srgbClr val="660066"/>
                </a:solidFill>
                <a:ea typeface="標楷體" pitchFamily="65" charset="-120"/>
              </a:rPr>
              <a:t>IC271A: </a:t>
            </a:r>
            <a:r>
              <a:rPr lang="zh-TW" altLang="en-US" sz="2800" dirty="0" smtClean="0">
                <a:solidFill>
                  <a:srgbClr val="660066"/>
                </a:solidFill>
                <a:ea typeface="標楷體" pitchFamily="65" charset="-120"/>
              </a:rPr>
              <a:t>電腦圖學</a:t>
            </a:r>
            <a:endParaRPr lang="zh-TW" altLang="en-US" sz="2800" dirty="0">
              <a:solidFill>
                <a:srgbClr val="660066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7"/>
            <a:ext cx="8229600" cy="5797572"/>
          </a:xfrm>
        </p:spPr>
        <p:txBody>
          <a:bodyPr/>
          <a:lstStyle/>
          <a:p>
            <a:pPr lvl="2"/>
            <a:r>
              <a:rPr lang="zh-TW" altLang="en-US" dirty="0" smtClean="0"/>
              <a:t>修改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事件處理函數如下：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 err="1" smtClean="0"/>
              <a:t>glTranslate</a:t>
            </a:r>
            <a:r>
              <a:rPr lang="zh-TW" altLang="en-US" dirty="0" smtClean="0"/>
              <a:t>*是一個平移指令，可將物體平移到想要的位置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由於物體必須落於</a:t>
            </a:r>
            <a:r>
              <a:rPr lang="en-US" altLang="zh-TW" dirty="0" smtClean="0"/>
              <a:t>viewing </a:t>
            </a:r>
            <a:r>
              <a:rPr lang="en-US" altLang="zh-TW" dirty="0" smtClean="0"/>
              <a:t>volume</a:t>
            </a:r>
            <a:r>
              <a:rPr lang="zh-TW" altLang="en-US" dirty="0" smtClean="0"/>
              <a:t>內才能被看見，因此必須將物體利用</a:t>
            </a:r>
            <a:r>
              <a:rPr lang="en-US" altLang="zh-TW" dirty="0" err="1" smtClean="0"/>
              <a:t>glTranslate</a:t>
            </a:r>
            <a:r>
              <a:rPr lang="zh-TW" altLang="en-US" dirty="0" smtClean="0"/>
              <a:t>*指令移到</a:t>
            </a:r>
            <a:r>
              <a:rPr lang="en-US" altLang="zh-TW" dirty="0" smtClean="0"/>
              <a:t>viewing </a:t>
            </a:r>
            <a:r>
              <a:rPr lang="en-US" altLang="zh-TW" dirty="0" smtClean="0"/>
              <a:t>volume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物體的平移是由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內的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矩陣來控制，因此必須先用</a:t>
            </a:r>
            <a:r>
              <a:rPr lang="en-US" altLang="zh-TW" dirty="0" err="1" smtClean="0"/>
              <a:t>glMatrixMode</a:t>
            </a:r>
            <a:r>
              <a:rPr lang="zh-TW" altLang="en-US" dirty="0" smtClean="0"/>
              <a:t>指令表明要修改的是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矩陣，再用</a:t>
            </a:r>
            <a:r>
              <a:rPr lang="en-US" altLang="zh-TW" dirty="0" err="1" smtClean="0"/>
              <a:t>glLoadIdentity</a:t>
            </a:r>
            <a:r>
              <a:rPr lang="zh-TW" altLang="en-US" dirty="0" smtClean="0"/>
              <a:t>指令將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矩陣設為單位矩陣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在本例中有兩個茶壺，一前一後，其中心座標分別位於</a:t>
            </a:r>
            <a:r>
              <a:rPr lang="en-US" altLang="zh-TW" dirty="0" smtClean="0"/>
              <a:t>(-5,-5,-40)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(5,5,-60)</a:t>
            </a:r>
            <a:r>
              <a:rPr lang="zh-TW" altLang="en-US" dirty="0" smtClean="0"/>
              <a:t>的地方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4480" y="785794"/>
            <a:ext cx="6286544" cy="257176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simpleOpenGlControl1_Paint(object sender,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PaintEventArgs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(-5.0, -5.0, -40.0);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(5.0, 5.0, -60.0);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透視投影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將前一個範例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SetViewingVolume</a:t>
            </a:r>
            <a:r>
              <a:rPr lang="zh-TW" altLang="en-US" dirty="0" smtClean="0"/>
              <a:t>函數</a:t>
            </a:r>
            <a:r>
              <a:rPr lang="zh-TW" altLang="en-US" dirty="0" smtClean="0"/>
              <a:t>修改如下：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en-US" altLang="zh-TW" dirty="0" err="1" smtClean="0"/>
              <a:t>glFrustum</a:t>
            </a:r>
            <a:r>
              <a:rPr lang="zh-TW" altLang="en-US" dirty="0" smtClean="0"/>
              <a:t>指令亦可達到相類似的效果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在透視投影中，眼睛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或攝影機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的預設</a:t>
            </a:r>
            <a:endParaRPr lang="en-US" altLang="zh-TW" dirty="0" smtClean="0"/>
          </a:p>
          <a:p>
            <a:pPr lvl="3">
              <a:buNone/>
            </a:pPr>
            <a:r>
              <a:rPr lang="zh-TW" altLang="en-US" dirty="0" smtClean="0"/>
              <a:t>    位置是在原點，眼睛看的方向是</a:t>
            </a:r>
            <a:r>
              <a:rPr lang="en-US" altLang="zh-TW" dirty="0" smtClean="0"/>
              <a:t>z</a:t>
            </a:r>
            <a:r>
              <a:rPr lang="zh-TW" altLang="en-US" dirty="0" smtClean="0"/>
              <a:t>軸的</a:t>
            </a:r>
            <a:endParaRPr lang="en-US" altLang="zh-TW" dirty="0" smtClean="0"/>
          </a:p>
          <a:p>
            <a:pPr lvl="3">
              <a:buNone/>
            </a:pPr>
            <a:r>
              <a:rPr lang="zh-TW" altLang="en-US" dirty="0" smtClean="0"/>
              <a:t>    負方向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71604" y="1357298"/>
            <a:ext cx="6715172" cy="235745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SetViewingVolume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</a:t>
            </a:r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(0, 0, simpleOpenGlControl1.Size.Width, 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      simpleOpenGlControl1.Size.Height);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double aspect = (double)simpleOpenGlControl1.Size.Width / 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        (double)simpleOpenGlControl1.Size.Height;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Glu.gluPerspective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(45, aspect, 10.0, 100.0);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839" y="3857628"/>
            <a:ext cx="22383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文字方塊 36"/>
          <p:cNvSpPr txBox="1"/>
          <p:nvPr/>
        </p:nvSpPr>
        <p:spPr>
          <a:xfrm>
            <a:off x="5357818" y="6215082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OpenGL Programming Guide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物體的移動、旋轉及縮放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OpenGL</a:t>
            </a:r>
            <a:r>
              <a:rPr lang="zh-TW" altLang="en-US" sz="2400" dirty="0" smtClean="0"/>
              <a:t>的移動、旋轉及縮放指令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在設計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場景時，通常我們會在原點附近建立物體</a:t>
            </a:r>
            <a:r>
              <a:rPr lang="en-US" altLang="zh-TW" sz="2000" dirty="0" smtClean="0"/>
              <a:t>3D</a:t>
            </a:r>
            <a:r>
              <a:rPr lang="zh-TW" altLang="en-US" sz="2000" dirty="0" smtClean="0"/>
              <a:t>模型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物件座標系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，然後再將其移至場景中的適當位置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世界座標系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，如前一個範例中的平移指令</a:t>
            </a:r>
            <a:r>
              <a:rPr lang="en-US" altLang="zh-TW" sz="2000" dirty="0" err="1" smtClean="0"/>
              <a:t>glTranslate</a:t>
            </a:r>
            <a:r>
              <a:rPr lang="en-US" altLang="zh-TW" sz="2000" dirty="0" smtClean="0"/>
              <a:t>*</a:t>
            </a:r>
          </a:p>
          <a:p>
            <a:pPr lvl="1"/>
            <a:r>
              <a:rPr lang="zh-TW" altLang="en-US" sz="2000" dirty="0" smtClean="0"/>
              <a:t>在建模及移動的過程中，會牽涉到物體的移動、旋轉及縮放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OpenGL</a:t>
            </a:r>
            <a:r>
              <a:rPr lang="zh-TW" altLang="en-US" sz="2000" dirty="0" smtClean="0"/>
              <a:t>所提供的移動、旋轉及縮放指令：</a:t>
            </a:r>
            <a:endParaRPr lang="en-US" altLang="zh-TW" sz="2000" dirty="0" smtClean="0"/>
          </a:p>
          <a:p>
            <a:pPr lvl="2"/>
            <a:r>
              <a:rPr lang="zh-TW" altLang="en-US" sz="1800" dirty="0" smtClean="0"/>
              <a:t>平移指令</a:t>
            </a:r>
            <a:r>
              <a:rPr lang="en-US" altLang="zh-TW" sz="1800" dirty="0" err="1" smtClean="0"/>
              <a:t>glTranslate</a:t>
            </a:r>
            <a:r>
              <a:rPr lang="en-US" altLang="zh-TW" sz="1800" dirty="0" smtClean="0"/>
              <a:t>{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}(x</a:t>
            </a:r>
            <a:r>
              <a:rPr lang="en-US" altLang="zh-TW" sz="1800" baseline="-25000" dirty="0" smtClean="0"/>
              <a:t>0</a:t>
            </a:r>
            <a:r>
              <a:rPr lang="en-US" altLang="zh-TW" sz="1800" dirty="0" smtClean="0"/>
              <a:t>, y</a:t>
            </a:r>
            <a:r>
              <a:rPr lang="en-US" altLang="zh-TW" sz="1800" baseline="-25000" dirty="0" smtClean="0"/>
              <a:t>0</a:t>
            </a:r>
            <a:r>
              <a:rPr lang="en-US" altLang="zh-TW" sz="1800" dirty="0" smtClean="0"/>
              <a:t>, z</a:t>
            </a:r>
            <a:r>
              <a:rPr lang="en-US" altLang="zh-TW" sz="1800" baseline="-25000" dirty="0" smtClean="0"/>
              <a:t>0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：將物體在</a:t>
            </a:r>
            <a:r>
              <a:rPr lang="en-US" altLang="zh-TW" sz="1800" dirty="0" smtClean="0"/>
              <a:t>x</a:t>
            </a:r>
            <a:r>
              <a:rPr lang="zh-TW" altLang="en-US" sz="1800" dirty="0" smtClean="0"/>
              <a:t>軸方向平移</a:t>
            </a:r>
            <a:r>
              <a:rPr lang="en-US" altLang="zh-TW" sz="1800" dirty="0" smtClean="0"/>
              <a:t>x</a:t>
            </a:r>
            <a:r>
              <a:rPr lang="en-US" altLang="zh-TW" sz="1800" baseline="-25000" dirty="0" smtClean="0"/>
              <a:t>0</a:t>
            </a:r>
            <a:r>
              <a:rPr lang="zh-TW" altLang="en-US" sz="1800" dirty="0" smtClean="0"/>
              <a:t>個單位，在</a:t>
            </a:r>
            <a:r>
              <a:rPr lang="en-US" altLang="zh-TW" sz="1800" dirty="0" smtClean="0"/>
              <a:t>y</a:t>
            </a:r>
            <a:r>
              <a:rPr lang="zh-TW" altLang="en-US" sz="1800" dirty="0" smtClean="0"/>
              <a:t>軸方向平移個</a:t>
            </a:r>
            <a:r>
              <a:rPr lang="en-US" altLang="zh-TW" sz="1800" dirty="0" smtClean="0"/>
              <a:t>y</a:t>
            </a:r>
            <a:r>
              <a:rPr lang="en-US" altLang="zh-TW" sz="1800" baseline="-25000" dirty="0" smtClean="0"/>
              <a:t>0</a:t>
            </a:r>
            <a:r>
              <a:rPr lang="zh-TW" altLang="en-US" sz="1800" dirty="0" smtClean="0"/>
              <a:t>單位，在</a:t>
            </a:r>
            <a:r>
              <a:rPr lang="en-US" altLang="zh-TW" sz="1800" dirty="0" smtClean="0"/>
              <a:t>z</a:t>
            </a:r>
            <a:r>
              <a:rPr lang="zh-TW" altLang="en-US" sz="1800" dirty="0" smtClean="0"/>
              <a:t>軸方向平移</a:t>
            </a:r>
            <a:r>
              <a:rPr lang="en-US" altLang="zh-TW" sz="1800" dirty="0" smtClean="0"/>
              <a:t>z</a:t>
            </a:r>
            <a:r>
              <a:rPr lang="en-US" altLang="zh-TW" sz="1800" baseline="-25000" dirty="0" smtClean="0"/>
              <a:t>0</a:t>
            </a:r>
            <a:r>
              <a:rPr lang="zh-TW" altLang="en-US" sz="1800" dirty="0" smtClean="0"/>
              <a:t>個單位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旋轉指令</a:t>
            </a:r>
            <a:r>
              <a:rPr lang="en-US" altLang="zh-TW" sz="1800" dirty="0" err="1" smtClean="0"/>
              <a:t>glRotate</a:t>
            </a:r>
            <a:r>
              <a:rPr lang="en-US" altLang="zh-TW" sz="1800" dirty="0" smtClean="0"/>
              <a:t>{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}(angle, ax, ay, </a:t>
            </a:r>
            <a:r>
              <a:rPr lang="en-US" altLang="zh-TW" sz="1800" dirty="0" err="1" smtClean="0"/>
              <a:t>az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：以</a:t>
            </a:r>
            <a:r>
              <a:rPr lang="en-US" altLang="zh-TW" sz="1800" dirty="0" smtClean="0"/>
              <a:t>(ax, ay, </a:t>
            </a:r>
            <a:r>
              <a:rPr lang="en-US" altLang="zh-TW" sz="1800" dirty="0" err="1" smtClean="0"/>
              <a:t>az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為旋轉軸旋轉</a:t>
            </a:r>
            <a:r>
              <a:rPr lang="en-US" altLang="zh-TW" sz="1800" dirty="0" smtClean="0"/>
              <a:t>angle</a:t>
            </a:r>
            <a:r>
              <a:rPr lang="zh-TW" altLang="en-US" sz="1800" dirty="0" smtClean="0"/>
              <a:t>度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縮放指令</a:t>
            </a:r>
            <a:r>
              <a:rPr lang="en-US" altLang="zh-TW" sz="1800" dirty="0" err="1" smtClean="0"/>
              <a:t>glScale</a:t>
            </a:r>
            <a:r>
              <a:rPr lang="en-US" altLang="zh-TW" sz="1800" dirty="0" smtClean="0"/>
              <a:t>{</a:t>
            </a:r>
            <a:r>
              <a:rPr lang="en-US" altLang="zh-TW" sz="1800" dirty="0" err="1" smtClean="0"/>
              <a:t>fd</a:t>
            </a:r>
            <a:r>
              <a:rPr lang="en-US" altLang="zh-TW" sz="1800" dirty="0" smtClean="0"/>
              <a:t>}(</a:t>
            </a:r>
            <a:r>
              <a:rPr lang="en-US" altLang="zh-TW" sz="1800" dirty="0" err="1" smtClean="0"/>
              <a:t>s</a:t>
            </a:r>
            <a:r>
              <a:rPr lang="en-US" altLang="zh-TW" sz="1800" baseline="-25000" dirty="0" err="1" smtClean="0"/>
              <a:t>x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s</a:t>
            </a:r>
            <a:r>
              <a:rPr lang="en-US" altLang="zh-TW" sz="1800" baseline="-25000" dirty="0" err="1" smtClean="0"/>
              <a:t>y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s</a:t>
            </a:r>
            <a:r>
              <a:rPr lang="en-US" altLang="zh-TW" sz="1800" baseline="-25000" dirty="0" err="1" smtClean="0"/>
              <a:t>z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：將物體在</a:t>
            </a:r>
            <a:r>
              <a:rPr lang="en-US" altLang="zh-TW" sz="1800" dirty="0" smtClean="0"/>
              <a:t>x</a:t>
            </a:r>
            <a:r>
              <a:rPr lang="zh-TW" altLang="en-US" sz="1800" dirty="0" smtClean="0"/>
              <a:t>軸方向縮放</a:t>
            </a:r>
            <a:r>
              <a:rPr lang="en-US" altLang="zh-TW" sz="1800" dirty="0" err="1" smtClean="0"/>
              <a:t>s</a:t>
            </a:r>
            <a:r>
              <a:rPr lang="en-US" altLang="zh-TW" sz="1800" baseline="-25000" dirty="0" err="1" smtClean="0"/>
              <a:t>x</a:t>
            </a:r>
            <a:r>
              <a:rPr lang="zh-TW" altLang="en-US" sz="1800" dirty="0" smtClean="0"/>
              <a:t>倍，在</a:t>
            </a:r>
            <a:r>
              <a:rPr lang="en-US" altLang="zh-TW" sz="1800" dirty="0" smtClean="0"/>
              <a:t>y</a:t>
            </a:r>
            <a:r>
              <a:rPr lang="zh-TW" altLang="en-US" sz="1800" dirty="0" smtClean="0"/>
              <a:t>軸方向縮放</a:t>
            </a:r>
            <a:r>
              <a:rPr lang="en-US" altLang="zh-TW" sz="1800" dirty="0" err="1" smtClean="0"/>
              <a:t>s</a:t>
            </a:r>
            <a:r>
              <a:rPr lang="en-US" altLang="zh-TW" sz="1800" baseline="-25000" dirty="0" err="1" smtClean="0"/>
              <a:t>y</a:t>
            </a:r>
            <a:r>
              <a:rPr lang="zh-TW" altLang="en-US" sz="1800" dirty="0" smtClean="0"/>
              <a:t>倍，在</a:t>
            </a:r>
            <a:r>
              <a:rPr lang="en-US" altLang="zh-TW" sz="1800" dirty="0" smtClean="0"/>
              <a:t>z</a:t>
            </a:r>
            <a:r>
              <a:rPr lang="zh-TW" altLang="en-US" sz="1800" dirty="0" smtClean="0"/>
              <a:t>軸方向縮放</a:t>
            </a:r>
            <a:r>
              <a:rPr lang="en-US" altLang="zh-TW" sz="1800" dirty="0" err="1" smtClean="0"/>
              <a:t>s</a:t>
            </a:r>
            <a:r>
              <a:rPr lang="en-US" altLang="zh-TW" sz="1800" baseline="-25000" dirty="0" err="1" smtClean="0"/>
              <a:t>z</a:t>
            </a:r>
            <a:r>
              <a:rPr lang="zh-TW" altLang="en-US" sz="1800" dirty="0" smtClean="0"/>
              <a:t>倍</a:t>
            </a:r>
            <a:endParaRPr lang="en-US" altLang="zh-TW" sz="1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346071"/>
            <a:ext cx="8389967" cy="5940449"/>
          </a:xfrm>
        </p:spPr>
        <p:txBody>
          <a:bodyPr/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OpenGL</a:t>
            </a:r>
            <a:r>
              <a:rPr lang="zh-TW" altLang="en-US" sz="2400" dirty="0" smtClean="0"/>
              <a:t>裏，物體的平移、旋轉及縮放都是用矩陣來達成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857232"/>
            <a:ext cx="8215370" cy="5429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153" y="2441010"/>
            <a:ext cx="916429" cy="553017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643042" y="2811110"/>
            <a:ext cx="1357322" cy="158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H="1" flipV="1">
            <a:off x="1035025" y="2203887"/>
            <a:ext cx="1215240" cy="794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1000100" y="2811110"/>
            <a:ext cx="642942" cy="642942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928926" y="25967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12692" y="12394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9646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13" name="圖片 12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47" y="1583754"/>
            <a:ext cx="916429" cy="553017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rot="5400000" flipH="1" flipV="1">
            <a:off x="1643042" y="1882416"/>
            <a:ext cx="928694" cy="928694"/>
          </a:xfrm>
          <a:prstGeom prst="straightConnector1">
            <a:avLst/>
          </a:prstGeom>
          <a:ln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214546" y="2239606"/>
          <a:ext cx="673100" cy="228600"/>
        </p:xfrm>
        <a:graphic>
          <a:graphicData uri="http://schemas.openxmlformats.org/presentationml/2006/ole">
            <p:oleObj spid="_x0000_s4098" name="方程式" r:id="rId5" imgW="672840" imgH="228600" progId="Equation.3">
              <p:embed/>
            </p:oleObj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071538" y="92867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平移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072926" y="1571612"/>
          <a:ext cx="3713784" cy="1357322"/>
        </p:xfrm>
        <a:graphic>
          <a:graphicData uri="http://schemas.openxmlformats.org/presentationml/2006/ole">
            <p:oleObj spid="_x0000_s4100" name="方程式" r:id="rId6" imgW="2501640" imgH="914400" progId="Equation.3">
              <p:embed/>
            </p:oleObj>
          </a:graphicData>
        </a:graphic>
      </p:graphicFrame>
      <p:sp>
        <p:nvSpPr>
          <p:cNvPr id="19" name="向右箭號 18"/>
          <p:cNvSpPr/>
          <p:nvPr/>
        </p:nvSpPr>
        <p:spPr>
          <a:xfrm>
            <a:off x="3357554" y="2143116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 descr="影像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0293" y="5012778"/>
            <a:ext cx="916429" cy="553017"/>
          </a:xfrm>
          <a:prstGeom prst="rect">
            <a:avLst/>
          </a:prstGeom>
          <a:scene3d>
            <a:camera prst="orthographicFront">
              <a:rot lat="0" lon="0" rev="1200000"/>
            </a:camera>
            <a:lightRig rig="threePt" dir="t"/>
          </a:scene3d>
        </p:spPr>
      </p:pic>
      <p:cxnSp>
        <p:nvCxnSpPr>
          <p:cNvPr id="21" name="直線單箭頭接點 20"/>
          <p:cNvCxnSpPr/>
          <p:nvPr/>
        </p:nvCxnSpPr>
        <p:spPr>
          <a:xfrm>
            <a:off x="1609182" y="5382878"/>
            <a:ext cx="1357322" cy="158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1001165" y="4775655"/>
            <a:ext cx="1215240" cy="794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966240" y="5382878"/>
            <a:ext cx="642942" cy="642942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895066" y="51685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78832" y="38112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85786" y="59293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37678" y="357187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旋轉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向右箭號 31"/>
          <p:cNvSpPr/>
          <p:nvPr/>
        </p:nvSpPr>
        <p:spPr>
          <a:xfrm>
            <a:off x="3323694" y="4714884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000496" y="4214818"/>
          <a:ext cx="4572032" cy="1301295"/>
        </p:xfrm>
        <a:graphic>
          <a:graphicData uri="http://schemas.openxmlformats.org/presentationml/2006/ole">
            <p:oleObj spid="_x0000_s4103" name="方程式" r:id="rId7" imgW="3213000" imgH="91440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642918"/>
            <a:ext cx="8215370" cy="5643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5143512"/>
            <a:ext cx="916429" cy="553017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pic>
        <p:nvPicPr>
          <p:cNvPr id="16" name="圖片 15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357430"/>
            <a:ext cx="1571636" cy="357190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537744" y="2525358"/>
            <a:ext cx="1357322" cy="158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H="1" flipV="1">
            <a:off x="929727" y="1918135"/>
            <a:ext cx="1215240" cy="794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894802" y="2525358"/>
            <a:ext cx="642942" cy="642942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823628" y="23110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07394" y="9537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14348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66240" y="71435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縮放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252256" y="1857364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003675" y="1285860"/>
          <a:ext cx="3598863" cy="1357313"/>
        </p:xfrm>
        <a:graphic>
          <a:graphicData uri="http://schemas.openxmlformats.org/presentationml/2006/ole">
            <p:oleObj spid="_x0000_s5123" name="方程式" r:id="rId4" imgW="2425680" imgH="914400" progId="Equation.3">
              <p:embed/>
            </p:oleObj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1537744" y="5382878"/>
            <a:ext cx="1357322" cy="158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929727" y="4775655"/>
            <a:ext cx="1215240" cy="794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894802" y="5382878"/>
            <a:ext cx="642942" cy="642942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823628" y="51685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407394" y="381124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4348" y="59293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966240" y="3571876"/>
            <a:ext cx="289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上下顛倒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縮放的一個特例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000500" y="4214828"/>
          <a:ext cx="3448050" cy="1357312"/>
        </p:xfrm>
        <a:graphic>
          <a:graphicData uri="http://schemas.openxmlformats.org/presentationml/2006/ole">
            <p:oleObj spid="_x0000_s5124" name="方程式" r:id="rId5" imgW="2323800" imgH="914400" progId="Equation.3">
              <p:embed/>
            </p:oleObj>
          </a:graphicData>
        </a:graphic>
      </p:graphicFrame>
      <p:sp>
        <p:nvSpPr>
          <p:cNvPr id="28" name="向右箭號 27"/>
          <p:cNvSpPr/>
          <p:nvPr/>
        </p:nvSpPr>
        <p:spPr>
          <a:xfrm>
            <a:off x="3261064" y="4786322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46072"/>
            <a:ext cx="8229600" cy="5726134"/>
          </a:xfrm>
        </p:spPr>
        <p:txBody>
          <a:bodyPr/>
          <a:lstStyle/>
          <a:p>
            <a:r>
              <a:rPr lang="en-US" altLang="zh-TW" sz="2400" dirty="0" smtClean="0"/>
              <a:t>OpenGL Vertex Transformation Pipeline</a:t>
            </a:r>
            <a:endParaRPr lang="zh-TW" altLang="en-US" sz="2400" dirty="0" smtClean="0"/>
          </a:p>
          <a:p>
            <a:pPr lvl="1"/>
            <a:r>
              <a:rPr lang="zh-TW" altLang="en-US" sz="2000" dirty="0" smtClean="0"/>
              <a:t>在</a:t>
            </a:r>
            <a:r>
              <a:rPr lang="en-US" altLang="zh-TW" sz="2000" dirty="0" smtClean="0"/>
              <a:t>OpenGL</a:t>
            </a:r>
            <a:r>
              <a:rPr lang="zh-TW" altLang="en-US" sz="2000" dirty="0" smtClean="0"/>
              <a:t>裡面從物體的座標對應到螢幕上的座標是由一連串的矩陣來達成，此過程稱為</a:t>
            </a:r>
            <a:r>
              <a:rPr lang="en-US" altLang="zh-TW" sz="2000" dirty="0" smtClean="0"/>
              <a:t>OpenGL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pipeline</a:t>
            </a:r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Modelview</a:t>
            </a:r>
            <a:r>
              <a:rPr lang="zh-TW" altLang="en-US" sz="2000" dirty="0" smtClean="0"/>
              <a:t>矩陣：控制物體的平移、旋轉、縮放以及相機的位置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Projection</a:t>
            </a:r>
            <a:r>
              <a:rPr lang="zh-TW" altLang="en-US" sz="2000" dirty="0" smtClean="0"/>
              <a:t>矩陣：控制投影轉換的方式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正投影或透視投影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000" dirty="0" smtClean="0"/>
              <a:t>所有的矩陣在</a:t>
            </a:r>
            <a:r>
              <a:rPr lang="en-US" altLang="zh-TW" sz="2000" dirty="0" smtClean="0"/>
              <a:t>OpenGL</a:t>
            </a:r>
            <a:r>
              <a:rPr lang="zh-TW" altLang="en-US" sz="2000" dirty="0" smtClean="0"/>
              <a:t>內都是一個狀態變數</a:t>
            </a:r>
            <a:r>
              <a:rPr lang="en-US" altLang="zh-TW" sz="2000" dirty="0" smtClean="0"/>
              <a:t>(state variable) </a:t>
            </a:r>
            <a:r>
              <a:rPr lang="zh-TW" altLang="en-US" sz="2000" dirty="0" smtClean="0"/>
              <a:t>，可藉由</a:t>
            </a:r>
            <a:r>
              <a:rPr lang="en-US" altLang="zh-TW" sz="2000" dirty="0" err="1" smtClean="0"/>
              <a:t>glMatrixMode</a:t>
            </a:r>
            <a:r>
              <a:rPr lang="zh-TW" altLang="en-US" sz="2000" dirty="0" smtClean="0"/>
              <a:t>指令指定要修改的矩陣是哪一個矩陣</a:t>
            </a:r>
            <a:endParaRPr lang="en-US" altLang="zh-TW" sz="2000" dirty="0" smtClean="0"/>
          </a:p>
          <a:p>
            <a:pPr lvl="2"/>
            <a:r>
              <a:rPr lang="en-US" altLang="zh-TW" sz="1600" dirty="0" err="1" smtClean="0"/>
              <a:t>glTranslate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glRotate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glScale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gluLookAt</a:t>
            </a:r>
            <a:r>
              <a:rPr lang="en-US" altLang="zh-TW" sz="1600" dirty="0" smtClean="0"/>
              <a:t> </a:t>
            </a:r>
            <a:r>
              <a:rPr lang="en-US" altLang="zh-TW" sz="1600" dirty="0" smtClean="0">
                <a:sym typeface="Wingdings 3"/>
              </a:rPr>
              <a:t>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modelview</a:t>
            </a:r>
            <a:r>
              <a:rPr lang="zh-TW" altLang="en-US" sz="1600" dirty="0" smtClean="0"/>
              <a:t>矩陣</a:t>
            </a:r>
            <a:endParaRPr lang="en-US" altLang="zh-TW" sz="1600" dirty="0" smtClean="0"/>
          </a:p>
          <a:p>
            <a:pPr lvl="2"/>
            <a:r>
              <a:rPr lang="en-US" altLang="zh-TW" sz="1600" dirty="0" err="1" smtClean="0"/>
              <a:t>gluPerspective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glOrtho</a:t>
            </a:r>
            <a:r>
              <a:rPr lang="en-US" altLang="zh-TW" sz="1600" dirty="0" smtClean="0"/>
              <a:t>, </a:t>
            </a:r>
            <a:r>
              <a:rPr lang="en-US" altLang="zh-TW" sz="1600" dirty="0" err="1" smtClean="0"/>
              <a:t>glFrustum</a:t>
            </a:r>
            <a:r>
              <a:rPr lang="en-US" altLang="zh-TW" sz="1600" dirty="0" smtClean="0"/>
              <a:t>, gluOrtho2D </a:t>
            </a:r>
            <a:r>
              <a:rPr lang="en-US" altLang="zh-TW" sz="1600" dirty="0" smtClean="0">
                <a:sym typeface="Wingdings 3"/>
              </a:rPr>
              <a:t> projection</a:t>
            </a:r>
            <a:r>
              <a:rPr lang="zh-TW" altLang="en-US" sz="1600" dirty="0" smtClean="0">
                <a:sym typeface="Wingdings 3"/>
              </a:rPr>
              <a:t>矩陣</a:t>
            </a:r>
            <a:endParaRPr lang="en-US" altLang="zh-TW" sz="16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60517"/>
            <a:ext cx="6521833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4929190" y="3703657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OpenGL Programming Guide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60932" y="2335405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</a:rPr>
              <a:t>(4×4 matrix)</a:t>
            </a:r>
            <a:endParaRPr lang="zh-TW" altLang="en-US" sz="1400" dirty="0"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546816" y="2335405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</a:rPr>
              <a:t>(4×4 matrix)</a:t>
            </a:r>
            <a:endParaRPr lang="zh-TW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14348" y="2000240"/>
            <a:ext cx="7786742" cy="4286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5728"/>
            <a:ext cx="8229600" cy="5869011"/>
          </a:xfrm>
        </p:spPr>
        <p:txBody>
          <a:bodyPr/>
          <a:lstStyle/>
          <a:p>
            <a:r>
              <a:rPr lang="en-US" altLang="zh-TW" dirty="0" smtClean="0"/>
              <a:t>OpenGL</a:t>
            </a:r>
            <a:r>
              <a:rPr lang="zh-TW" altLang="en-US" dirty="0" smtClean="0"/>
              <a:t>的移動、旋轉及縮放指令的使用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物體移動的順序是可以互換的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 </a:t>
            </a:r>
            <a:r>
              <a:rPr lang="zh-TW" altLang="en-US" dirty="0" smtClean="0"/>
              <a:t>先在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軸方向移動</a:t>
            </a:r>
            <a:r>
              <a:rPr lang="en-US" altLang="zh-TW" dirty="0" smtClean="0"/>
              <a:t>a</a:t>
            </a:r>
            <a:r>
              <a:rPr lang="zh-TW" altLang="en-US" dirty="0" smtClean="0"/>
              <a:t>單位，再在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軸方向移動</a:t>
            </a:r>
            <a:r>
              <a:rPr lang="en-US" altLang="zh-TW" dirty="0" smtClean="0"/>
              <a:t>b</a:t>
            </a:r>
            <a:r>
              <a:rPr lang="zh-TW" altLang="en-US" dirty="0" smtClean="0"/>
              <a:t>單位 </a:t>
            </a:r>
            <a:r>
              <a:rPr lang="en-US" altLang="zh-TW" dirty="0" smtClean="0"/>
              <a:t>=</a:t>
            </a:r>
            <a:r>
              <a:rPr lang="zh-TW" altLang="en-US" dirty="0" smtClean="0"/>
              <a:t> 先在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軸方向移動</a:t>
            </a:r>
            <a:r>
              <a:rPr lang="en-US" altLang="zh-TW" dirty="0" smtClean="0"/>
              <a:t>b</a:t>
            </a:r>
            <a:r>
              <a:rPr lang="zh-TW" altLang="en-US" dirty="0" smtClean="0"/>
              <a:t>單位，再在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軸方向移動</a:t>
            </a:r>
            <a:r>
              <a:rPr lang="en-US" altLang="zh-TW" dirty="0" smtClean="0"/>
              <a:t>a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2225" y="3121919"/>
            <a:ext cx="537903" cy="310936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1666638" y="329101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1195148" y="282014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1157128" y="328006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37744" y="20002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00100" y="371475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724828" y="3124829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20" name="圖片 19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34163" y="3121919"/>
            <a:ext cx="537903" cy="310936"/>
          </a:xfrm>
          <a:prstGeom prst="rect">
            <a:avLst/>
          </a:prstGeom>
        </p:spPr>
      </p:pic>
      <p:cxnSp>
        <p:nvCxnSpPr>
          <p:cNvPr id="21" name="直線單箭頭接點 20"/>
          <p:cNvCxnSpPr/>
          <p:nvPr/>
        </p:nvCxnSpPr>
        <p:spPr>
          <a:xfrm>
            <a:off x="4095530" y="329101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3624040" y="282014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3586020" y="328006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3966636" y="20002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428992" y="371475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153720" y="3124829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27" name="圖片 26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5931" y="2428868"/>
            <a:ext cx="537903" cy="310936"/>
          </a:xfrm>
          <a:prstGeom prst="rect">
            <a:avLst/>
          </a:prstGeom>
        </p:spPr>
      </p:pic>
      <p:cxnSp>
        <p:nvCxnSpPr>
          <p:cNvPr id="28" name="直線單箭頭接點 27"/>
          <p:cNvCxnSpPr/>
          <p:nvPr/>
        </p:nvCxnSpPr>
        <p:spPr>
          <a:xfrm>
            <a:off x="6667298" y="329101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6195808" y="282014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6157788" y="328006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6538404" y="20002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000760" y="371475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725488" y="3124829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4" name="向右箭號 33"/>
          <p:cNvSpPr/>
          <p:nvPr/>
        </p:nvSpPr>
        <p:spPr>
          <a:xfrm>
            <a:off x="3071802" y="3000372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928926" y="250030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軸方向移動</a:t>
            </a:r>
            <a:r>
              <a:rPr lang="en-US" altLang="zh-TW" sz="1400" dirty="0" smtClean="0">
                <a:solidFill>
                  <a:srgbClr val="FF0000"/>
                </a:solidFill>
              </a:rPr>
              <a:t>a</a:t>
            </a:r>
            <a:r>
              <a:rPr lang="zh-TW" altLang="en-US" sz="1400" dirty="0" smtClean="0">
                <a:solidFill>
                  <a:srgbClr val="FF0000"/>
                </a:solidFill>
              </a:rPr>
              <a:t>單位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向右箭號 35"/>
          <p:cNvSpPr/>
          <p:nvPr/>
        </p:nvSpPr>
        <p:spPr>
          <a:xfrm>
            <a:off x="5572132" y="3000372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5357818" y="250030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y</a:t>
            </a:r>
            <a:r>
              <a:rPr lang="zh-TW" altLang="en-US" sz="1400" dirty="0" smtClean="0">
                <a:solidFill>
                  <a:srgbClr val="FF0000"/>
                </a:solidFill>
              </a:rPr>
              <a:t>軸方向移動</a:t>
            </a:r>
            <a:r>
              <a:rPr lang="en-US" altLang="zh-TW" sz="1400" dirty="0" smtClean="0">
                <a:solidFill>
                  <a:srgbClr val="FF0000"/>
                </a:solidFill>
              </a:rPr>
              <a:t>b</a:t>
            </a:r>
            <a:r>
              <a:rPr lang="zh-TW" altLang="en-US" sz="1400" dirty="0" smtClean="0">
                <a:solidFill>
                  <a:srgbClr val="FF0000"/>
                </a:solidFill>
              </a:rPr>
              <a:t>單位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38" name="圖片 37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2225" y="5264419"/>
            <a:ext cx="537903" cy="310936"/>
          </a:xfrm>
          <a:prstGeom prst="rect">
            <a:avLst/>
          </a:prstGeom>
        </p:spPr>
      </p:pic>
      <p:cxnSp>
        <p:nvCxnSpPr>
          <p:cNvPr id="39" name="直線單箭頭接點 38"/>
          <p:cNvCxnSpPr/>
          <p:nvPr/>
        </p:nvCxnSpPr>
        <p:spPr>
          <a:xfrm>
            <a:off x="1666638" y="543351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H="1" flipV="1">
            <a:off x="1195148" y="496264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>
            <a:off x="1157128" y="542256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537744" y="41427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00100" y="585725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2724828" y="5267329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45" name="圖片 4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4572008"/>
            <a:ext cx="537903" cy="310936"/>
          </a:xfrm>
          <a:prstGeom prst="rect">
            <a:avLst/>
          </a:prstGeom>
        </p:spPr>
      </p:pic>
      <p:cxnSp>
        <p:nvCxnSpPr>
          <p:cNvPr id="46" name="直線單箭頭接點 45"/>
          <p:cNvCxnSpPr/>
          <p:nvPr/>
        </p:nvCxnSpPr>
        <p:spPr>
          <a:xfrm>
            <a:off x="4095530" y="543351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 flipH="1" flipV="1">
            <a:off x="3624040" y="496264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3586020" y="542256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966636" y="41427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428992" y="585725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5153720" y="5267329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52" name="圖片 51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5931" y="4571368"/>
            <a:ext cx="537903" cy="310936"/>
          </a:xfrm>
          <a:prstGeom prst="rect">
            <a:avLst/>
          </a:prstGeom>
        </p:spPr>
      </p:pic>
      <p:cxnSp>
        <p:nvCxnSpPr>
          <p:cNvPr id="53" name="直線單箭頭接點 52"/>
          <p:cNvCxnSpPr/>
          <p:nvPr/>
        </p:nvCxnSpPr>
        <p:spPr>
          <a:xfrm>
            <a:off x="6667298" y="543351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rot="5400000" flipH="1" flipV="1">
            <a:off x="6195808" y="496264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rot="5400000">
            <a:off x="6157788" y="542256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538404" y="41427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000760" y="585725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725488" y="5267329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9" name="向右箭號 58"/>
          <p:cNvSpPr/>
          <p:nvPr/>
        </p:nvSpPr>
        <p:spPr>
          <a:xfrm>
            <a:off x="3071802" y="5142872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2928926" y="464280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y</a:t>
            </a:r>
            <a:r>
              <a:rPr lang="zh-TW" altLang="en-US" sz="1400" dirty="0" smtClean="0">
                <a:solidFill>
                  <a:srgbClr val="FF0000"/>
                </a:solidFill>
              </a:rPr>
              <a:t>軸方向移動</a:t>
            </a:r>
            <a:r>
              <a:rPr lang="en-US" altLang="zh-TW" sz="1400" dirty="0" smtClean="0">
                <a:solidFill>
                  <a:srgbClr val="FF0000"/>
                </a:solidFill>
              </a:rPr>
              <a:t>b</a:t>
            </a:r>
            <a:r>
              <a:rPr lang="zh-TW" altLang="en-US" sz="1400" dirty="0" smtClean="0">
                <a:solidFill>
                  <a:srgbClr val="FF0000"/>
                </a:solidFill>
              </a:rPr>
              <a:t>單位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向右箭號 60"/>
          <p:cNvSpPr/>
          <p:nvPr/>
        </p:nvSpPr>
        <p:spPr>
          <a:xfrm>
            <a:off x="5572132" y="5142872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/>
          <p:cNvSpPr txBox="1"/>
          <p:nvPr/>
        </p:nvSpPr>
        <p:spPr>
          <a:xfrm>
            <a:off x="5357818" y="4642806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軸方向移動</a:t>
            </a:r>
            <a:r>
              <a:rPr lang="en-US" altLang="zh-TW" sz="1400" dirty="0" smtClean="0">
                <a:solidFill>
                  <a:srgbClr val="FF0000"/>
                </a:solidFill>
              </a:rPr>
              <a:t>a</a:t>
            </a:r>
            <a:r>
              <a:rPr lang="zh-TW" altLang="en-US" sz="1400" dirty="0" smtClean="0">
                <a:solidFill>
                  <a:srgbClr val="FF0000"/>
                </a:solidFill>
              </a:rPr>
              <a:t>單位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7000892" y="374327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zh-TW" sz="2000" dirty="0" smtClean="0">
                <a:solidFill>
                  <a:srgbClr val="FF0000"/>
                </a:solidFill>
              </a:rPr>
              <a:t>װ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1"/>
            <a:r>
              <a:rPr lang="zh-TW" altLang="en-US" dirty="0" smtClean="0"/>
              <a:t>但若平移合併旋轉，則其順序是不可以互換的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</a:t>
            </a:r>
            <a:r>
              <a:rPr lang="zh-TW" altLang="en-US" dirty="0" smtClean="0"/>
              <a:t>先對</a:t>
            </a:r>
            <a:r>
              <a:rPr lang="en-US" altLang="zh-TW" dirty="0" smtClean="0"/>
              <a:t>z</a:t>
            </a:r>
            <a:r>
              <a:rPr lang="zh-TW" altLang="en-US" dirty="0" smtClean="0"/>
              <a:t>軸逆時針旋轉</a:t>
            </a:r>
            <a:r>
              <a:rPr lang="en-US" altLang="zh-TW" dirty="0" smtClean="0"/>
              <a:t>a</a:t>
            </a:r>
            <a:r>
              <a:rPr lang="zh-TW" altLang="en-US" dirty="0" smtClean="0"/>
              <a:t>度，再在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軸方向移動</a:t>
            </a:r>
            <a:r>
              <a:rPr lang="en-US" altLang="zh-TW" dirty="0" smtClean="0"/>
              <a:t>b</a:t>
            </a:r>
            <a:r>
              <a:rPr lang="zh-TW" altLang="en-US" dirty="0" smtClean="0"/>
              <a:t>單位 ≠  先在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軸方向移動</a:t>
            </a:r>
            <a:r>
              <a:rPr lang="en-US" altLang="zh-TW" dirty="0" smtClean="0"/>
              <a:t>b</a:t>
            </a:r>
            <a:r>
              <a:rPr lang="zh-TW" altLang="en-US" dirty="0" smtClean="0"/>
              <a:t>單位，再對</a:t>
            </a:r>
            <a:r>
              <a:rPr lang="en-US" altLang="zh-TW" dirty="0" smtClean="0"/>
              <a:t>z</a:t>
            </a:r>
            <a:r>
              <a:rPr lang="zh-TW" altLang="en-US" dirty="0" smtClean="0"/>
              <a:t>軸逆時針旋轉</a:t>
            </a:r>
            <a:r>
              <a:rPr lang="en-US" altLang="zh-TW" dirty="0" smtClean="0"/>
              <a:t>a</a:t>
            </a:r>
            <a:r>
              <a:rPr lang="zh-TW" altLang="en-US" dirty="0" smtClean="0"/>
              <a:t>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7224" y="1714488"/>
            <a:ext cx="7786742" cy="4286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5101" y="2836167"/>
            <a:ext cx="537903" cy="310936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1809514" y="300526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H="1" flipV="1">
            <a:off x="1338024" y="253439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1300004" y="299431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680620" y="171448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142976" y="34290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67704" y="283907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13" name="圖片 12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7970" y="2836167"/>
            <a:ext cx="537903" cy="310936"/>
          </a:xfrm>
          <a:prstGeom prst="rect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</p:pic>
      <p:cxnSp>
        <p:nvCxnSpPr>
          <p:cNvPr id="14" name="直線單箭頭接點 13"/>
          <p:cNvCxnSpPr/>
          <p:nvPr/>
        </p:nvCxnSpPr>
        <p:spPr>
          <a:xfrm>
            <a:off x="4238406" y="300526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3766916" y="253439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>
            <a:off x="3728896" y="299431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109512" y="171448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571868" y="34290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96596" y="283907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20" name="圖片 19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807" y="2857496"/>
            <a:ext cx="537903" cy="310936"/>
          </a:xfrm>
          <a:prstGeom prst="rect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</p:pic>
      <p:cxnSp>
        <p:nvCxnSpPr>
          <p:cNvPr id="21" name="直線單箭頭接點 20"/>
          <p:cNvCxnSpPr/>
          <p:nvPr/>
        </p:nvCxnSpPr>
        <p:spPr>
          <a:xfrm>
            <a:off x="6810174" y="300526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 flipH="1" flipV="1">
            <a:off x="6338684" y="253439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6300664" y="299431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681280" y="171448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143636" y="34290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868364" y="283907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7" name="向右箭號 26"/>
          <p:cNvSpPr/>
          <p:nvPr/>
        </p:nvSpPr>
        <p:spPr>
          <a:xfrm>
            <a:off x="3214678" y="271462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3071802" y="221455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對</a:t>
            </a:r>
            <a:r>
              <a:rPr lang="en-US" altLang="zh-TW" sz="1400" dirty="0" smtClean="0">
                <a:solidFill>
                  <a:srgbClr val="FF0000"/>
                </a:solidFill>
              </a:rPr>
              <a:t>z</a:t>
            </a:r>
            <a:r>
              <a:rPr lang="zh-TW" altLang="en-US" sz="14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400" dirty="0" smtClean="0">
                <a:solidFill>
                  <a:srgbClr val="FF0000"/>
                </a:solidFill>
              </a:rPr>
              <a:t>a</a:t>
            </a:r>
            <a:r>
              <a:rPr lang="zh-TW" altLang="en-US" sz="1400" dirty="0" smtClean="0">
                <a:solidFill>
                  <a:srgbClr val="FF0000"/>
                </a:solidFill>
              </a:rPr>
              <a:t>度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向右箭號 28"/>
          <p:cNvSpPr/>
          <p:nvPr/>
        </p:nvSpPr>
        <p:spPr>
          <a:xfrm>
            <a:off x="5715008" y="271462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500694" y="221455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軸方向移動</a:t>
            </a:r>
            <a:r>
              <a:rPr lang="en-US" altLang="zh-TW" sz="1400" dirty="0" smtClean="0">
                <a:solidFill>
                  <a:srgbClr val="FF0000"/>
                </a:solidFill>
              </a:rPr>
              <a:t>b</a:t>
            </a:r>
            <a:r>
              <a:rPr lang="zh-TW" altLang="en-US" sz="1400" dirty="0" smtClean="0">
                <a:solidFill>
                  <a:srgbClr val="FF0000"/>
                </a:solidFill>
              </a:rPr>
              <a:t>單位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31" name="圖片 30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5101" y="4978667"/>
            <a:ext cx="537903" cy="310936"/>
          </a:xfrm>
          <a:prstGeom prst="rect">
            <a:avLst/>
          </a:prstGeom>
        </p:spPr>
      </p:pic>
      <p:cxnSp>
        <p:nvCxnSpPr>
          <p:cNvPr id="32" name="直線單箭頭接點 31"/>
          <p:cNvCxnSpPr/>
          <p:nvPr/>
        </p:nvCxnSpPr>
        <p:spPr>
          <a:xfrm>
            <a:off x="1809514" y="514776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1338024" y="467689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1300004" y="513681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680620" y="385698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42976" y="55715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867704" y="498157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38" name="圖片 37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7039" y="4975452"/>
            <a:ext cx="537903" cy="310936"/>
          </a:xfrm>
          <a:prstGeom prst="rect">
            <a:avLst/>
          </a:prstGeom>
        </p:spPr>
      </p:pic>
      <p:cxnSp>
        <p:nvCxnSpPr>
          <p:cNvPr id="39" name="直線單箭頭接點 38"/>
          <p:cNvCxnSpPr/>
          <p:nvPr/>
        </p:nvCxnSpPr>
        <p:spPr>
          <a:xfrm>
            <a:off x="4238406" y="514776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5400000" flipH="1" flipV="1">
            <a:off x="3766916" y="467689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>
            <a:off x="3728896" y="513681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09512" y="385698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3571868" y="55715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296596" y="498157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45" name="圖片 4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5931" y="4475386"/>
            <a:ext cx="537903" cy="310936"/>
          </a:xfrm>
          <a:prstGeom prst="rect">
            <a:avLst/>
          </a:prstGeom>
          <a:scene3d>
            <a:camera prst="orthographicFront">
              <a:rot lat="0" lon="0" rev="1800000"/>
            </a:camera>
            <a:lightRig rig="threePt" dir="t"/>
          </a:scene3d>
        </p:spPr>
      </p:pic>
      <p:cxnSp>
        <p:nvCxnSpPr>
          <p:cNvPr id="46" name="直線單箭頭接點 45"/>
          <p:cNvCxnSpPr/>
          <p:nvPr/>
        </p:nvCxnSpPr>
        <p:spPr>
          <a:xfrm>
            <a:off x="6810174" y="514776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 flipH="1" flipV="1">
            <a:off x="6338684" y="467689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6300664" y="513681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6681280" y="385698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143636" y="55715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868364" y="498157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52" name="向右箭號 51"/>
          <p:cNvSpPr/>
          <p:nvPr/>
        </p:nvSpPr>
        <p:spPr>
          <a:xfrm>
            <a:off x="3214678" y="485712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3071802" y="435705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在</a:t>
            </a:r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r>
              <a:rPr lang="zh-TW" altLang="en-US" sz="1400" dirty="0" smtClean="0">
                <a:solidFill>
                  <a:srgbClr val="FF0000"/>
                </a:solidFill>
              </a:rPr>
              <a:t>軸方向移動</a:t>
            </a:r>
            <a:r>
              <a:rPr lang="en-US" altLang="zh-TW" sz="1400" dirty="0" smtClean="0">
                <a:solidFill>
                  <a:srgbClr val="FF0000"/>
                </a:solidFill>
              </a:rPr>
              <a:t>b</a:t>
            </a:r>
            <a:r>
              <a:rPr lang="zh-TW" altLang="en-US" sz="1400" dirty="0" smtClean="0">
                <a:solidFill>
                  <a:srgbClr val="FF0000"/>
                </a:solidFill>
              </a:rPr>
              <a:t>單位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向右箭號 53"/>
          <p:cNvSpPr/>
          <p:nvPr/>
        </p:nvSpPr>
        <p:spPr>
          <a:xfrm>
            <a:off x="5715008" y="485712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7072330" y="3548722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altLang="zh-TW" sz="2000" dirty="0" smtClean="0">
                <a:solidFill>
                  <a:srgbClr val="FF0000"/>
                </a:solidFill>
              </a:rPr>
              <a:t>≠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5500694" y="435769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對</a:t>
            </a:r>
            <a:r>
              <a:rPr lang="en-US" altLang="zh-TW" sz="1400" dirty="0" smtClean="0">
                <a:solidFill>
                  <a:srgbClr val="FF0000"/>
                </a:solidFill>
              </a:rPr>
              <a:t>z</a:t>
            </a:r>
            <a:r>
              <a:rPr lang="zh-TW" altLang="en-US" sz="14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400" dirty="0" smtClean="0">
                <a:solidFill>
                  <a:srgbClr val="FF0000"/>
                </a:solidFill>
              </a:rPr>
              <a:t>a</a:t>
            </a:r>
            <a:r>
              <a:rPr lang="zh-TW" altLang="en-US" sz="1400" dirty="0" smtClean="0">
                <a:solidFill>
                  <a:srgbClr val="FF0000"/>
                </a:solidFill>
              </a:rPr>
              <a:t>度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8" name="弧形 57"/>
          <p:cNvSpPr/>
          <p:nvPr/>
        </p:nvSpPr>
        <p:spPr>
          <a:xfrm>
            <a:off x="4286248" y="2643182"/>
            <a:ext cx="357190" cy="428628"/>
          </a:xfrm>
          <a:prstGeom prst="arc">
            <a:avLst/>
          </a:prstGeom>
          <a:ln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6929454" y="2857496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286248" y="499904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弧形 61"/>
          <p:cNvSpPr/>
          <p:nvPr/>
        </p:nvSpPr>
        <p:spPr>
          <a:xfrm>
            <a:off x="7429520" y="4714884"/>
            <a:ext cx="357190" cy="428628"/>
          </a:xfrm>
          <a:prstGeom prst="arc">
            <a:avLst/>
          </a:prstGeom>
          <a:ln>
            <a:solidFill>
              <a:srgbClr val="FF0000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285728"/>
            <a:ext cx="8229600" cy="5726134"/>
          </a:xfrm>
        </p:spPr>
        <p:txBody>
          <a:bodyPr/>
          <a:lstStyle/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矩陣運作機制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OpenGL</a:t>
            </a:r>
            <a:r>
              <a:rPr lang="zh-TW" altLang="en-US" dirty="0" smtClean="0"/>
              <a:t>的平移、旋轉及縮放指令更精確來說是修改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矩陣，而不是直接平移、旋轉或縮放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85786" y="1928801"/>
            <a:ext cx="2928958" cy="12144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(5.0, 0.0,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(30.0, 0.0, 0.0, 1.0);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</p:txBody>
      </p:sp>
      <p:pic>
        <p:nvPicPr>
          <p:cNvPr id="8" name="圖片 7" descr="影像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9066" y="3500437"/>
            <a:ext cx="7454900" cy="1625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線單箭頭接點 9"/>
          <p:cNvCxnSpPr/>
          <p:nvPr/>
        </p:nvCxnSpPr>
        <p:spPr>
          <a:xfrm rot="5400000">
            <a:off x="1285852" y="3440731"/>
            <a:ext cx="857256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3428992" y="2155641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43382" y="4429131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M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198566" y="1925083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指定更改的是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428860" y="2357429"/>
            <a:ext cx="1785950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189758" y="2176975"/>
            <a:ext cx="366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矩陣設為單位矩陣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 = I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286116" y="2571743"/>
            <a:ext cx="935155" cy="5363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189758" y="2422451"/>
            <a:ext cx="466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矩陣右乘一個平移矩陣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M=MT=T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428992" y="2714619"/>
            <a:ext cx="785818" cy="14287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189758" y="2699395"/>
            <a:ext cx="4668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矩陣右乘一個旋轉矩陣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M=MR=TR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8" name="直線接點 37"/>
          <p:cNvCxnSpPr/>
          <p:nvPr/>
        </p:nvCxnSpPr>
        <p:spPr>
          <a:xfrm rot="5400000">
            <a:off x="7632323" y="3155552"/>
            <a:ext cx="299247" cy="0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>
            <a:off x="2857501" y="3305175"/>
            <a:ext cx="4924427" cy="1588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>
            <a:off x="2685640" y="3472260"/>
            <a:ext cx="343695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1571604" y="464344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zh-TW" i="1" baseline="-25000" dirty="0" smtClean="0">
                <a:solidFill>
                  <a:srgbClr val="FF0000"/>
                </a:solidFill>
                <a:latin typeface="+mj-lt"/>
              </a:rPr>
              <a:t>o</a:t>
            </a:r>
            <a:endParaRPr lang="zh-TW" altLang="en-US" i="1" baseline="-250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 rot="5400000">
            <a:off x="3191485" y="5107793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487904" y="5547472"/>
            <a:ext cx="201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+mj-lt"/>
              </a:rPr>
              <a:t>V</a:t>
            </a:r>
            <a:r>
              <a:rPr lang="en-US" altLang="zh-TW" i="1" baseline="-25000" dirty="0" err="1" smtClean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US" altLang="zh-TW" dirty="0" err="1" smtClean="0">
                <a:solidFill>
                  <a:srgbClr val="FF0000"/>
                </a:solidFill>
                <a:latin typeface="+mj-lt"/>
              </a:rPr>
              <a:t>MV</a:t>
            </a:r>
            <a:r>
              <a:rPr lang="en-US" altLang="zh-TW" i="1" baseline="-25000" dirty="0" err="1" smtClean="0">
                <a:solidFill>
                  <a:srgbClr val="FF0000"/>
                </a:solidFill>
                <a:latin typeface="+mj-lt"/>
              </a:rPr>
              <a:t>o</a:t>
            </a:r>
            <a:r>
              <a:rPr lang="en-US" altLang="zh-TW" dirty="0" smtClean="0">
                <a:solidFill>
                  <a:srgbClr val="FF0000"/>
                </a:solidFill>
                <a:latin typeface="+mj-lt"/>
              </a:rPr>
              <a:t>= </a:t>
            </a:r>
            <a:r>
              <a:rPr lang="en-US" altLang="zh-TW" dirty="0" err="1" smtClean="0">
                <a:solidFill>
                  <a:srgbClr val="FF0000"/>
                </a:solidFill>
                <a:latin typeface="+mj-lt"/>
              </a:rPr>
              <a:t>TR</a:t>
            </a:r>
            <a:r>
              <a:rPr lang="en-US" altLang="zh-TW" dirty="0" err="1" smtClean="0">
                <a:solidFill>
                  <a:srgbClr val="FF0000"/>
                </a:solidFill>
              </a:rPr>
              <a:t>V</a:t>
            </a:r>
            <a:r>
              <a:rPr lang="en-US" altLang="zh-TW" i="1" baseline="-25000" dirty="0" err="1" smtClean="0">
                <a:solidFill>
                  <a:srgbClr val="FF0000"/>
                </a:solidFill>
              </a:rPr>
              <a:t>o</a:t>
            </a:r>
            <a:endParaRPr lang="zh-TW" alt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5429256" y="5681156"/>
            <a:ext cx="357190" cy="142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5845358" y="5578250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茶壺會先旋轉後再平移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5" name="左大括弧 54"/>
          <p:cNvSpPr/>
          <p:nvPr/>
        </p:nvSpPr>
        <p:spPr>
          <a:xfrm rot="16200000">
            <a:off x="4872823" y="5780192"/>
            <a:ext cx="83963" cy="357190"/>
          </a:xfrm>
          <a:prstGeom prst="leftBrace">
            <a:avLst/>
          </a:prstGeom>
          <a:ln>
            <a:solidFill>
              <a:srgbClr val="66006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702350" y="595438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旋轉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57" name="左大括弧 56"/>
          <p:cNvSpPr/>
          <p:nvPr/>
        </p:nvSpPr>
        <p:spPr>
          <a:xfrm rot="16200000">
            <a:off x="4822035" y="5965048"/>
            <a:ext cx="71438" cy="571505"/>
          </a:xfrm>
          <a:prstGeom prst="leftBrace">
            <a:avLst/>
          </a:prstGeom>
          <a:ln>
            <a:solidFill>
              <a:srgbClr val="660066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4643438" y="622760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平移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內，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物件的移動是由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物件往回看，直到碰到單位矩陣為止，中間所碰到的平移、旋轉及縮放指令的順序即是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物件在場景中改變的順序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6002" y="1857364"/>
            <a:ext cx="2928958" cy="150019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(45.0, 0.0, 1.0,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(5.0, 0.0,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(10.0, 0.0, 1.0,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Gl.glScaled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(2.0,1.0,1.0);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</p:txBody>
      </p:sp>
      <p:sp>
        <p:nvSpPr>
          <p:cNvPr id="6" name="矩形 5"/>
          <p:cNvSpPr/>
          <p:nvPr/>
        </p:nvSpPr>
        <p:spPr>
          <a:xfrm>
            <a:off x="5143504" y="1857364"/>
            <a:ext cx="2928958" cy="171451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(0.0, 5.0, 0.0); 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(45.0, 1.0, 0.0,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茶壺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(45.0, 0.0, 1.0,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(5.0, 0.0,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茶壺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2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2573324" y="3512964"/>
            <a:ext cx="214314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287440" y="3947702"/>
            <a:ext cx="2928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茶壺先在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zh-TW" altLang="en-US" sz="1600" dirty="0" smtClean="0">
                <a:solidFill>
                  <a:srgbClr val="FF0000"/>
                </a:solidFill>
              </a:rPr>
              <a:t>軸方向放大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</a:rPr>
              <a:t>倍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再對</a:t>
            </a:r>
            <a:r>
              <a:rPr lang="en-US" altLang="zh-TW" sz="1600" dirty="0" smtClean="0">
                <a:solidFill>
                  <a:srgbClr val="FF0000"/>
                </a:solidFill>
              </a:rPr>
              <a:t>y</a:t>
            </a:r>
            <a:r>
              <a:rPr lang="zh-TW" altLang="en-US" sz="16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600" dirty="0" smtClean="0">
                <a:solidFill>
                  <a:srgbClr val="FF0000"/>
                </a:solidFill>
              </a:rPr>
              <a:t>10</a:t>
            </a:r>
            <a:r>
              <a:rPr lang="zh-TW" altLang="en-US" sz="1600" dirty="0" smtClean="0">
                <a:solidFill>
                  <a:srgbClr val="FF0000"/>
                </a:solidFill>
              </a:rPr>
              <a:t>度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再在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zh-TW" altLang="en-US" sz="1600" dirty="0" smtClean="0">
                <a:solidFill>
                  <a:srgbClr val="FF0000"/>
                </a:solidFill>
              </a:rPr>
              <a:t>軸方向往右平移</a:t>
            </a:r>
            <a:r>
              <a:rPr lang="en-US" altLang="zh-TW" sz="1600" dirty="0" smtClean="0">
                <a:solidFill>
                  <a:srgbClr val="FF0000"/>
                </a:solidFill>
              </a:rPr>
              <a:t>5</a:t>
            </a:r>
            <a:r>
              <a:rPr lang="zh-TW" altLang="en-US" sz="1600" dirty="0" smtClean="0">
                <a:solidFill>
                  <a:srgbClr val="FF0000"/>
                </a:solidFill>
              </a:rPr>
              <a:t>個單位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再對</a:t>
            </a:r>
            <a:r>
              <a:rPr lang="en-US" altLang="zh-TW" sz="1600" dirty="0" smtClean="0">
                <a:solidFill>
                  <a:srgbClr val="FF0000"/>
                </a:solidFill>
              </a:rPr>
              <a:t>y</a:t>
            </a:r>
            <a:r>
              <a:rPr lang="zh-TW" altLang="en-US" sz="16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600" dirty="0" smtClean="0">
                <a:solidFill>
                  <a:srgbClr val="FF0000"/>
                </a:solidFill>
              </a:rPr>
              <a:t>45</a:t>
            </a:r>
            <a:r>
              <a:rPr lang="zh-TW" altLang="en-US" sz="1600" dirty="0" smtClean="0">
                <a:solidFill>
                  <a:srgbClr val="FF0000"/>
                </a:solidFill>
              </a:rPr>
              <a:t>度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00826" y="3665364"/>
            <a:ext cx="214314" cy="35719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00628" y="4100102"/>
            <a:ext cx="3357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茶壺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zh-TW" altLang="en-US" sz="1600" dirty="0" smtClean="0">
                <a:solidFill>
                  <a:srgbClr val="FF0000"/>
                </a:solidFill>
              </a:rPr>
              <a:t>先對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zh-TW" altLang="en-US" sz="16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600" dirty="0" smtClean="0">
                <a:solidFill>
                  <a:srgbClr val="FF0000"/>
                </a:solidFill>
              </a:rPr>
              <a:t>45</a:t>
            </a:r>
            <a:r>
              <a:rPr lang="zh-TW" altLang="en-US" sz="1600" dirty="0" smtClean="0">
                <a:solidFill>
                  <a:srgbClr val="FF0000"/>
                </a:solidFill>
              </a:rPr>
              <a:t>度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再在</a:t>
            </a:r>
            <a:r>
              <a:rPr lang="en-US" altLang="zh-TW" sz="1600" dirty="0" smtClean="0">
                <a:solidFill>
                  <a:srgbClr val="FF0000"/>
                </a:solidFill>
              </a:rPr>
              <a:t>y</a:t>
            </a:r>
            <a:r>
              <a:rPr lang="zh-TW" altLang="en-US" sz="1600" dirty="0" smtClean="0">
                <a:solidFill>
                  <a:srgbClr val="FF0000"/>
                </a:solidFill>
              </a:rPr>
              <a:t>軸方向往上平移</a:t>
            </a:r>
            <a:r>
              <a:rPr lang="en-US" altLang="zh-TW" sz="1600" dirty="0" smtClean="0">
                <a:solidFill>
                  <a:srgbClr val="FF0000"/>
                </a:solidFill>
              </a:rPr>
              <a:t>5</a:t>
            </a:r>
            <a:r>
              <a:rPr lang="zh-TW" altLang="en-US" sz="1600" dirty="0" smtClean="0">
                <a:solidFill>
                  <a:srgbClr val="FF0000"/>
                </a:solidFill>
              </a:rPr>
              <a:t>個單位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茶壺</a:t>
            </a:r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r>
              <a:rPr lang="zh-TW" altLang="en-US" sz="1600" dirty="0" smtClean="0">
                <a:solidFill>
                  <a:srgbClr val="FF0000"/>
                </a:solidFill>
              </a:rPr>
              <a:t>先在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zh-TW" altLang="en-US" sz="1600" dirty="0" smtClean="0">
                <a:solidFill>
                  <a:srgbClr val="FF0000"/>
                </a:solidFill>
              </a:rPr>
              <a:t>軸方向往右平移</a:t>
            </a:r>
            <a:r>
              <a:rPr lang="en-US" altLang="zh-TW" sz="1600" dirty="0" smtClean="0">
                <a:solidFill>
                  <a:srgbClr val="FF0000"/>
                </a:solidFill>
              </a:rPr>
              <a:t>5</a:t>
            </a:r>
            <a:r>
              <a:rPr lang="zh-TW" altLang="en-US" sz="1600" dirty="0" smtClean="0">
                <a:solidFill>
                  <a:srgbClr val="FF0000"/>
                </a:solidFill>
              </a:rPr>
              <a:t>個單位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再對</a:t>
            </a:r>
            <a:r>
              <a:rPr lang="en-US" altLang="zh-TW" sz="1600" dirty="0" smtClean="0">
                <a:solidFill>
                  <a:srgbClr val="FF0000"/>
                </a:solidFill>
              </a:rPr>
              <a:t>y</a:t>
            </a:r>
            <a:r>
              <a:rPr lang="zh-TW" altLang="en-US" sz="16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600" dirty="0" smtClean="0">
                <a:solidFill>
                  <a:srgbClr val="FF0000"/>
                </a:solidFill>
              </a:rPr>
              <a:t>45</a:t>
            </a:r>
            <a:r>
              <a:rPr lang="zh-TW" altLang="en-US" sz="1600" dirty="0" smtClean="0">
                <a:solidFill>
                  <a:srgbClr val="FF0000"/>
                </a:solidFill>
              </a:rPr>
              <a:t>度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再對</a:t>
            </a:r>
            <a:r>
              <a:rPr lang="en-US" altLang="zh-TW" sz="1600" dirty="0" smtClean="0">
                <a:solidFill>
                  <a:srgbClr val="FF0000"/>
                </a:solidFill>
              </a:rPr>
              <a:t>x</a:t>
            </a:r>
            <a:r>
              <a:rPr lang="zh-TW" altLang="en-US" sz="1600" dirty="0" smtClean="0">
                <a:solidFill>
                  <a:srgbClr val="FF0000"/>
                </a:solidFill>
              </a:rPr>
              <a:t>軸逆時針旋轉</a:t>
            </a:r>
            <a:r>
              <a:rPr lang="en-US" altLang="zh-TW" sz="1600" dirty="0" smtClean="0">
                <a:solidFill>
                  <a:srgbClr val="FF0000"/>
                </a:solidFill>
              </a:rPr>
              <a:t>45</a:t>
            </a:r>
            <a:r>
              <a:rPr lang="zh-TW" altLang="en-US" sz="1600" dirty="0" smtClean="0">
                <a:solidFill>
                  <a:srgbClr val="FF0000"/>
                </a:solidFill>
              </a:rPr>
              <a:t>度</a:t>
            </a:r>
            <a:endParaRPr lang="en-US" altLang="zh-TW" sz="1600" dirty="0" smtClean="0">
              <a:solidFill>
                <a:srgbClr val="FF0000"/>
              </a:solidFill>
            </a:endParaRPr>
          </a:p>
          <a:p>
            <a:r>
              <a:rPr lang="zh-TW" altLang="en-US" sz="1600" dirty="0" smtClean="0">
                <a:solidFill>
                  <a:srgbClr val="FF0000"/>
                </a:solidFill>
              </a:rPr>
              <a:t>再在</a:t>
            </a:r>
            <a:r>
              <a:rPr lang="en-US" altLang="zh-TW" sz="1600" dirty="0" smtClean="0">
                <a:solidFill>
                  <a:srgbClr val="FF0000"/>
                </a:solidFill>
              </a:rPr>
              <a:t>y</a:t>
            </a:r>
            <a:r>
              <a:rPr lang="zh-TW" altLang="en-US" sz="1600" dirty="0" smtClean="0">
                <a:solidFill>
                  <a:srgbClr val="FF0000"/>
                </a:solidFill>
              </a:rPr>
              <a:t>軸方向往上平移</a:t>
            </a:r>
            <a:r>
              <a:rPr lang="en-US" altLang="zh-TW" sz="1600" dirty="0" smtClean="0">
                <a:solidFill>
                  <a:srgbClr val="FF0000"/>
                </a:solidFill>
              </a:rPr>
              <a:t>5</a:t>
            </a:r>
            <a:r>
              <a:rPr lang="zh-TW" altLang="en-US" sz="1600" dirty="0" smtClean="0">
                <a:solidFill>
                  <a:srgbClr val="FF0000"/>
                </a:solidFill>
              </a:rPr>
              <a:t>個單位</a:t>
            </a:r>
            <a:endParaRPr lang="en-US" altLang="zh-TW" sz="1600" dirty="0" smtClean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 flipH="1" flipV="1">
            <a:off x="679423" y="2750339"/>
            <a:ext cx="785818" cy="158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H="1" flipV="1">
            <a:off x="4714876" y="2571744"/>
            <a:ext cx="571504" cy="158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4214810" y="2857496"/>
            <a:ext cx="1143008" cy="1588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/>
          <a:lstStyle/>
          <a:p>
            <a:r>
              <a:rPr lang="en-US" altLang="zh-TW" i="1" dirty="0" smtClean="0"/>
              <a:t>Viewing </a:t>
            </a:r>
            <a:r>
              <a:rPr lang="en-US" altLang="zh-TW" i="1" dirty="0" smtClean="0"/>
              <a:t>Volume</a:t>
            </a:r>
            <a:r>
              <a:rPr lang="zh-TW" altLang="en-US" dirty="0" smtClean="0"/>
              <a:t>的概念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496989"/>
            <a:ext cx="8229600" cy="4525963"/>
          </a:xfrm>
        </p:spPr>
        <p:txBody>
          <a:bodyPr/>
          <a:lstStyle/>
          <a:p>
            <a:r>
              <a:rPr lang="zh-TW" altLang="en-US" sz="2400" dirty="0" smtClean="0"/>
              <a:t>如同在進行平面繪圖時必須先設定繪圖的範圍，在進行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立體繪圖時也必須做同樣的動作</a:t>
            </a:r>
            <a:endParaRPr lang="en-US" altLang="zh-TW" sz="2400" dirty="0" smtClean="0"/>
          </a:p>
          <a:p>
            <a:r>
              <a:rPr lang="zh-TW" altLang="en-US" sz="2400" dirty="0" smtClean="0"/>
              <a:t>設定繪圖範圍的指令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2D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gluOrtho2D (GLU</a:t>
            </a:r>
            <a:r>
              <a:rPr lang="zh-TW" altLang="en-US" sz="2000" dirty="0" smtClean="0"/>
              <a:t>指令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3D</a:t>
            </a:r>
            <a:r>
              <a:rPr lang="zh-TW" altLang="en-US" sz="2000" dirty="0" smtClean="0"/>
              <a:t>：</a:t>
            </a:r>
            <a:r>
              <a:rPr lang="en-US" altLang="zh-TW" sz="2000" dirty="0" err="1" smtClean="0"/>
              <a:t>glOrtho</a:t>
            </a:r>
            <a:r>
              <a:rPr lang="en-US" altLang="zh-TW" sz="2000" dirty="0" smtClean="0"/>
              <a:t> (OpenGL</a:t>
            </a:r>
            <a:r>
              <a:rPr lang="zh-TW" altLang="en-US" sz="2000" dirty="0" smtClean="0"/>
              <a:t>指令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400" dirty="0" err="1" smtClean="0"/>
              <a:t>glOrtho</a:t>
            </a:r>
            <a:r>
              <a:rPr lang="zh-TW" altLang="en-US" sz="2400" dirty="0" smtClean="0"/>
              <a:t>指令設定的是一個三度空間中的立方體，稱之為</a:t>
            </a:r>
            <a:r>
              <a:rPr lang="en-US" altLang="zh-TW" sz="2400" dirty="0" smtClean="0"/>
              <a:t>viewing </a:t>
            </a:r>
            <a:r>
              <a:rPr lang="en-US" altLang="zh-TW" sz="2400" dirty="0" smtClean="0"/>
              <a:t>volume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10366" y="6245225"/>
            <a:ext cx="2133600" cy="476250"/>
          </a:xfrm>
        </p:spPr>
        <p:txBody>
          <a:bodyPr/>
          <a:lstStyle/>
          <a:p>
            <a:fld id="{27207C00-BE8D-4B81-AB28-04AA0221EAC8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091503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glOrtho</a:t>
            </a:r>
            <a:r>
              <a:rPr lang="en-US" altLang="zh-TW" sz="1400" dirty="0" smtClean="0">
                <a:solidFill>
                  <a:srgbClr val="FF0000"/>
                </a:solidFill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left,right,bottom,top,near,far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3500430" y="5190691"/>
            <a:ext cx="357190" cy="1428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7" name="群組 56"/>
          <p:cNvGrpSpPr/>
          <p:nvPr/>
        </p:nvGrpSpPr>
        <p:grpSpPr>
          <a:xfrm>
            <a:off x="4000496" y="4000504"/>
            <a:ext cx="4786346" cy="2571768"/>
            <a:chOff x="4000496" y="4000504"/>
            <a:chExt cx="4786346" cy="25717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矩形 48"/>
            <p:cNvSpPr/>
            <p:nvPr/>
          </p:nvSpPr>
          <p:spPr>
            <a:xfrm>
              <a:off x="4000496" y="4000504"/>
              <a:ext cx="4786346" cy="2571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/>
            <p:nvPr/>
          </p:nvCxnSpPr>
          <p:spPr>
            <a:xfrm>
              <a:off x="5000628" y="5643577"/>
              <a:ext cx="1928826" cy="1588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rot="5400000" flipH="1" flipV="1">
              <a:off x="4287042" y="4929197"/>
              <a:ext cx="1428760" cy="1588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 rot="10800000" flipV="1">
              <a:off x="4143372" y="5643577"/>
              <a:ext cx="857256" cy="714380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立方體 13"/>
            <p:cNvSpPr/>
            <p:nvPr/>
          </p:nvSpPr>
          <p:spPr>
            <a:xfrm>
              <a:off x="5357818" y="4429131"/>
              <a:ext cx="1000132" cy="857256"/>
            </a:xfrm>
            <a:prstGeom prst="cub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rot="5400000">
              <a:off x="5250661" y="4750602"/>
              <a:ext cx="642942" cy="1588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5572132" y="5072867"/>
              <a:ext cx="785818" cy="1588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rot="5400000">
              <a:off x="5357818" y="5072867"/>
              <a:ext cx="214314" cy="214314"/>
            </a:xfrm>
            <a:prstGeom prst="line">
              <a:avLst/>
            </a:prstGeom>
            <a:ln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786578" y="5644371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solidFill>
                    <a:srgbClr val="660066"/>
                  </a:solidFill>
                  <a:latin typeface="+mj-lt"/>
                </a:rPr>
                <a:t>x</a:t>
              </a:r>
              <a:endParaRPr lang="zh-TW" altLang="en-US" i="1" dirty="0">
                <a:solidFill>
                  <a:srgbClr val="660066"/>
                </a:solidFill>
                <a:latin typeface="+mj-lt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714876" y="4001297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solidFill>
                    <a:srgbClr val="660066"/>
                  </a:solidFill>
                  <a:latin typeface="+mj-lt"/>
                </a:rPr>
                <a:t>y</a:t>
              </a:r>
              <a:endParaRPr lang="zh-TW" altLang="en-US" i="1" dirty="0">
                <a:solidFill>
                  <a:srgbClr val="660066"/>
                </a:solidFill>
                <a:latin typeface="+mj-lt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000496" y="5846543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i="1" dirty="0" smtClean="0">
                  <a:solidFill>
                    <a:srgbClr val="660066"/>
                  </a:solidFill>
                  <a:latin typeface="+mj-lt"/>
                </a:rPr>
                <a:t>z</a:t>
              </a:r>
              <a:endParaRPr lang="zh-TW" altLang="en-US" i="1" dirty="0">
                <a:solidFill>
                  <a:srgbClr val="660066"/>
                </a:solidFill>
                <a:latin typeface="+mj-lt"/>
              </a:endParaRPr>
            </a:p>
          </p:txBody>
        </p:sp>
        <p:cxnSp>
          <p:nvCxnSpPr>
            <p:cNvPr id="33" name="直線接點 32"/>
            <p:cNvCxnSpPr/>
            <p:nvPr/>
          </p:nvCxnSpPr>
          <p:spPr>
            <a:xfrm rot="5400000">
              <a:off x="5173260" y="5460615"/>
              <a:ext cx="368315" cy="78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rot="5400000">
              <a:off x="5959871" y="5459028"/>
              <a:ext cx="368315" cy="78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rot="10800000" flipV="1">
              <a:off x="5000626" y="5291140"/>
              <a:ext cx="35242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 rot="10800000" flipV="1">
              <a:off x="5000629" y="4643445"/>
              <a:ext cx="35242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rot="10800000" flipV="1">
              <a:off x="6143637" y="5286388"/>
              <a:ext cx="35242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rot="10800000" flipV="1">
              <a:off x="6357951" y="5072074"/>
              <a:ext cx="35242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/>
            <p:cNvSpPr txBox="1"/>
            <p:nvPr/>
          </p:nvSpPr>
          <p:spPr>
            <a:xfrm>
              <a:off x="5143504" y="5643585"/>
              <a:ext cx="428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left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857884" y="5643578"/>
              <a:ext cx="571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right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4400546" y="5153038"/>
              <a:ext cx="70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bottom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72000" y="4500570"/>
              <a:ext cx="428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top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6491300" y="5133986"/>
              <a:ext cx="70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-near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6719903" y="4919679"/>
              <a:ext cx="7096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solidFill>
                    <a:srgbClr val="FF0000"/>
                  </a:solidFill>
                </a:rPr>
                <a:t>-far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48" name="圖片 47" descr="影像1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077" y="4786322"/>
              <a:ext cx="476924" cy="287799"/>
            </a:xfrm>
            <a:prstGeom prst="rect">
              <a:avLst/>
            </a:prstGeom>
          </p:spPr>
        </p:pic>
        <p:pic>
          <p:nvPicPr>
            <p:cNvPr id="51" name="圖片 50" descr="影像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702" y="4429132"/>
              <a:ext cx="596571" cy="360000"/>
            </a:xfrm>
            <a:prstGeom prst="rect">
              <a:avLst/>
            </a:prstGeom>
          </p:spPr>
        </p:pic>
        <p:sp>
          <p:nvSpPr>
            <p:cNvPr id="54" name="文字方塊 53"/>
            <p:cNvSpPr txBox="1"/>
            <p:nvPr/>
          </p:nvSpPr>
          <p:spPr>
            <a:xfrm>
              <a:off x="7143768" y="4786322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viewing 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volume</a:t>
              </a:r>
              <a:r>
                <a:rPr lang="zh-TW" altLang="en-US" sz="1600" dirty="0" smtClean="0">
                  <a:solidFill>
                    <a:srgbClr val="FF0000"/>
                  </a:solidFill>
                </a:rPr>
                <a:t>之外的物體會被剔除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圖案 55"/>
            <p:cNvCxnSpPr>
              <a:stCxn id="51" idx="3"/>
              <a:endCxn id="54" idx="0"/>
            </p:cNvCxnSpPr>
            <p:nvPr/>
          </p:nvCxnSpPr>
          <p:spPr>
            <a:xfrm>
              <a:off x="7240273" y="4609132"/>
              <a:ext cx="689313" cy="177190"/>
            </a:xfrm>
            <a:prstGeom prst="bentConnector2">
              <a:avLst/>
            </a:prstGeom>
            <a:ln>
              <a:solidFill>
                <a:srgbClr val="FF0000"/>
              </a:solidFill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5726134"/>
          </a:xfrm>
        </p:spPr>
        <p:txBody>
          <a:bodyPr/>
          <a:lstStyle/>
          <a:p>
            <a:r>
              <a:rPr lang="zh-TW" altLang="en-US" dirty="0" smtClean="0"/>
              <a:t>矩陣堆疊</a:t>
            </a:r>
            <a:r>
              <a:rPr lang="en-US" altLang="zh-TW" dirty="0" smtClean="0"/>
              <a:t>(matrix stack)</a:t>
            </a:r>
          </a:p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提供了一個矩陣堆疊可暫存矩陣的數值並協助處理各個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物件所要使用的</a:t>
            </a:r>
            <a:r>
              <a:rPr lang="en-US" altLang="zh-TW" dirty="0" err="1" smtClean="0"/>
              <a:t>modelview</a:t>
            </a:r>
            <a:r>
              <a:rPr lang="zh-TW" altLang="en-US" dirty="0" smtClean="0"/>
              <a:t>矩陣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OpenGL</a:t>
            </a:r>
            <a:r>
              <a:rPr lang="zh-TW" altLang="en-US" dirty="0" smtClean="0"/>
              <a:t>的矩陣堆疊指令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glPushMatrix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將目前的矩陣放入矩陣堆疊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glPopMatrix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將矩陣堆疊最上層的矩陣取出並替換掉目前的矩陣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20</a:t>
            </a:fld>
            <a:endParaRPr lang="zh-TW" altLang="en-US"/>
          </a:p>
        </p:txBody>
      </p:sp>
      <p:grpSp>
        <p:nvGrpSpPr>
          <p:cNvPr id="39" name="群組 38"/>
          <p:cNvGrpSpPr/>
          <p:nvPr/>
        </p:nvGrpSpPr>
        <p:grpSpPr>
          <a:xfrm>
            <a:off x="2714619" y="5121489"/>
            <a:ext cx="1571636" cy="428628"/>
            <a:chOff x="2571736" y="4214818"/>
            <a:chExt cx="1571636" cy="428628"/>
          </a:xfrm>
        </p:grpSpPr>
        <p:sp>
          <p:nvSpPr>
            <p:cNvPr id="26" name="流程圖: 資料 25"/>
            <p:cNvSpPr/>
            <p:nvPr/>
          </p:nvSpPr>
          <p:spPr>
            <a:xfrm>
              <a:off x="2571736" y="4214818"/>
              <a:ext cx="1571636" cy="2143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571736" y="4429132"/>
              <a:ext cx="1260000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2714612" y="4907174"/>
            <a:ext cx="1571636" cy="428628"/>
            <a:chOff x="2571736" y="4214818"/>
            <a:chExt cx="1571636" cy="428628"/>
          </a:xfrm>
        </p:grpSpPr>
        <p:sp>
          <p:nvSpPr>
            <p:cNvPr id="41" name="流程圖: 資料 40"/>
            <p:cNvSpPr/>
            <p:nvPr/>
          </p:nvSpPr>
          <p:spPr>
            <a:xfrm>
              <a:off x="2571736" y="4214818"/>
              <a:ext cx="1571636" cy="2143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571736" y="4429132"/>
              <a:ext cx="1260000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2714619" y="4692858"/>
            <a:ext cx="1571636" cy="428628"/>
            <a:chOff x="2571736" y="4214818"/>
            <a:chExt cx="1571636" cy="428628"/>
          </a:xfrm>
        </p:grpSpPr>
        <p:sp>
          <p:nvSpPr>
            <p:cNvPr id="46" name="流程圖: 資料 45"/>
            <p:cNvSpPr/>
            <p:nvPr/>
          </p:nvSpPr>
          <p:spPr>
            <a:xfrm>
              <a:off x="2571736" y="4214818"/>
              <a:ext cx="1571636" cy="2143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571736" y="4429132"/>
              <a:ext cx="1260000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流程圖: 資料 50"/>
          <p:cNvSpPr/>
          <p:nvPr/>
        </p:nvSpPr>
        <p:spPr>
          <a:xfrm>
            <a:off x="2714619" y="4478544"/>
            <a:ext cx="1571636" cy="214314"/>
          </a:xfrm>
          <a:prstGeom prst="flowChartInputOutp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2714619" y="4692858"/>
            <a:ext cx="1260000" cy="214314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42910" y="4478545"/>
          <a:ext cx="1652728" cy="1143008"/>
        </p:xfrm>
        <a:graphic>
          <a:graphicData uri="http://schemas.openxmlformats.org/presentationml/2006/ole">
            <p:oleObj spid="_x0000_s32770" name="方程式" r:id="rId3" imgW="1358640" imgH="939600" progId="Equation.3">
              <p:embed/>
            </p:oleObj>
          </a:graphicData>
        </a:graphic>
      </p:graphicFrame>
      <p:sp>
        <p:nvSpPr>
          <p:cNvPr id="55" name="文字方塊 54"/>
          <p:cNvSpPr txBox="1"/>
          <p:nvPr/>
        </p:nvSpPr>
        <p:spPr>
          <a:xfrm>
            <a:off x="500034" y="5692991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目前的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400" dirty="0" smtClean="0">
                <a:solidFill>
                  <a:srgbClr val="FF0000"/>
                </a:solidFill>
              </a:rPr>
              <a:t>矩陣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928926" y="569299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矩陣堆疊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1643042" y="3304760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glPushMatrix</a:t>
            </a:r>
            <a:r>
              <a:rPr lang="en-US" altLang="zh-TW" sz="1600" dirty="0" smtClean="0">
                <a:solidFill>
                  <a:srgbClr val="FF0000"/>
                </a:solidFill>
              </a:rPr>
              <a:t>()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8" name="弧形箭號 (下彎) 57"/>
          <p:cNvSpPr/>
          <p:nvPr/>
        </p:nvSpPr>
        <p:spPr>
          <a:xfrm>
            <a:off x="1785918" y="3857628"/>
            <a:ext cx="1500198" cy="428628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6929446" y="5174290"/>
            <a:ext cx="1571643" cy="428630"/>
            <a:chOff x="2571736" y="4214817"/>
            <a:chExt cx="1571643" cy="428630"/>
          </a:xfrm>
        </p:grpSpPr>
        <p:sp>
          <p:nvSpPr>
            <p:cNvPr id="60" name="流程圖: 資料 59"/>
            <p:cNvSpPr/>
            <p:nvPr/>
          </p:nvSpPr>
          <p:spPr>
            <a:xfrm>
              <a:off x="2571736" y="4214818"/>
              <a:ext cx="1571636" cy="2143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2571736" y="4429132"/>
              <a:ext cx="1260000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接點 61"/>
            <p:cNvCxnSpPr/>
            <p:nvPr/>
          </p:nvCxnSpPr>
          <p:spPr>
            <a:xfrm flipV="1">
              <a:off x="3831736" y="4429132"/>
              <a:ext cx="311636" cy="214315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rot="16200000" flipV="1">
              <a:off x="4033841" y="4324352"/>
              <a:ext cx="219074" cy="3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/>
          <p:cNvGrpSpPr/>
          <p:nvPr/>
        </p:nvGrpSpPr>
        <p:grpSpPr>
          <a:xfrm>
            <a:off x="6929439" y="4959975"/>
            <a:ext cx="1571643" cy="428630"/>
            <a:chOff x="2571736" y="4214817"/>
            <a:chExt cx="1571643" cy="428630"/>
          </a:xfrm>
        </p:grpSpPr>
        <p:sp>
          <p:nvSpPr>
            <p:cNvPr id="65" name="流程圖: 資料 64"/>
            <p:cNvSpPr/>
            <p:nvPr/>
          </p:nvSpPr>
          <p:spPr>
            <a:xfrm>
              <a:off x="2571736" y="4214818"/>
              <a:ext cx="1571636" cy="2143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71736" y="4429132"/>
              <a:ext cx="1260000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 flipV="1">
              <a:off x="3831736" y="4429132"/>
              <a:ext cx="311636" cy="214315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16200000" flipV="1">
              <a:off x="4033841" y="4324352"/>
              <a:ext cx="219074" cy="3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6929446" y="4745659"/>
            <a:ext cx="1571643" cy="428630"/>
            <a:chOff x="2571736" y="4214817"/>
            <a:chExt cx="1571643" cy="428630"/>
          </a:xfrm>
        </p:grpSpPr>
        <p:sp>
          <p:nvSpPr>
            <p:cNvPr id="70" name="流程圖: 資料 69"/>
            <p:cNvSpPr/>
            <p:nvPr/>
          </p:nvSpPr>
          <p:spPr>
            <a:xfrm>
              <a:off x="2571736" y="4214818"/>
              <a:ext cx="1571636" cy="214314"/>
            </a:xfrm>
            <a:prstGeom prst="flowChartInputOutp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2571736" y="4429132"/>
              <a:ext cx="1260000" cy="2143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 flipV="1">
              <a:off x="3831736" y="4429132"/>
              <a:ext cx="311636" cy="214315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rot="16200000" flipV="1">
              <a:off x="4033841" y="4324352"/>
              <a:ext cx="219074" cy="3"/>
            </a:xfrm>
            <a:prstGeom prst="line">
              <a:avLst/>
            </a:prstGeom>
            <a:ln>
              <a:solidFill>
                <a:srgbClr val="7030A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流程圖: 資料 73"/>
          <p:cNvSpPr/>
          <p:nvPr/>
        </p:nvSpPr>
        <p:spPr>
          <a:xfrm>
            <a:off x="6929446" y="4531346"/>
            <a:ext cx="1571636" cy="214314"/>
          </a:xfrm>
          <a:prstGeom prst="flowChartInputOutpu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6929446" y="4745660"/>
            <a:ext cx="1260000" cy="214314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8189446" y="4745660"/>
            <a:ext cx="311636" cy="214315"/>
          </a:xfrm>
          <a:prstGeom prst="line">
            <a:avLst/>
          </a:prstGeom>
          <a:ln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rot="16200000" flipV="1">
            <a:off x="8391551" y="4640880"/>
            <a:ext cx="219074" cy="3"/>
          </a:xfrm>
          <a:prstGeom prst="line">
            <a:avLst/>
          </a:prstGeom>
          <a:ln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4714861" y="5745793"/>
            <a:ext cx="207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目前的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400" dirty="0" smtClean="0">
                <a:solidFill>
                  <a:srgbClr val="FF0000"/>
                </a:solidFill>
              </a:rPr>
              <a:t>矩陣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143753" y="574579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矩陣堆疊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5857869" y="3357562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FF0000"/>
                </a:solidFill>
              </a:rPr>
              <a:t>glPopMatrix</a:t>
            </a:r>
            <a:r>
              <a:rPr lang="en-US" altLang="zh-TW" sz="1600" dirty="0" smtClean="0">
                <a:solidFill>
                  <a:srgbClr val="FF0000"/>
                </a:solidFill>
              </a:rPr>
              <a:t>()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916501" y="4500570"/>
          <a:ext cx="1655763" cy="1144588"/>
        </p:xfrm>
        <a:graphic>
          <a:graphicData uri="http://schemas.openxmlformats.org/presentationml/2006/ole">
            <p:oleObj spid="_x0000_s32772" name="方程式" r:id="rId4" imgW="1358640" imgH="939600" progId="Equation.3">
              <p:embed/>
            </p:oleObj>
          </a:graphicData>
        </a:graphic>
      </p:graphicFrame>
      <p:sp>
        <p:nvSpPr>
          <p:cNvPr id="84" name="弧形箭號 (下彎) 83"/>
          <p:cNvSpPr/>
          <p:nvPr/>
        </p:nvSpPr>
        <p:spPr>
          <a:xfrm flipH="1">
            <a:off x="6000760" y="3929066"/>
            <a:ext cx="1500198" cy="428628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>
            <a:off x="3971919" y="4479137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手繪多邊形 81"/>
          <p:cNvSpPr/>
          <p:nvPr/>
        </p:nvSpPr>
        <p:spPr>
          <a:xfrm>
            <a:off x="3974618" y="4695202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>
            <a:off x="3972188" y="4910463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手繪多邊形 84"/>
          <p:cNvSpPr/>
          <p:nvPr/>
        </p:nvSpPr>
        <p:spPr>
          <a:xfrm>
            <a:off x="3974618" y="5116151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/>
          <p:nvPr/>
        </p:nvSpPr>
        <p:spPr>
          <a:xfrm>
            <a:off x="8189460" y="5169390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>
            <a:off x="8189937" y="4963702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手繪多邊形 87"/>
          <p:cNvSpPr/>
          <p:nvPr/>
        </p:nvSpPr>
        <p:spPr>
          <a:xfrm>
            <a:off x="8189460" y="4743192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6200000" scaled="1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8189460" y="4528878"/>
            <a:ext cx="311153" cy="421485"/>
          </a:xfrm>
          <a:custGeom>
            <a:avLst/>
            <a:gdLst>
              <a:gd name="connsiteX0" fmla="*/ 0 w 500066"/>
              <a:gd name="connsiteY0" fmla="*/ 0 h 285752"/>
              <a:gd name="connsiteX1" fmla="*/ 500066 w 500066"/>
              <a:gd name="connsiteY1" fmla="*/ 0 h 285752"/>
              <a:gd name="connsiteX2" fmla="*/ 500066 w 500066"/>
              <a:gd name="connsiteY2" fmla="*/ 285752 h 285752"/>
              <a:gd name="connsiteX3" fmla="*/ 0 w 500066"/>
              <a:gd name="connsiteY3" fmla="*/ 285752 h 285752"/>
              <a:gd name="connsiteX4" fmla="*/ 0 w 500066"/>
              <a:gd name="connsiteY4" fmla="*/ 0 h 285752"/>
              <a:gd name="connsiteX0" fmla="*/ 0 w 500066"/>
              <a:gd name="connsiteY0" fmla="*/ 171450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0 w 500066"/>
              <a:gd name="connsiteY4" fmla="*/ 171450 h 457202"/>
              <a:gd name="connsiteX0" fmla="*/ 14288 w 500066"/>
              <a:gd name="connsiteY0" fmla="*/ 223837 h 457202"/>
              <a:gd name="connsiteX1" fmla="*/ 366716 w 500066"/>
              <a:gd name="connsiteY1" fmla="*/ 0 h 457202"/>
              <a:gd name="connsiteX2" fmla="*/ 500066 w 500066"/>
              <a:gd name="connsiteY2" fmla="*/ 457202 h 457202"/>
              <a:gd name="connsiteX3" fmla="*/ 0 w 500066"/>
              <a:gd name="connsiteY3" fmla="*/ 457202 h 457202"/>
              <a:gd name="connsiteX4" fmla="*/ 14288 w 500066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3812 w 485778"/>
              <a:gd name="connsiteY3" fmla="*/ 428627 h 457202"/>
              <a:gd name="connsiteX4" fmla="*/ 0 w 485778"/>
              <a:gd name="connsiteY4" fmla="*/ 223837 h 457202"/>
              <a:gd name="connsiteX0" fmla="*/ 0 w 485778"/>
              <a:gd name="connsiteY0" fmla="*/ 223837 h 457202"/>
              <a:gd name="connsiteX1" fmla="*/ 352428 w 485778"/>
              <a:gd name="connsiteY1" fmla="*/ 0 h 457202"/>
              <a:gd name="connsiteX2" fmla="*/ 485778 w 485778"/>
              <a:gd name="connsiteY2" fmla="*/ 457202 h 457202"/>
              <a:gd name="connsiteX3" fmla="*/ 28574 w 485778"/>
              <a:gd name="connsiteY3" fmla="*/ 428627 h 457202"/>
              <a:gd name="connsiteX4" fmla="*/ 0 w 485778"/>
              <a:gd name="connsiteY4" fmla="*/ 223837 h 457202"/>
              <a:gd name="connsiteX0" fmla="*/ 0 w 352428"/>
              <a:gd name="connsiteY0" fmla="*/ 223837 h 428627"/>
              <a:gd name="connsiteX1" fmla="*/ 352428 w 352428"/>
              <a:gd name="connsiteY1" fmla="*/ 0 h 428627"/>
              <a:gd name="connsiteX2" fmla="*/ 347665 w 352428"/>
              <a:gd name="connsiteY2" fmla="*/ 271465 h 428627"/>
              <a:gd name="connsiteX3" fmla="*/ 28574 w 352428"/>
              <a:gd name="connsiteY3" fmla="*/ 428627 h 428627"/>
              <a:gd name="connsiteX4" fmla="*/ 0 w 352428"/>
              <a:gd name="connsiteY4" fmla="*/ 223837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9091 w 323854"/>
              <a:gd name="connsiteY2" fmla="*/ 271465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14328 w 323854"/>
              <a:gd name="connsiteY2" fmla="*/ 242890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23854"/>
              <a:gd name="connsiteY0" fmla="*/ 219075 h 428627"/>
              <a:gd name="connsiteX1" fmla="*/ 323854 w 323854"/>
              <a:gd name="connsiteY1" fmla="*/ 0 h 428627"/>
              <a:gd name="connsiteX2" fmla="*/ 309565 w 323854"/>
              <a:gd name="connsiteY2" fmla="*/ 219077 h 428627"/>
              <a:gd name="connsiteX3" fmla="*/ 0 w 323854"/>
              <a:gd name="connsiteY3" fmla="*/ 428627 h 428627"/>
              <a:gd name="connsiteX4" fmla="*/ 4764 w 323854"/>
              <a:gd name="connsiteY4" fmla="*/ 219075 h 428627"/>
              <a:gd name="connsiteX0" fmla="*/ 4764 w 311153"/>
              <a:gd name="connsiteY0" fmla="*/ 204788 h 414340"/>
              <a:gd name="connsiteX1" fmla="*/ 304804 w 311153"/>
              <a:gd name="connsiteY1" fmla="*/ 0 h 414340"/>
              <a:gd name="connsiteX2" fmla="*/ 309565 w 311153"/>
              <a:gd name="connsiteY2" fmla="*/ 204790 h 414340"/>
              <a:gd name="connsiteX3" fmla="*/ 0 w 311153"/>
              <a:gd name="connsiteY3" fmla="*/ 414340 h 414340"/>
              <a:gd name="connsiteX4" fmla="*/ 4764 w 311153"/>
              <a:gd name="connsiteY4" fmla="*/ 204788 h 414340"/>
              <a:gd name="connsiteX0" fmla="*/ 4764 w 311153"/>
              <a:gd name="connsiteY0" fmla="*/ 209551 h 419103"/>
              <a:gd name="connsiteX1" fmla="*/ 309567 w 311153"/>
              <a:gd name="connsiteY1" fmla="*/ 0 h 419103"/>
              <a:gd name="connsiteX2" fmla="*/ 309565 w 311153"/>
              <a:gd name="connsiteY2" fmla="*/ 209553 h 419103"/>
              <a:gd name="connsiteX3" fmla="*/ 0 w 311153"/>
              <a:gd name="connsiteY3" fmla="*/ 419103 h 419103"/>
              <a:gd name="connsiteX4" fmla="*/ 4764 w 311153"/>
              <a:gd name="connsiteY4" fmla="*/ 209551 h 419103"/>
              <a:gd name="connsiteX0" fmla="*/ 4764 w 314330"/>
              <a:gd name="connsiteY0" fmla="*/ 216695 h 426247"/>
              <a:gd name="connsiteX1" fmla="*/ 314330 w 314330"/>
              <a:gd name="connsiteY1" fmla="*/ 0 h 426247"/>
              <a:gd name="connsiteX2" fmla="*/ 309565 w 314330"/>
              <a:gd name="connsiteY2" fmla="*/ 216697 h 426247"/>
              <a:gd name="connsiteX3" fmla="*/ 0 w 314330"/>
              <a:gd name="connsiteY3" fmla="*/ 426247 h 426247"/>
              <a:gd name="connsiteX4" fmla="*/ 4764 w 314330"/>
              <a:gd name="connsiteY4" fmla="*/ 216695 h 426247"/>
              <a:gd name="connsiteX0" fmla="*/ 4764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4764 w 311153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1935 h 421485"/>
              <a:gd name="connsiteX3" fmla="*/ 0 w 311153"/>
              <a:gd name="connsiteY3" fmla="*/ 421485 h 421485"/>
              <a:gd name="connsiteX4" fmla="*/ 1 w 311153"/>
              <a:gd name="connsiteY4" fmla="*/ 211933 h 421485"/>
              <a:gd name="connsiteX0" fmla="*/ 1 w 309568"/>
              <a:gd name="connsiteY0" fmla="*/ 211933 h 421485"/>
              <a:gd name="connsiteX1" fmla="*/ 309568 w 309568"/>
              <a:gd name="connsiteY1" fmla="*/ 0 h 421485"/>
              <a:gd name="connsiteX2" fmla="*/ 307183 w 309568"/>
              <a:gd name="connsiteY2" fmla="*/ 219079 h 421485"/>
              <a:gd name="connsiteX3" fmla="*/ 0 w 309568"/>
              <a:gd name="connsiteY3" fmla="*/ 421485 h 421485"/>
              <a:gd name="connsiteX4" fmla="*/ 1 w 309568"/>
              <a:gd name="connsiteY4" fmla="*/ 211933 h 421485"/>
              <a:gd name="connsiteX0" fmla="*/ 1 w 311153"/>
              <a:gd name="connsiteY0" fmla="*/ 211933 h 421485"/>
              <a:gd name="connsiteX1" fmla="*/ 309568 w 311153"/>
              <a:gd name="connsiteY1" fmla="*/ 0 h 421485"/>
              <a:gd name="connsiteX2" fmla="*/ 309565 w 311153"/>
              <a:gd name="connsiteY2" fmla="*/ 219079 h 421485"/>
              <a:gd name="connsiteX3" fmla="*/ 0 w 311153"/>
              <a:gd name="connsiteY3" fmla="*/ 421485 h 421485"/>
              <a:gd name="connsiteX4" fmla="*/ 1 w 311153"/>
              <a:gd name="connsiteY4" fmla="*/ 211933 h 42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153" h="421485">
                <a:moveTo>
                  <a:pt x="1" y="211933"/>
                </a:moveTo>
                <a:lnTo>
                  <a:pt x="309568" y="0"/>
                </a:lnTo>
                <a:cubicBezTo>
                  <a:pt x="307980" y="90488"/>
                  <a:pt x="311153" y="128591"/>
                  <a:pt x="309565" y="219079"/>
                </a:cubicBezTo>
                <a:lnTo>
                  <a:pt x="0" y="421485"/>
                </a:lnTo>
                <a:cubicBezTo>
                  <a:pt x="0" y="351634"/>
                  <a:pt x="1" y="281784"/>
                  <a:pt x="1" y="211933"/>
                </a:cubicBezTo>
                <a:close/>
              </a:path>
            </a:pathLst>
          </a:cu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16200000" scaled="0"/>
          </a:gradFill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4"/>
            <a:ext cx="8229600" cy="5726135"/>
          </a:xfrm>
        </p:spPr>
        <p:txBody>
          <a:bodyPr/>
          <a:lstStyle/>
          <a:p>
            <a:pPr lvl="1"/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2910" y="1000108"/>
            <a:ext cx="3357586" cy="335758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(0.0, 0.0, -50.0);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</a:t>
            </a:r>
            <a:r>
              <a:rPr lang="en-US" altLang="zh-TW" sz="1200" baseline="-250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3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(8.0, 0.0, 0.0);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</a:t>
            </a:r>
            <a:r>
              <a:rPr lang="en-US" altLang="zh-TW" sz="1200" baseline="-250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2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(30.0, 0.0, 0.0, 1.0);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</a:t>
            </a:r>
            <a:r>
              <a:rPr lang="en-US" altLang="zh-TW" sz="1200" baseline="-250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2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(-8.0, 0.0, 0.0);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</a:t>
            </a:r>
            <a:r>
              <a:rPr lang="en-US" altLang="zh-TW" sz="1200" baseline="-250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(-30.0, 0.0, 0.0, 1.0);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</a:t>
            </a:r>
            <a:r>
              <a:rPr lang="en-US" altLang="zh-TW" sz="1200" baseline="-250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86116" y="1293899"/>
            <a:ext cx="947681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180950" y="1102708"/>
            <a:ext cx="328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指定更改的是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285984" y="1481789"/>
            <a:ext cx="1947813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168424" y="1329548"/>
            <a:ext cx="366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矩陣設為單位矩陣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 = I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571868" y="1857364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4164706" y="1655576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矩陣右乘一個平移矩陣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M=MT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2143108" y="2214554"/>
            <a:ext cx="2071702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164706" y="1968772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將目前矩陣存放於堆疊中</a:t>
            </a:r>
            <a:r>
              <a:rPr lang="en-US" altLang="zh-TW" sz="1600" dirty="0" smtClean="0">
                <a:solidFill>
                  <a:srgbClr val="FF0000"/>
                </a:solidFill>
              </a:rPr>
              <a:t>(S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571868" y="2428868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164738" y="2208138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矩陣右乘一個平移矩陣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3702218" y="2596796"/>
            <a:ext cx="500066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168424" y="2434978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矩陣右乘一個旋轉矩陣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643174" y="2786058"/>
            <a:ext cx="1578097" cy="7359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4164706" y="2686870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將茶壺座標乘上目前的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012758" y="2941460"/>
            <a:ext cx="2214578" cy="14287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68424" y="2922518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矩陣替換成堆疊最上層的矩陣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M=S=T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43" name="圖片 42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00364" y="4561769"/>
            <a:ext cx="2428892" cy="1724751"/>
          </a:xfrm>
          <a:prstGeom prst="rect">
            <a:avLst/>
          </a:prstGeom>
        </p:spPr>
      </p:pic>
      <p:cxnSp>
        <p:nvCxnSpPr>
          <p:cNvPr id="45" name="直線單箭頭接點 44"/>
          <p:cNvCxnSpPr/>
          <p:nvPr/>
        </p:nvCxnSpPr>
        <p:spPr>
          <a:xfrm>
            <a:off x="3571868" y="3500438"/>
            <a:ext cx="642942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4168424" y="3286124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矩陣右乘一個平移矩陣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786182" y="3689700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155898" y="3510266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矩陣右乘一個旋轉矩陣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M=T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3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T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dirty="0" smtClean="0">
                <a:solidFill>
                  <a:srgbClr val="FF0000"/>
                </a:solidFill>
                <a:latin typeface="+mj-lt"/>
              </a:rPr>
              <a:t>R</a:t>
            </a:r>
            <a:r>
              <a:rPr lang="en-US" altLang="zh-TW" sz="1600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2714612" y="3857628"/>
            <a:ext cx="1500198" cy="7143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155898" y="3770966"/>
            <a:ext cx="495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將茶壺座標乘上目前的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modelview</a:t>
            </a:r>
            <a:r>
              <a:rPr lang="zh-TW" altLang="en-US" sz="1600" dirty="0" smtClean="0">
                <a:solidFill>
                  <a:srgbClr val="FF0000"/>
                </a:solidFill>
              </a:rPr>
              <a:t>矩陣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53" name="上彎箭號 52"/>
          <p:cNvSpPr/>
          <p:nvPr/>
        </p:nvSpPr>
        <p:spPr>
          <a:xfrm rot="5400000">
            <a:off x="2035951" y="4714884"/>
            <a:ext cx="714380" cy="64294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5929322" y="5415993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66"/>
                </a:solidFill>
              </a:rPr>
              <a:t>註：利用矩陣堆疊可以跳過一些平移、旋轉及縮放指令</a:t>
            </a:r>
            <a:endParaRPr lang="zh-TW" altLang="en-US" sz="1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725470"/>
          </a:xfrm>
        </p:spPr>
        <p:txBody>
          <a:bodyPr/>
          <a:lstStyle/>
          <a:p>
            <a:r>
              <a:rPr lang="zh-TW" altLang="en-US" dirty="0" smtClean="0"/>
              <a:t>攝影機的設定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2" y="1142984"/>
            <a:ext cx="8389967" cy="4940317"/>
          </a:xfrm>
        </p:spPr>
        <p:txBody>
          <a:bodyPr/>
          <a:lstStyle/>
          <a:p>
            <a:r>
              <a:rPr lang="zh-TW" altLang="en-US" sz="2400" dirty="0" smtClean="0"/>
              <a:t>攝影機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或眼睛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的預設位置是在原點，看往</a:t>
            </a:r>
            <a:r>
              <a:rPr lang="en-US" altLang="zh-TW" sz="2400" dirty="0" smtClean="0"/>
              <a:t>z</a:t>
            </a:r>
            <a:r>
              <a:rPr lang="zh-TW" altLang="en-US" sz="2400" dirty="0" smtClean="0"/>
              <a:t>軸的負方向</a:t>
            </a:r>
            <a:endParaRPr lang="en-US" altLang="zh-TW" sz="2400" dirty="0" smtClean="0"/>
          </a:p>
          <a:p>
            <a:r>
              <a:rPr lang="en-US" altLang="zh-TW" sz="2400" dirty="0" smtClean="0"/>
              <a:t>OpenGL</a:t>
            </a:r>
            <a:r>
              <a:rPr lang="zh-TW" altLang="en-US" sz="2400" dirty="0" smtClean="0"/>
              <a:t>的</a:t>
            </a:r>
            <a:r>
              <a:rPr lang="en-US" altLang="zh-TW" sz="2400" dirty="0" err="1" smtClean="0"/>
              <a:t>gluLookAt</a:t>
            </a:r>
            <a:r>
              <a:rPr lang="zh-TW" altLang="en-US" sz="2400" dirty="0" smtClean="0"/>
              <a:t>指令可容許我們任意設定攝影機的位置及方向</a:t>
            </a:r>
            <a:endParaRPr lang="en-US" altLang="zh-TW" sz="2400" dirty="0" smtClean="0"/>
          </a:p>
          <a:p>
            <a:r>
              <a:rPr lang="en-US" altLang="zh-TW" sz="2400" dirty="0" err="1" smtClean="0"/>
              <a:t>gluLookAt</a:t>
            </a:r>
            <a:r>
              <a:rPr lang="zh-TW" altLang="en-US" sz="2400" dirty="0" smtClean="0"/>
              <a:t>指令：</a:t>
            </a:r>
            <a:endParaRPr lang="en-US" altLang="zh-TW" sz="2400" dirty="0" smtClean="0"/>
          </a:p>
          <a:p>
            <a:pPr lvl="1"/>
            <a:r>
              <a:rPr lang="en-US" altLang="zh-TW" sz="2000" dirty="0" err="1" smtClean="0"/>
              <a:t>gluLookAt</a:t>
            </a: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eye</a:t>
            </a:r>
            <a:r>
              <a:rPr lang="en-US" altLang="zh-TW" sz="2000" baseline="-25000" dirty="0" err="1" smtClean="0"/>
              <a:t>x</a:t>
            </a:r>
            <a:r>
              <a:rPr lang="en-US" altLang="zh-TW" sz="2000" dirty="0" err="1" smtClean="0"/>
              <a:t>,eye</a:t>
            </a:r>
            <a:r>
              <a:rPr lang="en-US" altLang="zh-TW" sz="2000" baseline="-25000" dirty="0" err="1" smtClean="0"/>
              <a:t>y</a:t>
            </a:r>
            <a:r>
              <a:rPr lang="en-US" altLang="zh-TW" sz="2000" dirty="0" err="1" smtClean="0"/>
              <a:t>,eye</a:t>
            </a:r>
            <a:r>
              <a:rPr lang="en-US" altLang="zh-TW" sz="2000" baseline="-25000" dirty="0" err="1" smtClean="0"/>
              <a:t>z</a:t>
            </a:r>
            <a:r>
              <a:rPr lang="en-US" altLang="zh-TW" sz="2000" dirty="0" err="1" smtClean="0"/>
              <a:t>,center</a:t>
            </a:r>
            <a:r>
              <a:rPr lang="en-US" altLang="zh-TW" sz="2000" baseline="-25000" dirty="0" err="1" smtClean="0"/>
              <a:t>x</a:t>
            </a:r>
            <a:r>
              <a:rPr lang="en-US" altLang="zh-TW" sz="2000" dirty="0" err="1" smtClean="0"/>
              <a:t>,center</a:t>
            </a:r>
            <a:r>
              <a:rPr lang="en-US" altLang="zh-TW" sz="2000" baseline="-25000" dirty="0" err="1" smtClean="0"/>
              <a:t>y</a:t>
            </a:r>
            <a:r>
              <a:rPr lang="en-US" altLang="zh-TW" sz="2000" dirty="0" err="1" smtClean="0"/>
              <a:t>,center</a:t>
            </a:r>
            <a:r>
              <a:rPr lang="en-US" altLang="zh-TW" sz="2000" baseline="-25000" dirty="0" err="1" smtClean="0"/>
              <a:t>z</a:t>
            </a:r>
            <a:r>
              <a:rPr lang="en-US" altLang="zh-TW" sz="2000" dirty="0" err="1" smtClean="0"/>
              <a:t>,up</a:t>
            </a:r>
            <a:r>
              <a:rPr lang="en-US" altLang="zh-TW" sz="2000" baseline="-25000" dirty="0" err="1" smtClean="0"/>
              <a:t>x</a:t>
            </a:r>
            <a:r>
              <a:rPr lang="en-US" altLang="zh-TW" sz="2000" dirty="0" err="1" smtClean="0"/>
              <a:t>,up</a:t>
            </a:r>
            <a:r>
              <a:rPr lang="en-US" altLang="zh-TW" sz="2000" baseline="-25000" dirty="0" err="1" smtClean="0"/>
              <a:t>y</a:t>
            </a:r>
            <a:r>
              <a:rPr lang="en-US" altLang="zh-TW" sz="2000" dirty="0" err="1" smtClean="0"/>
              <a:t>,up</a:t>
            </a:r>
            <a:r>
              <a:rPr lang="en-US" altLang="zh-TW" sz="2000" baseline="-25000" dirty="0" err="1" smtClean="0"/>
              <a:t>z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eye</a:t>
            </a:r>
            <a:r>
              <a:rPr lang="en-US" altLang="zh-TW" sz="2000" baseline="-25000" dirty="0" err="1" smtClean="0"/>
              <a:t>x</a:t>
            </a:r>
            <a:r>
              <a:rPr lang="en-US" altLang="zh-TW" sz="2000" dirty="0" err="1" smtClean="0"/>
              <a:t>,eye</a:t>
            </a:r>
            <a:r>
              <a:rPr lang="en-US" altLang="zh-TW" sz="2000" baseline="-25000" dirty="0" err="1" smtClean="0"/>
              <a:t>y</a:t>
            </a:r>
            <a:r>
              <a:rPr lang="en-US" altLang="zh-TW" sz="2000" dirty="0" err="1" smtClean="0"/>
              <a:t>,eye</a:t>
            </a:r>
            <a:r>
              <a:rPr lang="en-US" altLang="zh-TW" sz="2000" baseline="-25000" dirty="0" err="1" smtClean="0"/>
              <a:t>z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：眼睛或攝影機的位置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center</a:t>
            </a:r>
            <a:r>
              <a:rPr lang="en-US" altLang="zh-TW" sz="2000" baseline="-25000" dirty="0" err="1" smtClean="0"/>
              <a:t>x</a:t>
            </a:r>
            <a:r>
              <a:rPr lang="en-US" altLang="zh-TW" sz="2000" dirty="0" err="1" smtClean="0"/>
              <a:t>,center</a:t>
            </a:r>
            <a:r>
              <a:rPr lang="en-US" altLang="zh-TW" sz="2000" baseline="-25000" dirty="0" err="1" smtClean="0"/>
              <a:t>y</a:t>
            </a:r>
            <a:r>
              <a:rPr lang="en-US" altLang="zh-TW" sz="2000" dirty="0" err="1" smtClean="0"/>
              <a:t>,center</a:t>
            </a:r>
            <a:r>
              <a:rPr lang="en-US" altLang="zh-TW" sz="2000" baseline="-25000" dirty="0" err="1" smtClean="0"/>
              <a:t>z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：眼睛或攝影機所看的位置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up</a:t>
            </a:r>
            <a:r>
              <a:rPr lang="en-US" altLang="zh-TW" sz="2000" baseline="-25000" dirty="0" err="1" smtClean="0"/>
              <a:t>x</a:t>
            </a:r>
            <a:r>
              <a:rPr lang="en-US" altLang="zh-TW" sz="2000" dirty="0" err="1" smtClean="0"/>
              <a:t>,up</a:t>
            </a:r>
            <a:r>
              <a:rPr lang="en-US" altLang="zh-TW" sz="2000" baseline="-25000" dirty="0" err="1" smtClean="0"/>
              <a:t>y</a:t>
            </a:r>
            <a:r>
              <a:rPr lang="en-US" altLang="zh-TW" sz="2000" dirty="0" err="1" smtClean="0"/>
              <a:t>,up</a:t>
            </a:r>
            <a:r>
              <a:rPr lang="en-US" altLang="zh-TW" sz="2000" baseline="-25000" dirty="0" err="1" smtClean="0"/>
              <a:t>z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：眼睛或攝影機朝上的方向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1" y="4415165"/>
            <a:ext cx="1809747" cy="1871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字方塊 11"/>
          <p:cNvSpPr txBox="1"/>
          <p:nvPr/>
        </p:nvSpPr>
        <p:spPr>
          <a:xfrm>
            <a:off x="2857488" y="6366711"/>
            <a:ext cx="372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OpenGL Programming Guide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816" y="4414520"/>
            <a:ext cx="1843200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/>
          <p:cNvSpPr txBox="1"/>
          <p:nvPr/>
        </p:nvSpPr>
        <p:spPr>
          <a:xfrm>
            <a:off x="428596" y="4987365"/>
            <a:ext cx="100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預設位置及方向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428992" y="5000636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FF0000"/>
                </a:solidFill>
              </a:rPr>
              <a:t>經過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gluLookAt</a:t>
            </a:r>
            <a:r>
              <a:rPr lang="zh-TW" altLang="en-US" sz="1600" dirty="0" smtClean="0">
                <a:solidFill>
                  <a:srgbClr val="FF0000"/>
                </a:solidFill>
              </a:rPr>
              <a:t>後的位置及方向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20272" y="4429132"/>
            <a:ext cx="19808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66"/>
                </a:solidFill>
              </a:rPr>
              <a:t>註：</a:t>
            </a:r>
            <a:endParaRPr lang="en-US" altLang="zh-TW" sz="1600" dirty="0" smtClean="0">
              <a:solidFill>
                <a:srgbClr val="660066"/>
              </a:solidFill>
            </a:endParaRPr>
          </a:p>
          <a:p>
            <a:r>
              <a:rPr lang="en-US" altLang="zh-TW" sz="1600" dirty="0" smtClean="0">
                <a:solidFill>
                  <a:srgbClr val="660066"/>
                </a:solidFill>
              </a:rPr>
              <a:t>1. </a:t>
            </a:r>
            <a:r>
              <a:rPr lang="zh-TW" altLang="en-US" sz="1600" dirty="0" smtClean="0">
                <a:solidFill>
                  <a:srgbClr val="660066"/>
                </a:solidFill>
              </a:rPr>
              <a:t>經過</a:t>
            </a:r>
            <a:r>
              <a:rPr lang="en-US" altLang="zh-TW" sz="1600" dirty="0" err="1" smtClean="0">
                <a:solidFill>
                  <a:srgbClr val="660066"/>
                </a:solidFill>
              </a:rPr>
              <a:t>gluLookAt</a:t>
            </a:r>
            <a:r>
              <a:rPr lang="zh-TW" altLang="en-US" sz="1600" dirty="0" smtClean="0">
                <a:solidFill>
                  <a:srgbClr val="660066"/>
                </a:solidFill>
              </a:rPr>
              <a:t>指令後</a:t>
            </a:r>
            <a:r>
              <a:rPr lang="en-US" altLang="zh-TW" sz="1600" dirty="0" smtClean="0">
                <a:solidFill>
                  <a:srgbClr val="660066"/>
                </a:solidFill>
              </a:rPr>
              <a:t>viewing </a:t>
            </a:r>
            <a:r>
              <a:rPr lang="en-US" altLang="zh-TW" sz="1600" dirty="0" smtClean="0">
                <a:solidFill>
                  <a:srgbClr val="660066"/>
                </a:solidFill>
              </a:rPr>
              <a:t>volume</a:t>
            </a:r>
            <a:r>
              <a:rPr lang="zh-TW" altLang="en-US" sz="1600" dirty="0" smtClean="0">
                <a:solidFill>
                  <a:srgbClr val="660066"/>
                </a:solidFill>
              </a:rPr>
              <a:t>的位置也隨之改變</a:t>
            </a:r>
            <a:endParaRPr lang="en-US" altLang="zh-TW" sz="1600" dirty="0" smtClean="0">
              <a:solidFill>
                <a:srgbClr val="660066"/>
              </a:solidFill>
            </a:endParaRPr>
          </a:p>
          <a:p>
            <a:r>
              <a:rPr lang="en-US" altLang="zh-TW" sz="1600" dirty="0" smtClean="0">
                <a:solidFill>
                  <a:srgbClr val="660066"/>
                </a:solidFill>
              </a:rPr>
              <a:t>2. </a:t>
            </a:r>
            <a:r>
              <a:rPr lang="en-US" altLang="zh-TW" sz="1600" dirty="0" err="1" smtClean="0">
                <a:solidFill>
                  <a:srgbClr val="660066"/>
                </a:solidFill>
              </a:rPr>
              <a:t>gluLookAt</a:t>
            </a:r>
            <a:r>
              <a:rPr lang="zh-TW" altLang="en-US" sz="1600" dirty="0" smtClean="0">
                <a:solidFill>
                  <a:srgbClr val="660066"/>
                </a:solidFill>
              </a:rPr>
              <a:t>指令會改變</a:t>
            </a:r>
            <a:r>
              <a:rPr lang="en-US" altLang="zh-TW" sz="1600" dirty="0" err="1" smtClean="0">
                <a:solidFill>
                  <a:srgbClr val="660066"/>
                </a:solidFill>
              </a:rPr>
              <a:t>modelview</a:t>
            </a:r>
            <a:r>
              <a:rPr lang="zh-TW" altLang="en-US" sz="1600" dirty="0" smtClean="0">
                <a:solidFill>
                  <a:srgbClr val="660066"/>
                </a:solidFill>
              </a:rPr>
              <a:t>矩陣的數值</a:t>
            </a:r>
            <a:endParaRPr lang="zh-TW" altLang="en-US" sz="1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r>
              <a:rPr lang="en-US" altLang="zh-TW" dirty="0" smtClean="0"/>
              <a:t>Ex: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57224" y="1071546"/>
            <a:ext cx="3357586" cy="264320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(0.0, 0.0, -50.0);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//T3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(8.0, 0.0, 0.0);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//T2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(30.0, 0.0, 0.0, 1.0);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//R2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(-8.0, 0.0, 0.0);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(-30.0, 0.0, 0.0, 1.0);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pic>
        <p:nvPicPr>
          <p:cNvPr id="6" name="圖片 5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3272" y="4143380"/>
            <a:ext cx="2917488" cy="20717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57752" y="1071546"/>
            <a:ext cx="3357586" cy="264320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Glu.gluLookAt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(0.0, 0.0, 50.0, 0.0, 0.0, 0.0, 0.0, 1.0, 0.0);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(8.0, 0.0, 0.0);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//T2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(30.0, 0.0, 0.0, 1.0);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//R2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(-8.0, 0.0, 0.0);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//T1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(-30.0, 0.0, 0.0, 1.0); </a:t>
            </a:r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//R1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sp>
        <p:nvSpPr>
          <p:cNvPr id="8" name="上彎箭號 7"/>
          <p:cNvSpPr/>
          <p:nvPr/>
        </p:nvSpPr>
        <p:spPr>
          <a:xfrm rot="5400000">
            <a:off x="2178827" y="3893347"/>
            <a:ext cx="714380" cy="642942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上彎箭號 8"/>
          <p:cNvSpPr/>
          <p:nvPr/>
        </p:nvSpPr>
        <p:spPr>
          <a:xfrm rot="5400000" flipV="1">
            <a:off x="6250854" y="3904354"/>
            <a:ext cx="712800" cy="644400"/>
          </a:xfrm>
          <a:prstGeom prst="bent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TW" altLang="en-US" dirty="0" smtClean="0"/>
              <a:t>綜合範例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1428737"/>
            <a:ext cx="8229600" cy="4726002"/>
          </a:xfrm>
        </p:spPr>
        <p:txBody>
          <a:bodyPr/>
          <a:lstStyle/>
          <a:p>
            <a:r>
              <a:rPr lang="zh-TW" altLang="en-US" dirty="0" smtClean="0"/>
              <a:t>原子系統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7559" y="2071679"/>
            <a:ext cx="5331962" cy="37862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345160" y="422734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原子核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382606" y="3488296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電子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37998" y="2916408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電子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64630" y="4655972"/>
            <a:ext cx="65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電子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072198" y="3071810"/>
            <a:ext cx="1285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電子會繞著原子核在不同平面上旋轉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pPr lvl="1"/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glutSolidSphere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radius,slices,stacks</a:t>
            </a:r>
            <a:r>
              <a:rPr lang="en-US" altLang="zh-TW" dirty="0" smtClean="0"/>
              <a:t>)</a:t>
            </a:r>
            <a:r>
              <a:rPr lang="zh-TW" altLang="en-US" dirty="0" smtClean="0"/>
              <a:t>指令可在座標原點的地方建立一個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立體球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radius: </a:t>
            </a:r>
            <a:r>
              <a:rPr lang="zh-TW" altLang="en-US" dirty="0" smtClean="0"/>
              <a:t>球的半徑，</a:t>
            </a:r>
            <a:r>
              <a:rPr lang="en-US" altLang="zh-TW" dirty="0" smtClean="0"/>
              <a:t>slices:</a:t>
            </a:r>
            <a:r>
              <a:rPr lang="zh-TW" altLang="en-US" dirty="0" smtClean="0"/>
              <a:t>球的水平分割片數，</a:t>
            </a:r>
            <a:r>
              <a:rPr lang="en-US" altLang="zh-TW" dirty="0" smtClean="0"/>
              <a:t>stacks:</a:t>
            </a:r>
            <a:r>
              <a:rPr lang="zh-TW" altLang="en-US" dirty="0" smtClean="0"/>
              <a:t>球的垂直分割的片數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建立原子核及電子：</a:t>
            </a:r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建立原子核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25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6667298" y="4505461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6195808" y="4034588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6157788" y="4494510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38404" y="3214686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00760" y="492919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766048" y="4286256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469948" y="4264922"/>
            <a:ext cx="428628" cy="428628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500166" y="3332510"/>
            <a:ext cx="3357586" cy="18573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Glu.gluLookAt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(0.0, 0.0, 50.0, 0.0, 0.0, 0.0, 0.0, 1.0, 0.0);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nucleus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(2.0, 20, 20);</a:t>
            </a:r>
          </a:p>
        </p:txBody>
      </p:sp>
      <p:sp>
        <p:nvSpPr>
          <p:cNvPr id="14" name="向右箭號 13"/>
          <p:cNvSpPr/>
          <p:nvPr/>
        </p:nvSpPr>
        <p:spPr>
          <a:xfrm>
            <a:off x="5286380" y="414338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428604"/>
            <a:ext cx="8229600" cy="5726134"/>
          </a:xfrm>
        </p:spPr>
        <p:txBody>
          <a:bodyPr/>
          <a:lstStyle/>
          <a:p>
            <a:pPr lvl="3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建立第一個電子：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建立第二個電子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3042" y="1071546"/>
            <a:ext cx="3000396" cy="157163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first electron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0.0, 1.0);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(angle1, 1.0,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10.0);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(1.0, 20, 20);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6231456" y="2148007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5759966" y="1677134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5721946" y="2137056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102562" y="85723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64918" y="2571744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30206" y="1928802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779232" y="2369956"/>
            <a:ext cx="214314" cy="214314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 rot="2700000">
            <a:off x="6439228" y="1483196"/>
            <a:ext cx="171458" cy="785818"/>
            <a:chOff x="5214938" y="1215216"/>
            <a:chExt cx="171458" cy="785818"/>
          </a:xfrm>
        </p:grpSpPr>
        <p:cxnSp>
          <p:nvCxnSpPr>
            <p:cNvPr id="32" name="直線單箭頭接點 31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手繪多邊形 36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1643042" y="3714752"/>
            <a:ext cx="3000396" cy="157163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second electron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Gl.glColor3d(1.0,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(angle2, -1.0,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10.0);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(1.0, 20, 20);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6198110" y="471977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rot="5400000" flipH="1" flipV="1">
            <a:off x="5726620" y="424890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>
            <a:off x="5688600" y="470882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6069216" y="34290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5531572" y="514351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96860" y="4500570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5745886" y="4941724"/>
            <a:ext cx="214314" cy="214314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 rot="-2700000">
            <a:off x="5862430" y="4042438"/>
            <a:ext cx="171458" cy="785818"/>
            <a:chOff x="5214938" y="1215216"/>
            <a:chExt cx="171458" cy="785818"/>
          </a:xfrm>
        </p:grpSpPr>
        <p:cxnSp>
          <p:nvCxnSpPr>
            <p:cNvPr id="48" name="直線單箭頭接點 47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手繪多邊形 48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3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建立第三個電子：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r>
              <a:rPr lang="zh-TW" altLang="en-US" dirty="0" smtClean="0"/>
              <a:t>讓電子動起來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利用計時器每隔固定時間更改三個電子的旋轉角度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即</a:t>
            </a:r>
            <a:r>
              <a:rPr lang="en-US" altLang="zh-TW" dirty="0" smtClean="0"/>
              <a:t>angle1, angle2, angle3)</a:t>
            </a:r>
            <a:r>
              <a:rPr lang="zh-TW" altLang="en-US" dirty="0" smtClean="0"/>
              <a:t>即可讓電子動起來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注意：當旋轉角度更新完後必需讓視窗重繪才能更新畫面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3042" y="1071546"/>
            <a:ext cx="3000396" cy="157163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third electron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1.0, 1.0);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Gl.glPushMatrix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(angle3, 0.0,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10.0);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(1.0, 20, 20);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Gl.glPopMatrix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6231456" y="2148007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5759966" y="1677134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5721946" y="2137056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102562" y="85723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64918" y="2571744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330206" y="1928802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786446" y="2357430"/>
            <a:ext cx="214314" cy="214314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37"/>
          <p:cNvGrpSpPr/>
          <p:nvPr/>
        </p:nvGrpSpPr>
        <p:grpSpPr>
          <a:xfrm>
            <a:off x="6152444" y="1357298"/>
            <a:ext cx="171458" cy="785818"/>
            <a:chOff x="5214938" y="1215216"/>
            <a:chExt cx="171458" cy="785818"/>
          </a:xfrm>
        </p:grpSpPr>
        <p:cxnSp>
          <p:nvCxnSpPr>
            <p:cNvPr id="32" name="直線單箭頭接點 31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手繪多邊形 36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補充資料</a:t>
            </a:r>
            <a:r>
              <a:rPr lang="en-US" altLang="zh-TW" dirty="0" smtClean="0"/>
              <a:t>:</a:t>
            </a:r>
            <a:r>
              <a:rPr lang="zh-TW" altLang="en-US" dirty="0" smtClean="0"/>
              <a:t> 深度緩衝器</a:t>
            </a:r>
            <a:r>
              <a:rPr lang="en-US" altLang="zh-TW" dirty="0" smtClean="0"/>
              <a:t>(depth buffer)</a:t>
            </a:r>
          </a:p>
          <a:p>
            <a:pPr lvl="2"/>
            <a:r>
              <a:rPr lang="zh-TW" altLang="en-US" dirty="0" smtClean="0"/>
              <a:t>前述原子系統當電子繞到原子核後面時有不正常的現象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此現象的原因來自於電腦不知那個物體在前那個物體在後，純粹依照物體在程式碼中出現的順序將其繪於螢幕上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解決此問題的技術稱之為</a:t>
            </a:r>
            <a:r>
              <a:rPr lang="en-US" altLang="zh-TW" dirty="0" smtClean="0"/>
              <a:t>hidden surface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removal</a:t>
            </a:r>
            <a:r>
              <a:rPr lang="zh-TW" altLang="en-US" dirty="0" smtClean="0"/>
              <a:t>，而最常見的</a:t>
            </a:r>
            <a:r>
              <a:rPr lang="en-US" altLang="zh-TW" dirty="0" smtClean="0"/>
              <a:t>hidden </a:t>
            </a:r>
            <a:r>
              <a:rPr lang="en-US" altLang="zh-TW" smtClean="0"/>
              <a:t>surface removal</a:t>
            </a:r>
            <a:r>
              <a:rPr lang="zh-TW" altLang="en-US" smtClean="0"/>
              <a:t>技術</a:t>
            </a:r>
            <a:r>
              <a:rPr lang="zh-TW" altLang="en-US" dirty="0" smtClean="0"/>
              <a:t>是</a:t>
            </a:r>
            <a:r>
              <a:rPr lang="en-US" altLang="zh-TW" dirty="0" smtClean="0"/>
              <a:t>z-buffer</a:t>
            </a:r>
            <a:r>
              <a:rPr lang="zh-TW" altLang="en-US" dirty="0" smtClean="0"/>
              <a:t>，即深度緩衝器法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z-buffer</a:t>
            </a:r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214686"/>
            <a:ext cx="3432657" cy="257176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14612" y="4143380"/>
            <a:ext cx="714380" cy="71438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/>
          <p:cNvSpPr/>
          <p:nvPr/>
        </p:nvSpPr>
        <p:spPr>
          <a:xfrm>
            <a:off x="1857356" y="4000504"/>
            <a:ext cx="1285884" cy="1000132"/>
          </a:xfrm>
          <a:prstGeom prst="triangle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29190" y="3357562"/>
            <a:ext cx="3350150" cy="23574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779142" y="4143380"/>
            <a:ext cx="714380" cy="71438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0.5</a:t>
            </a:r>
            <a:endParaRPr lang="zh-TW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5921886" y="4000504"/>
            <a:ext cx="1285884" cy="1000132"/>
          </a:xfrm>
          <a:prstGeom prst="triangle">
            <a:avLst/>
          </a:prstGeom>
          <a:solidFill>
            <a:srgbClr val="00FF00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0.3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64630" y="350043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000232" y="5774312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color buffer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00694" y="578645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depth buffer (z-buffer)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V="1">
            <a:off x="5088998" y="3340632"/>
            <a:ext cx="394768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000628" y="278605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深度值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5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2"/>
            <a:r>
              <a:rPr lang="zh-TW" altLang="en-US" dirty="0" smtClean="0"/>
              <a:t>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中使用深度緩衝器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在</a:t>
            </a:r>
            <a:r>
              <a:rPr lang="en-US" altLang="zh-TW" dirty="0" err="1" smtClean="0"/>
              <a:t>MyInit</a:t>
            </a:r>
            <a:r>
              <a:rPr lang="zh-TW" altLang="en-US" dirty="0" smtClean="0"/>
              <a:t>函數中加入以下程式碼：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4"/>
            <a:r>
              <a:rPr lang="en-US" altLang="zh-TW" dirty="0" err="1" smtClean="0"/>
              <a:t>glClearDepth</a:t>
            </a:r>
            <a:r>
              <a:rPr lang="zh-TW" altLang="en-US" dirty="0" smtClean="0"/>
              <a:t>指令設定當深度緩衝器要清除時該清成何種數值，其預設值為</a:t>
            </a:r>
            <a:r>
              <a:rPr lang="en-US" altLang="zh-TW" dirty="0" smtClean="0"/>
              <a:t>1.0</a:t>
            </a:r>
          </a:p>
          <a:p>
            <a:pPr lvl="4"/>
            <a:r>
              <a:rPr lang="en-US" altLang="zh-TW" dirty="0" err="1" smtClean="0"/>
              <a:t>glEnable</a:t>
            </a:r>
            <a:r>
              <a:rPr lang="en-US" altLang="zh-TW" dirty="0" smtClean="0"/>
              <a:t>(GL_DEPTH_TEST)</a:t>
            </a:r>
            <a:r>
              <a:rPr lang="zh-TW" altLang="en-US" dirty="0" smtClean="0"/>
              <a:t>指令可開啟深度檢查的功能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在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控制項的</a:t>
            </a:r>
            <a:r>
              <a:rPr lang="en-US" altLang="zh-TW" dirty="0" smtClean="0"/>
              <a:t>Paint</a:t>
            </a:r>
            <a:r>
              <a:rPr lang="zh-TW" altLang="en-US" dirty="0" smtClean="0"/>
              <a:t>事件處理函數中修改</a:t>
            </a:r>
            <a:r>
              <a:rPr lang="en-US" altLang="zh-TW" dirty="0" err="1" smtClean="0"/>
              <a:t>glClear</a:t>
            </a:r>
            <a:r>
              <a:rPr lang="zh-TW" altLang="en-US" dirty="0" smtClean="0"/>
              <a:t>指令如下：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4"/>
            <a:r>
              <a:rPr lang="zh-TW" altLang="en-US" dirty="0" smtClean="0"/>
              <a:t>此指令意指當視窗重繪時，除了清除畫面的色彩資料之外也一併清除深度緩衝器的資料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14546" y="1332246"/>
            <a:ext cx="4857784" cy="78581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Gl.glClearDepth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(1.0);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Gl.glEnable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Gl.GL_DEPTH_TEST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</p:txBody>
      </p:sp>
      <p:sp>
        <p:nvSpPr>
          <p:cNvPr id="6" name="矩形 5"/>
          <p:cNvSpPr/>
          <p:nvPr/>
        </p:nvSpPr>
        <p:spPr>
          <a:xfrm>
            <a:off x="2214546" y="3811242"/>
            <a:ext cx="5143536" cy="50006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Gl.GL_COLOR_BUFFER_BIT|Gl.GL_DEPTH_BUFFER_BIT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2" y="346072"/>
            <a:ext cx="8389967" cy="5726134"/>
          </a:xfrm>
        </p:spPr>
        <p:txBody>
          <a:bodyPr/>
          <a:lstStyle/>
          <a:p>
            <a:r>
              <a:rPr lang="en-US" altLang="zh-TW" sz="2400" dirty="0" smtClean="0"/>
              <a:t>gluOrtho2D</a:t>
            </a:r>
            <a:r>
              <a:rPr lang="zh-TW" altLang="en-US" sz="2400" dirty="0" smtClean="0"/>
              <a:t>是</a:t>
            </a:r>
            <a:r>
              <a:rPr lang="en-US" altLang="zh-TW" sz="2400" dirty="0" err="1" smtClean="0"/>
              <a:t>glOrtho</a:t>
            </a:r>
            <a:r>
              <a:rPr lang="zh-TW" altLang="en-US" sz="2400" dirty="0" smtClean="0"/>
              <a:t>的一個特例</a:t>
            </a:r>
            <a:endParaRPr lang="en-US" altLang="zh-TW" sz="2400" dirty="0" smtClean="0"/>
          </a:p>
          <a:p>
            <a:pPr lvl="1"/>
            <a:r>
              <a:rPr lang="en-US" altLang="zh-TW" sz="1800" dirty="0" smtClean="0"/>
              <a:t>gluOrtho2D(</a:t>
            </a:r>
            <a:r>
              <a:rPr lang="en-US" altLang="zh-TW" sz="1800" dirty="0" err="1" smtClean="0"/>
              <a:t>left,right,bottom,top</a:t>
            </a:r>
            <a:r>
              <a:rPr lang="en-US" altLang="zh-TW" sz="1800" dirty="0" smtClean="0"/>
              <a:t>) = </a:t>
            </a:r>
            <a:r>
              <a:rPr lang="en-US" altLang="zh-TW" sz="1800" dirty="0" err="1" smtClean="0"/>
              <a:t>glOrtho</a:t>
            </a:r>
            <a:r>
              <a:rPr lang="en-US" altLang="zh-TW" sz="1800" dirty="0" smtClean="0"/>
              <a:t>(left,right,bottom,top,-1,1)</a:t>
            </a:r>
          </a:p>
          <a:p>
            <a:pPr lvl="1"/>
            <a:r>
              <a:rPr lang="zh-TW" altLang="en-US" sz="2000" dirty="0" smtClean="0"/>
              <a:t>這也是為什麼</a:t>
            </a:r>
            <a:r>
              <a:rPr lang="en-US" altLang="zh-TW" sz="2000" dirty="0" smtClean="0"/>
              <a:t>OpenGL</a:t>
            </a:r>
            <a:r>
              <a:rPr lang="zh-TW" altLang="en-US" sz="2000" dirty="0" smtClean="0"/>
              <a:t>函式庫沒有提供一個設定</a:t>
            </a:r>
            <a:r>
              <a:rPr lang="en-US" altLang="zh-TW" sz="2000" dirty="0" smtClean="0"/>
              <a:t>2D</a:t>
            </a:r>
            <a:r>
              <a:rPr lang="zh-TW" altLang="en-US" sz="2000" dirty="0" smtClean="0"/>
              <a:t>繪圖範圍指令的原因</a:t>
            </a:r>
            <a:endParaRPr lang="en-US" altLang="zh-TW" sz="2000" dirty="0" smtClean="0"/>
          </a:p>
          <a:p>
            <a:r>
              <a:rPr lang="zh-TW" altLang="en-US" sz="2400" dirty="0" smtClean="0"/>
              <a:t>範例：</a:t>
            </a:r>
            <a:r>
              <a:rPr lang="en-US" altLang="zh-TW" sz="2400" dirty="0" smtClean="0"/>
              <a:t>3D</a:t>
            </a:r>
            <a:r>
              <a:rPr lang="zh-TW" altLang="en-US" sz="2400" dirty="0" smtClean="0"/>
              <a:t>立體茶壺</a:t>
            </a:r>
            <a:endParaRPr lang="en-US" altLang="zh-TW" sz="2400" dirty="0" smtClean="0"/>
          </a:p>
          <a:p>
            <a:pPr lvl="1">
              <a:buNone/>
            </a:pPr>
            <a:r>
              <a:rPr lang="en-US" altLang="zh-TW" sz="2000" dirty="0" smtClean="0"/>
              <a:t>1. </a:t>
            </a:r>
            <a:r>
              <a:rPr lang="zh-TW" altLang="en-US" sz="2000" dirty="0" smtClean="0"/>
              <a:t>建立一個</a:t>
            </a:r>
            <a:r>
              <a:rPr lang="en-US" altLang="zh-TW" sz="2000" dirty="0" smtClean="0"/>
              <a:t>C#</a:t>
            </a:r>
            <a:r>
              <a:rPr lang="zh-TW" altLang="en-US" sz="2000" dirty="0" smtClean="0"/>
              <a:t>視窗應用程式專案，並做好使用</a:t>
            </a:r>
            <a:r>
              <a:rPr lang="en-US" altLang="zh-TW" sz="2000" dirty="0" smtClean="0"/>
              <a:t>Tao framework OpenGL</a:t>
            </a:r>
            <a:r>
              <a:rPr lang="zh-TW" altLang="en-US" sz="2000" dirty="0" smtClean="0"/>
              <a:t>函式庫的相關設定</a:t>
            </a: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2. </a:t>
            </a:r>
            <a:r>
              <a:rPr lang="zh-TW" altLang="en-US" sz="2000" dirty="0" smtClean="0"/>
              <a:t>建立</a:t>
            </a:r>
            <a:r>
              <a:rPr lang="zh-TW" altLang="en-US" sz="2000" dirty="0" smtClean="0"/>
              <a:t>一個</a:t>
            </a:r>
            <a:r>
              <a:rPr lang="en-US" altLang="zh-TW" sz="2000" dirty="0" err="1" smtClean="0"/>
              <a:t>SetViewingVolume</a:t>
            </a:r>
            <a:r>
              <a:rPr lang="zh-TW" altLang="en-US" sz="2000" dirty="0" smtClean="0"/>
              <a:t>的</a:t>
            </a:r>
            <a:r>
              <a:rPr lang="zh-TW" altLang="en-US" sz="2000" dirty="0" smtClean="0"/>
              <a:t>表單成員函數如下：</a:t>
            </a: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>
              <a:buNone/>
            </a:pPr>
            <a:endParaRPr lang="en-US" altLang="zh-TW" sz="1600" dirty="0" smtClean="0"/>
          </a:p>
          <a:p>
            <a:pPr lvl="2">
              <a:buNone/>
            </a:pPr>
            <a:r>
              <a:rPr lang="zh-TW" altLang="en-US" sz="1600" dirty="0" smtClean="0"/>
              <a:t>註：為了維持物體正確的比例，我們必須讓</a:t>
            </a:r>
            <a:r>
              <a:rPr lang="en-US" altLang="zh-TW" sz="1600" dirty="0" smtClean="0"/>
              <a:t>viewing </a:t>
            </a:r>
            <a:r>
              <a:rPr lang="en-US" altLang="zh-TW" sz="1600" dirty="0" smtClean="0"/>
              <a:t>volume</a:t>
            </a:r>
            <a:r>
              <a:rPr lang="zh-TW" altLang="en-US" sz="1600" dirty="0" smtClean="0"/>
              <a:t>的長寬比例與視窗相匹配</a:t>
            </a:r>
            <a:endParaRPr lang="en-US" altLang="zh-TW" sz="1600" dirty="0" smtClean="0"/>
          </a:p>
          <a:p>
            <a:pPr lvl="1">
              <a:buNone/>
            </a:pPr>
            <a:r>
              <a:rPr lang="en-US" altLang="zh-TW" sz="2000" dirty="0" smtClean="0"/>
              <a:t>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142976" y="3357562"/>
            <a:ext cx="7572428" cy="250033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SetViewingVolume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</a:t>
            </a:r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(0, 0, simpleOpenGlControl1.Size.Width, simpleOpenGlControl1.Size.Height);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double aspect =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(double)simpleOpenGlControl1.Size.Width/(double)simpleOpenGlControl1.Size.Height;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if(simpleOpenGlControl1.Size.Width &gt; simpleOpenGlControl1.Size.Height)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Gl.glOrtho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(-10.0*aspect, 10.0*aspect, -10.0, 10.0, -10.0, 10.0);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else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Gl.glOrtho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(-10.0, 10.0, -10.0/aspect, 10.0/aspect, -10.0, 10.0);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r>
              <a:rPr lang="zh-TW" altLang="en-US" dirty="0" smtClean="0"/>
              <a:t>簡單的太陽系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1419240"/>
            <a:ext cx="5848350" cy="4152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357686" y="392906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太陽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00760" y="364331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地球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29388" y="307181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月亮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85918" y="150017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地球會繞著太陽轉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月亮則繞著地球轉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pPr lvl="1"/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建立太陽</a:t>
            </a: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建立地球及月球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00166" y="1500174"/>
            <a:ext cx="3357586" cy="18573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Gl.GL_MODELVIEW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Glu.gluLookAt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70.0, 0.0, 0.0, 0.0, 0.0, 1.0, 0.0);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sun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Gl.glColor3d(1.0,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(4.0, 20, 20);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6667298" y="264743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6195808" y="217656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6157788" y="263648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38404" y="135665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00760" y="307117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766048" y="2428228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6398510" y="2357430"/>
            <a:ext cx="530944" cy="52204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286380" y="2285352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00166" y="4071942"/>
            <a:ext cx="3357586" cy="18573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earth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0.0, 1.0);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(1.0, 20, 20);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moon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Gl.glColor3d(0.7, 0.7, 0.6);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2.0);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(0.3, 20, 20);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667298" y="5148403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 flipH="1" flipV="1">
            <a:off x="6195808" y="4677530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5400000">
            <a:off x="6157788" y="5137452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538404" y="385762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00760" y="557214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66048" y="4929198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6525878" y="5000636"/>
            <a:ext cx="285752" cy="285752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5286380" y="4786322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6286512" y="5395404"/>
            <a:ext cx="142876" cy="1428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4"/>
            <a:ext cx="8229600" cy="5654696"/>
          </a:xfrm>
        </p:spPr>
        <p:txBody>
          <a:bodyPr/>
          <a:lstStyle/>
          <a:p>
            <a:pPr lvl="2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讓月球繞著地球轉</a:t>
            </a: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endParaRPr lang="en-US" altLang="zh-TW" dirty="0" smtClean="0"/>
          </a:p>
          <a:p>
            <a:pPr lvl="2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讓地球及月球平移後繞著太陽轉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00166" y="1000107"/>
            <a:ext cx="3357586" cy="18573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earth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0.0, 1.0);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(1.0, 20, 20);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moon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Gl.glColor3d(0.7, 0.7, 0.6);</a:t>
            </a:r>
          </a:p>
          <a:p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(angle2, 0.0,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2.0);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(0.3, 20, 20);</a:t>
            </a:r>
          </a:p>
        </p:txBody>
      </p:sp>
      <p:cxnSp>
        <p:nvCxnSpPr>
          <p:cNvPr id="6" name="直線單箭頭接點 5"/>
          <p:cNvCxnSpPr/>
          <p:nvPr/>
        </p:nvCxnSpPr>
        <p:spPr>
          <a:xfrm>
            <a:off x="6667298" y="2004490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rot="5400000" flipH="1" flipV="1">
            <a:off x="6195808" y="1533617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>
            <a:off x="6157788" y="1993539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38404" y="713715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000760" y="2428227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766048" y="1785285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5072066" y="1785925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286512" y="2251491"/>
            <a:ext cx="142876" cy="1428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37"/>
          <p:cNvGrpSpPr/>
          <p:nvPr/>
        </p:nvGrpSpPr>
        <p:grpSpPr>
          <a:xfrm>
            <a:off x="6590068" y="1235755"/>
            <a:ext cx="171458" cy="785818"/>
            <a:chOff x="5214938" y="1215216"/>
            <a:chExt cx="171458" cy="785818"/>
          </a:xfrm>
        </p:grpSpPr>
        <p:cxnSp>
          <p:nvCxnSpPr>
            <p:cNvPr id="16" name="直線單箭頭接點 15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手繪多邊形 16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橢圓 11"/>
          <p:cNvSpPr/>
          <p:nvPr/>
        </p:nvSpPr>
        <p:spPr>
          <a:xfrm>
            <a:off x="6525878" y="1856723"/>
            <a:ext cx="285752" cy="285752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5857884" y="1643049"/>
            <a:ext cx="1571636" cy="71438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rot="5400000" flipH="1" flipV="1">
            <a:off x="5822959" y="2011348"/>
            <a:ext cx="7143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500166" y="3500437"/>
            <a:ext cx="3357586" cy="221457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earth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Gl.glColor3d(0.0, 0.0, 1.0);</a:t>
            </a:r>
          </a:p>
          <a:p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(angle1, 0.0, 1.0, 0.0);</a:t>
            </a:r>
          </a:p>
          <a:p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(20.0, 0.0,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(1.0, 20, 20);</a:t>
            </a:r>
          </a:p>
          <a:p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rgbClr val="9900CC"/>
                </a:solidFill>
                <a:latin typeface="BatangChe" pitchFamily="49" charset="-127"/>
                <a:ea typeface="BatangChe" pitchFamily="49" charset="-127"/>
              </a:rPr>
              <a:t>// Draw the moon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Gl.glColor3d(0.7, 0.7, 0.6);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Gl.glRotated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(angle2, 0.0, 1.0, 0.0);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Gl.glTranslated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(0.0, 0.0, 2.0);</a:t>
            </a:r>
          </a:p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Glut.glutSolidSphere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(0.3, 20, 20);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6667298" y="4714884"/>
            <a:ext cx="1548040" cy="425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6200000" flipV="1">
            <a:off x="5938365" y="3991463"/>
            <a:ext cx="1433628" cy="2295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0800000" flipV="1">
            <a:off x="5786447" y="4719134"/>
            <a:ext cx="880851" cy="853005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538404" y="2928933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5572132" y="5428624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225554" y="4499930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1" name="向右箭號 30"/>
          <p:cNvSpPr/>
          <p:nvPr/>
        </p:nvSpPr>
        <p:spPr>
          <a:xfrm>
            <a:off x="4929190" y="4500570"/>
            <a:ext cx="571504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7"/>
          <p:cNvGrpSpPr/>
          <p:nvPr/>
        </p:nvGrpSpPr>
        <p:grpSpPr>
          <a:xfrm rot="-60000">
            <a:off x="6575779" y="3500438"/>
            <a:ext cx="196510" cy="1245304"/>
            <a:chOff x="5214938" y="1215216"/>
            <a:chExt cx="171458" cy="785818"/>
          </a:xfrm>
        </p:grpSpPr>
        <p:cxnSp>
          <p:nvCxnSpPr>
            <p:cNvPr id="34" name="直線單箭頭接點 33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手繪多邊形 34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橢圓 41"/>
          <p:cNvSpPr/>
          <p:nvPr/>
        </p:nvSpPr>
        <p:spPr>
          <a:xfrm>
            <a:off x="6398510" y="4429132"/>
            <a:ext cx="530944" cy="52204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572396" y="4572008"/>
            <a:ext cx="285752" cy="285752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870674" y="4786322"/>
            <a:ext cx="142876" cy="14287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5643570" y="4214818"/>
            <a:ext cx="2071702" cy="10001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 rot="5400000" flipH="1" flipV="1">
            <a:off x="5608645" y="4678371"/>
            <a:ext cx="7143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307978" y="4538148"/>
            <a:ext cx="785818" cy="35719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1214414" y="5929329"/>
            <a:ext cx="71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solidFill>
                  <a:srgbClr val="660066"/>
                </a:solidFill>
              </a:rPr>
              <a:t>註：本例與原子系統範例並不相同，沒有使用</a:t>
            </a:r>
            <a:r>
              <a:rPr lang="en-US" altLang="zh-TW" sz="1600" dirty="0" err="1" smtClean="0">
                <a:solidFill>
                  <a:srgbClr val="660066"/>
                </a:solidFill>
              </a:rPr>
              <a:t>glPushMatrix</a:t>
            </a:r>
            <a:r>
              <a:rPr lang="zh-TW" altLang="en-US" sz="1600" dirty="0" smtClean="0">
                <a:solidFill>
                  <a:srgbClr val="660066"/>
                </a:solidFill>
              </a:rPr>
              <a:t>及</a:t>
            </a:r>
            <a:r>
              <a:rPr lang="en-US" altLang="zh-TW" sz="1600" dirty="0" err="1" smtClean="0">
                <a:solidFill>
                  <a:srgbClr val="660066"/>
                </a:solidFill>
              </a:rPr>
              <a:t>glPopMatrix</a:t>
            </a:r>
            <a:r>
              <a:rPr lang="zh-TW" altLang="en-US" sz="1600" dirty="0" smtClean="0">
                <a:solidFill>
                  <a:srgbClr val="660066"/>
                </a:solidFill>
              </a:rPr>
              <a:t>指令</a:t>
            </a:r>
            <a:endParaRPr lang="zh-TW" altLang="en-US" sz="16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補充資料：移動視角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前述範例視角都是固定沒有移動，利用</a:t>
            </a:r>
            <a:r>
              <a:rPr lang="en-US" altLang="zh-TW" dirty="0" err="1" smtClean="0"/>
              <a:t>gluLookAt</a:t>
            </a:r>
            <a:r>
              <a:rPr lang="zh-TW" altLang="en-US" dirty="0" smtClean="0"/>
              <a:t>指令可以讓我們從不同角度觀看</a:t>
            </a:r>
            <a:r>
              <a:rPr lang="en-US" altLang="zh-TW" dirty="0" smtClean="0"/>
              <a:t>3D</a:t>
            </a:r>
            <a:r>
              <a:rPr lang="zh-TW" altLang="en-US" dirty="0" smtClean="0"/>
              <a:t>場景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讓攝影機在球面上移動：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球面座標系：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33</a:t>
            </a:fld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3962918" y="4571214"/>
            <a:ext cx="2071702" cy="158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rot="5400000" flipH="1" flipV="1">
            <a:off x="3070737" y="3678239"/>
            <a:ext cx="1785950" cy="158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>
            <a:off x="2784191" y="4606933"/>
            <a:ext cx="1214446" cy="114300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3962918" y="3500438"/>
            <a:ext cx="1214446" cy="1071570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rot="16200000" flipH="1">
            <a:off x="4320108" y="4357694"/>
            <a:ext cx="1714512" cy="0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010976" y="4324218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20042" y="2428868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605596" y="5702874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cxnSp>
        <p:nvCxnSpPr>
          <p:cNvPr id="34" name="直線接點 33"/>
          <p:cNvCxnSpPr/>
          <p:nvPr/>
        </p:nvCxnSpPr>
        <p:spPr>
          <a:xfrm>
            <a:off x="3958159" y="4586291"/>
            <a:ext cx="1214438" cy="623888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348559" y="5214941"/>
            <a:ext cx="1824038" cy="9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 flipH="1" flipV="1">
            <a:off x="5155932" y="4598206"/>
            <a:ext cx="633413" cy="600075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857620" y="47148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>
                <a:solidFill>
                  <a:srgbClr val="FF0000"/>
                </a:solidFill>
              </a:rPr>
              <a:t>θ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>
            <a:off x="3805239" y="4691065"/>
            <a:ext cx="352425" cy="107950"/>
          </a:xfrm>
          <a:custGeom>
            <a:avLst/>
            <a:gdLst>
              <a:gd name="connsiteX0" fmla="*/ 0 w 352425"/>
              <a:gd name="connsiteY0" fmla="*/ 47625 h 107950"/>
              <a:gd name="connsiteX1" fmla="*/ 185738 w 352425"/>
              <a:gd name="connsiteY1" fmla="*/ 100012 h 107950"/>
              <a:gd name="connsiteX2" fmla="*/ 352425 w 352425"/>
              <a:gd name="connsiteY2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" h="107950">
                <a:moveTo>
                  <a:pt x="0" y="47625"/>
                </a:moveTo>
                <a:cubicBezTo>
                  <a:pt x="63500" y="77787"/>
                  <a:pt x="127001" y="107950"/>
                  <a:pt x="185738" y="100012"/>
                </a:cubicBezTo>
                <a:cubicBezTo>
                  <a:pt x="244476" y="92075"/>
                  <a:pt x="298450" y="46037"/>
                  <a:pt x="352425" y="0"/>
                </a:cubicBezTo>
              </a:path>
            </a:pathLst>
          </a:cu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手繪多邊形 50"/>
          <p:cNvSpPr/>
          <p:nvPr/>
        </p:nvSpPr>
        <p:spPr>
          <a:xfrm>
            <a:off x="4148139" y="4410077"/>
            <a:ext cx="43657" cy="266700"/>
          </a:xfrm>
          <a:custGeom>
            <a:avLst/>
            <a:gdLst>
              <a:gd name="connsiteX0" fmla="*/ 4763 w 43657"/>
              <a:gd name="connsiteY0" fmla="*/ 266700 h 266700"/>
              <a:gd name="connsiteX1" fmla="*/ 42863 w 43657"/>
              <a:gd name="connsiteY1" fmla="*/ 152400 h 266700"/>
              <a:gd name="connsiteX2" fmla="*/ 0 w 43657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57" h="266700">
                <a:moveTo>
                  <a:pt x="4763" y="266700"/>
                </a:moveTo>
                <a:cubicBezTo>
                  <a:pt x="24210" y="231775"/>
                  <a:pt x="43657" y="196850"/>
                  <a:pt x="42863" y="152400"/>
                </a:cubicBezTo>
                <a:cubicBezTo>
                  <a:pt x="42069" y="107950"/>
                  <a:pt x="21034" y="53975"/>
                  <a:pt x="0" y="0"/>
                </a:cubicBezTo>
              </a:path>
            </a:pathLst>
          </a:cu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214810" y="43455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dirty="0" smtClean="0">
                <a:solidFill>
                  <a:srgbClr val="FF0000"/>
                </a:solidFill>
              </a:rPr>
              <a:t>φ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4336352" y="377404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298642" y="350043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B050"/>
                </a:solidFill>
              </a:rPr>
              <a:t>rsin</a:t>
            </a:r>
            <a:r>
              <a:rPr lang="el-GR" altLang="zh-TW" sz="1600" dirty="0" smtClean="0">
                <a:solidFill>
                  <a:srgbClr val="00B050"/>
                </a:solidFill>
              </a:rPr>
              <a:t>φ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286248" y="471488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B050"/>
                </a:solidFill>
              </a:rPr>
              <a:t>rcos</a:t>
            </a:r>
            <a:r>
              <a:rPr lang="el-GR" altLang="zh-TW" sz="1600" dirty="0" smtClean="0">
                <a:solidFill>
                  <a:srgbClr val="00B050"/>
                </a:solidFill>
              </a:rPr>
              <a:t>φ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3962399" y="2881311"/>
            <a:ext cx="1214438" cy="623888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43306" y="523358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B050"/>
                </a:solidFill>
              </a:rPr>
              <a:t>rcos</a:t>
            </a:r>
            <a:r>
              <a:rPr lang="el-GR" altLang="zh-TW" sz="1600" dirty="0" smtClean="0">
                <a:solidFill>
                  <a:srgbClr val="00B050"/>
                </a:solidFill>
              </a:rPr>
              <a:t>φ</a:t>
            </a:r>
            <a:r>
              <a:rPr lang="en-US" altLang="zh-TW" sz="1600" dirty="0" smtClean="0">
                <a:solidFill>
                  <a:srgbClr val="00B050"/>
                </a:solidFill>
              </a:rPr>
              <a:t>sin</a:t>
            </a:r>
            <a:r>
              <a:rPr lang="el-GR" altLang="zh-TW" sz="1600" dirty="0" smtClean="0">
                <a:solidFill>
                  <a:srgbClr val="00B050"/>
                </a:solidFill>
              </a:rPr>
              <a:t>θ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500298" y="4643446"/>
            <a:ext cx="121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>
                <a:solidFill>
                  <a:srgbClr val="00B050"/>
                </a:solidFill>
              </a:rPr>
              <a:t>rcos</a:t>
            </a:r>
            <a:r>
              <a:rPr lang="el-GR" altLang="zh-TW" sz="1600" dirty="0" smtClean="0">
                <a:solidFill>
                  <a:srgbClr val="00B050"/>
                </a:solidFill>
              </a:rPr>
              <a:t>φ</a:t>
            </a:r>
            <a:r>
              <a:rPr lang="en-US" altLang="zh-TW" sz="1600" dirty="0" err="1" smtClean="0">
                <a:solidFill>
                  <a:srgbClr val="00B050"/>
                </a:solidFill>
              </a:rPr>
              <a:t>cos</a:t>
            </a:r>
            <a:r>
              <a:rPr lang="el-GR" altLang="zh-TW" sz="1600" dirty="0" smtClean="0">
                <a:solidFill>
                  <a:srgbClr val="00B050"/>
                </a:solidFill>
              </a:rPr>
              <a:t>θ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5286380" y="3376198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(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rcos</a:t>
            </a:r>
            <a:r>
              <a:rPr lang="el-GR" altLang="zh-TW" sz="1600" dirty="0" smtClean="0">
                <a:solidFill>
                  <a:srgbClr val="FF0000"/>
                </a:solidFill>
              </a:rPr>
              <a:t>φ</a:t>
            </a:r>
            <a:r>
              <a:rPr lang="en-US" altLang="zh-TW" sz="1600" dirty="0" smtClean="0">
                <a:solidFill>
                  <a:srgbClr val="FF0000"/>
                </a:solidFill>
              </a:rPr>
              <a:t>sin</a:t>
            </a:r>
            <a:r>
              <a:rPr lang="el-GR" altLang="zh-TW" sz="1600" dirty="0" smtClean="0">
                <a:solidFill>
                  <a:srgbClr val="FF0000"/>
                </a:solidFill>
              </a:rPr>
              <a:t>θ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rsin</a:t>
            </a:r>
            <a:r>
              <a:rPr lang="el-GR" altLang="zh-TW" sz="1600" dirty="0" smtClean="0">
                <a:solidFill>
                  <a:srgbClr val="FF0000"/>
                </a:solidFill>
              </a:rPr>
              <a:t>φ</a:t>
            </a:r>
            <a:r>
              <a:rPr lang="en-US" altLang="zh-TW" sz="1600" dirty="0" smtClean="0">
                <a:solidFill>
                  <a:srgbClr val="FF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rcos</a:t>
            </a:r>
            <a:r>
              <a:rPr lang="el-GR" altLang="zh-TW" sz="1600" dirty="0" smtClean="0">
                <a:solidFill>
                  <a:srgbClr val="FF0000"/>
                </a:solidFill>
              </a:rPr>
              <a:t>φ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cos</a:t>
            </a:r>
            <a:r>
              <a:rPr lang="el-GR" altLang="zh-TW" sz="1600" dirty="0" smtClean="0">
                <a:solidFill>
                  <a:srgbClr val="FF0000"/>
                </a:solidFill>
              </a:rPr>
              <a:t>θ</a:t>
            </a:r>
            <a:r>
              <a:rPr lang="en-US" altLang="zh-TW" sz="1600" dirty="0" smtClean="0">
                <a:solidFill>
                  <a:srgbClr val="FF0000"/>
                </a:solidFill>
              </a:rPr>
              <a:t>)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5144170" y="346286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5" name="Picture 5" descr="C:\Users\chteng\AppData\Local\Microsoft\Windows\Temporary Internet Files\Content.IE5\C1W32MK8\MCj030764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214942" y="3000372"/>
            <a:ext cx="642943" cy="4187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2"/>
            <a:r>
              <a:rPr lang="zh-TW" altLang="en-US" dirty="0" smtClean="0"/>
              <a:t>做法：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新增以下表單成員變數：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修改</a:t>
            </a:r>
            <a:r>
              <a:rPr lang="en-US" altLang="zh-TW" dirty="0" err="1" smtClean="0"/>
              <a:t>gluLookAt</a:t>
            </a:r>
            <a:r>
              <a:rPr lang="zh-TW" altLang="en-US" dirty="0" smtClean="0"/>
              <a:t>指令的參數：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4"/>
            <a:r>
              <a:rPr lang="zh-TW" altLang="en-US" dirty="0" smtClean="0"/>
              <a:t>眼睛的位置依照球面座標公式決定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眼睛看向原點：</a:t>
            </a:r>
            <a:r>
              <a:rPr lang="en-US" altLang="zh-TW" dirty="0" smtClean="0"/>
              <a:t>(0.0, 0.0, 0.0)</a:t>
            </a:r>
          </a:p>
          <a:p>
            <a:pPr lvl="4"/>
            <a:r>
              <a:rPr lang="zh-TW" altLang="en-US" dirty="0" smtClean="0"/>
              <a:t>只要眼睛的視線不要與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軸平行，則眼睛朝上的方向可直接設成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軸的正方向：</a:t>
            </a:r>
            <a:r>
              <a:rPr lang="en-US" altLang="zh-TW" dirty="0" smtClean="0"/>
              <a:t>(0.0, 1.0, 0.0)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14546" y="1310912"/>
            <a:ext cx="5715040" cy="114300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public partial class Form1 : Form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const double DEGREE_TO_RAD = 0.01745329; // 3.1415926/180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double Radius = 70.0, Longitude = 90.0, Latitude = 0.0;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…</a:t>
            </a:r>
          </a:p>
        </p:txBody>
      </p:sp>
      <p:sp>
        <p:nvSpPr>
          <p:cNvPr id="6" name="矩形 5"/>
          <p:cNvSpPr/>
          <p:nvPr/>
        </p:nvSpPr>
        <p:spPr>
          <a:xfrm>
            <a:off x="2214546" y="2928934"/>
            <a:ext cx="5715040" cy="121444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Glu.gluLookAt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(Latitude * DEGREE_TO_RAD)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    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(Longitude * DEGREE_TO_RAD),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Math.Sin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(Latitude * DEGREE_TO_RAD),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Radius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(Latitude * DEGREE_TO_RAD) 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       *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Math.Cos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(Longitude * DEGREE_TO_RAD),</a:t>
            </a:r>
            <a:r>
              <a:rPr lang="zh-TW" altLang="en-US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  0.0, 0.0, 0.0, 0.0, 1.0, 0.0);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6"/>
            <a:ext cx="8229600" cy="5797573"/>
          </a:xfrm>
        </p:spPr>
        <p:txBody>
          <a:bodyPr/>
          <a:lstStyle/>
          <a:p>
            <a:pPr lvl="3"/>
            <a:r>
              <a:rPr lang="zh-TW" altLang="en-US" dirty="0" smtClean="0"/>
              <a:t>新增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KeyDown</a:t>
            </a:r>
            <a:r>
              <a:rPr lang="zh-TW" altLang="en-US" dirty="0" smtClean="0"/>
              <a:t>事件，並加入以下的事件處理函數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43108" y="1000108"/>
            <a:ext cx="5715040" cy="5572164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private void simpleOpenGlControl1_KeyDown(object sender,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KeyEventArgs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switch (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e.KeyCode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{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Keys.Left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Longitude -= 5.0;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Keys.Right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Longitude += 5.0;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Keys.Up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Latitude += 5.0;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if (Latitude &gt;= 90.0) Latitude = 89.0;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Keys.Down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Latitude -= 5.0;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if (Latitude &lt;= -90.0) Latitude </a:t>
            </a:r>
            <a:r>
              <a:rPr lang="en-US" altLang="zh-TW" sz="120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= -89.0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Keys.PageUp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Radius += 5.0;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case </a:t>
            </a:r>
            <a:r>
              <a:rPr lang="en-US" altLang="zh-TW" sz="1200" dirty="0" err="1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Keys.PageDown</a:t>
            </a:r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Radius -= 5.0;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if (Radius &lt; 10.0) Radius = 10.0;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default: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        break;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}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    this.simpleOpenGlControl1.Refresh();</a:t>
            </a:r>
          </a:p>
          <a:p>
            <a:r>
              <a:rPr lang="en-US" altLang="zh-TW" sz="1200" dirty="0" smtClean="0">
                <a:solidFill>
                  <a:schemeClr val="tx1"/>
                </a:solidFill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1"/>
            <a:r>
              <a:rPr lang="zh-TW" altLang="en-US" dirty="0" smtClean="0"/>
              <a:t>補充資料：鍵盤方向鍵的使用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在前述視角移動的範例中，因方向鍵已被</a:t>
            </a:r>
            <a:r>
              <a:rPr lang="en-US" altLang="zh-TW" dirty="0" smtClean="0"/>
              <a:t>C#</a:t>
            </a:r>
            <a:r>
              <a:rPr lang="zh-TW" altLang="en-US" dirty="0" smtClean="0"/>
              <a:t>內建用來切換表單控制項，因此按下方向鍵並沒有任何作用，必須按下</a:t>
            </a:r>
            <a:r>
              <a:rPr lang="en-US" altLang="zh-TW" dirty="0" smtClean="0"/>
              <a:t>Ctrl</a:t>
            </a:r>
            <a:r>
              <a:rPr lang="zh-TW" altLang="en-US" dirty="0" smtClean="0"/>
              <a:t>鍵</a:t>
            </a:r>
            <a:r>
              <a:rPr lang="en-US" altLang="zh-TW" dirty="0" smtClean="0"/>
              <a:t>+</a:t>
            </a:r>
            <a:r>
              <a:rPr lang="zh-TW" altLang="en-US" dirty="0" smtClean="0"/>
              <a:t>方向鍵才有作用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解決上述問題的方法是重新定義一個衍伸自</a:t>
            </a:r>
            <a:r>
              <a:rPr lang="en-US" altLang="zh-TW" dirty="0" err="1" smtClean="0"/>
              <a:t>SimpleOpenGlControl</a:t>
            </a:r>
            <a:r>
              <a:rPr lang="zh-TW" altLang="en-US" dirty="0" smtClean="0"/>
              <a:t>的新類別並改寫其</a:t>
            </a:r>
            <a:r>
              <a:rPr lang="en-US" altLang="zh-TW" dirty="0" err="1" smtClean="0"/>
              <a:t>IsInputKey</a:t>
            </a:r>
            <a:r>
              <a:rPr lang="zh-TW" altLang="en-US" dirty="0" smtClean="0"/>
              <a:t>函數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做法：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在</a:t>
            </a:r>
            <a:r>
              <a:rPr lang="en-US" altLang="zh-TW" dirty="0" smtClean="0"/>
              <a:t>Form1.Designer.cs</a:t>
            </a:r>
            <a:r>
              <a:rPr lang="zh-TW" altLang="en-US" dirty="0" smtClean="0"/>
              <a:t>檔案中新增一個如下的類別， 並複寫其</a:t>
            </a:r>
            <a:r>
              <a:rPr lang="en-US" altLang="zh-TW" dirty="0" err="1" smtClean="0"/>
              <a:t>IsInputKey</a:t>
            </a:r>
            <a:r>
              <a:rPr lang="zh-TW" altLang="en-US" dirty="0" smtClean="0"/>
              <a:t>虛擬函數：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28794" y="3643314"/>
            <a:ext cx="6286544" cy="250033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public class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MyOpenGLControl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: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Tao.Platform.Windows.SimpleOpenGlControl</a:t>
            </a:r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protected override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bool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IsInputKey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System.Windows.Forms.Keys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keyData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if 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keyData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System.Windows.Forms.Keys.Left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||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keyData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System.Windows.Forms.Keys.Right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||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keyData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System.Windows.Forms.Keys.Up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||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keyData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==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System.Windows.Forms.Keys.Down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return true;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    return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base.IsInputKey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keyData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00043"/>
            <a:ext cx="8229600" cy="5654696"/>
          </a:xfrm>
        </p:spPr>
        <p:txBody>
          <a:bodyPr/>
          <a:lstStyle/>
          <a:p>
            <a:pPr lvl="3"/>
            <a:r>
              <a:rPr lang="zh-TW" altLang="en-US" dirty="0" smtClean="0"/>
              <a:t>在</a:t>
            </a:r>
            <a:r>
              <a:rPr lang="en-US" altLang="zh-TW" dirty="0" smtClean="0"/>
              <a:t>Form1.Designer.cs</a:t>
            </a:r>
            <a:r>
              <a:rPr lang="zh-TW" altLang="en-US" dirty="0" smtClean="0"/>
              <a:t>檔案中，修改</a:t>
            </a:r>
            <a:r>
              <a:rPr lang="en-US" altLang="zh-TW" dirty="0" err="1" smtClean="0"/>
              <a:t>InitializeComponent</a:t>
            </a:r>
            <a:r>
              <a:rPr lang="zh-TW" altLang="en-US" dirty="0" smtClean="0"/>
              <a:t>成員函數中建立</a:t>
            </a:r>
            <a:r>
              <a:rPr lang="en-US" altLang="zh-TW" dirty="0" smtClean="0"/>
              <a:t>simpleOpenGlControl1</a:t>
            </a:r>
            <a:r>
              <a:rPr lang="zh-TW" altLang="en-US" dirty="0" smtClean="0"/>
              <a:t>物件實體的程式碼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43108" y="1357298"/>
            <a:ext cx="6286544" cy="71438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細明體" pitchFamily="49" charset="-120"/>
                <a:ea typeface="細明體" pitchFamily="49" charset="-120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細明體" pitchFamily="49" charset="-120"/>
                <a:ea typeface="細明體" pitchFamily="49" charset="-120"/>
              </a:rPr>
              <a:t>原來的版本</a:t>
            </a:r>
            <a:endParaRPr lang="en-US" altLang="zh-TW" sz="1200" dirty="0" smtClean="0">
              <a:solidFill>
                <a:srgbClr val="9900CC"/>
              </a:solidFill>
              <a:latin typeface="細明體" pitchFamily="49" charset="-120"/>
              <a:ea typeface="細明體" pitchFamily="49" charset="-120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this.simpleOpenGlControl1 = new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Tao.Platform.Windows.SimpleOpenGlControl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BatangChe" pitchFamily="49" charset="-127"/>
              <a:ea typeface="BatangChe" pitchFamily="49" charset="-127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1500166" y="2714620"/>
            <a:ext cx="500066" cy="21431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43108" y="2428868"/>
            <a:ext cx="6286544" cy="71438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rgbClr val="9900CC"/>
                </a:solidFill>
                <a:latin typeface="細明體" pitchFamily="49" charset="-120"/>
                <a:ea typeface="細明體" pitchFamily="49" charset="-120"/>
              </a:rPr>
              <a:t>//</a:t>
            </a:r>
            <a:r>
              <a:rPr lang="zh-TW" altLang="en-US" sz="1200" dirty="0" smtClean="0">
                <a:solidFill>
                  <a:srgbClr val="9900CC"/>
                </a:solidFill>
                <a:latin typeface="細明體" pitchFamily="49" charset="-120"/>
                <a:ea typeface="細明體" pitchFamily="49" charset="-120"/>
              </a:rPr>
              <a:t>修改後</a:t>
            </a:r>
            <a:endParaRPr lang="en-US" altLang="zh-TW" sz="1200" dirty="0" smtClean="0">
              <a:solidFill>
                <a:srgbClr val="9900CC"/>
              </a:solidFill>
              <a:latin typeface="細明體" pitchFamily="49" charset="-120"/>
              <a:ea typeface="細明體" pitchFamily="49" charset="-120"/>
            </a:endParaRPr>
          </a:p>
          <a:p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this.simpleOpenGlControl1 = new </a:t>
            </a:r>
            <a:r>
              <a:rPr lang="en-US" altLang="zh-TW" sz="1200" dirty="0" err="1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MyOpenGLControl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r>
              <a:rPr lang="en-US" altLang="zh-TW" dirty="0" smtClean="0"/>
              <a:t>3D</a:t>
            </a:r>
            <a:r>
              <a:rPr lang="zh-TW" altLang="en-US" dirty="0" smtClean="0"/>
              <a:t>物件選取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38</a:t>
            </a:fld>
            <a:endParaRPr lang="zh-TW" altLang="en-US"/>
          </a:p>
        </p:txBody>
      </p:sp>
      <p:pic>
        <p:nvPicPr>
          <p:cNvPr id="5" name="圖片 4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206496"/>
            <a:ext cx="8077226" cy="50085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42910" y="1214422"/>
            <a:ext cx="4429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螢幕上有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3D</a:t>
            </a:r>
            <a:r>
              <a:rPr lang="zh-TW" altLang="en-US" dirty="0" smtClean="0">
                <a:solidFill>
                  <a:srgbClr val="FF0000"/>
                </a:solidFill>
              </a:rPr>
              <a:t>物件排成環狀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zh-TW" altLang="en-US" dirty="0" smtClean="0">
                <a:solidFill>
                  <a:srgbClr val="FF0000"/>
                </a:solidFill>
              </a:rPr>
              <a:t>鍵可切換到下一個物件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按下</a:t>
            </a:r>
            <a:r>
              <a:rPr lang="en-US" altLang="zh-TW" dirty="0" smtClean="0">
                <a:solidFill>
                  <a:srgbClr val="FF0000"/>
                </a:solidFill>
              </a:rPr>
              <a:t>P</a:t>
            </a:r>
            <a:r>
              <a:rPr lang="zh-TW" altLang="en-US" dirty="0" smtClean="0">
                <a:solidFill>
                  <a:srgbClr val="FF0000"/>
                </a:solidFill>
              </a:rPr>
              <a:t>鍵可切換到上一個物件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按下方向鍵可讓目前</a:t>
            </a:r>
            <a:r>
              <a:rPr lang="en-US" altLang="zh-TW" dirty="0" smtClean="0">
                <a:solidFill>
                  <a:srgbClr val="FF0000"/>
                </a:solidFill>
              </a:rPr>
              <a:t>3D</a:t>
            </a:r>
            <a:r>
              <a:rPr lang="zh-TW" altLang="en-US" dirty="0" smtClean="0">
                <a:solidFill>
                  <a:srgbClr val="FF0000"/>
                </a:solidFill>
              </a:rPr>
              <a:t>物件上下左右旋轉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214290"/>
            <a:ext cx="8340755" cy="6072230"/>
          </a:xfrm>
        </p:spPr>
        <p:txBody>
          <a:bodyPr/>
          <a:lstStyle/>
          <a:p>
            <a:pPr lvl="1"/>
            <a:r>
              <a:rPr lang="zh-TW" altLang="en-US" dirty="0" smtClean="0"/>
              <a:t>基本概念：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3D</a:t>
            </a:r>
            <a:r>
              <a:rPr lang="zh-TW" altLang="en-US" dirty="0" smtClean="0"/>
              <a:t>物件的建立：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GLUT</a:t>
            </a:r>
            <a:r>
              <a:rPr lang="zh-TW" altLang="en-US" dirty="0" smtClean="0"/>
              <a:t>函式庫提供了數個指令可供我們建立簡單的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這些指令都有兩個版本，一個可建立線框形式的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物件，另一個則可建立實體的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物件，如：</a:t>
            </a:r>
            <a:r>
              <a:rPr lang="en-US" altLang="zh-TW" dirty="0" err="1" smtClean="0"/>
              <a:t>glutWireSphere</a:t>
            </a:r>
            <a:r>
              <a:rPr lang="zh-TW" altLang="en-US" dirty="0" smtClean="0"/>
              <a:t>及</a:t>
            </a:r>
            <a:r>
              <a:rPr lang="en-US" altLang="zh-TW" dirty="0" err="1" smtClean="0"/>
              <a:t>glutSolidSphere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39</a:t>
            </a:fld>
            <a:endParaRPr lang="zh-TW" altLang="en-US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468313" y="2135743"/>
          <a:ext cx="8229600" cy="422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45"/>
                <a:gridCol w="2025655"/>
                <a:gridCol w="2743200"/>
              </a:tblGrid>
              <a:tr h="43086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指令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參數意義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3D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物件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15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球：</a:t>
                      </a:r>
                      <a:endParaRPr lang="en-US" altLang="zh-TW" sz="1800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glutSolidSphere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</a:t>
                      </a:r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radius,slices,stacks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) </a:t>
                      </a:r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glutWireSphere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</a:t>
                      </a:r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radius,slices,stacks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radius: 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球半徑</a:t>
                      </a:r>
                      <a:endParaRPr lang="en-US" altLang="zh-TW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slices &amp; stacks: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水平及垂直切割片數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4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立方體：</a:t>
                      </a:r>
                      <a:endParaRPr kumimoji="1" lang="en-US" altLang="zh-TW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glutSolidCube</a:t>
                      </a:r>
                      <a:r>
                        <a:rPr kumimoji="1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(size)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glutWireCube</a:t>
                      </a:r>
                      <a:r>
                        <a:rPr kumimoji="1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(size)</a:t>
                      </a:r>
                      <a:endParaRPr lang="zh-TW" altLang="en-US" sz="1600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size: </a:t>
                      </a:r>
                    </a:p>
                    <a:p>
                      <a:pPr algn="l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立方體的大小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4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rgbClr val="660066"/>
                          </a:solidFill>
                        </a:rPr>
                        <a:t>圓錐：</a:t>
                      </a:r>
                      <a:endParaRPr lang="en-US" altLang="zh-TW" sz="1800" dirty="0" smtClean="0">
                        <a:solidFill>
                          <a:srgbClr val="6600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glutSolidCone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</a:t>
                      </a: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base,height,slices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stacks)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glutWireCone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</a:t>
                      </a: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base,height,slices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stacks)</a:t>
                      </a:r>
                      <a:endParaRPr lang="zh-TW" altLang="en-US" sz="1600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base: </a:t>
                      </a:r>
                    </a:p>
                    <a:p>
                      <a:pPr algn="l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圓錐底面半徑</a:t>
                      </a:r>
                      <a:endParaRPr lang="en-US" altLang="zh-TW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height: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 圓錐高度</a:t>
                      </a:r>
                      <a:endParaRPr lang="en-US" altLang="zh-TW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slices &amp; stacks: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水平及垂直切割片數</a:t>
                      </a:r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 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圖片 5" descr="0te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07005" y="2609700"/>
            <a:ext cx="1091250" cy="1080000"/>
          </a:xfrm>
          <a:prstGeom prst="rect">
            <a:avLst/>
          </a:prstGeom>
        </p:spPr>
      </p:pic>
      <p:pic>
        <p:nvPicPr>
          <p:cNvPr id="7" name="圖片 6" descr="0te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9417" y="2609322"/>
            <a:ext cx="1091250" cy="1080000"/>
          </a:xfrm>
          <a:prstGeom prst="rect">
            <a:avLst/>
          </a:prstGeom>
        </p:spPr>
      </p:pic>
      <p:pic>
        <p:nvPicPr>
          <p:cNvPr id="8" name="圖片 7" descr="0te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5074" y="3859536"/>
            <a:ext cx="905411" cy="936000"/>
          </a:xfrm>
          <a:prstGeom prst="rect">
            <a:avLst/>
          </a:prstGeom>
        </p:spPr>
      </p:pic>
      <p:pic>
        <p:nvPicPr>
          <p:cNvPr id="9" name="圖片 8" descr="0tem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52802" y="3862848"/>
            <a:ext cx="905412" cy="936000"/>
          </a:xfrm>
          <a:prstGeom prst="rect">
            <a:avLst/>
          </a:prstGeom>
        </p:spPr>
      </p:pic>
      <p:pic>
        <p:nvPicPr>
          <p:cNvPr id="10" name="圖片 9" descr="0tem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96031" y="5066742"/>
            <a:ext cx="1019175" cy="1152525"/>
          </a:xfrm>
          <a:prstGeom prst="rect">
            <a:avLst/>
          </a:prstGeom>
        </p:spPr>
      </p:pic>
      <p:pic>
        <p:nvPicPr>
          <p:cNvPr id="11" name="圖片 10" descr="0tem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29520" y="5057225"/>
            <a:ext cx="1019175" cy="1152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7"/>
            <a:ext cx="8229600" cy="5797572"/>
          </a:xfrm>
        </p:spPr>
        <p:txBody>
          <a:bodyPr/>
          <a:lstStyle/>
          <a:p>
            <a:pPr lvl="1">
              <a:buNone/>
            </a:pPr>
            <a:r>
              <a:rPr lang="en-US" altLang="zh-TW" sz="2000" dirty="0" smtClean="0"/>
              <a:t>3. </a:t>
            </a:r>
            <a:r>
              <a:rPr lang="zh-TW" altLang="en-US" sz="2000" dirty="0" smtClean="0"/>
              <a:t>建立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smtClean="0"/>
              <a:t>Load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Resize</a:t>
            </a:r>
            <a:r>
              <a:rPr lang="zh-TW" altLang="en-US" sz="2000" dirty="0" smtClean="0"/>
              <a:t>事件並在事件處理函數中</a:t>
            </a:r>
            <a:r>
              <a:rPr lang="zh-TW" altLang="en-US" sz="2000" dirty="0" smtClean="0"/>
              <a:t>執行</a:t>
            </a:r>
            <a:r>
              <a:rPr lang="en-US" altLang="zh-TW" sz="2000" dirty="0" err="1" smtClean="0"/>
              <a:t>SetViewingVolume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成員函數</a:t>
            </a: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4. </a:t>
            </a:r>
            <a:r>
              <a:rPr lang="zh-TW" altLang="en-US" sz="2000" dirty="0" smtClean="0"/>
              <a:t>建立一個</a:t>
            </a:r>
            <a:r>
              <a:rPr lang="en-US" altLang="zh-TW" sz="2000" dirty="0" err="1" smtClean="0"/>
              <a:t>MyInit</a:t>
            </a:r>
            <a:r>
              <a:rPr lang="zh-TW" altLang="en-US" sz="2000" dirty="0" smtClean="0"/>
              <a:t>的表單成員函數以進行一些與</a:t>
            </a:r>
            <a:r>
              <a:rPr lang="en-US" altLang="zh-TW" sz="2000" dirty="0" smtClean="0"/>
              <a:t>OpenGL</a:t>
            </a:r>
            <a:r>
              <a:rPr lang="zh-TW" altLang="en-US" sz="2000" dirty="0" smtClean="0"/>
              <a:t>相關的初始化動作</a:t>
            </a: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5. </a:t>
            </a:r>
            <a:r>
              <a:rPr lang="zh-TW" altLang="en-US" sz="2000" dirty="0" smtClean="0"/>
              <a:t>在</a:t>
            </a:r>
            <a:r>
              <a:rPr lang="en-US" altLang="zh-TW" sz="2000" dirty="0" smtClean="0"/>
              <a:t>simpleOpenGlControl1</a:t>
            </a:r>
            <a:r>
              <a:rPr lang="zh-TW" altLang="en-US" sz="2000" dirty="0" smtClean="0"/>
              <a:t>控制項的</a:t>
            </a:r>
            <a:r>
              <a:rPr lang="en-US" altLang="zh-TW" sz="2000" dirty="0" smtClean="0"/>
              <a:t>Load</a:t>
            </a:r>
            <a:r>
              <a:rPr lang="zh-TW" altLang="en-US" sz="2000" dirty="0" smtClean="0"/>
              <a:t>事件處理函數中執行</a:t>
            </a:r>
            <a:r>
              <a:rPr lang="en-US" altLang="zh-TW" sz="2000" dirty="0" err="1" smtClean="0"/>
              <a:t>MyInit</a:t>
            </a:r>
            <a:r>
              <a:rPr lang="en-US" altLang="zh-TW" sz="2000" dirty="0" smtClean="0"/>
              <a:t>()</a:t>
            </a:r>
            <a:r>
              <a:rPr lang="zh-TW" altLang="en-US" sz="2000" dirty="0" smtClean="0"/>
              <a:t>成員函數</a:t>
            </a:r>
            <a:endParaRPr lang="en-US" altLang="zh-TW" sz="2000" dirty="0" smtClean="0"/>
          </a:p>
          <a:p>
            <a:pPr lvl="1">
              <a:buNone/>
            </a:pPr>
            <a:r>
              <a:rPr lang="en-US" altLang="zh-TW" sz="2000" dirty="0" smtClean="0"/>
              <a:t>6. </a:t>
            </a:r>
            <a:r>
              <a:rPr lang="zh-TW" altLang="en-US" sz="2000" dirty="0" smtClean="0"/>
              <a:t>初始化</a:t>
            </a:r>
            <a:r>
              <a:rPr lang="en-US" altLang="zh-TW" sz="2000" dirty="0" smtClean="0"/>
              <a:t>Tao Framework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FreeGlut</a:t>
            </a:r>
            <a:r>
              <a:rPr lang="zh-TW" altLang="en-US" sz="2000" dirty="0" smtClean="0"/>
              <a:t>函式庫</a:t>
            </a:r>
            <a:endParaRPr lang="en-US" altLang="zh-TW" sz="2000" dirty="0" smtClean="0"/>
          </a:p>
          <a:p>
            <a:pPr lvl="2"/>
            <a:r>
              <a:rPr lang="en-US" altLang="zh-TW" sz="1800" dirty="0" smtClean="0"/>
              <a:t>Glut</a:t>
            </a:r>
            <a:r>
              <a:rPr lang="zh-TW" altLang="en-US" sz="1800" dirty="0" smtClean="0"/>
              <a:t>函式庫已內建一些</a:t>
            </a:r>
            <a:r>
              <a:rPr lang="en-US" altLang="zh-TW" sz="1800" dirty="0" smtClean="0"/>
              <a:t>3D</a:t>
            </a:r>
            <a:r>
              <a:rPr lang="zh-TW" altLang="en-US" sz="1800" dirty="0" smtClean="0"/>
              <a:t>物體可供使用，包含一個茶壺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使用</a:t>
            </a:r>
            <a:r>
              <a:rPr lang="en-US" altLang="zh-TW" sz="1800" dirty="0" smtClean="0"/>
              <a:t>Tao Framework</a:t>
            </a:r>
            <a:r>
              <a:rPr lang="zh-TW" altLang="en-US" sz="1800" dirty="0" smtClean="0"/>
              <a:t>的</a:t>
            </a:r>
            <a:r>
              <a:rPr lang="en-US" altLang="zh-TW" sz="1800" dirty="0" err="1" smtClean="0"/>
              <a:t>FreeGlut</a:t>
            </a:r>
            <a:r>
              <a:rPr lang="zh-TW" altLang="en-US" sz="1800" dirty="0" smtClean="0"/>
              <a:t>函式庫</a:t>
            </a:r>
            <a:endParaRPr lang="en-US" altLang="zh-TW" sz="1800" dirty="0" smtClean="0"/>
          </a:p>
          <a:p>
            <a:pPr lvl="3"/>
            <a:r>
              <a:rPr lang="zh-TW" altLang="en-US" sz="1600" dirty="0" smtClean="0"/>
              <a:t>在方案總管中選擇加入參考，加入</a:t>
            </a:r>
            <a:r>
              <a:rPr lang="en-US" altLang="zh-TW" sz="1600" dirty="0" smtClean="0"/>
              <a:t>Tao Framework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FreeGlut</a:t>
            </a:r>
            <a:r>
              <a:rPr lang="zh-TW" altLang="en-US" sz="1600" dirty="0" smtClean="0"/>
              <a:t>函式庫</a:t>
            </a:r>
            <a:endParaRPr lang="en-US" altLang="zh-TW" sz="1600" dirty="0" smtClean="0"/>
          </a:p>
          <a:p>
            <a:pPr lvl="3"/>
            <a:r>
              <a:rPr lang="zh-TW" altLang="en-US" sz="1600" dirty="0" smtClean="0"/>
              <a:t>加入</a:t>
            </a:r>
            <a:r>
              <a:rPr lang="en-US" altLang="zh-TW" sz="1600" dirty="0" smtClean="0"/>
              <a:t>Tao Framework</a:t>
            </a:r>
            <a:r>
              <a:rPr lang="zh-TW" altLang="en-US" sz="1600" dirty="0" smtClean="0"/>
              <a:t>的</a:t>
            </a:r>
            <a:r>
              <a:rPr lang="en-US" altLang="zh-TW" sz="1600" dirty="0" err="1" smtClean="0"/>
              <a:t>FreeGlut</a:t>
            </a:r>
            <a:r>
              <a:rPr lang="zh-TW" altLang="en-US" sz="1600" dirty="0" smtClean="0"/>
              <a:t>命名空間</a:t>
            </a:r>
            <a:r>
              <a:rPr lang="en-US" altLang="zh-TW" sz="1600" dirty="0" smtClean="0"/>
              <a:t>(using </a:t>
            </a:r>
            <a:r>
              <a:rPr lang="en-US" altLang="zh-TW" sz="1600" dirty="0" err="1" smtClean="0"/>
              <a:t>Tao.FreeGlut</a:t>
            </a:r>
            <a:r>
              <a:rPr lang="en-US" altLang="zh-TW" sz="1600" dirty="0" smtClean="0"/>
              <a:t>;)</a:t>
            </a:r>
          </a:p>
          <a:p>
            <a:pPr lvl="3"/>
            <a:r>
              <a:rPr lang="zh-TW" altLang="en-US" sz="1600" dirty="0" smtClean="0"/>
              <a:t>在</a:t>
            </a:r>
            <a:r>
              <a:rPr lang="en-US" altLang="zh-TW" sz="1600" dirty="0" smtClean="0"/>
              <a:t>simpleOpenGlControl1</a:t>
            </a:r>
            <a:r>
              <a:rPr lang="zh-TW" altLang="en-US" sz="1600" dirty="0" smtClean="0"/>
              <a:t>的</a:t>
            </a:r>
            <a:r>
              <a:rPr lang="en-US" altLang="zh-TW" sz="1600" dirty="0" smtClean="0"/>
              <a:t>Load</a:t>
            </a:r>
            <a:r>
              <a:rPr lang="zh-TW" altLang="en-US" sz="1600" dirty="0" smtClean="0"/>
              <a:t>事件處理函數中加入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1798452"/>
            <a:ext cx="6715172" cy="85725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MyInit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Gl.glClearColor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(0.0f, 0.0f, 0.0f, 1.0f);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143108" y="5429264"/>
            <a:ext cx="5786478" cy="4286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Glut.glutInit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40</a:t>
            </a:fld>
            <a:endParaRPr lang="zh-TW" altLang="en-US"/>
          </a:p>
        </p:txBody>
      </p:sp>
      <p:graphicFrame>
        <p:nvGraphicFramePr>
          <p:cNvPr id="5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68313" y="1071546"/>
          <a:ext cx="8229600" cy="5022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45"/>
                <a:gridCol w="2025655"/>
                <a:gridCol w="2743200"/>
              </a:tblGrid>
              <a:tr h="51307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指令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參數意義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3D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物件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7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8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圓環：</a:t>
                      </a:r>
                      <a:endParaRPr lang="en-US" altLang="zh-TW" sz="1800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glutSolidTorus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</a:t>
                      </a:r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innerRadius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outerRadius,nsides,rings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) </a:t>
                      </a:r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glutWireTorus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(</a:t>
                      </a:r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innerRadius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,</a:t>
                      </a:r>
                    </a:p>
                    <a:p>
                      <a:pPr algn="l"/>
                      <a:r>
                        <a:rPr lang="en-US" altLang="zh-TW" sz="1600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outerRadius,nsides,rings</a:t>
                      </a:r>
                      <a:r>
                        <a:rPr lang="en-US" altLang="zh-TW" sz="16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innerRadius</a:t>
                      </a:r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: </a:t>
                      </a:r>
                    </a:p>
                    <a:p>
                      <a:pPr algn="l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圓環內徑</a:t>
                      </a:r>
                      <a:endParaRPr lang="en-US" altLang="zh-TW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outerRadius</a:t>
                      </a:r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:</a:t>
                      </a:r>
                    </a:p>
                    <a:p>
                      <a:pPr algn="l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圓環外徑</a:t>
                      </a:r>
                      <a:endParaRPr lang="en-US" altLang="zh-TW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b="0" cap="none" spc="0" dirty="0" err="1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nsides</a:t>
                      </a:r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 &amp; rings:</a:t>
                      </a:r>
                      <a:r>
                        <a:rPr lang="zh-TW" altLang="en-US" b="0" cap="none" spc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 </a:t>
                      </a:r>
                      <a:endParaRPr lang="en-US" altLang="zh-TW" b="0" cap="none" spc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zh-TW" altLang="en-US" b="0" cap="none" spc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圓環分割片數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660066"/>
                          </a:solidFill>
                        </a:rPr>
                        <a:t>12</a:t>
                      </a:r>
                      <a:r>
                        <a:rPr lang="zh-TW" altLang="en-US" sz="1800" dirty="0" smtClean="0">
                          <a:solidFill>
                            <a:srgbClr val="660066"/>
                          </a:solidFill>
                        </a:rPr>
                        <a:t>面體：</a:t>
                      </a:r>
                      <a:endParaRPr lang="en-US" altLang="zh-TW" sz="1800" dirty="0" smtClean="0">
                        <a:solidFill>
                          <a:srgbClr val="6600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glutSolidDodecahedron</a:t>
                      </a:r>
                      <a:r>
                        <a:rPr kumimoji="1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glutWireDodecahedron</a:t>
                      </a:r>
                      <a:r>
                        <a:rPr kumimoji="1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無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660066"/>
                          </a:solidFill>
                        </a:rPr>
                        <a:t>8</a:t>
                      </a:r>
                      <a:r>
                        <a:rPr lang="zh-TW" altLang="en-US" sz="1800" dirty="0" smtClean="0">
                          <a:solidFill>
                            <a:srgbClr val="660066"/>
                          </a:solidFill>
                        </a:rPr>
                        <a:t>面體：</a:t>
                      </a:r>
                      <a:endParaRPr lang="en-US" altLang="zh-TW" sz="1800" dirty="0" smtClean="0">
                        <a:solidFill>
                          <a:srgbClr val="6600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glutSolidOctahedron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glutWireOctahedron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無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圖片 7" descr="0te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0760" y="1777118"/>
            <a:ext cx="1283940" cy="1440000"/>
          </a:xfrm>
          <a:prstGeom prst="rect">
            <a:avLst/>
          </a:prstGeom>
        </p:spPr>
      </p:pic>
      <p:pic>
        <p:nvPicPr>
          <p:cNvPr id="7" name="圖片 6" descr="0te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86645" y="1774686"/>
            <a:ext cx="1283941" cy="1440000"/>
          </a:xfrm>
          <a:prstGeom prst="rect">
            <a:avLst/>
          </a:prstGeom>
        </p:spPr>
      </p:pic>
      <p:pic>
        <p:nvPicPr>
          <p:cNvPr id="9" name="圖片 8" descr="0te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72198" y="3429000"/>
            <a:ext cx="1143008" cy="1188576"/>
          </a:xfrm>
          <a:prstGeom prst="rect">
            <a:avLst/>
          </a:prstGeom>
        </p:spPr>
      </p:pic>
      <p:pic>
        <p:nvPicPr>
          <p:cNvPr id="10" name="圖片 9" descr="0tem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082" y="3429000"/>
            <a:ext cx="1142454" cy="1188000"/>
          </a:xfrm>
          <a:prstGeom prst="rect">
            <a:avLst/>
          </a:prstGeom>
        </p:spPr>
      </p:pic>
      <p:pic>
        <p:nvPicPr>
          <p:cNvPr id="11" name="圖片 10" descr="0tem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72198" y="4811374"/>
            <a:ext cx="1214446" cy="1180898"/>
          </a:xfrm>
          <a:prstGeom prst="rect">
            <a:avLst/>
          </a:prstGeom>
        </p:spPr>
      </p:pic>
      <p:pic>
        <p:nvPicPr>
          <p:cNvPr id="12" name="圖片 11" descr="0tem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58082" y="4811374"/>
            <a:ext cx="1214345" cy="1180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41</a:t>
            </a:fld>
            <a:endParaRPr lang="zh-TW" altLang="en-US"/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/>
        </p:nvGraphicFramePr>
        <p:xfrm>
          <a:off x="468313" y="1071546"/>
          <a:ext cx="8229600" cy="4671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0745"/>
                <a:gridCol w="2025655"/>
                <a:gridCol w="2743200"/>
              </a:tblGrid>
              <a:tr h="51307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GLUT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指令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參數意義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3D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物件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7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4</a:t>
                      </a:r>
                      <a:r>
                        <a:rPr lang="zh-TW" altLang="en-US" sz="1800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面體：</a:t>
                      </a:r>
                      <a:endParaRPr lang="en-US" altLang="zh-TW" sz="1800" b="0" cap="none" spc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glutSolidTetrahedron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glutWireTetrahedron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無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660066"/>
                          </a:solidFill>
                        </a:rPr>
                        <a:t>20</a:t>
                      </a:r>
                      <a:r>
                        <a:rPr lang="zh-TW" altLang="en-US" sz="1800" dirty="0" smtClean="0">
                          <a:solidFill>
                            <a:srgbClr val="660066"/>
                          </a:solidFill>
                        </a:rPr>
                        <a:t>面體：</a:t>
                      </a:r>
                      <a:endParaRPr lang="en-US" altLang="zh-TW" sz="1800" dirty="0" smtClean="0">
                        <a:solidFill>
                          <a:srgbClr val="6600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glutSolidIcosahedron</a:t>
                      </a:r>
                      <a:r>
                        <a:rPr kumimoji="1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glutWireIcosahedron</a:t>
                      </a:r>
                      <a:r>
                        <a:rPr kumimoji="1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無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6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rgbClr val="660066"/>
                          </a:solidFill>
                        </a:rPr>
                        <a:t>茶壺：</a:t>
                      </a:r>
                      <a:endParaRPr lang="en-US" altLang="zh-TW" sz="1800" dirty="0" smtClean="0">
                        <a:solidFill>
                          <a:srgbClr val="660066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glutSolidTeapot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(size)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>
                          <a:solidFill>
                            <a:srgbClr val="660066"/>
                          </a:solidFill>
                        </a:rPr>
                        <a:t>glutWireTeapot</a:t>
                      </a:r>
                      <a:r>
                        <a:rPr lang="en-US" altLang="zh-TW" sz="1600" dirty="0" smtClean="0">
                          <a:solidFill>
                            <a:srgbClr val="660066"/>
                          </a:solidFill>
                        </a:rPr>
                        <a:t>(size)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size: </a:t>
                      </a:r>
                      <a:r>
                        <a:rPr lang="zh-TW" altLang="en-US" b="0" cap="none" spc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</a:rPr>
                        <a:t>茶壺的大小</a:t>
                      </a:r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b="0" cap="none" spc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圖片 5" descr="0te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25812" y="1714488"/>
            <a:ext cx="1298409" cy="1158983"/>
          </a:xfrm>
          <a:prstGeom prst="rect">
            <a:avLst/>
          </a:prstGeom>
        </p:spPr>
      </p:pic>
      <p:pic>
        <p:nvPicPr>
          <p:cNvPr id="7" name="圖片 6" descr="0tem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36748" y="1701962"/>
            <a:ext cx="1298652" cy="1159200"/>
          </a:xfrm>
          <a:prstGeom prst="rect">
            <a:avLst/>
          </a:prstGeom>
        </p:spPr>
      </p:pic>
      <p:pic>
        <p:nvPicPr>
          <p:cNvPr id="8" name="圖片 7" descr="0tem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7250" y="3084336"/>
            <a:ext cx="1214446" cy="1151989"/>
          </a:xfrm>
          <a:prstGeom prst="rect">
            <a:avLst/>
          </a:prstGeom>
        </p:spPr>
      </p:pic>
      <p:pic>
        <p:nvPicPr>
          <p:cNvPr id="9" name="圖片 8" descr="0tem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99171" y="3071810"/>
            <a:ext cx="1214458" cy="1152000"/>
          </a:xfrm>
          <a:prstGeom prst="rect">
            <a:avLst/>
          </a:prstGeom>
        </p:spPr>
      </p:pic>
      <p:pic>
        <p:nvPicPr>
          <p:cNvPr id="11" name="圖片 10" descr="0tem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760" y="4714884"/>
            <a:ext cx="1359849" cy="756000"/>
          </a:xfrm>
          <a:prstGeom prst="rect">
            <a:avLst/>
          </a:prstGeom>
        </p:spPr>
      </p:pic>
      <p:pic>
        <p:nvPicPr>
          <p:cNvPr id="10" name="圖片 9" descr="0temp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6944" y="4693550"/>
            <a:ext cx="1362074" cy="75723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071670" y="1142984"/>
            <a:ext cx="2714644" cy="2000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設定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物件的位置及角度</a:t>
            </a:r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1. </a:t>
            </a:r>
            <a:r>
              <a:rPr lang="zh-TW" altLang="en-US" dirty="0" smtClean="0"/>
              <a:t>先在原點的地方建立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2. </a:t>
            </a:r>
            <a:r>
              <a:rPr lang="zh-TW" altLang="en-US" dirty="0" smtClean="0"/>
              <a:t>根據使用者按下的方向鍵旋轉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左右鍵對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軸旋轉</a:t>
            </a:r>
            <a:endParaRPr lang="en-US" altLang="zh-TW" dirty="0" smtClean="0"/>
          </a:p>
          <a:p>
            <a:pPr lvl="4"/>
            <a:r>
              <a:rPr lang="zh-TW" altLang="en-US" dirty="0" smtClean="0"/>
              <a:t>上下鍵對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軸旋轉</a:t>
            </a:r>
            <a:endParaRPr lang="en-US" altLang="zh-TW" dirty="0" smtClean="0"/>
          </a:p>
          <a:p>
            <a:pPr lvl="3">
              <a:buNone/>
            </a:pPr>
            <a:endParaRPr lang="en-US" altLang="zh-TW" dirty="0" smtClean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225026" y="2142476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18" name="圖片 17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1761" y="2193225"/>
            <a:ext cx="537903" cy="310936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>
            <a:off x="3146174" y="2362321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 flipH="1" flipV="1">
            <a:off x="2674684" y="1891448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5400000">
            <a:off x="2636664" y="2351370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017280" y="1071546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479636" y="2786058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71670" y="4214818"/>
            <a:ext cx="2714644" cy="2000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225026" y="5214310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29" name="圖片 28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800000">
            <a:off x="2891761" y="5265059"/>
            <a:ext cx="537903" cy="310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30" name="直線單箭頭接點 29"/>
          <p:cNvCxnSpPr/>
          <p:nvPr/>
        </p:nvCxnSpPr>
        <p:spPr>
          <a:xfrm>
            <a:off x="3146174" y="543415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 flipH="1" flipV="1">
            <a:off x="2674684" y="496328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2636664" y="5423204"/>
            <a:ext cx="498558" cy="520460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017280" y="414338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79636" y="585789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grpSp>
        <p:nvGrpSpPr>
          <p:cNvPr id="35" name="群組 37"/>
          <p:cNvGrpSpPr/>
          <p:nvPr/>
        </p:nvGrpSpPr>
        <p:grpSpPr>
          <a:xfrm>
            <a:off x="3071802" y="4643446"/>
            <a:ext cx="171458" cy="785818"/>
            <a:chOff x="5214938" y="1215216"/>
            <a:chExt cx="171458" cy="785818"/>
          </a:xfrm>
        </p:grpSpPr>
        <p:cxnSp>
          <p:nvCxnSpPr>
            <p:cNvPr id="36" name="直線單箭頭接點 35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手繪多邊形 36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8" name="群組 37"/>
          <p:cNvGrpSpPr/>
          <p:nvPr/>
        </p:nvGrpSpPr>
        <p:grpSpPr>
          <a:xfrm rot="5400000">
            <a:off x="3450420" y="5063172"/>
            <a:ext cx="171458" cy="785818"/>
            <a:chOff x="5214938" y="1215216"/>
            <a:chExt cx="171458" cy="785818"/>
          </a:xfrm>
        </p:grpSpPr>
        <p:cxnSp>
          <p:nvCxnSpPr>
            <p:cNvPr id="39" name="直線單箭頭接點 38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手繪多邊形 39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571481"/>
            <a:ext cx="8229600" cy="5583258"/>
          </a:xfrm>
        </p:spPr>
        <p:txBody>
          <a:bodyPr/>
          <a:lstStyle/>
          <a:p>
            <a:pPr lvl="3">
              <a:buNone/>
            </a:pPr>
            <a:r>
              <a:rPr lang="en-US" altLang="zh-TW" dirty="0" smtClean="0"/>
              <a:t>3.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物件沿著</a:t>
            </a:r>
            <a:r>
              <a:rPr lang="en-US" altLang="zh-TW" dirty="0" smtClean="0"/>
              <a:t>z</a:t>
            </a:r>
            <a:r>
              <a:rPr lang="zh-TW" altLang="en-US" dirty="0" smtClean="0"/>
              <a:t>軸移動</a:t>
            </a:r>
            <a:r>
              <a:rPr lang="en-US" altLang="zh-TW" dirty="0" smtClean="0"/>
              <a:t>r</a:t>
            </a:r>
            <a:r>
              <a:rPr lang="zh-TW" altLang="en-US" dirty="0" smtClean="0"/>
              <a:t>個單位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>
              <a:buNone/>
            </a:pPr>
            <a:r>
              <a:rPr lang="en-US" altLang="zh-TW" dirty="0" smtClean="0"/>
              <a:t>4. </a:t>
            </a:r>
            <a:r>
              <a:rPr lang="zh-TW" altLang="en-US" dirty="0" smtClean="0"/>
              <a:t>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軸做適當的旋轉以便將物體移至正確的位置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85984" y="1000108"/>
            <a:ext cx="2714644" cy="2000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39340" y="1999600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7" name="圖片 6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800000">
            <a:off x="2684876" y="2471077"/>
            <a:ext cx="537903" cy="310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8" name="直線單箭頭接點 7"/>
          <p:cNvCxnSpPr/>
          <p:nvPr/>
        </p:nvCxnSpPr>
        <p:spPr>
          <a:xfrm>
            <a:off x="3360488" y="221944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H="1" flipV="1">
            <a:off x="2888998" y="174857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10800000" flipV="1">
            <a:off x="2693097" y="2219444"/>
            <a:ext cx="667391" cy="66154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231594" y="92867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428860" y="264318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85984" y="3500438"/>
            <a:ext cx="2714644" cy="2000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439340" y="4499930"/>
            <a:ext cx="3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22" name="圖片 21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1800000">
            <a:off x="3278015" y="4849865"/>
            <a:ext cx="537903" cy="31093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23" name="直線單箭頭接點 22"/>
          <p:cNvCxnSpPr/>
          <p:nvPr/>
        </p:nvCxnSpPr>
        <p:spPr>
          <a:xfrm>
            <a:off x="3360488" y="4719775"/>
            <a:ext cx="1098750" cy="123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2888998" y="4248902"/>
            <a:ext cx="942336" cy="643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0800000" flipV="1">
            <a:off x="2693097" y="4719774"/>
            <a:ext cx="667391" cy="661541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231594" y="3429000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2428860" y="5143512"/>
            <a:ext cx="346974" cy="28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grpSp>
        <p:nvGrpSpPr>
          <p:cNvPr id="28" name="群組 37"/>
          <p:cNvGrpSpPr/>
          <p:nvPr/>
        </p:nvGrpSpPr>
        <p:grpSpPr>
          <a:xfrm>
            <a:off x="3291394" y="3929066"/>
            <a:ext cx="171458" cy="785818"/>
            <a:chOff x="5214938" y="1215216"/>
            <a:chExt cx="171458" cy="785818"/>
          </a:xfrm>
        </p:grpSpPr>
        <p:cxnSp>
          <p:nvCxnSpPr>
            <p:cNvPr id="29" name="直線單箭頭接點 28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手繪多邊形 29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/>
          <p:cNvSpPr/>
          <p:nvPr/>
        </p:nvSpPr>
        <p:spPr>
          <a:xfrm>
            <a:off x="2500298" y="4454184"/>
            <a:ext cx="1714512" cy="5715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 rot="5400000" flipH="1" flipV="1">
            <a:off x="2465373" y="4678371"/>
            <a:ext cx="71438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pPr lvl="2"/>
            <a:r>
              <a:rPr lang="zh-TW" altLang="en-US" dirty="0" smtClean="0"/>
              <a:t>選擇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因目前共有</a:t>
            </a:r>
            <a:r>
              <a:rPr lang="en-US" altLang="zh-TW" dirty="0" smtClean="0"/>
              <a:t>9</a:t>
            </a:r>
            <a:r>
              <a:rPr lang="zh-TW" altLang="en-US" dirty="0" smtClean="0"/>
              <a:t>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物件排列在圓上，因此只要對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軸順時針或逆時針旋轉</a:t>
            </a:r>
            <a:r>
              <a:rPr lang="en-US" altLang="zh-TW" dirty="0" smtClean="0"/>
              <a:t>40°</a:t>
            </a:r>
            <a:r>
              <a:rPr lang="zh-TW" altLang="en-US" dirty="0" smtClean="0"/>
              <a:t>即可選擇前一個或下一個</a:t>
            </a:r>
            <a:r>
              <a:rPr lang="en-US" altLang="zh-TW" dirty="0" smtClean="0"/>
              <a:t>3D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endParaRPr lang="en-US" altLang="zh-TW" dirty="0" smtClean="0"/>
          </a:p>
          <a:p>
            <a:pPr lvl="3"/>
            <a:r>
              <a:rPr lang="zh-TW" altLang="en-US" dirty="0" smtClean="0"/>
              <a:t>為了讓物件的選取更逼真，我們可以讓</a:t>
            </a:r>
            <a:r>
              <a:rPr lang="en-US" altLang="zh-TW" dirty="0" smtClean="0"/>
              <a:t>40°</a:t>
            </a:r>
            <a:r>
              <a:rPr lang="zh-TW" altLang="en-US" dirty="0" smtClean="0"/>
              <a:t>的旋轉分成幾次來進行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，利用計時器每隔一段時間旋轉</a:t>
            </a:r>
            <a:r>
              <a:rPr lang="en-US" altLang="zh-TW" dirty="0" smtClean="0"/>
              <a:t>4°</a:t>
            </a:r>
            <a:r>
              <a:rPr lang="zh-TW" altLang="en-US" dirty="0" smtClean="0"/>
              <a:t>共旋轉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次，如此即可讓物件在選取時更有旋轉的流暢感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28860" y="1608563"/>
            <a:ext cx="4071966" cy="30348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09266" y="3125033"/>
            <a:ext cx="489322" cy="560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x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pic>
        <p:nvPicPr>
          <p:cNvPr id="19" name="圖片 18" descr="影像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2042117"/>
            <a:ext cx="3081838" cy="2485241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>
            <a:off x="4187808" y="3458591"/>
            <a:ext cx="1549519" cy="1868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H="1" flipV="1">
            <a:off x="3472478" y="2744198"/>
            <a:ext cx="1429751" cy="907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10800000" flipV="1">
            <a:off x="3246616" y="3458590"/>
            <a:ext cx="941192" cy="1003717"/>
          </a:xfrm>
          <a:prstGeom prst="straightConnector1">
            <a:avLst/>
          </a:prstGeom>
          <a:ln>
            <a:solidFill>
              <a:srgbClr val="66006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006034" y="1500174"/>
            <a:ext cx="489322" cy="43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y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73974" y="4101503"/>
            <a:ext cx="489322" cy="43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solidFill>
                  <a:srgbClr val="660066"/>
                </a:solidFill>
                <a:latin typeface="+mj-lt"/>
              </a:rPr>
              <a:t>z</a:t>
            </a:r>
            <a:endParaRPr lang="zh-TW" altLang="en-US" i="1" dirty="0">
              <a:solidFill>
                <a:srgbClr val="660066"/>
              </a:solidFill>
              <a:latin typeface="+mj-lt"/>
            </a:endParaRPr>
          </a:p>
        </p:txBody>
      </p:sp>
      <p:grpSp>
        <p:nvGrpSpPr>
          <p:cNvPr id="13" name="群組 37"/>
          <p:cNvGrpSpPr/>
          <p:nvPr/>
        </p:nvGrpSpPr>
        <p:grpSpPr>
          <a:xfrm>
            <a:off x="4090368" y="2258895"/>
            <a:ext cx="241800" cy="1192276"/>
            <a:chOff x="5214938" y="1215216"/>
            <a:chExt cx="171458" cy="785818"/>
          </a:xfrm>
        </p:grpSpPr>
        <p:cxnSp>
          <p:nvCxnSpPr>
            <p:cNvPr id="14" name="直線單箭頭接點 13"/>
            <p:cNvCxnSpPr/>
            <p:nvPr/>
          </p:nvCxnSpPr>
          <p:spPr>
            <a:xfrm rot="5400000" flipH="1" flipV="1">
              <a:off x="4893471" y="1607331"/>
              <a:ext cx="785818" cy="1588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手繪多邊形 14"/>
            <p:cNvSpPr/>
            <p:nvPr/>
          </p:nvSpPr>
          <p:spPr>
            <a:xfrm>
              <a:off x="5214938" y="1357298"/>
              <a:ext cx="171458" cy="146826"/>
            </a:xfrm>
            <a:custGeom>
              <a:avLst/>
              <a:gdLst>
                <a:gd name="connsiteX0" fmla="*/ 0 w 315119"/>
                <a:gd name="connsiteY0" fmla="*/ 65882 h 369094"/>
                <a:gd name="connsiteX1" fmla="*/ 133350 w 315119"/>
                <a:gd name="connsiteY1" fmla="*/ 3969 h 369094"/>
                <a:gd name="connsiteX2" fmla="*/ 257175 w 315119"/>
                <a:gd name="connsiteY2" fmla="*/ 42069 h 369094"/>
                <a:gd name="connsiteX3" fmla="*/ 314325 w 315119"/>
                <a:gd name="connsiteY3" fmla="*/ 203994 h 369094"/>
                <a:gd name="connsiteX4" fmla="*/ 261937 w 315119"/>
                <a:gd name="connsiteY4" fmla="*/ 308769 h 369094"/>
                <a:gd name="connsiteX5" fmla="*/ 142875 w 315119"/>
                <a:gd name="connsiteY5" fmla="*/ 365919 h 369094"/>
                <a:gd name="connsiteX6" fmla="*/ 0 w 315119"/>
                <a:gd name="connsiteY6" fmla="*/ 289719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119" h="369094">
                  <a:moveTo>
                    <a:pt x="0" y="65882"/>
                  </a:moveTo>
                  <a:cubicBezTo>
                    <a:pt x="45243" y="36910"/>
                    <a:pt x="90487" y="7938"/>
                    <a:pt x="133350" y="3969"/>
                  </a:cubicBezTo>
                  <a:cubicBezTo>
                    <a:pt x="176213" y="0"/>
                    <a:pt x="227013" y="8732"/>
                    <a:pt x="257175" y="42069"/>
                  </a:cubicBezTo>
                  <a:cubicBezTo>
                    <a:pt x="287337" y="75406"/>
                    <a:pt x="313531" y="159544"/>
                    <a:pt x="314325" y="203994"/>
                  </a:cubicBezTo>
                  <a:cubicBezTo>
                    <a:pt x="315119" y="248444"/>
                    <a:pt x="290512" y="281782"/>
                    <a:pt x="261937" y="308769"/>
                  </a:cubicBezTo>
                  <a:cubicBezTo>
                    <a:pt x="233362" y="335757"/>
                    <a:pt x="186531" y="369094"/>
                    <a:pt x="142875" y="365919"/>
                  </a:cubicBezTo>
                  <a:cubicBezTo>
                    <a:pt x="99219" y="362744"/>
                    <a:pt x="49609" y="326231"/>
                    <a:pt x="0" y="289719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tailEnd type="stealth" w="lg" len="lg"/>
            </a:ln>
            <a:scene3d>
              <a:camera prst="orthographicFront">
                <a:rot lat="36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橢圓 15"/>
          <p:cNvSpPr/>
          <p:nvPr/>
        </p:nvSpPr>
        <p:spPr>
          <a:xfrm>
            <a:off x="2904060" y="2819843"/>
            <a:ext cx="2417902" cy="119227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4183670" y="3451170"/>
            <a:ext cx="565021" cy="46503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10800000" flipV="1">
            <a:off x="2974720" y="3451170"/>
            <a:ext cx="1208951" cy="216777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3996953" y="3508185"/>
            <a:ext cx="705221" cy="42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40°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652465" y="3500438"/>
            <a:ext cx="705221" cy="42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40°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57167"/>
            <a:ext cx="8229600" cy="5797572"/>
          </a:xfrm>
        </p:spPr>
        <p:txBody>
          <a:bodyPr/>
          <a:lstStyle/>
          <a:p>
            <a:pPr lvl="1">
              <a:buNone/>
            </a:pPr>
            <a:r>
              <a:rPr lang="en-US" altLang="zh-TW" sz="2000" dirty="0" smtClean="0"/>
              <a:t>7. </a:t>
            </a:r>
            <a:r>
              <a:rPr lang="zh-TW" altLang="en-US" sz="2000" dirty="0" smtClean="0"/>
              <a:t>加入立體茶壺</a:t>
            </a:r>
            <a:endParaRPr lang="en-US" altLang="zh-TW" sz="2000" dirty="0" smtClean="0"/>
          </a:p>
          <a:p>
            <a:pPr lvl="2"/>
            <a:r>
              <a:rPr lang="zh-TW" altLang="en-US" sz="1800" dirty="0" smtClean="0"/>
              <a:t>設定</a:t>
            </a:r>
            <a:r>
              <a:rPr lang="en-US" altLang="zh-TW" sz="1800" dirty="0" smtClean="0"/>
              <a:t>simpleOpenGlControl1</a:t>
            </a:r>
            <a:r>
              <a:rPr lang="zh-TW" altLang="en-US" sz="1800" dirty="0" smtClean="0"/>
              <a:t>的</a:t>
            </a:r>
            <a:r>
              <a:rPr lang="en-US" altLang="zh-TW" sz="1800" dirty="0" smtClean="0"/>
              <a:t>Paint</a:t>
            </a:r>
            <a:r>
              <a:rPr lang="zh-TW" altLang="en-US" sz="1800" dirty="0" smtClean="0"/>
              <a:t>事件處理函數如下：</a:t>
            </a:r>
            <a:endParaRPr lang="en-US" altLang="zh-TW" sz="1800" dirty="0" smtClean="0"/>
          </a:p>
          <a:p>
            <a:pPr lvl="2"/>
            <a:endParaRPr lang="en-US" altLang="zh-TW" sz="1800" dirty="0" smtClean="0"/>
          </a:p>
          <a:p>
            <a:pPr lvl="2"/>
            <a:endParaRPr lang="en-US" altLang="zh-TW" sz="1800" dirty="0" smtClean="0"/>
          </a:p>
          <a:p>
            <a:pPr lvl="2"/>
            <a:endParaRPr lang="en-US" altLang="zh-TW" sz="1800" dirty="0" smtClean="0"/>
          </a:p>
          <a:p>
            <a:pPr lvl="2"/>
            <a:endParaRPr lang="en-US" altLang="zh-TW" sz="1800" dirty="0" smtClean="0"/>
          </a:p>
          <a:p>
            <a:pPr lvl="2"/>
            <a:endParaRPr lang="en-US" altLang="zh-TW" sz="1800" dirty="0" smtClean="0"/>
          </a:p>
          <a:p>
            <a:pPr lvl="2"/>
            <a:r>
              <a:rPr lang="en-US" altLang="zh-TW" sz="1800" dirty="0" err="1" smtClean="0"/>
              <a:t>glutWireTeapot</a:t>
            </a:r>
            <a:r>
              <a:rPr lang="zh-TW" altLang="en-US" sz="1800" dirty="0" smtClean="0"/>
              <a:t>指令可在座標原點的地方建立一個線框形式的</a:t>
            </a:r>
            <a:r>
              <a:rPr lang="en-US" altLang="zh-TW" sz="1800" dirty="0" smtClean="0"/>
              <a:t>3D</a:t>
            </a:r>
            <a:r>
              <a:rPr lang="zh-TW" altLang="en-US" sz="1800" dirty="0" smtClean="0"/>
              <a:t>茶壺，此指令的參數為茶壺的大小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與</a:t>
            </a:r>
            <a:r>
              <a:rPr lang="en-US" altLang="zh-TW" sz="1800" dirty="0" err="1" smtClean="0"/>
              <a:t>glutWireTeapot</a:t>
            </a:r>
            <a:r>
              <a:rPr lang="zh-TW" altLang="en-US" sz="1800" dirty="0" smtClean="0"/>
              <a:t>指令相對的是</a:t>
            </a:r>
            <a:r>
              <a:rPr lang="en-US" altLang="zh-TW" sz="1800" dirty="0" err="1" smtClean="0"/>
              <a:t>glutSolidTeapot</a:t>
            </a:r>
            <a:r>
              <a:rPr lang="zh-TW" altLang="en-US" sz="1800" dirty="0" smtClean="0"/>
              <a:t>指令，可建立一個實心的茶壺</a:t>
            </a:r>
            <a:endParaRPr lang="en-US" altLang="zh-TW" sz="1800" dirty="0" smtClean="0"/>
          </a:p>
          <a:p>
            <a:pPr lvl="1">
              <a:buNone/>
            </a:pPr>
            <a:r>
              <a:rPr lang="en-US" altLang="zh-TW" sz="2000" dirty="0" smtClean="0"/>
              <a:t>8. </a:t>
            </a:r>
            <a:r>
              <a:rPr lang="zh-TW" altLang="en-US" sz="2000" dirty="0" smtClean="0"/>
              <a:t>測試</a:t>
            </a:r>
            <a:r>
              <a:rPr lang="en-US" altLang="zh-TW" sz="2000" dirty="0" smtClean="0"/>
              <a:t>gluOrtho2D</a:t>
            </a:r>
            <a:r>
              <a:rPr lang="zh-TW" altLang="en-US" sz="2000" dirty="0" smtClean="0"/>
              <a:t>與</a:t>
            </a:r>
            <a:r>
              <a:rPr lang="en-US" altLang="zh-TW" sz="2000" dirty="0" err="1" smtClean="0"/>
              <a:t>glOrtho</a:t>
            </a:r>
            <a:r>
              <a:rPr lang="zh-TW" altLang="en-US" sz="2000" dirty="0" smtClean="0"/>
              <a:t>指令以了解</a:t>
            </a:r>
            <a:r>
              <a:rPr lang="en-US" altLang="zh-TW" sz="2000" dirty="0" smtClean="0"/>
              <a:t>viewing </a:t>
            </a:r>
            <a:r>
              <a:rPr lang="en-US" altLang="zh-TW" sz="2000" dirty="0" smtClean="0"/>
              <a:t>volume</a:t>
            </a:r>
            <a:r>
              <a:rPr lang="zh-TW" altLang="en-US" sz="2000" dirty="0" smtClean="0"/>
              <a:t>的概念</a:t>
            </a:r>
            <a:endParaRPr lang="en-US" altLang="zh-TW" sz="2000" dirty="0" smtClean="0"/>
          </a:p>
          <a:p>
            <a:pPr lvl="2"/>
            <a:r>
              <a:rPr lang="zh-TW" altLang="en-US" sz="1800" dirty="0" smtClean="0"/>
              <a:t>將</a:t>
            </a:r>
            <a:r>
              <a:rPr lang="en-US" altLang="zh-TW" sz="1800" dirty="0" err="1" smtClean="0"/>
              <a:t>glOrtho</a:t>
            </a:r>
            <a:r>
              <a:rPr lang="zh-TW" altLang="en-US" sz="1800" dirty="0" smtClean="0"/>
              <a:t>指令換成</a:t>
            </a:r>
            <a:r>
              <a:rPr lang="en-US" altLang="zh-TW" sz="1800" dirty="0" smtClean="0"/>
              <a:t>gluOrtho2D</a:t>
            </a:r>
            <a:r>
              <a:rPr lang="zh-TW" altLang="en-US" sz="1800" dirty="0" smtClean="0"/>
              <a:t>指令以觀看其效果</a:t>
            </a:r>
            <a:endParaRPr lang="en-US" altLang="zh-TW" sz="1800" dirty="0" smtClean="0"/>
          </a:p>
          <a:p>
            <a:pPr lvl="2"/>
            <a:r>
              <a:rPr lang="zh-TW" altLang="en-US" sz="1800" dirty="0" smtClean="0"/>
              <a:t>修改</a:t>
            </a:r>
            <a:r>
              <a:rPr lang="en-US" altLang="zh-TW" sz="1800" dirty="0" err="1" smtClean="0"/>
              <a:t>glOrtho</a:t>
            </a:r>
            <a:r>
              <a:rPr lang="zh-TW" altLang="en-US" sz="1800" dirty="0" smtClean="0"/>
              <a:t>指令的</a:t>
            </a:r>
            <a:r>
              <a:rPr lang="en-US" altLang="zh-TW" sz="1800" dirty="0" smtClean="0"/>
              <a:t>z</a:t>
            </a:r>
            <a:r>
              <a:rPr lang="zh-TW" altLang="en-US" sz="1800" dirty="0" smtClean="0"/>
              <a:t>軸參數以觀看其效果</a:t>
            </a:r>
            <a:endParaRPr lang="zh-TW" altLang="en-US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28728" y="1142984"/>
            <a:ext cx="6715172" cy="135732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simpleOpenGlControl1_Paint(object sender,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PaintEventArgs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e)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Gl.glClear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Gl.GL_COLOR_BUFFER_BIT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Glut.glutWireTeapot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(4.0);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 smtClean="0"/>
              <a:t>Viewing </a:t>
            </a:r>
            <a:r>
              <a:rPr lang="en-US" altLang="zh-TW" i="1" dirty="0" smtClean="0"/>
              <a:t>Volume</a:t>
            </a:r>
            <a:r>
              <a:rPr lang="zh-TW" altLang="en-US" dirty="0" smtClean="0"/>
              <a:t>與投影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雖然在</a:t>
            </a:r>
            <a:r>
              <a:rPr lang="en-US" altLang="zh-TW" dirty="0" smtClean="0"/>
              <a:t>OpenGL</a:t>
            </a:r>
            <a:r>
              <a:rPr lang="zh-TW" altLang="en-US" dirty="0" smtClean="0"/>
              <a:t>中物體可以是</a:t>
            </a:r>
            <a:r>
              <a:rPr lang="en-US" altLang="zh-TW" dirty="0" smtClean="0"/>
              <a:t>3D</a:t>
            </a:r>
            <a:r>
              <a:rPr lang="zh-TW" altLang="en-US" dirty="0" smtClean="0"/>
              <a:t>立體的，但最後呈現在螢幕上一定是</a:t>
            </a:r>
            <a:r>
              <a:rPr lang="en-US" altLang="zh-TW" dirty="0" smtClean="0"/>
              <a:t>2D</a:t>
            </a:r>
            <a:r>
              <a:rPr lang="zh-TW" altLang="en-US" dirty="0" smtClean="0"/>
              <a:t>平面的</a:t>
            </a:r>
            <a:endParaRPr lang="en-US" altLang="zh-TW" dirty="0" smtClean="0"/>
          </a:p>
          <a:p>
            <a:r>
              <a:rPr lang="zh-TW" altLang="en-US" dirty="0" smtClean="0"/>
              <a:t>從</a:t>
            </a:r>
            <a:r>
              <a:rPr lang="en-US" altLang="zh-TW" dirty="0" smtClean="0"/>
              <a:t>3D</a:t>
            </a:r>
            <a:r>
              <a:rPr lang="zh-TW" altLang="en-US" dirty="0" smtClean="0"/>
              <a:t>轉</a:t>
            </a:r>
            <a:r>
              <a:rPr lang="en-US" altLang="zh-TW" dirty="0" smtClean="0"/>
              <a:t>2D</a:t>
            </a:r>
            <a:r>
              <a:rPr lang="zh-TW" altLang="en-US" dirty="0" smtClean="0"/>
              <a:t>的重要步驟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 投影</a:t>
            </a:r>
            <a:r>
              <a:rPr lang="en-US" altLang="zh-TW" dirty="0" smtClean="0"/>
              <a:t>(projection)</a:t>
            </a:r>
          </a:p>
          <a:p>
            <a:pPr lvl="1"/>
            <a:r>
              <a:rPr lang="zh-TW" altLang="en-US" dirty="0" smtClean="0"/>
              <a:t>相機拍照即是一種投影過程</a:t>
            </a:r>
            <a:endParaRPr lang="en-US" altLang="zh-TW" dirty="0" smtClean="0"/>
          </a:p>
          <a:p>
            <a:r>
              <a:rPr lang="en-US" altLang="zh-TW" dirty="0" smtClean="0"/>
              <a:t>OpenGL</a:t>
            </a:r>
            <a:r>
              <a:rPr lang="zh-TW" altLang="en-US" dirty="0" smtClean="0"/>
              <a:t>提供的投影方式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正投影</a:t>
            </a:r>
            <a:r>
              <a:rPr lang="en-US" altLang="zh-TW" dirty="0" smtClean="0"/>
              <a:t>(orthographic projection)</a:t>
            </a:r>
          </a:p>
          <a:p>
            <a:pPr lvl="2"/>
            <a:r>
              <a:rPr lang="en-US" altLang="zh-TW" dirty="0" smtClean="0"/>
              <a:t>OpenGL</a:t>
            </a:r>
            <a:r>
              <a:rPr lang="zh-TW" altLang="en-US" dirty="0" smtClean="0"/>
              <a:t>指令：</a:t>
            </a:r>
            <a:r>
              <a:rPr lang="en-US" altLang="zh-TW" dirty="0" smtClean="0"/>
              <a:t>gluOrtho2D, </a:t>
            </a:r>
            <a:r>
              <a:rPr lang="en-US" altLang="zh-TW" dirty="0" err="1" smtClean="0"/>
              <a:t>glOrtho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透視投影</a:t>
            </a:r>
            <a:r>
              <a:rPr lang="en-US" altLang="zh-TW" dirty="0" smtClean="0"/>
              <a:t>(perspective projection)</a:t>
            </a:r>
          </a:p>
          <a:p>
            <a:pPr lvl="2"/>
            <a:r>
              <a:rPr lang="en-US" altLang="zh-TW" dirty="0" smtClean="0"/>
              <a:t>OpenGL</a:t>
            </a:r>
            <a:r>
              <a:rPr lang="zh-TW" altLang="en-US" dirty="0" smtClean="0"/>
              <a:t>指令： </a:t>
            </a:r>
            <a:r>
              <a:rPr lang="en-US" altLang="zh-TW" dirty="0" err="1" smtClean="0"/>
              <a:t>glFrustum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gluPerspective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r>
              <a:rPr lang="zh-TW" altLang="en-US" dirty="0" smtClean="0"/>
              <a:t>正投影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透視投影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正投影：</a:t>
            </a:r>
            <a:r>
              <a:rPr lang="zh-TW" altLang="en-US" smtClean="0"/>
              <a:t>物體比例經過</a:t>
            </a:r>
            <a:r>
              <a:rPr lang="zh-TW" altLang="en-US" dirty="0" smtClean="0"/>
              <a:t>投影後仍能正確維持，較適用於工業製圖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透視投影：物體愈遠成像愈小，較接近人眼視覺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214414" y="5857892"/>
            <a:ext cx="571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</a:t>
            </a:r>
            <a:r>
              <a:rPr lang="zh-TW" altLang="en-US" sz="1200" dirty="0" smtClean="0">
                <a:solidFill>
                  <a:srgbClr val="660066"/>
                </a:solidFill>
              </a:rPr>
              <a:t> </a:t>
            </a:r>
            <a:r>
              <a:rPr lang="en-US" altLang="zh-TW" sz="1200" dirty="0" smtClean="0">
                <a:solidFill>
                  <a:srgbClr val="660066"/>
                </a:solidFill>
              </a:rPr>
              <a:t>Angel: Interactive Computer Graphics 5E © Addison-Wesley 2009</a:t>
            </a:r>
            <a:endParaRPr lang="en-US" altLang="zh-TW" sz="1200" dirty="0">
              <a:solidFill>
                <a:srgbClr val="660066"/>
              </a:solidFill>
            </a:endParaRPr>
          </a:p>
        </p:txBody>
      </p:sp>
      <p:pic>
        <p:nvPicPr>
          <p:cNvPr id="5" name="Picture 5" descr="C:\BOOK\OpenGL\Paul Final\Art\jpeg\AN05F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0" y="2786057"/>
            <a:ext cx="3214711" cy="277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428860" y="235743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正投影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Picture 5" descr="C:\BOOK\OpenGL\Paul Final\Art\jpeg\AN05F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786058"/>
            <a:ext cx="3071834" cy="273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5929322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透視投影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346072"/>
            <a:ext cx="8229600" cy="5583258"/>
          </a:xfrm>
        </p:spPr>
        <p:txBody>
          <a:bodyPr/>
          <a:lstStyle/>
          <a:p>
            <a:r>
              <a:rPr lang="zh-TW" altLang="en-US" dirty="0" smtClean="0"/>
              <a:t>事實上，</a:t>
            </a:r>
            <a:r>
              <a:rPr lang="en-US" altLang="zh-TW" dirty="0" smtClean="0"/>
              <a:t>viewing </a:t>
            </a:r>
            <a:r>
              <a:rPr lang="en-US" altLang="zh-TW" dirty="0" smtClean="0"/>
              <a:t>volume</a:t>
            </a:r>
            <a:r>
              <a:rPr lang="zh-TW" altLang="en-US" dirty="0" smtClean="0"/>
              <a:t>與投影的方式息息相關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不同的投影方式其</a:t>
            </a:r>
            <a:r>
              <a:rPr lang="en-US" altLang="zh-TW" dirty="0" smtClean="0"/>
              <a:t>viewing </a:t>
            </a:r>
            <a:r>
              <a:rPr lang="en-US" altLang="zh-TW" dirty="0" smtClean="0"/>
              <a:t>volume</a:t>
            </a:r>
            <a:r>
              <a:rPr lang="zh-TW" altLang="en-US" dirty="0" smtClean="0"/>
              <a:t>也不相同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538624"/>
            <a:ext cx="311743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714348" y="4560913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glOrtho</a:t>
            </a:r>
            <a:r>
              <a:rPr lang="en-US" altLang="zh-TW" sz="1400" dirty="0" smtClean="0">
                <a:solidFill>
                  <a:srgbClr val="FF0000"/>
                </a:solidFill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left,right,bottom,top,near,far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1546238"/>
            <a:ext cx="4427567" cy="201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4857752" y="3560781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glFrustum</a:t>
            </a:r>
            <a:r>
              <a:rPr lang="en-US" altLang="zh-TW" sz="1400" dirty="0" smtClean="0">
                <a:solidFill>
                  <a:srgbClr val="FF0000"/>
                </a:solidFill>
              </a:rPr>
              <a:t>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left,right,bottom,top,near,far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4021212"/>
            <a:ext cx="4428000" cy="190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4786314" y="5929330"/>
            <a:ext cx="321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solidFill>
                  <a:srgbClr val="FF0000"/>
                </a:solidFill>
              </a:rPr>
              <a:t>gluPerspective</a:t>
            </a:r>
            <a:r>
              <a:rPr lang="en-US" altLang="zh-TW" sz="1400" dirty="0" smtClean="0">
                <a:solidFill>
                  <a:srgbClr val="FF0000"/>
                </a:solidFill>
              </a:rPr>
              <a:t> (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fovy,aspect,near,far</a:t>
            </a:r>
            <a:r>
              <a:rPr lang="en-US" altLang="zh-TW" sz="1400" dirty="0" smtClean="0">
                <a:solidFill>
                  <a:srgbClr val="FF0000"/>
                </a:solidFill>
              </a:rPr>
              <a:t>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50788" y="3929066"/>
            <a:ext cx="1071570" cy="2857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i="1" dirty="0" smtClean="0"/>
              <a:t>aspect=w/h</a:t>
            </a:r>
            <a:endParaRPr lang="zh-TW" altLang="en-US" sz="1000" i="1" dirty="0"/>
          </a:p>
        </p:txBody>
      </p:sp>
      <p:cxnSp>
        <p:nvCxnSpPr>
          <p:cNvPr id="13" name="直線單箭頭接點 12"/>
          <p:cNvCxnSpPr/>
          <p:nvPr/>
        </p:nvCxnSpPr>
        <p:spPr>
          <a:xfrm rot="5400000" flipH="1" flipV="1">
            <a:off x="1321571" y="2607463"/>
            <a:ext cx="928694" cy="15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28728" y="1785926"/>
            <a:ext cx="857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投影面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57224" y="5857892"/>
            <a:ext cx="314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solidFill>
                  <a:srgbClr val="660066"/>
                </a:solidFill>
              </a:rPr>
              <a:t>圖片來源</a:t>
            </a:r>
            <a:r>
              <a:rPr lang="en-US" altLang="zh-TW" sz="1200" dirty="0" smtClean="0">
                <a:solidFill>
                  <a:srgbClr val="660066"/>
                </a:solidFill>
              </a:rPr>
              <a:t>: OpenGL Programming Guide</a:t>
            </a:r>
            <a:endParaRPr lang="zh-TW" altLang="en-US" sz="1200" dirty="0">
              <a:solidFill>
                <a:srgbClr val="660066"/>
              </a:solidFill>
            </a:endParaRPr>
          </a:p>
        </p:txBody>
      </p:sp>
      <p:sp>
        <p:nvSpPr>
          <p:cNvPr id="16" name="手繪多邊形 15"/>
          <p:cNvSpPr/>
          <p:nvPr/>
        </p:nvSpPr>
        <p:spPr>
          <a:xfrm>
            <a:off x="1700389" y="2743944"/>
            <a:ext cx="180977" cy="1200157"/>
          </a:xfrm>
          <a:custGeom>
            <a:avLst/>
            <a:gdLst>
              <a:gd name="connsiteX0" fmla="*/ 0 w 214314"/>
              <a:gd name="connsiteY0" fmla="*/ 0 h 1000132"/>
              <a:gd name="connsiteX1" fmla="*/ 214314 w 214314"/>
              <a:gd name="connsiteY1" fmla="*/ 0 h 1000132"/>
              <a:gd name="connsiteX2" fmla="*/ 214314 w 214314"/>
              <a:gd name="connsiteY2" fmla="*/ 1000132 h 1000132"/>
              <a:gd name="connsiteX3" fmla="*/ 0 w 214314"/>
              <a:gd name="connsiteY3" fmla="*/ 1000132 h 1000132"/>
              <a:gd name="connsiteX4" fmla="*/ 0 w 214314"/>
              <a:gd name="connsiteY4" fmla="*/ 0 h 1000132"/>
              <a:gd name="connsiteX0" fmla="*/ 42862 w 214314"/>
              <a:gd name="connsiteY0" fmla="*/ 0 h 1090619"/>
              <a:gd name="connsiteX1" fmla="*/ 214314 w 214314"/>
              <a:gd name="connsiteY1" fmla="*/ 90487 h 1090619"/>
              <a:gd name="connsiteX2" fmla="*/ 214314 w 214314"/>
              <a:gd name="connsiteY2" fmla="*/ 1090619 h 1090619"/>
              <a:gd name="connsiteX3" fmla="*/ 0 w 214314"/>
              <a:gd name="connsiteY3" fmla="*/ 1090619 h 1090619"/>
              <a:gd name="connsiteX4" fmla="*/ 42862 w 214314"/>
              <a:gd name="connsiteY4" fmla="*/ 0 h 1090619"/>
              <a:gd name="connsiteX0" fmla="*/ 42862 w 214314"/>
              <a:gd name="connsiteY0" fmla="*/ 0 h 1090619"/>
              <a:gd name="connsiteX1" fmla="*/ 209551 w 214314"/>
              <a:gd name="connsiteY1" fmla="*/ 338137 h 1090619"/>
              <a:gd name="connsiteX2" fmla="*/ 214314 w 214314"/>
              <a:gd name="connsiteY2" fmla="*/ 1090619 h 1090619"/>
              <a:gd name="connsiteX3" fmla="*/ 0 w 214314"/>
              <a:gd name="connsiteY3" fmla="*/ 1090619 h 1090619"/>
              <a:gd name="connsiteX4" fmla="*/ 42862 w 214314"/>
              <a:gd name="connsiteY4" fmla="*/ 0 h 1090619"/>
              <a:gd name="connsiteX0" fmla="*/ 4762 w 176214"/>
              <a:gd name="connsiteY0" fmla="*/ 0 h 1090619"/>
              <a:gd name="connsiteX1" fmla="*/ 171451 w 176214"/>
              <a:gd name="connsiteY1" fmla="*/ 338137 h 1090619"/>
              <a:gd name="connsiteX2" fmla="*/ 176214 w 176214"/>
              <a:gd name="connsiteY2" fmla="*/ 1090619 h 1090619"/>
              <a:gd name="connsiteX3" fmla="*/ 0 w 176214"/>
              <a:gd name="connsiteY3" fmla="*/ 847731 h 1090619"/>
              <a:gd name="connsiteX4" fmla="*/ 4762 w 176214"/>
              <a:gd name="connsiteY4" fmla="*/ 0 h 1090619"/>
              <a:gd name="connsiteX0" fmla="*/ 4762 w 180977"/>
              <a:gd name="connsiteY0" fmla="*/ 0 h 1200157"/>
              <a:gd name="connsiteX1" fmla="*/ 171451 w 180977"/>
              <a:gd name="connsiteY1" fmla="*/ 338137 h 1200157"/>
              <a:gd name="connsiteX2" fmla="*/ 180977 w 180977"/>
              <a:gd name="connsiteY2" fmla="*/ 1200157 h 1200157"/>
              <a:gd name="connsiteX3" fmla="*/ 0 w 180977"/>
              <a:gd name="connsiteY3" fmla="*/ 847731 h 1200157"/>
              <a:gd name="connsiteX4" fmla="*/ 4762 w 180977"/>
              <a:gd name="connsiteY4" fmla="*/ 0 h 120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7" h="1200157">
                <a:moveTo>
                  <a:pt x="4762" y="0"/>
                </a:moveTo>
                <a:lnTo>
                  <a:pt x="171451" y="338137"/>
                </a:lnTo>
                <a:cubicBezTo>
                  <a:pt x="173039" y="588964"/>
                  <a:pt x="179389" y="949330"/>
                  <a:pt x="180977" y="1200157"/>
                </a:cubicBezTo>
                <a:lnTo>
                  <a:pt x="0" y="847731"/>
                </a:lnTo>
                <a:cubicBezTo>
                  <a:pt x="1587" y="565154"/>
                  <a:pt x="3175" y="282577"/>
                  <a:pt x="4762" y="0"/>
                </a:cubicBezTo>
                <a:close/>
              </a:path>
            </a:pathLst>
          </a:custGeom>
          <a:solidFill>
            <a:srgbClr val="7030A0">
              <a:alpha val="28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6285696" y="1883859"/>
            <a:ext cx="673101" cy="681045"/>
          </a:xfrm>
          <a:custGeom>
            <a:avLst/>
            <a:gdLst>
              <a:gd name="connsiteX0" fmla="*/ 0 w 214314"/>
              <a:gd name="connsiteY0" fmla="*/ 0 h 1000132"/>
              <a:gd name="connsiteX1" fmla="*/ 214314 w 214314"/>
              <a:gd name="connsiteY1" fmla="*/ 0 h 1000132"/>
              <a:gd name="connsiteX2" fmla="*/ 214314 w 214314"/>
              <a:gd name="connsiteY2" fmla="*/ 1000132 h 1000132"/>
              <a:gd name="connsiteX3" fmla="*/ 0 w 214314"/>
              <a:gd name="connsiteY3" fmla="*/ 1000132 h 1000132"/>
              <a:gd name="connsiteX4" fmla="*/ 0 w 214314"/>
              <a:gd name="connsiteY4" fmla="*/ 0 h 1000132"/>
              <a:gd name="connsiteX0" fmla="*/ 42862 w 214314"/>
              <a:gd name="connsiteY0" fmla="*/ 0 h 1090619"/>
              <a:gd name="connsiteX1" fmla="*/ 214314 w 214314"/>
              <a:gd name="connsiteY1" fmla="*/ 90487 h 1090619"/>
              <a:gd name="connsiteX2" fmla="*/ 214314 w 214314"/>
              <a:gd name="connsiteY2" fmla="*/ 1090619 h 1090619"/>
              <a:gd name="connsiteX3" fmla="*/ 0 w 214314"/>
              <a:gd name="connsiteY3" fmla="*/ 1090619 h 1090619"/>
              <a:gd name="connsiteX4" fmla="*/ 42862 w 214314"/>
              <a:gd name="connsiteY4" fmla="*/ 0 h 1090619"/>
              <a:gd name="connsiteX0" fmla="*/ 42862 w 214314"/>
              <a:gd name="connsiteY0" fmla="*/ 0 h 1090619"/>
              <a:gd name="connsiteX1" fmla="*/ 209551 w 214314"/>
              <a:gd name="connsiteY1" fmla="*/ 338137 h 1090619"/>
              <a:gd name="connsiteX2" fmla="*/ 214314 w 214314"/>
              <a:gd name="connsiteY2" fmla="*/ 1090619 h 1090619"/>
              <a:gd name="connsiteX3" fmla="*/ 0 w 214314"/>
              <a:gd name="connsiteY3" fmla="*/ 1090619 h 1090619"/>
              <a:gd name="connsiteX4" fmla="*/ 42862 w 214314"/>
              <a:gd name="connsiteY4" fmla="*/ 0 h 1090619"/>
              <a:gd name="connsiteX0" fmla="*/ 4762 w 176214"/>
              <a:gd name="connsiteY0" fmla="*/ 0 h 1090619"/>
              <a:gd name="connsiteX1" fmla="*/ 171451 w 176214"/>
              <a:gd name="connsiteY1" fmla="*/ 338137 h 1090619"/>
              <a:gd name="connsiteX2" fmla="*/ 176214 w 176214"/>
              <a:gd name="connsiteY2" fmla="*/ 1090619 h 1090619"/>
              <a:gd name="connsiteX3" fmla="*/ 0 w 176214"/>
              <a:gd name="connsiteY3" fmla="*/ 847731 h 1090619"/>
              <a:gd name="connsiteX4" fmla="*/ 4762 w 176214"/>
              <a:gd name="connsiteY4" fmla="*/ 0 h 1090619"/>
              <a:gd name="connsiteX0" fmla="*/ 4762 w 180977"/>
              <a:gd name="connsiteY0" fmla="*/ 0 h 1200157"/>
              <a:gd name="connsiteX1" fmla="*/ 171451 w 180977"/>
              <a:gd name="connsiteY1" fmla="*/ 338137 h 1200157"/>
              <a:gd name="connsiteX2" fmla="*/ 180977 w 180977"/>
              <a:gd name="connsiteY2" fmla="*/ 1200157 h 1200157"/>
              <a:gd name="connsiteX3" fmla="*/ 0 w 180977"/>
              <a:gd name="connsiteY3" fmla="*/ 847731 h 1200157"/>
              <a:gd name="connsiteX4" fmla="*/ 4762 w 180977"/>
              <a:gd name="connsiteY4" fmla="*/ 0 h 1200157"/>
              <a:gd name="connsiteX0" fmla="*/ 1587 w 215902"/>
              <a:gd name="connsiteY0" fmla="*/ 0 h 1176345"/>
              <a:gd name="connsiteX1" fmla="*/ 206376 w 215902"/>
              <a:gd name="connsiteY1" fmla="*/ 314325 h 1176345"/>
              <a:gd name="connsiteX2" fmla="*/ 215902 w 215902"/>
              <a:gd name="connsiteY2" fmla="*/ 1176345 h 1176345"/>
              <a:gd name="connsiteX3" fmla="*/ 34925 w 215902"/>
              <a:gd name="connsiteY3" fmla="*/ 823919 h 1176345"/>
              <a:gd name="connsiteX4" fmla="*/ 1587 w 215902"/>
              <a:gd name="connsiteY4" fmla="*/ 0 h 1176345"/>
              <a:gd name="connsiteX0" fmla="*/ 1587 w 665164"/>
              <a:gd name="connsiteY0" fmla="*/ 0 h 1176345"/>
              <a:gd name="connsiteX1" fmla="*/ 663576 w 665164"/>
              <a:gd name="connsiteY1" fmla="*/ 166688 h 1176345"/>
              <a:gd name="connsiteX2" fmla="*/ 215902 w 665164"/>
              <a:gd name="connsiteY2" fmla="*/ 1176345 h 1176345"/>
              <a:gd name="connsiteX3" fmla="*/ 34925 w 665164"/>
              <a:gd name="connsiteY3" fmla="*/ 823919 h 1176345"/>
              <a:gd name="connsiteX4" fmla="*/ 1587 w 665164"/>
              <a:gd name="connsiteY4" fmla="*/ 0 h 1176345"/>
              <a:gd name="connsiteX0" fmla="*/ 1587 w 665164"/>
              <a:gd name="connsiteY0" fmla="*/ 0 h 823919"/>
              <a:gd name="connsiteX1" fmla="*/ 663576 w 665164"/>
              <a:gd name="connsiteY1" fmla="*/ 166688 h 823919"/>
              <a:gd name="connsiteX2" fmla="*/ 663577 w 665164"/>
              <a:gd name="connsiteY2" fmla="*/ 681045 h 823919"/>
              <a:gd name="connsiteX3" fmla="*/ 34925 w 665164"/>
              <a:gd name="connsiteY3" fmla="*/ 823919 h 823919"/>
              <a:gd name="connsiteX4" fmla="*/ 1587 w 665164"/>
              <a:gd name="connsiteY4" fmla="*/ 0 h 823919"/>
              <a:gd name="connsiteX0" fmla="*/ 19049 w 682626"/>
              <a:gd name="connsiteY0" fmla="*/ 0 h 681045"/>
              <a:gd name="connsiteX1" fmla="*/ 681038 w 682626"/>
              <a:gd name="connsiteY1" fmla="*/ 166688 h 681045"/>
              <a:gd name="connsiteX2" fmla="*/ 681039 w 682626"/>
              <a:gd name="connsiteY2" fmla="*/ 681045 h 681045"/>
              <a:gd name="connsiteX3" fmla="*/ 0 w 682626"/>
              <a:gd name="connsiteY3" fmla="*/ 495306 h 681045"/>
              <a:gd name="connsiteX4" fmla="*/ 19049 w 682626"/>
              <a:gd name="connsiteY4" fmla="*/ 0 h 681045"/>
              <a:gd name="connsiteX0" fmla="*/ 9524 w 673101"/>
              <a:gd name="connsiteY0" fmla="*/ 0 h 681045"/>
              <a:gd name="connsiteX1" fmla="*/ 671513 w 673101"/>
              <a:gd name="connsiteY1" fmla="*/ 166688 h 681045"/>
              <a:gd name="connsiteX2" fmla="*/ 671514 w 673101"/>
              <a:gd name="connsiteY2" fmla="*/ 681045 h 681045"/>
              <a:gd name="connsiteX3" fmla="*/ 0 w 673101"/>
              <a:gd name="connsiteY3" fmla="*/ 485781 h 681045"/>
              <a:gd name="connsiteX4" fmla="*/ 9524 w 673101"/>
              <a:gd name="connsiteY4" fmla="*/ 0 h 68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1" h="681045">
                <a:moveTo>
                  <a:pt x="9524" y="0"/>
                </a:moveTo>
                <a:lnTo>
                  <a:pt x="671513" y="166688"/>
                </a:lnTo>
                <a:cubicBezTo>
                  <a:pt x="673101" y="417515"/>
                  <a:pt x="669926" y="430218"/>
                  <a:pt x="671514" y="681045"/>
                </a:cubicBezTo>
                <a:lnTo>
                  <a:pt x="0" y="485781"/>
                </a:lnTo>
                <a:cubicBezTo>
                  <a:pt x="1587" y="203204"/>
                  <a:pt x="7937" y="282577"/>
                  <a:pt x="9524" y="0"/>
                </a:cubicBezTo>
                <a:close/>
              </a:path>
            </a:pathLst>
          </a:custGeom>
          <a:solidFill>
            <a:srgbClr val="7030A0">
              <a:alpha val="28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6233442" y="4476147"/>
            <a:ext cx="673101" cy="681045"/>
          </a:xfrm>
          <a:custGeom>
            <a:avLst/>
            <a:gdLst>
              <a:gd name="connsiteX0" fmla="*/ 0 w 214314"/>
              <a:gd name="connsiteY0" fmla="*/ 0 h 1000132"/>
              <a:gd name="connsiteX1" fmla="*/ 214314 w 214314"/>
              <a:gd name="connsiteY1" fmla="*/ 0 h 1000132"/>
              <a:gd name="connsiteX2" fmla="*/ 214314 w 214314"/>
              <a:gd name="connsiteY2" fmla="*/ 1000132 h 1000132"/>
              <a:gd name="connsiteX3" fmla="*/ 0 w 214314"/>
              <a:gd name="connsiteY3" fmla="*/ 1000132 h 1000132"/>
              <a:gd name="connsiteX4" fmla="*/ 0 w 214314"/>
              <a:gd name="connsiteY4" fmla="*/ 0 h 1000132"/>
              <a:gd name="connsiteX0" fmla="*/ 42862 w 214314"/>
              <a:gd name="connsiteY0" fmla="*/ 0 h 1090619"/>
              <a:gd name="connsiteX1" fmla="*/ 214314 w 214314"/>
              <a:gd name="connsiteY1" fmla="*/ 90487 h 1090619"/>
              <a:gd name="connsiteX2" fmla="*/ 214314 w 214314"/>
              <a:gd name="connsiteY2" fmla="*/ 1090619 h 1090619"/>
              <a:gd name="connsiteX3" fmla="*/ 0 w 214314"/>
              <a:gd name="connsiteY3" fmla="*/ 1090619 h 1090619"/>
              <a:gd name="connsiteX4" fmla="*/ 42862 w 214314"/>
              <a:gd name="connsiteY4" fmla="*/ 0 h 1090619"/>
              <a:gd name="connsiteX0" fmla="*/ 42862 w 214314"/>
              <a:gd name="connsiteY0" fmla="*/ 0 h 1090619"/>
              <a:gd name="connsiteX1" fmla="*/ 209551 w 214314"/>
              <a:gd name="connsiteY1" fmla="*/ 338137 h 1090619"/>
              <a:gd name="connsiteX2" fmla="*/ 214314 w 214314"/>
              <a:gd name="connsiteY2" fmla="*/ 1090619 h 1090619"/>
              <a:gd name="connsiteX3" fmla="*/ 0 w 214314"/>
              <a:gd name="connsiteY3" fmla="*/ 1090619 h 1090619"/>
              <a:gd name="connsiteX4" fmla="*/ 42862 w 214314"/>
              <a:gd name="connsiteY4" fmla="*/ 0 h 1090619"/>
              <a:gd name="connsiteX0" fmla="*/ 4762 w 176214"/>
              <a:gd name="connsiteY0" fmla="*/ 0 h 1090619"/>
              <a:gd name="connsiteX1" fmla="*/ 171451 w 176214"/>
              <a:gd name="connsiteY1" fmla="*/ 338137 h 1090619"/>
              <a:gd name="connsiteX2" fmla="*/ 176214 w 176214"/>
              <a:gd name="connsiteY2" fmla="*/ 1090619 h 1090619"/>
              <a:gd name="connsiteX3" fmla="*/ 0 w 176214"/>
              <a:gd name="connsiteY3" fmla="*/ 847731 h 1090619"/>
              <a:gd name="connsiteX4" fmla="*/ 4762 w 176214"/>
              <a:gd name="connsiteY4" fmla="*/ 0 h 1090619"/>
              <a:gd name="connsiteX0" fmla="*/ 4762 w 180977"/>
              <a:gd name="connsiteY0" fmla="*/ 0 h 1200157"/>
              <a:gd name="connsiteX1" fmla="*/ 171451 w 180977"/>
              <a:gd name="connsiteY1" fmla="*/ 338137 h 1200157"/>
              <a:gd name="connsiteX2" fmla="*/ 180977 w 180977"/>
              <a:gd name="connsiteY2" fmla="*/ 1200157 h 1200157"/>
              <a:gd name="connsiteX3" fmla="*/ 0 w 180977"/>
              <a:gd name="connsiteY3" fmla="*/ 847731 h 1200157"/>
              <a:gd name="connsiteX4" fmla="*/ 4762 w 180977"/>
              <a:gd name="connsiteY4" fmla="*/ 0 h 1200157"/>
              <a:gd name="connsiteX0" fmla="*/ 1587 w 215902"/>
              <a:gd name="connsiteY0" fmla="*/ 0 h 1176345"/>
              <a:gd name="connsiteX1" fmla="*/ 206376 w 215902"/>
              <a:gd name="connsiteY1" fmla="*/ 314325 h 1176345"/>
              <a:gd name="connsiteX2" fmla="*/ 215902 w 215902"/>
              <a:gd name="connsiteY2" fmla="*/ 1176345 h 1176345"/>
              <a:gd name="connsiteX3" fmla="*/ 34925 w 215902"/>
              <a:gd name="connsiteY3" fmla="*/ 823919 h 1176345"/>
              <a:gd name="connsiteX4" fmla="*/ 1587 w 215902"/>
              <a:gd name="connsiteY4" fmla="*/ 0 h 1176345"/>
              <a:gd name="connsiteX0" fmla="*/ 1587 w 665164"/>
              <a:gd name="connsiteY0" fmla="*/ 0 h 1176345"/>
              <a:gd name="connsiteX1" fmla="*/ 663576 w 665164"/>
              <a:gd name="connsiteY1" fmla="*/ 166688 h 1176345"/>
              <a:gd name="connsiteX2" fmla="*/ 215902 w 665164"/>
              <a:gd name="connsiteY2" fmla="*/ 1176345 h 1176345"/>
              <a:gd name="connsiteX3" fmla="*/ 34925 w 665164"/>
              <a:gd name="connsiteY3" fmla="*/ 823919 h 1176345"/>
              <a:gd name="connsiteX4" fmla="*/ 1587 w 665164"/>
              <a:gd name="connsiteY4" fmla="*/ 0 h 1176345"/>
              <a:gd name="connsiteX0" fmla="*/ 1587 w 665164"/>
              <a:gd name="connsiteY0" fmla="*/ 0 h 823919"/>
              <a:gd name="connsiteX1" fmla="*/ 663576 w 665164"/>
              <a:gd name="connsiteY1" fmla="*/ 166688 h 823919"/>
              <a:gd name="connsiteX2" fmla="*/ 663577 w 665164"/>
              <a:gd name="connsiteY2" fmla="*/ 681045 h 823919"/>
              <a:gd name="connsiteX3" fmla="*/ 34925 w 665164"/>
              <a:gd name="connsiteY3" fmla="*/ 823919 h 823919"/>
              <a:gd name="connsiteX4" fmla="*/ 1587 w 665164"/>
              <a:gd name="connsiteY4" fmla="*/ 0 h 823919"/>
              <a:gd name="connsiteX0" fmla="*/ 19049 w 682626"/>
              <a:gd name="connsiteY0" fmla="*/ 0 h 681045"/>
              <a:gd name="connsiteX1" fmla="*/ 681038 w 682626"/>
              <a:gd name="connsiteY1" fmla="*/ 166688 h 681045"/>
              <a:gd name="connsiteX2" fmla="*/ 681039 w 682626"/>
              <a:gd name="connsiteY2" fmla="*/ 681045 h 681045"/>
              <a:gd name="connsiteX3" fmla="*/ 0 w 682626"/>
              <a:gd name="connsiteY3" fmla="*/ 495306 h 681045"/>
              <a:gd name="connsiteX4" fmla="*/ 19049 w 682626"/>
              <a:gd name="connsiteY4" fmla="*/ 0 h 681045"/>
              <a:gd name="connsiteX0" fmla="*/ 9524 w 673101"/>
              <a:gd name="connsiteY0" fmla="*/ 0 h 681045"/>
              <a:gd name="connsiteX1" fmla="*/ 671513 w 673101"/>
              <a:gd name="connsiteY1" fmla="*/ 166688 h 681045"/>
              <a:gd name="connsiteX2" fmla="*/ 671514 w 673101"/>
              <a:gd name="connsiteY2" fmla="*/ 681045 h 681045"/>
              <a:gd name="connsiteX3" fmla="*/ 0 w 673101"/>
              <a:gd name="connsiteY3" fmla="*/ 485781 h 681045"/>
              <a:gd name="connsiteX4" fmla="*/ 9524 w 673101"/>
              <a:gd name="connsiteY4" fmla="*/ 0 h 68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101" h="681045">
                <a:moveTo>
                  <a:pt x="9524" y="0"/>
                </a:moveTo>
                <a:lnTo>
                  <a:pt x="671513" y="166688"/>
                </a:lnTo>
                <a:cubicBezTo>
                  <a:pt x="673101" y="417515"/>
                  <a:pt x="669926" y="430218"/>
                  <a:pt x="671514" y="681045"/>
                </a:cubicBezTo>
                <a:lnTo>
                  <a:pt x="0" y="485781"/>
                </a:lnTo>
                <a:cubicBezTo>
                  <a:pt x="1587" y="203204"/>
                  <a:pt x="7937" y="282577"/>
                  <a:pt x="9524" y="0"/>
                </a:cubicBezTo>
                <a:close/>
              </a:path>
            </a:pathLst>
          </a:custGeom>
          <a:solidFill>
            <a:srgbClr val="7030A0">
              <a:alpha val="28000"/>
            </a:srgb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428605"/>
            <a:ext cx="8229600" cy="5726134"/>
          </a:xfrm>
        </p:spPr>
        <p:txBody>
          <a:bodyPr/>
          <a:lstStyle/>
          <a:p>
            <a:r>
              <a:rPr lang="zh-TW" altLang="en-US" dirty="0" smtClean="0"/>
              <a:t>範例：比較正投影與透視投影的差異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正投影：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延續前一個立體茶壺的範例，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SetViewingVolume</a:t>
            </a:r>
            <a:r>
              <a:rPr lang="zh-TW" altLang="en-US" dirty="0" smtClean="0"/>
              <a:t>函數</a:t>
            </a:r>
            <a:r>
              <a:rPr lang="zh-TW" altLang="en-US" dirty="0" smtClean="0"/>
              <a:t>中修改如下：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3"/>
            <a:r>
              <a:rPr lang="zh-TW" altLang="en-US" dirty="0" smtClean="0"/>
              <a:t>正投影的預設投影方向是在</a:t>
            </a:r>
            <a:r>
              <a:rPr lang="en-US" altLang="zh-TW" dirty="0" smtClean="0"/>
              <a:t>z</a:t>
            </a:r>
            <a:r>
              <a:rPr lang="zh-TW" altLang="en-US" dirty="0" smtClean="0"/>
              <a:t>軸方向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7C00-BE8D-4B81-AB28-04AA0221EAC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4480" y="2143116"/>
            <a:ext cx="6715172" cy="314327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private void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SetViewingVolume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</a:t>
            </a:r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{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Gl.glViewport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(0, 0, simpleOpenGlControl1.Size.Width,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simpleOpenGlControl1.Size.Height);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Gl.glMatrixMode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Gl.GL_PROJECTION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Gl.glLoadIdentity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double aspect = (double)simpleOpenGlControl1.Size.Width / </a:t>
            </a:r>
          </a:p>
          <a:p>
            <a:r>
              <a:rPr lang="zh-TW" altLang="en-US" sz="1200" dirty="0" smtClean="0">
                <a:latin typeface="BatangChe" pitchFamily="49" charset="-127"/>
                <a:ea typeface="BatangChe" pitchFamily="49" charset="-127"/>
              </a:rPr>
              <a:t>                    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(double)simpleOpenGlControl1.Size.Height;</a:t>
            </a:r>
          </a:p>
          <a:p>
            <a:endParaRPr lang="en-US" altLang="zh-TW" sz="1200" dirty="0" smtClean="0">
              <a:latin typeface="BatangChe" pitchFamily="49" charset="-127"/>
              <a:ea typeface="BatangChe" pitchFamily="49" charset="-127"/>
            </a:endParaRP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if(simpleOpenGlControl1.Size.Width &gt; simpleOpenGlControl1.Size.Height)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Gl.glOrtho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(-10.0*aspect, 10.0*aspect, -10.0, 10.0, 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10.0, 100.0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else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        </a:t>
            </a:r>
            <a:r>
              <a:rPr lang="en-US" altLang="zh-TW" sz="1200" dirty="0" err="1" smtClean="0">
                <a:latin typeface="BatangChe" pitchFamily="49" charset="-127"/>
                <a:ea typeface="BatangChe" pitchFamily="49" charset="-127"/>
              </a:rPr>
              <a:t>Gl.glOrtho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(-10.0, 10.0, -10.0/aspect, 10.0/aspect, </a:t>
            </a:r>
            <a:r>
              <a:rPr lang="en-US" altLang="zh-TW" sz="1200" dirty="0" smtClean="0">
                <a:solidFill>
                  <a:srgbClr val="FF0000"/>
                </a:solidFill>
                <a:latin typeface="BatangChe" pitchFamily="49" charset="-127"/>
                <a:ea typeface="BatangChe" pitchFamily="49" charset="-127"/>
              </a:rPr>
              <a:t>10.0, 100.0</a:t>
            </a:r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);</a:t>
            </a:r>
          </a:p>
          <a:p>
            <a:r>
              <a:rPr lang="en-US" altLang="zh-TW" sz="1200" dirty="0" smtClean="0">
                <a:latin typeface="BatangChe" pitchFamily="49" charset="-127"/>
                <a:ea typeface="BatangChe" pitchFamily="49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zu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FF0000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Yzu</Template>
  <TotalTime>5626</TotalTime>
  <Words>4213</Words>
  <Application>Microsoft Office PowerPoint</Application>
  <PresentationFormat>如螢幕大小 (4:3)</PresentationFormat>
  <Paragraphs>838</Paragraphs>
  <Slides>44</Slides>
  <Notes>6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46" baseType="lpstr">
      <vt:lpstr>Yzu</vt:lpstr>
      <vt:lpstr>方程式</vt:lpstr>
      <vt:lpstr>3D立體繪圖</vt:lpstr>
      <vt:lpstr>Viewing Volume的概念</vt:lpstr>
      <vt:lpstr>投影片 3</vt:lpstr>
      <vt:lpstr>投影片 4</vt:lpstr>
      <vt:lpstr>投影片 5</vt:lpstr>
      <vt:lpstr>Viewing Volume與投影</vt:lpstr>
      <vt:lpstr>投影片 7</vt:lpstr>
      <vt:lpstr>投影片 8</vt:lpstr>
      <vt:lpstr>投影片 9</vt:lpstr>
      <vt:lpstr>投影片 10</vt:lpstr>
      <vt:lpstr>投影片 11</vt:lpstr>
      <vt:lpstr>物體的移動、旋轉及縮放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攝影機的設定</vt:lpstr>
      <vt:lpstr>投影片 23</vt:lpstr>
      <vt:lpstr>綜合範例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  <vt:lpstr>投影片 33</vt:lpstr>
      <vt:lpstr>投影片 34</vt:lpstr>
      <vt:lpstr>投影片 35</vt:lpstr>
      <vt:lpstr>投影片 36</vt:lpstr>
      <vt:lpstr>投影片 37</vt:lpstr>
      <vt:lpstr>投影片 38</vt:lpstr>
      <vt:lpstr>投影片 39</vt:lpstr>
      <vt:lpstr>投影片 40</vt:lpstr>
      <vt:lpstr>投影片 41</vt:lpstr>
      <vt:lpstr>投影片 42</vt:lpstr>
      <vt:lpstr>投影片 43</vt:lpstr>
      <vt:lpstr>投影片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chteng</dc:creator>
  <cp:lastModifiedBy>user</cp:lastModifiedBy>
  <cp:revision>277</cp:revision>
  <dcterms:created xsi:type="dcterms:W3CDTF">2009-01-04T13:15:21Z</dcterms:created>
  <dcterms:modified xsi:type="dcterms:W3CDTF">2012-04-25T07:07:57Z</dcterms:modified>
</cp:coreProperties>
</file>