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47"/>
  </p:notesMasterIdLst>
  <p:sldIdLst>
    <p:sldId id="256" r:id="rId2"/>
    <p:sldId id="257" r:id="rId3"/>
    <p:sldId id="265" r:id="rId4"/>
    <p:sldId id="266" r:id="rId5"/>
    <p:sldId id="270" r:id="rId6"/>
    <p:sldId id="274" r:id="rId7"/>
    <p:sldId id="275" r:id="rId8"/>
    <p:sldId id="310" r:id="rId9"/>
    <p:sldId id="309" r:id="rId10"/>
    <p:sldId id="276" r:id="rId11"/>
    <p:sldId id="259" r:id="rId12"/>
    <p:sldId id="277" r:id="rId13"/>
    <p:sldId id="278" r:id="rId14"/>
    <p:sldId id="282" r:id="rId15"/>
    <p:sldId id="258" r:id="rId16"/>
    <p:sldId id="284" r:id="rId17"/>
    <p:sldId id="283" r:id="rId18"/>
    <p:sldId id="285" r:id="rId19"/>
    <p:sldId id="281" r:id="rId20"/>
    <p:sldId id="286" r:id="rId21"/>
    <p:sldId id="287" r:id="rId22"/>
    <p:sldId id="272" r:id="rId23"/>
    <p:sldId id="288" r:id="rId24"/>
    <p:sldId id="289" r:id="rId25"/>
    <p:sldId id="261" r:id="rId26"/>
    <p:sldId id="290" r:id="rId27"/>
    <p:sldId id="291" r:id="rId28"/>
    <p:sldId id="293" r:id="rId29"/>
    <p:sldId id="262" r:id="rId30"/>
    <p:sldId id="294" r:id="rId31"/>
    <p:sldId id="263" r:id="rId32"/>
    <p:sldId id="295" r:id="rId33"/>
    <p:sldId id="298" r:id="rId34"/>
    <p:sldId id="296" r:id="rId35"/>
    <p:sldId id="300" r:id="rId36"/>
    <p:sldId id="301" r:id="rId37"/>
    <p:sldId id="264" r:id="rId38"/>
    <p:sldId id="303" r:id="rId39"/>
    <p:sldId id="304" r:id="rId40"/>
    <p:sldId id="305" r:id="rId41"/>
    <p:sldId id="307" r:id="rId42"/>
    <p:sldId id="306" r:id="rId43"/>
    <p:sldId id="308" r:id="rId44"/>
    <p:sldId id="311" r:id="rId45"/>
    <p:sldId id="312" r:id="rId46"/>
  </p:sldIdLst>
  <p:sldSz cx="9144000" cy="6858000" type="screen4x3"/>
  <p:notesSz cx="6858000" cy="91440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66"/>
    <a:srgbClr val="FFFF66"/>
    <a:srgbClr val="9900CC"/>
    <a:srgbClr val="C0801A"/>
    <a:srgbClr val="FFFF99"/>
    <a:srgbClr val="FFFF00"/>
    <a:srgbClr val="FF66FF"/>
    <a:srgbClr val="FF00FF"/>
  </p:clrMru>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1206" y="-1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C605DC-6500-40B5-B6E4-962E2225FA55}" type="datetimeFigureOut">
              <a:rPr lang="zh-TW" altLang="en-US" smtClean="0"/>
              <a:pPr/>
              <a:t>2014/5/12</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DC6B8D-270B-4D61-BE5C-AA044C5FA9F4}"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9DC6B8D-270B-4D61-BE5C-AA044C5FA9F4}" type="slidenum">
              <a:rPr lang="zh-TW" altLang="en-US" smtClean="0"/>
              <a:pPr/>
              <a:t>11</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9DC6B8D-270B-4D61-BE5C-AA044C5FA9F4}" type="slidenum">
              <a:rPr lang="zh-TW" altLang="en-US" smtClean="0"/>
              <a:pPr/>
              <a:t>18</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9DC6B8D-270B-4D61-BE5C-AA044C5FA9F4}" type="slidenum">
              <a:rPr lang="zh-TW" altLang="en-US" smtClean="0"/>
              <a:pPr/>
              <a:t>21</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9DC6B8D-270B-4D61-BE5C-AA044C5FA9F4}" type="slidenum">
              <a:rPr lang="zh-TW" altLang="en-US" smtClean="0"/>
              <a:pPr/>
              <a:t>42</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fld id="{19DC6B8D-270B-4D61-BE5C-AA044C5FA9F4}" type="slidenum">
              <a:rPr lang="zh-TW" altLang="en-US" smtClean="0"/>
              <a:pPr/>
              <a:t>45</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5CD00AC5-324C-4B7E-93B9-4B6E43598BAE}" type="datetime1">
              <a:rPr lang="zh-TW" altLang="en-US" smtClean="0"/>
              <a:pPr>
                <a:defRPr/>
              </a:pPr>
              <a:t>2014/5/12</a:t>
            </a:fld>
            <a:endParaRPr lang="zh-TW" altLang="en-US"/>
          </a:p>
        </p:txBody>
      </p:sp>
      <p:sp>
        <p:nvSpPr>
          <p:cNvPr id="5" name="Rectangle 4"/>
          <p:cNvSpPr>
            <a:spLocks noGrp="1" noChangeArrowheads="1"/>
          </p:cNvSpPr>
          <p:nvPr>
            <p:ph type="dt" sz="half" idx="11"/>
          </p:nvPr>
        </p:nvSpPr>
        <p:spPr>
          <a:ln/>
        </p:spPr>
        <p:txBody>
          <a:bodyPr/>
          <a:lstStyle>
            <a:lvl1pPr>
              <a:defRPr/>
            </a:lvl1pPr>
          </a:lstStyle>
          <a:p>
            <a:pPr>
              <a:defRPr/>
            </a:pPr>
            <a:fld id="{72B5DB82-8C2E-4F54-90F1-6508AB793554}" type="datetimeFigureOut">
              <a:rPr lang="zh-TW" altLang="en-US"/>
              <a:pPr>
                <a:defRPr/>
              </a:pPr>
              <a:t>2014/5/12</a:t>
            </a:fld>
            <a:endParaRPr lang="zh-TW" altLang="en-US"/>
          </a:p>
        </p:txBody>
      </p:sp>
      <p:sp>
        <p:nvSpPr>
          <p:cNvPr id="6"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3"/>
          </p:nvPr>
        </p:nvSpPr>
        <p:spPr>
          <a:ln/>
        </p:spPr>
        <p:txBody>
          <a:bodyPr/>
          <a:lstStyle>
            <a:lvl1pPr>
              <a:defRPr/>
            </a:lvl1pPr>
          </a:lstStyle>
          <a:p>
            <a:pPr>
              <a:defRPr/>
            </a:pPr>
            <a:fld id="{7B09362B-565D-4E2B-8DBD-AD17D65D7923}" type="slidenum">
              <a:rPr lang="zh-TW" altLang="en-US"/>
              <a:pPr>
                <a:defRPr/>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00D8D293-BF90-405D-9B78-D6365A219E4C}" type="datetime1">
              <a:rPr lang="zh-TW" altLang="en-US" smtClean="0"/>
              <a:pPr>
                <a:defRPr/>
              </a:pPr>
              <a:t>2014/5/12</a:t>
            </a:fld>
            <a:endParaRPr lang="zh-TW" altLang="en-US"/>
          </a:p>
        </p:txBody>
      </p:sp>
      <p:sp>
        <p:nvSpPr>
          <p:cNvPr id="5" name="Rectangle 4"/>
          <p:cNvSpPr>
            <a:spLocks noGrp="1" noChangeArrowheads="1"/>
          </p:cNvSpPr>
          <p:nvPr>
            <p:ph type="dt" sz="half" idx="11"/>
          </p:nvPr>
        </p:nvSpPr>
        <p:spPr>
          <a:ln/>
        </p:spPr>
        <p:txBody>
          <a:bodyPr/>
          <a:lstStyle>
            <a:lvl1pPr>
              <a:defRPr/>
            </a:lvl1pPr>
          </a:lstStyle>
          <a:p>
            <a:pPr>
              <a:defRPr/>
            </a:pPr>
            <a:fld id="{AE6B27ED-8702-488B-A117-EB658BAEDAD9}" type="datetimeFigureOut">
              <a:rPr lang="zh-TW" altLang="en-US"/>
              <a:pPr>
                <a:defRPr/>
              </a:pPr>
              <a:t>2014/5/12</a:t>
            </a:fld>
            <a:endParaRPr lang="zh-TW" altLang="en-US"/>
          </a:p>
        </p:txBody>
      </p:sp>
      <p:sp>
        <p:nvSpPr>
          <p:cNvPr id="6"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3"/>
          </p:nvPr>
        </p:nvSpPr>
        <p:spPr>
          <a:ln/>
        </p:spPr>
        <p:txBody>
          <a:bodyPr/>
          <a:lstStyle>
            <a:lvl1pPr>
              <a:defRPr/>
            </a:lvl1pPr>
          </a:lstStyle>
          <a:p>
            <a:pPr>
              <a:defRPr/>
            </a:pPr>
            <a:fld id="{02D3F924-6306-4A3F-A34F-3F1E3843988F}" type="slidenum">
              <a:rPr lang="zh-TW" altLang="en-US"/>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38925" y="274638"/>
            <a:ext cx="2058988" cy="5880100"/>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29325" cy="58801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pPr>
              <a:defRPr/>
            </a:pPr>
            <a:fld id="{7FC62145-A836-4E82-A8E1-E9AB04DE8409}" type="datetime1">
              <a:rPr lang="zh-TW" altLang="en-US" smtClean="0"/>
              <a:pPr>
                <a:defRPr/>
              </a:pPr>
              <a:t>2014/5/12</a:t>
            </a:fld>
            <a:endParaRPr lang="zh-TW" altLang="en-US"/>
          </a:p>
        </p:txBody>
      </p:sp>
      <p:sp>
        <p:nvSpPr>
          <p:cNvPr id="5" name="Rectangle 4"/>
          <p:cNvSpPr>
            <a:spLocks noGrp="1" noChangeArrowheads="1"/>
          </p:cNvSpPr>
          <p:nvPr>
            <p:ph type="dt" sz="half" idx="11"/>
          </p:nvPr>
        </p:nvSpPr>
        <p:spPr>
          <a:ln/>
        </p:spPr>
        <p:txBody>
          <a:bodyPr/>
          <a:lstStyle>
            <a:lvl1pPr>
              <a:defRPr/>
            </a:lvl1pPr>
          </a:lstStyle>
          <a:p>
            <a:pPr>
              <a:defRPr/>
            </a:pPr>
            <a:fld id="{1510C548-EAC2-4FAE-B1C2-0621EC88C399}" type="datetimeFigureOut">
              <a:rPr lang="zh-TW" altLang="en-US"/>
              <a:pPr>
                <a:defRPr/>
              </a:pPr>
              <a:t>2014/5/12</a:t>
            </a:fld>
            <a:endParaRPr lang="zh-TW" altLang="en-US"/>
          </a:p>
        </p:txBody>
      </p:sp>
      <p:sp>
        <p:nvSpPr>
          <p:cNvPr id="6"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3"/>
          </p:nvPr>
        </p:nvSpPr>
        <p:spPr>
          <a:ln/>
        </p:spPr>
        <p:txBody>
          <a:bodyPr/>
          <a:lstStyle>
            <a:lvl1pPr>
              <a:defRPr/>
            </a:lvl1pPr>
          </a:lstStyle>
          <a:p>
            <a:pPr>
              <a:defRPr/>
            </a:pPr>
            <a:fld id="{9C1C0095-CE7D-448F-8DD3-E933C2D66E1F}" type="slidenum">
              <a:rPr lang="zh-TW" altLang="en-US"/>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i="0"/>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4" name="Rectangle 4"/>
          <p:cNvSpPr>
            <a:spLocks noGrp="1" noChangeArrowheads="1"/>
          </p:cNvSpPr>
          <p:nvPr>
            <p:ph type="dt" sz="half" idx="10"/>
          </p:nvPr>
        </p:nvSpPr>
        <p:spPr>
          <a:ln/>
        </p:spPr>
        <p:txBody>
          <a:bodyPr/>
          <a:lstStyle>
            <a:lvl1pPr>
              <a:defRPr/>
            </a:lvl1pPr>
          </a:lstStyle>
          <a:p>
            <a:pPr>
              <a:defRPr/>
            </a:pPr>
            <a:fld id="{F7E7C4D9-35C0-4A18-92A2-55D3BEC98ED9}" type="datetime1">
              <a:rPr lang="zh-TW" altLang="en-US" smtClean="0"/>
              <a:pPr>
                <a:defRPr/>
              </a:pPr>
              <a:t>2014/5/12</a:t>
            </a:fld>
            <a:endParaRPr lang="zh-TW" altLang="en-US"/>
          </a:p>
        </p:txBody>
      </p:sp>
      <p:sp>
        <p:nvSpPr>
          <p:cNvPr id="5" name="Rectangle 4"/>
          <p:cNvSpPr>
            <a:spLocks noGrp="1" noChangeArrowheads="1"/>
          </p:cNvSpPr>
          <p:nvPr>
            <p:ph type="dt" sz="half" idx="11"/>
          </p:nvPr>
        </p:nvSpPr>
        <p:spPr>
          <a:ln/>
        </p:spPr>
        <p:txBody>
          <a:bodyPr/>
          <a:lstStyle>
            <a:lvl1pPr>
              <a:defRPr/>
            </a:lvl1pPr>
          </a:lstStyle>
          <a:p>
            <a:pPr>
              <a:defRPr/>
            </a:pPr>
            <a:fld id="{550D9387-6F39-4091-A716-B9C4E95E4DAF}" type="datetimeFigureOut">
              <a:rPr lang="zh-TW" altLang="en-US"/>
              <a:pPr>
                <a:defRPr/>
              </a:pPr>
              <a:t>2014/5/12</a:t>
            </a:fld>
            <a:endParaRPr lang="zh-TW" altLang="en-US"/>
          </a:p>
        </p:txBody>
      </p:sp>
      <p:sp>
        <p:nvSpPr>
          <p:cNvPr id="6"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3"/>
          </p:nvPr>
        </p:nvSpPr>
        <p:spPr>
          <a:ln/>
        </p:spPr>
        <p:txBody>
          <a:bodyPr/>
          <a:lstStyle>
            <a:lvl1pPr>
              <a:defRPr/>
            </a:lvl1pPr>
          </a:lstStyle>
          <a:p>
            <a:pPr>
              <a:defRPr/>
            </a:pPr>
            <a:fld id="{AF70BC1E-29C6-4484-9D37-63019B8C4D97}" type="slidenum">
              <a:rPr lang="zh-TW" altLang="en-US"/>
              <a:pPr>
                <a:defRPr/>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pPr>
              <a:defRPr/>
            </a:pPr>
            <a:fld id="{0912E272-EA73-48FD-BB9A-FA41A5C9B0A8}" type="datetime1">
              <a:rPr lang="zh-TW" altLang="en-US" smtClean="0"/>
              <a:pPr>
                <a:defRPr/>
              </a:pPr>
              <a:t>2014/5/12</a:t>
            </a:fld>
            <a:endParaRPr lang="zh-TW" altLang="en-US"/>
          </a:p>
        </p:txBody>
      </p:sp>
      <p:sp>
        <p:nvSpPr>
          <p:cNvPr id="5" name="Rectangle 4"/>
          <p:cNvSpPr>
            <a:spLocks noGrp="1" noChangeArrowheads="1"/>
          </p:cNvSpPr>
          <p:nvPr>
            <p:ph type="dt" sz="half" idx="11"/>
          </p:nvPr>
        </p:nvSpPr>
        <p:spPr>
          <a:ln/>
        </p:spPr>
        <p:txBody>
          <a:bodyPr/>
          <a:lstStyle>
            <a:lvl1pPr>
              <a:defRPr/>
            </a:lvl1pPr>
          </a:lstStyle>
          <a:p>
            <a:pPr>
              <a:defRPr/>
            </a:pPr>
            <a:fld id="{6471B96F-E8B1-4CAE-9790-DFB11523EA12}" type="datetimeFigureOut">
              <a:rPr lang="zh-TW" altLang="en-US"/>
              <a:pPr>
                <a:defRPr/>
              </a:pPr>
              <a:t>2014/5/12</a:t>
            </a:fld>
            <a:endParaRPr lang="zh-TW" altLang="en-US"/>
          </a:p>
        </p:txBody>
      </p:sp>
      <p:sp>
        <p:nvSpPr>
          <p:cNvPr id="6"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7" name="Rectangle 6"/>
          <p:cNvSpPr>
            <a:spLocks noGrp="1" noChangeArrowheads="1"/>
          </p:cNvSpPr>
          <p:nvPr>
            <p:ph type="sldNum" sz="quarter" idx="13"/>
          </p:nvPr>
        </p:nvSpPr>
        <p:spPr>
          <a:ln/>
        </p:spPr>
        <p:txBody>
          <a:bodyPr/>
          <a:lstStyle>
            <a:lvl1pPr>
              <a:defRPr/>
            </a:lvl1pPr>
          </a:lstStyle>
          <a:p>
            <a:pPr>
              <a:defRPr/>
            </a:pPr>
            <a:fld id="{69573D11-F004-457D-BF0E-28186773A0CE}" type="slidenum">
              <a:rPr lang="zh-TW" altLang="en-US"/>
              <a:pPr>
                <a:defRPr/>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pPr>
              <a:defRPr/>
            </a:pPr>
            <a:fld id="{89AAFC98-82CF-4173-AFB0-1C58179434C8}" type="datetime1">
              <a:rPr lang="zh-TW" altLang="en-US" smtClean="0"/>
              <a:pPr>
                <a:defRPr/>
              </a:pPr>
              <a:t>2014/5/12</a:t>
            </a:fld>
            <a:endParaRPr lang="zh-TW" altLang="en-US"/>
          </a:p>
        </p:txBody>
      </p:sp>
      <p:sp>
        <p:nvSpPr>
          <p:cNvPr id="6" name="Rectangle 4"/>
          <p:cNvSpPr>
            <a:spLocks noGrp="1" noChangeArrowheads="1"/>
          </p:cNvSpPr>
          <p:nvPr>
            <p:ph type="dt" sz="half" idx="11"/>
          </p:nvPr>
        </p:nvSpPr>
        <p:spPr>
          <a:ln/>
        </p:spPr>
        <p:txBody>
          <a:bodyPr/>
          <a:lstStyle>
            <a:lvl1pPr>
              <a:defRPr/>
            </a:lvl1pPr>
          </a:lstStyle>
          <a:p>
            <a:pPr>
              <a:defRPr/>
            </a:pPr>
            <a:fld id="{0AA8EF78-2555-42EB-808A-844162974440}" type="datetimeFigureOut">
              <a:rPr lang="zh-TW" altLang="en-US"/>
              <a:pPr>
                <a:defRPr/>
              </a:pPr>
              <a:t>2014/5/12</a:t>
            </a:fld>
            <a:endParaRPr lang="zh-TW" altLang="en-US"/>
          </a:p>
        </p:txBody>
      </p:sp>
      <p:sp>
        <p:nvSpPr>
          <p:cNvPr id="7"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8" name="Rectangle 6"/>
          <p:cNvSpPr>
            <a:spLocks noGrp="1" noChangeArrowheads="1"/>
          </p:cNvSpPr>
          <p:nvPr>
            <p:ph type="sldNum" sz="quarter" idx="13"/>
          </p:nvPr>
        </p:nvSpPr>
        <p:spPr>
          <a:ln/>
        </p:spPr>
        <p:txBody>
          <a:bodyPr/>
          <a:lstStyle>
            <a:lvl1pPr>
              <a:defRPr/>
            </a:lvl1pPr>
          </a:lstStyle>
          <a:p>
            <a:pPr>
              <a:defRPr/>
            </a:pPr>
            <a:fld id="{51E147BB-84AD-496E-A8CA-3090593E25C3}" type="slidenum">
              <a:rPr lang="zh-TW" altLang="en-US"/>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pPr>
              <a:defRPr/>
            </a:pPr>
            <a:fld id="{85B64162-F543-46A2-BF37-9244C6DE9624}" type="datetime1">
              <a:rPr lang="zh-TW" altLang="en-US" smtClean="0"/>
              <a:pPr>
                <a:defRPr/>
              </a:pPr>
              <a:t>2014/5/12</a:t>
            </a:fld>
            <a:endParaRPr lang="zh-TW" altLang="en-US"/>
          </a:p>
        </p:txBody>
      </p:sp>
      <p:sp>
        <p:nvSpPr>
          <p:cNvPr id="8" name="Rectangle 4"/>
          <p:cNvSpPr>
            <a:spLocks noGrp="1" noChangeArrowheads="1"/>
          </p:cNvSpPr>
          <p:nvPr>
            <p:ph type="dt" sz="half" idx="11"/>
          </p:nvPr>
        </p:nvSpPr>
        <p:spPr>
          <a:ln/>
        </p:spPr>
        <p:txBody>
          <a:bodyPr/>
          <a:lstStyle>
            <a:lvl1pPr>
              <a:defRPr/>
            </a:lvl1pPr>
          </a:lstStyle>
          <a:p>
            <a:pPr>
              <a:defRPr/>
            </a:pPr>
            <a:fld id="{C39A6115-7B74-44E4-8A89-3895FE97BA8D}" type="datetimeFigureOut">
              <a:rPr lang="zh-TW" altLang="en-US"/>
              <a:pPr>
                <a:defRPr/>
              </a:pPr>
              <a:t>2014/5/12</a:t>
            </a:fld>
            <a:endParaRPr lang="zh-TW" altLang="en-US"/>
          </a:p>
        </p:txBody>
      </p:sp>
      <p:sp>
        <p:nvSpPr>
          <p:cNvPr id="9"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10" name="Rectangle 6"/>
          <p:cNvSpPr>
            <a:spLocks noGrp="1" noChangeArrowheads="1"/>
          </p:cNvSpPr>
          <p:nvPr>
            <p:ph type="sldNum" sz="quarter" idx="13"/>
          </p:nvPr>
        </p:nvSpPr>
        <p:spPr>
          <a:ln/>
        </p:spPr>
        <p:txBody>
          <a:bodyPr/>
          <a:lstStyle>
            <a:lvl1pPr>
              <a:defRPr/>
            </a:lvl1pPr>
          </a:lstStyle>
          <a:p>
            <a:pPr>
              <a:defRPr/>
            </a:pPr>
            <a:fld id="{3AF16B1B-8C84-4574-9131-3B4E0CBB4163}" type="slidenum">
              <a:rPr lang="zh-TW" altLang="en-US"/>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pPr>
              <a:defRPr/>
            </a:pPr>
            <a:fld id="{AC83F2AF-31B0-4D5D-A42B-1DA37757A014}" type="datetime1">
              <a:rPr lang="zh-TW" altLang="en-US" smtClean="0"/>
              <a:pPr>
                <a:defRPr/>
              </a:pPr>
              <a:t>2014/5/12</a:t>
            </a:fld>
            <a:endParaRPr lang="zh-TW" altLang="en-US"/>
          </a:p>
        </p:txBody>
      </p:sp>
      <p:sp>
        <p:nvSpPr>
          <p:cNvPr id="4" name="Rectangle 4"/>
          <p:cNvSpPr>
            <a:spLocks noGrp="1" noChangeArrowheads="1"/>
          </p:cNvSpPr>
          <p:nvPr>
            <p:ph type="dt" sz="half" idx="11"/>
          </p:nvPr>
        </p:nvSpPr>
        <p:spPr>
          <a:ln/>
        </p:spPr>
        <p:txBody>
          <a:bodyPr/>
          <a:lstStyle>
            <a:lvl1pPr>
              <a:defRPr/>
            </a:lvl1pPr>
          </a:lstStyle>
          <a:p>
            <a:pPr>
              <a:defRPr/>
            </a:pPr>
            <a:fld id="{568B5ED0-672A-467A-A1C9-AF4DEAA999DA}" type="datetimeFigureOut">
              <a:rPr lang="zh-TW" altLang="en-US"/>
              <a:pPr>
                <a:defRPr/>
              </a:pPr>
              <a:t>2014/5/12</a:t>
            </a:fld>
            <a:endParaRPr lang="zh-TW" altLang="en-US"/>
          </a:p>
        </p:txBody>
      </p:sp>
      <p:sp>
        <p:nvSpPr>
          <p:cNvPr id="5"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6" name="Rectangle 6"/>
          <p:cNvSpPr>
            <a:spLocks noGrp="1" noChangeArrowheads="1"/>
          </p:cNvSpPr>
          <p:nvPr>
            <p:ph type="sldNum" sz="quarter" idx="13"/>
          </p:nvPr>
        </p:nvSpPr>
        <p:spPr>
          <a:ln/>
        </p:spPr>
        <p:txBody>
          <a:bodyPr/>
          <a:lstStyle>
            <a:lvl1pPr>
              <a:defRPr/>
            </a:lvl1pPr>
          </a:lstStyle>
          <a:p>
            <a:pPr>
              <a:defRPr/>
            </a:pPr>
            <a:fld id="{1C157A0A-FAF6-45BB-AB5E-F20FAA3D5F7D}" type="slidenum">
              <a:rPr lang="zh-TW" altLang="en-US"/>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0DB3EAA-BDAB-4B3B-9A43-28C4D621074F}" type="datetime1">
              <a:rPr lang="zh-TW" altLang="en-US" smtClean="0"/>
              <a:pPr>
                <a:defRPr/>
              </a:pPr>
              <a:t>2014/5/12</a:t>
            </a:fld>
            <a:endParaRPr lang="zh-TW" altLang="en-US"/>
          </a:p>
        </p:txBody>
      </p:sp>
      <p:sp>
        <p:nvSpPr>
          <p:cNvPr id="3" name="Rectangle 4"/>
          <p:cNvSpPr>
            <a:spLocks noGrp="1" noChangeArrowheads="1"/>
          </p:cNvSpPr>
          <p:nvPr>
            <p:ph type="dt" sz="half" idx="11"/>
          </p:nvPr>
        </p:nvSpPr>
        <p:spPr>
          <a:ln/>
        </p:spPr>
        <p:txBody>
          <a:bodyPr/>
          <a:lstStyle>
            <a:lvl1pPr>
              <a:defRPr/>
            </a:lvl1pPr>
          </a:lstStyle>
          <a:p>
            <a:pPr>
              <a:defRPr/>
            </a:pPr>
            <a:fld id="{872236CD-7B8C-489E-9731-F9D03C55107F}" type="datetimeFigureOut">
              <a:rPr lang="zh-TW" altLang="en-US"/>
              <a:pPr>
                <a:defRPr/>
              </a:pPr>
              <a:t>2014/5/12</a:t>
            </a:fld>
            <a:endParaRPr lang="zh-TW" altLang="en-US"/>
          </a:p>
        </p:txBody>
      </p:sp>
      <p:sp>
        <p:nvSpPr>
          <p:cNvPr id="4"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5" name="Rectangle 6"/>
          <p:cNvSpPr>
            <a:spLocks noGrp="1" noChangeArrowheads="1"/>
          </p:cNvSpPr>
          <p:nvPr>
            <p:ph type="sldNum" sz="quarter" idx="13"/>
          </p:nvPr>
        </p:nvSpPr>
        <p:spPr>
          <a:ln/>
        </p:spPr>
        <p:txBody>
          <a:bodyPr/>
          <a:lstStyle>
            <a:lvl1pPr>
              <a:defRPr/>
            </a:lvl1pPr>
          </a:lstStyle>
          <a:p>
            <a:pPr>
              <a:defRPr/>
            </a:pPr>
            <a:fld id="{57AAAC1F-F1C3-46B1-922C-8EF101EB44F9}" type="slidenum">
              <a:rPr lang="zh-TW" altLang="en-US"/>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B4293CB6-C3AF-4B7F-9DDC-73F34EF52F4A}" type="datetime1">
              <a:rPr lang="zh-TW" altLang="en-US" smtClean="0"/>
              <a:pPr>
                <a:defRPr/>
              </a:pPr>
              <a:t>2014/5/12</a:t>
            </a:fld>
            <a:endParaRPr lang="zh-TW" altLang="en-US"/>
          </a:p>
        </p:txBody>
      </p:sp>
      <p:sp>
        <p:nvSpPr>
          <p:cNvPr id="6" name="Rectangle 4"/>
          <p:cNvSpPr>
            <a:spLocks noGrp="1" noChangeArrowheads="1"/>
          </p:cNvSpPr>
          <p:nvPr>
            <p:ph type="dt" sz="half" idx="11"/>
          </p:nvPr>
        </p:nvSpPr>
        <p:spPr>
          <a:ln/>
        </p:spPr>
        <p:txBody>
          <a:bodyPr/>
          <a:lstStyle>
            <a:lvl1pPr>
              <a:defRPr/>
            </a:lvl1pPr>
          </a:lstStyle>
          <a:p>
            <a:pPr>
              <a:defRPr/>
            </a:pPr>
            <a:fld id="{668C88A4-131C-46D5-A48C-110AB4887862}" type="datetimeFigureOut">
              <a:rPr lang="zh-TW" altLang="en-US"/>
              <a:pPr>
                <a:defRPr/>
              </a:pPr>
              <a:t>2014/5/12</a:t>
            </a:fld>
            <a:endParaRPr lang="zh-TW" altLang="en-US"/>
          </a:p>
        </p:txBody>
      </p:sp>
      <p:sp>
        <p:nvSpPr>
          <p:cNvPr id="7"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8" name="Rectangle 6"/>
          <p:cNvSpPr>
            <a:spLocks noGrp="1" noChangeArrowheads="1"/>
          </p:cNvSpPr>
          <p:nvPr>
            <p:ph type="sldNum" sz="quarter" idx="13"/>
          </p:nvPr>
        </p:nvSpPr>
        <p:spPr>
          <a:ln/>
        </p:spPr>
        <p:txBody>
          <a:bodyPr/>
          <a:lstStyle>
            <a:lvl1pPr>
              <a:defRPr/>
            </a:lvl1pPr>
          </a:lstStyle>
          <a:p>
            <a:pPr>
              <a:defRPr/>
            </a:pPr>
            <a:fld id="{83DEBACE-E286-43EA-9559-7158EA0AFB36}" type="slidenum">
              <a:rPr lang="zh-TW" altLang="en-US"/>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pPr>
              <a:defRPr/>
            </a:pPr>
            <a:fld id="{C0692612-EB9E-4FD6-BD34-CF07238A85CF}" type="datetime1">
              <a:rPr lang="zh-TW" altLang="en-US" smtClean="0"/>
              <a:pPr>
                <a:defRPr/>
              </a:pPr>
              <a:t>2014/5/12</a:t>
            </a:fld>
            <a:endParaRPr lang="zh-TW" altLang="en-US"/>
          </a:p>
        </p:txBody>
      </p:sp>
      <p:sp>
        <p:nvSpPr>
          <p:cNvPr id="6" name="Rectangle 4"/>
          <p:cNvSpPr>
            <a:spLocks noGrp="1" noChangeArrowheads="1"/>
          </p:cNvSpPr>
          <p:nvPr>
            <p:ph type="dt" sz="half" idx="11"/>
          </p:nvPr>
        </p:nvSpPr>
        <p:spPr>
          <a:ln/>
        </p:spPr>
        <p:txBody>
          <a:bodyPr/>
          <a:lstStyle>
            <a:lvl1pPr>
              <a:defRPr/>
            </a:lvl1pPr>
          </a:lstStyle>
          <a:p>
            <a:pPr>
              <a:defRPr/>
            </a:pPr>
            <a:fld id="{F0F96C7A-3AC6-4526-A7CC-8BABD1232D3A}" type="datetimeFigureOut">
              <a:rPr lang="zh-TW" altLang="en-US"/>
              <a:pPr>
                <a:defRPr/>
              </a:pPr>
              <a:t>2014/5/12</a:t>
            </a:fld>
            <a:endParaRPr lang="zh-TW" altLang="en-US"/>
          </a:p>
        </p:txBody>
      </p:sp>
      <p:sp>
        <p:nvSpPr>
          <p:cNvPr id="7" name="Rectangle 5"/>
          <p:cNvSpPr>
            <a:spLocks noGrp="1" noChangeArrowheads="1"/>
          </p:cNvSpPr>
          <p:nvPr>
            <p:ph type="ftr" sz="quarter" idx="12"/>
          </p:nvPr>
        </p:nvSpPr>
        <p:spPr>
          <a:ln/>
        </p:spPr>
        <p:txBody>
          <a:bodyPr/>
          <a:lstStyle>
            <a:lvl1pPr>
              <a:defRPr/>
            </a:lvl1pPr>
          </a:lstStyle>
          <a:p>
            <a:pPr>
              <a:defRPr/>
            </a:pPr>
            <a:endParaRPr lang="zh-TW" altLang="en-US"/>
          </a:p>
        </p:txBody>
      </p:sp>
      <p:sp>
        <p:nvSpPr>
          <p:cNvPr id="8" name="Rectangle 6"/>
          <p:cNvSpPr>
            <a:spLocks noGrp="1" noChangeArrowheads="1"/>
          </p:cNvSpPr>
          <p:nvPr>
            <p:ph type="sldNum" sz="quarter" idx="13"/>
          </p:nvPr>
        </p:nvSpPr>
        <p:spPr>
          <a:ln/>
        </p:spPr>
        <p:txBody>
          <a:bodyPr/>
          <a:lstStyle>
            <a:lvl1pPr>
              <a:defRPr/>
            </a:lvl1pPr>
          </a:lstStyle>
          <a:p>
            <a:pPr>
              <a:defRPr/>
            </a:pPr>
            <a:fld id="{630FDE85-27AD-4EA2-A6B0-660591120881}" type="slidenum">
              <a:rPr lang="zh-TW" altLang="en-US"/>
              <a:pPr>
                <a:defRPr/>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YZU5L"/>
          <p:cNvPicPr>
            <a:picLocks noChangeArrowheads="1"/>
          </p:cNvPicPr>
          <p:nvPr/>
        </p:nvPicPr>
        <p:blipFill>
          <a:blip r:embed="rId13" cstate="print"/>
          <a:srcRect/>
          <a:stretch>
            <a:fillRect/>
          </a:stretch>
        </p:blipFill>
        <p:spPr bwMode="auto">
          <a:xfrm>
            <a:off x="0" y="0"/>
            <a:ext cx="9140825" cy="6856413"/>
          </a:xfrm>
          <a:prstGeom prst="rect">
            <a:avLst/>
          </a:prstGeom>
          <a:noFill/>
          <a:ln w="9525">
            <a:noFill/>
            <a:miter lim="800000"/>
            <a:headEnd/>
            <a:tailEnd/>
          </a:ln>
        </p:spPr>
      </p:pic>
      <p:sp>
        <p:nvSpPr>
          <p:cNvPr id="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TW" altLang="en-US" smtClean="0"/>
              <a:t>            </a:t>
            </a:r>
          </a:p>
        </p:txBody>
      </p:sp>
      <p:sp>
        <p:nvSpPr>
          <p:cNvPr id="3"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smtClean="0"/>
              <a:t>按一下以編輯母片標題樣式</a:t>
            </a:r>
          </a:p>
        </p:txBody>
      </p:sp>
      <p:sp>
        <p:nvSpPr>
          <p:cNvPr id="1028" name="Rectangle 3"/>
          <p:cNvSpPr>
            <a:spLocks noGrp="1" noChangeArrowheads="1"/>
          </p:cNvSpPr>
          <p:nvPr>
            <p:ph type="body" idx="1"/>
          </p:nvPr>
        </p:nvSpPr>
        <p:spPr bwMode="auto">
          <a:xfrm>
            <a:off x="468313" y="16287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1400" smtClean="0">
                <a:latin typeface="+mn-lt"/>
                <a:ea typeface="+mn-ea"/>
              </a:defRPr>
            </a:lvl1pPr>
          </a:lstStyle>
          <a:p>
            <a:pPr>
              <a:defRPr/>
            </a:pPr>
            <a:fld id="{2A2AE7D4-85AF-4755-9B88-34AD5A639BF6}" type="datetime1">
              <a:rPr lang="zh-TW" altLang="en-US" smtClean="0"/>
              <a:pPr>
                <a:defRPr/>
              </a:pPr>
              <a:t>2014/5/12</a:t>
            </a:fld>
            <a:endParaRPr lang="zh-TW" altLang="en-US"/>
          </a:p>
        </p:txBody>
      </p:sp>
      <p:sp>
        <p:nvSpPr>
          <p:cNvPr id="5"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fontAlgn="auto">
              <a:spcBef>
                <a:spcPts val="0"/>
              </a:spcBef>
              <a:spcAft>
                <a:spcPts val="0"/>
              </a:spcAft>
              <a:defRPr kumimoji="0" sz="1400" smtClean="0">
                <a:latin typeface="+mn-lt"/>
                <a:ea typeface="+mn-ea"/>
              </a:defRPr>
            </a:lvl1pPr>
          </a:lstStyle>
          <a:p>
            <a:pPr>
              <a:defRPr/>
            </a:pPr>
            <a:fld id="{D2473AAB-A158-45DD-88AB-C9D155A5C13D}" type="datetimeFigureOut">
              <a:rPr lang="zh-TW" altLang="en-US"/>
              <a:pPr>
                <a:defRPr/>
              </a:pPr>
              <a:t>2014/5/12</a:t>
            </a:fld>
            <a:endParaRPr lang="zh-TW" alt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fontAlgn="auto">
              <a:spcBef>
                <a:spcPts val="0"/>
              </a:spcBef>
              <a:spcAft>
                <a:spcPts val="0"/>
              </a:spcAft>
              <a:defRPr kumimoji="0" sz="1400">
                <a:latin typeface="+mn-lt"/>
                <a:ea typeface="+mn-ea"/>
              </a:defRPr>
            </a:lvl1pPr>
          </a:lstStyle>
          <a:p>
            <a:pPr>
              <a:defRPr/>
            </a:pPr>
            <a:endParaRPr lang="zh-TW" alt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auto">
              <a:spcBef>
                <a:spcPts val="0"/>
              </a:spcBef>
              <a:spcAft>
                <a:spcPts val="0"/>
              </a:spcAft>
              <a:defRPr kumimoji="0" sz="1400" smtClean="0">
                <a:latin typeface="+mn-lt"/>
                <a:ea typeface="+mn-ea"/>
              </a:defRPr>
            </a:lvl1pPr>
          </a:lstStyle>
          <a:p>
            <a:pPr>
              <a:defRPr/>
            </a:pPr>
            <a:fld id="{59BD69D2-5A9D-4219-BBDE-38EEB405BA5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3695" r:id="rId1"/>
    <p:sldLayoutId id="2147483694" r:id="rId2"/>
    <p:sldLayoutId id="2147483693" r:id="rId3"/>
    <p:sldLayoutId id="2147483692" r:id="rId4"/>
    <p:sldLayoutId id="2147483691" r:id="rId5"/>
    <p:sldLayoutId id="2147483690" r:id="rId6"/>
    <p:sldLayoutId id="2147483689" r:id="rId7"/>
    <p:sldLayoutId id="2147483688" r:id="rId8"/>
    <p:sldLayoutId id="2147483687" r:id="rId9"/>
    <p:sldLayoutId id="2147483686" r:id="rId10"/>
    <p:sldLayoutId id="2147483685" r:id="rId11"/>
  </p:sldLayoutIdLst>
  <p:hf hdr="0" ftr="0" dt="0"/>
  <p:txStyles>
    <p:titleStyle>
      <a:lvl1pPr algn="ctr" rtl="0" fontAlgn="base">
        <a:spcBef>
          <a:spcPct val="0"/>
        </a:spcBef>
        <a:spcAft>
          <a:spcPct val="0"/>
        </a:spcAft>
        <a:defRPr kumimoji="1" sz="4400" b="1">
          <a:solidFill>
            <a:schemeClr val="accent2"/>
          </a:solidFill>
          <a:effectLst>
            <a:outerShdw blurRad="38100" dist="38100" dir="2700000" algn="tl">
              <a:srgbClr val="C0C0C0"/>
            </a:outerShdw>
          </a:effectLst>
          <a:latin typeface="+mj-lt"/>
          <a:ea typeface="+mj-ea"/>
          <a:cs typeface="+mj-cs"/>
        </a:defRPr>
      </a:lvl1pPr>
      <a:lvl2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2pPr>
      <a:lvl3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3pPr>
      <a:lvl4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4pPr>
      <a:lvl5pPr algn="ctr" rtl="0" fontAlgn="base">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5pPr>
      <a:lvl6pPr marL="4572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6pPr>
      <a:lvl7pPr marL="9144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7pPr>
      <a:lvl8pPr marL="13716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8pPr>
      <a:lvl9pPr marL="1828800" algn="ctr" rtl="0" eaLnBrk="1" fontAlgn="base" hangingPunct="1">
        <a:spcBef>
          <a:spcPct val="0"/>
        </a:spcBef>
        <a:spcAft>
          <a:spcPct val="0"/>
        </a:spcAft>
        <a:defRPr kumimoji="1" sz="4400" b="1">
          <a:solidFill>
            <a:schemeClr val="accent2"/>
          </a:solidFill>
          <a:effectLst>
            <a:outerShdw blurRad="38100" dist="38100" dir="2700000" algn="tl">
              <a:srgbClr val="C0C0C0"/>
            </a:outerShdw>
          </a:effectLst>
          <a:latin typeface="Times New Roman" pitchFamily="18" charset="0"/>
          <a:ea typeface="標楷體" pitchFamily="65" charset="-120"/>
        </a:defRPr>
      </a:lvl9pPr>
    </p:titleStyle>
    <p:bodyStyle>
      <a:lvl1pPr marL="342900" indent="-342900" algn="l" rtl="0" fontAlgn="base">
        <a:spcBef>
          <a:spcPct val="20000"/>
        </a:spcBef>
        <a:spcAft>
          <a:spcPct val="0"/>
        </a:spcAft>
        <a:buChar char="•"/>
        <a:defRPr kumimoji="1" sz="3200">
          <a:solidFill>
            <a:srgbClr val="660066"/>
          </a:solidFill>
          <a:latin typeface="+mn-lt"/>
          <a:ea typeface="+mn-ea"/>
          <a:cs typeface="+mn-cs"/>
        </a:defRPr>
      </a:lvl1pPr>
      <a:lvl2pPr marL="742950" indent="-285750" algn="l" rtl="0" fontAlgn="base">
        <a:spcBef>
          <a:spcPct val="20000"/>
        </a:spcBef>
        <a:spcAft>
          <a:spcPct val="0"/>
        </a:spcAft>
        <a:buChar char="–"/>
        <a:defRPr kumimoji="1" sz="2800">
          <a:solidFill>
            <a:srgbClr val="660066"/>
          </a:solidFill>
          <a:latin typeface="+mn-lt"/>
          <a:ea typeface="+mn-ea"/>
        </a:defRPr>
      </a:lvl2pPr>
      <a:lvl3pPr marL="1143000" indent="-228600" algn="l" rtl="0" fontAlgn="base">
        <a:spcBef>
          <a:spcPct val="20000"/>
        </a:spcBef>
        <a:spcAft>
          <a:spcPct val="0"/>
        </a:spcAft>
        <a:buChar char="•"/>
        <a:defRPr kumimoji="1" sz="2400">
          <a:solidFill>
            <a:srgbClr val="660066"/>
          </a:solidFill>
          <a:latin typeface="+mn-lt"/>
          <a:ea typeface="+mn-ea"/>
        </a:defRPr>
      </a:lvl3pPr>
      <a:lvl4pPr marL="1600200" indent="-228600" algn="l" rtl="0" fontAlgn="base">
        <a:spcBef>
          <a:spcPct val="20000"/>
        </a:spcBef>
        <a:spcAft>
          <a:spcPct val="0"/>
        </a:spcAft>
        <a:buChar char="–"/>
        <a:defRPr kumimoji="1" sz="2000">
          <a:solidFill>
            <a:srgbClr val="660066"/>
          </a:solidFill>
          <a:latin typeface="+mn-lt"/>
          <a:ea typeface="+mn-ea"/>
        </a:defRPr>
      </a:lvl4pPr>
      <a:lvl5pPr marL="2057400" indent="-228600" algn="l" rtl="0" fontAlgn="base">
        <a:spcBef>
          <a:spcPct val="20000"/>
        </a:spcBef>
        <a:spcAft>
          <a:spcPct val="0"/>
        </a:spcAft>
        <a:buChar char="»"/>
        <a:defRPr kumimoji="1" sz="2000">
          <a:solidFill>
            <a:srgbClr val="660066"/>
          </a:solidFill>
          <a:latin typeface="+mn-lt"/>
          <a:ea typeface="+mn-ea"/>
        </a:defRPr>
      </a:lvl5pPr>
      <a:lvl6pPr marL="2514600" indent="-228600" algn="l" rtl="0" eaLnBrk="1" fontAlgn="base" hangingPunct="1">
        <a:spcBef>
          <a:spcPct val="20000"/>
        </a:spcBef>
        <a:spcAft>
          <a:spcPct val="0"/>
        </a:spcAft>
        <a:buChar char="»"/>
        <a:defRPr kumimoji="1" sz="2000">
          <a:solidFill>
            <a:srgbClr val="660066"/>
          </a:solidFill>
          <a:latin typeface="+mn-lt"/>
          <a:ea typeface="+mn-ea"/>
        </a:defRPr>
      </a:lvl6pPr>
      <a:lvl7pPr marL="2971800" indent="-228600" algn="l" rtl="0" eaLnBrk="1" fontAlgn="base" hangingPunct="1">
        <a:spcBef>
          <a:spcPct val="20000"/>
        </a:spcBef>
        <a:spcAft>
          <a:spcPct val="0"/>
        </a:spcAft>
        <a:buChar char="»"/>
        <a:defRPr kumimoji="1" sz="2000">
          <a:solidFill>
            <a:srgbClr val="660066"/>
          </a:solidFill>
          <a:latin typeface="+mn-lt"/>
          <a:ea typeface="+mn-ea"/>
        </a:defRPr>
      </a:lvl7pPr>
      <a:lvl8pPr marL="3429000" indent="-228600" algn="l" rtl="0" eaLnBrk="1" fontAlgn="base" hangingPunct="1">
        <a:spcBef>
          <a:spcPct val="20000"/>
        </a:spcBef>
        <a:spcAft>
          <a:spcPct val="0"/>
        </a:spcAft>
        <a:buChar char="»"/>
        <a:defRPr kumimoji="1" sz="2000">
          <a:solidFill>
            <a:srgbClr val="660066"/>
          </a:solidFill>
          <a:latin typeface="+mn-lt"/>
          <a:ea typeface="+mn-ea"/>
        </a:defRPr>
      </a:lvl8pPr>
      <a:lvl9pPr marL="3886200" indent="-228600" algn="l" rtl="0" eaLnBrk="1" fontAlgn="base" hangingPunct="1">
        <a:spcBef>
          <a:spcPct val="20000"/>
        </a:spcBef>
        <a:spcAft>
          <a:spcPct val="0"/>
        </a:spcAft>
        <a:buChar char="»"/>
        <a:defRPr kumimoji="1" sz="2000">
          <a:solidFill>
            <a:srgbClr val="660066"/>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1.jpeg"/><Relationship Id="rId7" Type="http://schemas.openxmlformats.org/officeDocument/2006/relationships/image" Target="../media/image34.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3.jpeg"/><Relationship Id="rId5" Type="http://schemas.openxmlformats.org/officeDocument/2006/relationships/oleObject" Target="../embeddings/oleObject7.bin"/><Relationship Id="rId4" Type="http://schemas.openxmlformats.org/officeDocument/2006/relationships/image" Target="../media/image3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38.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jpeg"/><Relationship Id="rId7" Type="http://schemas.openxmlformats.org/officeDocument/2006/relationships/image" Target="../media/image56.jpeg"/><Relationship Id="rId2" Type="http://schemas.openxmlformats.org/officeDocument/2006/relationships/image" Target="../media/image51.jpeg"/><Relationship Id="rId1" Type="http://schemas.openxmlformats.org/officeDocument/2006/relationships/slideLayout" Target="../slideLayouts/slideLayout2.xml"/><Relationship Id="rId6" Type="http://schemas.openxmlformats.org/officeDocument/2006/relationships/image" Target="../media/image55.jpeg"/><Relationship Id="rId5" Type="http://schemas.openxmlformats.org/officeDocument/2006/relationships/image" Target="../media/image54.jpeg"/><Relationship Id="rId4" Type="http://schemas.openxmlformats.org/officeDocument/2006/relationships/image" Target="../media/image53.jpeg"/></Relationships>
</file>

<file path=ppt/slides/_rels/slide3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2.xml"/><Relationship Id="rId5" Type="http://schemas.openxmlformats.org/officeDocument/2006/relationships/image" Target="../media/image60.jpeg"/><Relationship Id="rId4" Type="http://schemas.openxmlformats.org/officeDocument/2006/relationships/image" Target="../media/image59.jpeg"/></Relationships>
</file>

<file path=ppt/slides/_rels/slide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wmf"/><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 Id="rId9" Type="http://schemas.openxmlformats.org/officeDocument/2006/relationships/image" Target="../media/image14.jpeg"/></Relationships>
</file>

<file path=ppt/slides/_rels/slide40.xml.rels><?xml version="1.0" encoding="UTF-8" standalone="yes"?>
<Relationships xmlns="http://schemas.openxmlformats.org/package/2006/relationships"><Relationship Id="rId8" Type="http://schemas.openxmlformats.org/officeDocument/2006/relationships/image" Target="../media/image67.jpeg"/><Relationship Id="rId3" Type="http://schemas.openxmlformats.org/officeDocument/2006/relationships/image" Target="../media/image62.jpeg"/><Relationship Id="rId7" Type="http://schemas.openxmlformats.org/officeDocument/2006/relationships/image" Target="../media/image66.jpe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65.jpeg"/><Relationship Id="rId5" Type="http://schemas.openxmlformats.org/officeDocument/2006/relationships/image" Target="../media/image64.jpeg"/><Relationship Id="rId4" Type="http://schemas.openxmlformats.org/officeDocument/2006/relationships/image" Target="../media/image63.jpe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1.jpeg"/></Relationships>
</file>

<file path=ppt/slides/_rels/slide43.xml.rels><?xml version="1.0" encoding="UTF-8" standalone="yes"?>
<Relationships xmlns="http://schemas.openxmlformats.org/package/2006/relationships"><Relationship Id="rId3" Type="http://schemas.openxmlformats.org/officeDocument/2006/relationships/image" Target="../media/image73.jpeg"/><Relationship Id="rId2" Type="http://schemas.openxmlformats.org/officeDocument/2006/relationships/image" Target="../media/image72.jpeg"/><Relationship Id="rId1" Type="http://schemas.openxmlformats.org/officeDocument/2006/relationships/slideLayout" Target="../slideLayouts/slideLayout2.xml"/><Relationship Id="rId5" Type="http://schemas.openxmlformats.org/officeDocument/2006/relationships/image" Target="../media/image75.jpeg"/><Relationship Id="rId4" Type="http://schemas.openxmlformats.org/officeDocument/2006/relationships/image" Target="../media/image74.jpeg"/></Relationships>
</file>

<file path=ppt/slides/_rels/slide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jpeg"/><Relationship Id="rId5" Type="http://schemas.openxmlformats.org/officeDocument/2006/relationships/image" Target="../media/image25.jpeg"/><Relationship Id="rId4" Type="http://schemas.openxmlformats.org/officeDocument/2006/relationships/image" Target="../media/image24.jpeg"/></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標題 1"/>
          <p:cNvSpPr>
            <a:spLocks noGrp="1"/>
          </p:cNvSpPr>
          <p:nvPr>
            <p:ph type="ctrTitle"/>
          </p:nvPr>
        </p:nvSpPr>
        <p:spPr>
          <a:noFill/>
        </p:spPr>
        <p:txBody>
          <a:bodyPr/>
          <a:lstStyle/>
          <a:p>
            <a:pPr>
              <a:defRPr/>
            </a:pPr>
            <a:r>
              <a:rPr lang="zh-TW" altLang="en-US" dirty="0" smtClean="0">
                <a:effectLst>
                  <a:outerShdw blurRad="38100" dist="38100" dir="2700000" algn="tl">
                    <a:srgbClr val="000000">
                      <a:alpha val="43137"/>
                    </a:srgbClr>
                  </a:outerShdw>
                </a:effectLst>
              </a:rPr>
              <a:t>光影及著色</a:t>
            </a:r>
            <a:endParaRPr lang="zh-TW" altLang="en-US" dirty="0">
              <a:effectLst>
                <a:outerShdw blurRad="38100" dist="38100" dir="2700000" algn="tl">
                  <a:srgbClr val="000000">
                    <a:alpha val="43137"/>
                  </a:srgbClr>
                </a:outerShdw>
              </a:effectLst>
            </a:endParaRPr>
          </a:p>
        </p:txBody>
      </p:sp>
      <p:sp>
        <p:nvSpPr>
          <p:cNvPr id="13315" name="副標題 2"/>
          <p:cNvSpPr>
            <a:spLocks noGrp="1"/>
          </p:cNvSpPr>
          <p:nvPr>
            <p:ph type="subTitle" idx="1"/>
          </p:nvPr>
        </p:nvSpPr>
        <p:spPr/>
        <p:txBody>
          <a:bodyPr/>
          <a:lstStyle/>
          <a:p>
            <a:r>
              <a:rPr lang="zh-TW" altLang="en-US" smtClean="0"/>
              <a:t>元智大學資訊傳播學系</a:t>
            </a:r>
          </a:p>
          <a:p>
            <a:r>
              <a:rPr lang="zh-TW" altLang="en-US" smtClean="0"/>
              <a:t>助理教授 鄧進宏</a:t>
            </a:r>
          </a:p>
          <a:p>
            <a:endParaRPr lang="zh-TW" altLang="en-US" smtClean="0"/>
          </a:p>
        </p:txBody>
      </p:sp>
      <p:sp>
        <p:nvSpPr>
          <p:cNvPr id="13316" name="Rectangle 4"/>
          <p:cNvSpPr>
            <a:spLocks noChangeArrowheads="1"/>
          </p:cNvSpPr>
          <p:nvPr/>
        </p:nvSpPr>
        <p:spPr bwMode="auto">
          <a:xfrm>
            <a:off x="1476375" y="1341438"/>
            <a:ext cx="6400800" cy="863600"/>
          </a:xfrm>
          <a:prstGeom prst="rect">
            <a:avLst/>
          </a:prstGeom>
          <a:noFill/>
          <a:ln w="9525">
            <a:noFill/>
            <a:miter lim="800000"/>
            <a:headEnd/>
            <a:tailEnd/>
          </a:ln>
        </p:spPr>
        <p:txBody>
          <a:bodyPr/>
          <a:lstStyle/>
          <a:p>
            <a:pPr algn="ctr">
              <a:spcBef>
                <a:spcPct val="20000"/>
              </a:spcBef>
            </a:pPr>
            <a:r>
              <a:rPr kumimoji="0" lang="en-US" altLang="zh-TW" sz="2800">
                <a:solidFill>
                  <a:srgbClr val="660066"/>
                </a:solidFill>
                <a:ea typeface="標楷體" pitchFamily="65" charset="-120"/>
              </a:rPr>
              <a:t>IC271A: </a:t>
            </a:r>
            <a:r>
              <a:rPr kumimoji="0" lang="zh-TW" altLang="en-US" sz="2800">
                <a:solidFill>
                  <a:srgbClr val="660066"/>
                </a:solidFill>
                <a:ea typeface="標楷體" pitchFamily="65" charset="-120"/>
              </a:rPr>
              <a:t>電腦圖學</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pPr lvl="1"/>
            <a:r>
              <a:rPr lang="en-US" altLang="zh-TW" dirty="0" smtClean="0"/>
              <a:t>OpenGL</a:t>
            </a:r>
            <a:r>
              <a:rPr lang="zh-TW" altLang="en-US" dirty="0" smtClean="0"/>
              <a:t>可容許全域環境光源、材質自發光以及讓數個光源同時並存，同時也可容許特殊光源如探照燈等，故最後的光影計算公式如下：</a:t>
            </a:r>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r>
              <a:rPr lang="en-US" altLang="zh-TW" i="1" dirty="0" err="1" smtClean="0">
                <a:latin typeface="+mj-lt"/>
              </a:rPr>
              <a:t>I</a:t>
            </a:r>
            <a:r>
              <a:rPr lang="en-US" altLang="zh-TW" i="1" baseline="-25000" dirty="0" err="1" smtClean="0">
                <a:latin typeface="+mj-lt"/>
              </a:rPr>
              <a:t>e</a:t>
            </a:r>
            <a:r>
              <a:rPr lang="en-US" altLang="zh-TW" dirty="0" smtClean="0"/>
              <a:t>: </a:t>
            </a:r>
            <a:r>
              <a:rPr lang="zh-TW" altLang="en-US" dirty="0" smtClean="0"/>
              <a:t>材質自發光成份</a:t>
            </a:r>
            <a:endParaRPr lang="en-US" altLang="zh-TW" dirty="0" smtClean="0"/>
          </a:p>
          <a:p>
            <a:pPr lvl="2"/>
            <a:r>
              <a:rPr lang="en-US" altLang="zh-TW" i="1" dirty="0" err="1" smtClean="0">
                <a:latin typeface="+mj-lt"/>
              </a:rPr>
              <a:t>L</a:t>
            </a:r>
            <a:r>
              <a:rPr lang="en-US" altLang="zh-TW" i="1" baseline="-25000" dirty="0" err="1" smtClean="0">
                <a:latin typeface="+mj-lt"/>
              </a:rPr>
              <a:t>ga</a:t>
            </a:r>
            <a:r>
              <a:rPr lang="en-US" altLang="zh-TW" dirty="0" smtClean="0"/>
              <a:t>:</a:t>
            </a:r>
            <a:r>
              <a:rPr lang="zh-TW" altLang="en-US" dirty="0" smtClean="0"/>
              <a:t>全域環境光入射光強度，</a:t>
            </a:r>
            <a:r>
              <a:rPr lang="en-US" altLang="zh-TW" i="1" dirty="0" err="1" smtClean="0">
                <a:latin typeface="+mj-lt"/>
              </a:rPr>
              <a:t>k</a:t>
            </a:r>
            <a:r>
              <a:rPr lang="en-US" altLang="zh-TW" i="1" baseline="-25000" dirty="0" err="1" smtClean="0">
                <a:latin typeface="+mj-lt"/>
              </a:rPr>
              <a:t>ga</a:t>
            </a:r>
            <a:r>
              <a:rPr lang="en-US" altLang="zh-TW" dirty="0" smtClean="0"/>
              <a:t>: </a:t>
            </a:r>
            <a:r>
              <a:rPr lang="zh-TW" altLang="en-US" dirty="0" smtClean="0"/>
              <a:t>全域環境光反射係數</a:t>
            </a:r>
            <a:endParaRPr lang="en-US" altLang="zh-TW" dirty="0" smtClean="0"/>
          </a:p>
          <a:p>
            <a:pPr lvl="2"/>
            <a:r>
              <a:rPr lang="en-US" altLang="zh-TW" i="1" dirty="0" err="1" smtClean="0">
                <a:latin typeface="+mj-lt"/>
              </a:rPr>
              <a:t>k</a:t>
            </a:r>
            <a:r>
              <a:rPr lang="en-US" altLang="zh-TW" i="1" baseline="-25000" dirty="0" err="1" smtClean="0">
                <a:latin typeface="+mj-lt"/>
              </a:rPr>
              <a:t>spot</a:t>
            </a:r>
            <a:r>
              <a:rPr lang="en-US" altLang="zh-TW" dirty="0" smtClean="0"/>
              <a:t>: </a:t>
            </a:r>
            <a:r>
              <a:rPr lang="zh-TW" altLang="en-US" dirty="0" smtClean="0"/>
              <a:t>探照燈光源影響係數</a:t>
            </a:r>
            <a:endParaRPr lang="en-US" altLang="zh-TW" dirty="0" smtClean="0"/>
          </a:p>
          <a:p>
            <a:pPr lvl="2"/>
            <a:r>
              <a:rPr lang="en-US" altLang="zh-TW" i="1" dirty="0" smtClean="0">
                <a:latin typeface="+mj-lt"/>
              </a:rPr>
              <a:t>N</a:t>
            </a:r>
            <a:r>
              <a:rPr lang="en-US" altLang="zh-TW" dirty="0" smtClean="0"/>
              <a:t>: </a:t>
            </a:r>
            <a:r>
              <a:rPr lang="zh-TW" altLang="en-US" dirty="0" smtClean="0"/>
              <a:t>光源個數</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10</a:t>
            </a:fld>
            <a:endParaRPr lang="zh-TW" altLang="en-US"/>
          </a:p>
        </p:txBody>
      </p:sp>
      <p:graphicFrame>
        <p:nvGraphicFramePr>
          <p:cNvPr id="5122" name="Object 2"/>
          <p:cNvGraphicFramePr>
            <a:graphicFrameLocks noChangeAspect="1"/>
          </p:cNvGraphicFramePr>
          <p:nvPr/>
        </p:nvGraphicFramePr>
        <p:xfrm>
          <a:off x="1409700" y="2000250"/>
          <a:ext cx="7110413" cy="1071563"/>
        </p:xfrm>
        <a:graphic>
          <a:graphicData uri="http://schemas.openxmlformats.org/presentationml/2006/ole">
            <p:oleObj spid="_x0000_s5122" name="方程式" r:id="rId3" imgW="4419360" imgH="68580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smtClean="0"/>
              <a:t>OpenGL</a:t>
            </a:r>
            <a:r>
              <a:rPr lang="zh-TW" altLang="en-US" dirty="0" smtClean="0"/>
              <a:t>的光源設定指令</a:t>
            </a:r>
            <a:endParaRPr lang="zh-TW" altLang="en-US" dirty="0"/>
          </a:p>
        </p:txBody>
      </p:sp>
      <p:sp>
        <p:nvSpPr>
          <p:cNvPr id="3" name="內容版面配置區 2"/>
          <p:cNvSpPr>
            <a:spLocks noGrp="1"/>
          </p:cNvSpPr>
          <p:nvPr>
            <p:ph idx="1"/>
          </p:nvPr>
        </p:nvSpPr>
        <p:spPr/>
        <p:txBody>
          <a:bodyPr/>
          <a:lstStyle/>
          <a:p>
            <a:r>
              <a:rPr lang="en-US" altLang="zh-TW" dirty="0" err="1" smtClean="0"/>
              <a:t>glLightModel</a:t>
            </a:r>
            <a:r>
              <a:rPr lang="en-US" altLang="zh-TW" dirty="0" smtClean="0"/>
              <a:t>*</a:t>
            </a:r>
            <a:r>
              <a:rPr lang="zh-TW" altLang="en-US" dirty="0" smtClean="0"/>
              <a:t>指令：</a:t>
            </a:r>
            <a:endParaRPr lang="en-US" altLang="zh-TW" dirty="0" smtClean="0"/>
          </a:p>
          <a:p>
            <a:pPr lvl="1"/>
            <a:r>
              <a:rPr lang="zh-TW" altLang="en-US" dirty="0" smtClean="0"/>
              <a:t>設定光源模型的相關屬性，其主要功能有三：</a:t>
            </a:r>
            <a:endParaRPr lang="en-US" altLang="zh-TW" dirty="0" smtClean="0"/>
          </a:p>
          <a:p>
            <a:pPr lvl="2">
              <a:buNone/>
            </a:pPr>
            <a:r>
              <a:rPr lang="en-US" altLang="zh-TW" dirty="0" smtClean="0"/>
              <a:t>1. </a:t>
            </a:r>
            <a:r>
              <a:rPr lang="zh-TW" altLang="en-US" dirty="0" smtClean="0"/>
              <a:t>設定全域環境光源的強度</a:t>
            </a:r>
            <a:endParaRPr lang="en-US" altLang="zh-TW" dirty="0" smtClean="0"/>
          </a:p>
          <a:p>
            <a:pPr lvl="2">
              <a:buNone/>
            </a:pPr>
            <a:r>
              <a:rPr lang="en-US" altLang="zh-TW" dirty="0" smtClean="0"/>
              <a:t>2. </a:t>
            </a:r>
            <a:r>
              <a:rPr lang="zh-TW" altLang="en-US" dirty="0" smtClean="0"/>
              <a:t>設定觀者是否位於場景內或位於無窮遠數</a:t>
            </a:r>
            <a:endParaRPr lang="en-US" altLang="zh-TW" dirty="0" smtClean="0"/>
          </a:p>
          <a:p>
            <a:pPr lvl="2">
              <a:buNone/>
            </a:pPr>
            <a:r>
              <a:rPr lang="en-US" altLang="zh-TW" dirty="0" smtClean="0"/>
              <a:t>3. </a:t>
            </a:r>
            <a:r>
              <a:rPr lang="zh-TW" altLang="en-US" dirty="0" smtClean="0"/>
              <a:t>設定是否要對物體的正反面進行光影計算</a:t>
            </a:r>
            <a:endParaRPr lang="en-US" altLang="zh-TW" dirty="0" smtClean="0"/>
          </a:p>
          <a:p>
            <a:pPr lvl="1"/>
            <a:r>
              <a:rPr lang="zh-TW" altLang="en-US" dirty="0" smtClean="0"/>
              <a:t>用法：</a:t>
            </a:r>
            <a:r>
              <a:rPr lang="en-US" altLang="zh-TW" dirty="0" err="1" smtClean="0"/>
              <a:t>glLightModel</a:t>
            </a:r>
            <a:r>
              <a:rPr lang="en-US" altLang="zh-TW" dirty="0" smtClean="0"/>
              <a:t>*(</a:t>
            </a:r>
            <a:r>
              <a:rPr lang="en-US" altLang="zh-TW" dirty="0" err="1" smtClean="0"/>
              <a:t>pname</a:t>
            </a:r>
            <a:r>
              <a:rPr lang="en-US" altLang="zh-TW" dirty="0" smtClean="0"/>
              <a:t>, value)</a:t>
            </a:r>
          </a:p>
          <a:p>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11</a:t>
            </a:fld>
            <a:endParaRPr lang="zh-TW" altLang="en-US"/>
          </a:p>
        </p:txBody>
      </p:sp>
      <p:graphicFrame>
        <p:nvGraphicFramePr>
          <p:cNvPr id="5" name="表格 4"/>
          <p:cNvGraphicFramePr>
            <a:graphicFrameLocks noGrp="1"/>
          </p:cNvGraphicFramePr>
          <p:nvPr/>
        </p:nvGraphicFramePr>
        <p:xfrm>
          <a:off x="785786" y="4303094"/>
          <a:ext cx="7715304" cy="1483360"/>
        </p:xfrm>
        <a:graphic>
          <a:graphicData uri="http://schemas.openxmlformats.org/drawingml/2006/table">
            <a:tbl>
              <a:tblPr firstRow="1" bandRow="1">
                <a:tableStyleId>{5C22544A-7EE6-4342-B048-85BDC9FD1C3A}</a:tableStyleId>
              </a:tblPr>
              <a:tblGrid>
                <a:gridCol w="3286148"/>
                <a:gridCol w="1714512"/>
                <a:gridCol w="2714644"/>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預設數值</a:t>
                      </a:r>
                      <a:r>
                        <a:rPr lang="en-US" altLang="zh-TW" sz="1600" b="0" cap="none" spc="0" dirty="0" smtClean="0">
                          <a:ln>
                            <a:noFill/>
                          </a:ln>
                          <a:solidFill>
                            <a:srgbClr val="660066"/>
                          </a:solidFill>
                          <a:effectLst/>
                        </a:rPr>
                        <a:t>(value)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algn="l"/>
                      <a:r>
                        <a:rPr lang="en-US" altLang="zh-TW" sz="1400" b="0" cap="none" spc="0" dirty="0" smtClean="0">
                          <a:ln>
                            <a:noFill/>
                          </a:ln>
                          <a:solidFill>
                            <a:srgbClr val="660066"/>
                          </a:solidFill>
                          <a:effectLst/>
                          <a:latin typeface="+mn-lt"/>
                        </a:rPr>
                        <a:t>GL_LIGHT_MODEL_AMBIENT</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(0.2, 0.2, 0.2, 1.0)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l"/>
                      <a:r>
                        <a:rPr lang="zh-TW" altLang="en-US" sz="1400" b="0" cap="none" spc="0" dirty="0" smtClean="0">
                          <a:ln>
                            <a:noFill/>
                          </a:ln>
                          <a:solidFill>
                            <a:srgbClr val="660066"/>
                          </a:solidFill>
                          <a:effectLst/>
                        </a:rPr>
                        <a:t>全域環境光源</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algn="l"/>
                      <a:r>
                        <a:rPr lang="en-US" altLang="zh-TW" sz="1400" b="0" cap="none" spc="0" dirty="0" smtClean="0">
                          <a:ln>
                            <a:noFill/>
                          </a:ln>
                          <a:solidFill>
                            <a:srgbClr val="660066"/>
                          </a:solidFill>
                          <a:effectLst/>
                          <a:latin typeface="+mn-lt"/>
                        </a:rPr>
                        <a:t>GL_LIGHT_MODEL_LOCAL_VIEWER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 </a:t>
                      </a:r>
                      <a:r>
                        <a:rPr lang="zh-TW" altLang="en-US" sz="1400" b="0" cap="none" spc="0" dirty="0" smtClean="0">
                          <a:ln>
                            <a:noFill/>
                          </a:ln>
                          <a:solidFill>
                            <a:srgbClr val="660066"/>
                          </a:solidFill>
                          <a:effectLst/>
                        </a:rPr>
                        <a:t>或</a:t>
                      </a:r>
                      <a:r>
                        <a:rPr lang="en-US" altLang="zh-TW" sz="1400" b="0" cap="none" spc="0" dirty="0" smtClean="0">
                          <a:ln>
                            <a:noFill/>
                          </a:ln>
                          <a:solidFill>
                            <a:srgbClr val="660066"/>
                          </a:solidFill>
                          <a:effectLst/>
                        </a:rPr>
                        <a:t>GL_FALSE</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l"/>
                      <a:r>
                        <a:rPr lang="zh-TW" altLang="en-US" sz="1400" b="0" cap="none" spc="0" dirty="0" smtClean="0">
                          <a:ln>
                            <a:noFill/>
                          </a:ln>
                          <a:solidFill>
                            <a:srgbClr val="660066"/>
                          </a:solidFill>
                          <a:effectLst/>
                        </a:rPr>
                        <a:t>觀者是否位於場景內</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algn="l"/>
                      <a:r>
                        <a:rPr lang="en-US" altLang="zh-TW" sz="1400" b="0" cap="none" spc="0" dirty="0" smtClean="0">
                          <a:ln>
                            <a:noFill/>
                          </a:ln>
                          <a:solidFill>
                            <a:srgbClr val="660066"/>
                          </a:solidFill>
                          <a:effectLst/>
                          <a:latin typeface="+mn-lt"/>
                        </a:rPr>
                        <a:t>GL_LIGHT_MODEL_TWO_SIDE</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0.0 </a:t>
                      </a:r>
                      <a:r>
                        <a:rPr lang="zh-TW" altLang="en-US" sz="1400" b="0" cap="none" spc="0" dirty="0" smtClean="0">
                          <a:ln>
                            <a:noFill/>
                          </a:ln>
                          <a:solidFill>
                            <a:srgbClr val="660066"/>
                          </a:solidFill>
                          <a:effectLst/>
                        </a:rPr>
                        <a:t>或</a:t>
                      </a:r>
                      <a:r>
                        <a:rPr lang="en-US" altLang="zh-TW" sz="1400" b="0" cap="none" spc="0" dirty="0" smtClean="0">
                          <a:ln>
                            <a:noFill/>
                          </a:ln>
                          <a:solidFill>
                            <a:srgbClr val="660066"/>
                          </a:solidFill>
                          <a:effectLst/>
                        </a:rPr>
                        <a:t>GL_FALSE</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l"/>
                      <a:r>
                        <a:rPr lang="zh-TW" altLang="en-US" sz="1400" b="0" cap="none" spc="0" dirty="0" smtClean="0">
                          <a:ln>
                            <a:noFill/>
                          </a:ln>
                          <a:solidFill>
                            <a:srgbClr val="660066"/>
                          </a:solidFill>
                          <a:effectLst/>
                        </a:rPr>
                        <a:t>是否對物體正反面進行光影計算</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785793"/>
            <a:ext cx="8229600" cy="5368945"/>
          </a:xfrm>
        </p:spPr>
        <p:txBody>
          <a:bodyPr/>
          <a:lstStyle/>
          <a:p>
            <a:r>
              <a:rPr lang="en-US" altLang="zh-TW" dirty="0" err="1" smtClean="0"/>
              <a:t>glLight</a:t>
            </a:r>
            <a:r>
              <a:rPr lang="en-US" altLang="zh-TW" dirty="0" smtClean="0"/>
              <a:t>*</a:t>
            </a:r>
            <a:r>
              <a:rPr lang="zh-TW" altLang="en-US" dirty="0" smtClean="0"/>
              <a:t>指令：</a:t>
            </a:r>
            <a:endParaRPr lang="en-US" altLang="zh-TW" dirty="0" smtClean="0"/>
          </a:p>
          <a:p>
            <a:pPr lvl="1"/>
            <a:r>
              <a:rPr lang="zh-TW" altLang="en-US" dirty="0" smtClean="0"/>
              <a:t>功能：設定光源屬性，如各光源的成份、光源的位置、光源衰減係數、探照燈參數等</a:t>
            </a:r>
            <a:endParaRPr lang="en-US" altLang="zh-TW" dirty="0" smtClean="0"/>
          </a:p>
          <a:p>
            <a:pPr lvl="1"/>
            <a:r>
              <a:rPr lang="zh-TW" altLang="en-US" dirty="0" smtClean="0"/>
              <a:t>用法：</a:t>
            </a:r>
            <a:r>
              <a:rPr lang="en-US" altLang="zh-TW" dirty="0" err="1" smtClean="0"/>
              <a:t>glLight</a:t>
            </a:r>
            <a:r>
              <a:rPr lang="en-US" altLang="zh-TW" dirty="0" smtClean="0"/>
              <a:t>*(light, </a:t>
            </a:r>
            <a:r>
              <a:rPr lang="en-US" altLang="zh-TW" dirty="0" err="1" smtClean="0"/>
              <a:t>pname</a:t>
            </a:r>
            <a:r>
              <a:rPr lang="en-US" altLang="zh-TW" dirty="0" smtClean="0"/>
              <a:t>, value)</a:t>
            </a:r>
          </a:p>
          <a:p>
            <a:pPr lvl="2"/>
            <a:r>
              <a:rPr lang="en-US" altLang="zh-TW" dirty="0" smtClean="0"/>
              <a:t>OpenGL</a:t>
            </a:r>
            <a:r>
              <a:rPr lang="zh-TW" altLang="en-US" dirty="0" smtClean="0"/>
              <a:t>可支援至少</a:t>
            </a:r>
            <a:r>
              <a:rPr lang="en-US" altLang="zh-TW" dirty="0" smtClean="0"/>
              <a:t>8</a:t>
            </a:r>
            <a:r>
              <a:rPr lang="zh-TW" altLang="en-US" dirty="0" smtClean="0"/>
              <a:t>個光源，</a:t>
            </a:r>
            <a:r>
              <a:rPr lang="en-US" altLang="zh-TW" dirty="0" smtClean="0"/>
              <a:t>light</a:t>
            </a:r>
            <a:r>
              <a:rPr lang="zh-TW" altLang="en-US" dirty="0" smtClean="0"/>
              <a:t>參數用來指明是哪一個光源，其數值可為</a:t>
            </a:r>
            <a:r>
              <a:rPr lang="en-US" altLang="zh-TW" dirty="0" smtClean="0">
                <a:latin typeface="+mj-lt"/>
              </a:rPr>
              <a:t>GL_LIGHT0</a:t>
            </a:r>
            <a:r>
              <a:rPr lang="zh-TW" altLang="en-US" dirty="0" smtClean="0">
                <a:latin typeface="+mj-lt"/>
              </a:rPr>
              <a:t>至</a:t>
            </a:r>
            <a:r>
              <a:rPr lang="en-US" altLang="zh-TW" dirty="0" smtClean="0">
                <a:latin typeface="+mj-lt"/>
              </a:rPr>
              <a:t>GL_LIGHT7 </a:t>
            </a:r>
          </a:p>
          <a:p>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12</a:t>
            </a:fld>
            <a:endParaRPr lang="zh-TW" altLang="en-US"/>
          </a:p>
        </p:txBody>
      </p:sp>
      <p:graphicFrame>
        <p:nvGraphicFramePr>
          <p:cNvPr id="6" name="表格 5"/>
          <p:cNvGraphicFramePr>
            <a:graphicFrameLocks noGrp="1"/>
          </p:cNvGraphicFramePr>
          <p:nvPr/>
        </p:nvGraphicFramePr>
        <p:xfrm>
          <a:off x="1071539" y="3432188"/>
          <a:ext cx="7429551" cy="1854200"/>
        </p:xfrm>
        <a:graphic>
          <a:graphicData uri="http://schemas.openxmlformats.org/drawingml/2006/table">
            <a:tbl>
              <a:tblPr firstRow="1" bandRow="1">
                <a:tableStyleId>{5C22544A-7EE6-4342-B048-85BDC9FD1C3A}</a:tableStyleId>
              </a:tblPr>
              <a:tblGrid>
                <a:gridCol w="2357453"/>
                <a:gridCol w="2000264"/>
                <a:gridCol w="3071834"/>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預設數值 </a:t>
                      </a:r>
                      <a:r>
                        <a:rPr lang="en-US" altLang="zh-TW" sz="1600" b="0" cap="none" spc="0" dirty="0" smtClean="0">
                          <a:ln>
                            <a:noFill/>
                          </a:ln>
                          <a:solidFill>
                            <a:srgbClr val="660066"/>
                          </a:solidFill>
                          <a:effectLst/>
                        </a:rPr>
                        <a:t>(value)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GL_AMBIENT</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(0.0, 0.0, 0.0, 1.0)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光源的環境光成份</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GL_DIFFUSE</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(1.0, 1.0, 1.0, 1.0)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光源的散射光成份</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GL_SPECULAR</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(1.0, 1.0, 1.0, 1.0)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光源的鏡射光成份</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latin typeface="+mn-lt"/>
                        </a:rPr>
                        <a:t>GL_POSITION</a:t>
                      </a:r>
                      <a:endParaRPr lang="zh-TW" altLang="en-US" sz="1400" b="0" cap="none" spc="0" dirty="0">
                        <a:ln>
                          <a:noFill/>
                        </a:ln>
                        <a:solidFill>
                          <a:srgbClr val="660066"/>
                        </a:solidFill>
                        <a:effectLst/>
                        <a:latin typeface="+mn-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(0.0, 0.0, 1.0, 0.0)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r>
                        <a:rPr lang="zh-TW" altLang="en-US" sz="1400" b="0" cap="none" spc="0" dirty="0" smtClean="0">
                          <a:ln>
                            <a:noFill/>
                          </a:ln>
                          <a:solidFill>
                            <a:srgbClr val="660066"/>
                          </a:solidFill>
                          <a:effectLst/>
                        </a:rPr>
                        <a:t>光源的位置</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endParaRPr lang="en-US" altLang="zh-TW" dirty="0" smtClean="0"/>
          </a:p>
          <a:p>
            <a:endParaRPr lang="en-US" altLang="zh-TW" dirty="0" smtClean="0"/>
          </a:p>
          <a:p>
            <a:endParaRPr lang="en-US" altLang="zh-TW" dirty="0" smtClean="0"/>
          </a:p>
          <a:p>
            <a:pPr lvl="2"/>
            <a:endParaRPr lang="en-US" altLang="zh-TW" sz="1800" dirty="0" smtClean="0"/>
          </a:p>
          <a:p>
            <a:pPr lvl="2"/>
            <a:endParaRPr lang="en-US" altLang="zh-TW" sz="1800" dirty="0" smtClean="0"/>
          </a:p>
          <a:p>
            <a:pPr lvl="2"/>
            <a:endParaRPr lang="en-US" altLang="zh-TW" sz="1800" dirty="0" smtClean="0"/>
          </a:p>
          <a:p>
            <a:pPr lvl="2"/>
            <a:endParaRPr lang="en-US" altLang="zh-TW" sz="1800" dirty="0" smtClean="0"/>
          </a:p>
          <a:p>
            <a:pPr lvl="2"/>
            <a:endParaRPr lang="en-US" altLang="zh-TW" sz="1800" dirty="0" smtClean="0"/>
          </a:p>
          <a:p>
            <a:pPr lvl="2"/>
            <a:endParaRPr lang="en-US" altLang="zh-TW" sz="1800" dirty="0" smtClean="0"/>
          </a:p>
          <a:p>
            <a:pPr lvl="2"/>
            <a:endParaRPr lang="en-US" altLang="zh-TW" sz="1800" dirty="0" smtClean="0"/>
          </a:p>
          <a:p>
            <a:pPr lvl="2"/>
            <a:endParaRPr lang="en-US" altLang="zh-TW" sz="1800" dirty="0" smtClean="0"/>
          </a:p>
          <a:p>
            <a:pPr lvl="2"/>
            <a:r>
              <a:rPr lang="zh-TW" altLang="en-US" dirty="0" smtClean="0"/>
              <a:t>註：若光源位置的第四個參數為</a:t>
            </a:r>
            <a:r>
              <a:rPr lang="en-US" altLang="zh-TW" dirty="0" smtClean="0"/>
              <a:t>0</a:t>
            </a:r>
            <a:r>
              <a:rPr lang="zh-TW" altLang="en-US" dirty="0" smtClean="0"/>
              <a:t>表示光源位於無窮遠處，此時光源位置的前三個參數表示光的方向</a:t>
            </a:r>
            <a:endParaRPr lang="en-US" altLang="zh-TW" dirty="0" smtClean="0"/>
          </a:p>
          <a:p>
            <a:pPr lvl="1"/>
            <a:endParaRPr lang="zh-TW" altLang="en-US" sz="2000"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13</a:t>
            </a:fld>
            <a:endParaRPr lang="zh-TW" altLang="en-US" dirty="0"/>
          </a:p>
        </p:txBody>
      </p:sp>
      <p:graphicFrame>
        <p:nvGraphicFramePr>
          <p:cNvPr id="5" name="表格 4"/>
          <p:cNvGraphicFramePr>
            <a:graphicFrameLocks noGrp="1"/>
          </p:cNvGraphicFramePr>
          <p:nvPr/>
        </p:nvGraphicFramePr>
        <p:xfrm>
          <a:off x="1000101" y="1517012"/>
          <a:ext cx="7429551" cy="2595880"/>
        </p:xfrm>
        <a:graphic>
          <a:graphicData uri="http://schemas.openxmlformats.org/drawingml/2006/table">
            <a:tbl>
              <a:tblPr firstRow="1" bandRow="1">
                <a:tableStyleId>{5C22544A-7EE6-4342-B048-85BDC9FD1C3A}</a:tableStyleId>
              </a:tblPr>
              <a:tblGrid>
                <a:gridCol w="2928957"/>
                <a:gridCol w="1643074"/>
                <a:gridCol w="2857520"/>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預設數值 </a:t>
                      </a:r>
                      <a:r>
                        <a:rPr lang="en-US" altLang="zh-TW" sz="1600" b="0" cap="none" spc="0" dirty="0" smtClean="0">
                          <a:ln>
                            <a:noFill/>
                          </a:ln>
                          <a:solidFill>
                            <a:srgbClr val="660066"/>
                          </a:solidFill>
                          <a:effectLst/>
                        </a:rPr>
                        <a:t>(value)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GL_SPOT_DIRECTION</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 0.0,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r>
                        <a:rPr lang="zh-TW" altLang="en-US" sz="1400" b="0" cap="none" spc="0" dirty="0" smtClean="0">
                          <a:ln>
                            <a:noFill/>
                          </a:ln>
                          <a:solidFill>
                            <a:srgbClr val="660066"/>
                          </a:solidFill>
                          <a:effectLst/>
                        </a:rPr>
                        <a:t>探照燈光源的方向</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GL_SPOT_EXPONENT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r>
                        <a:rPr lang="zh-TW" altLang="en-US" sz="1400" b="0" cap="none" spc="0" dirty="0" smtClean="0">
                          <a:ln>
                            <a:noFill/>
                          </a:ln>
                          <a:solidFill>
                            <a:srgbClr val="660066"/>
                          </a:solidFill>
                          <a:effectLst/>
                        </a:rPr>
                        <a:t>探照燈光源的衰減指數</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GL_SPOT_CUTOFF</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180.0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r>
                        <a:rPr lang="zh-TW" altLang="en-US" sz="1400" b="0" cap="none" spc="0" dirty="0" smtClean="0">
                          <a:ln>
                            <a:noFill/>
                          </a:ln>
                          <a:solidFill>
                            <a:srgbClr val="660066"/>
                          </a:solidFill>
                          <a:effectLst/>
                        </a:rPr>
                        <a:t>探照燈的張開的角度</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GL_CONSTANT_ATTENUATION</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光源隨距離衰減的常數項係數</a:t>
                      </a:r>
                      <a:r>
                        <a:rPr lang="en-US" altLang="zh-TW" sz="1400" b="0" cap="none" spc="0" dirty="0" smtClean="0">
                          <a:ln>
                            <a:noFill/>
                          </a:ln>
                          <a:solidFill>
                            <a:srgbClr val="660066"/>
                          </a:solidFill>
                          <a:effectLst/>
                        </a:rPr>
                        <a:t>(</a:t>
                      </a:r>
                      <a:r>
                        <a:rPr lang="en-US" altLang="zh-TW" sz="1400" b="0" i="1" cap="none" spc="0" dirty="0" smtClean="0">
                          <a:ln>
                            <a:noFill/>
                          </a:ln>
                          <a:solidFill>
                            <a:srgbClr val="660066"/>
                          </a:solidFill>
                          <a:effectLst/>
                          <a:latin typeface="+mj-lt"/>
                        </a:rPr>
                        <a:t>a</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GL_LINEAR_ATTENUATION</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光源隨距離衰減的一次項係數</a:t>
                      </a:r>
                      <a:r>
                        <a:rPr lang="en-US" altLang="zh-TW" sz="1400" b="0" cap="none" spc="0" dirty="0" smtClean="0">
                          <a:ln>
                            <a:noFill/>
                          </a:ln>
                          <a:solidFill>
                            <a:srgbClr val="660066"/>
                          </a:solidFill>
                          <a:effectLst/>
                        </a:rPr>
                        <a:t>(</a:t>
                      </a:r>
                      <a:r>
                        <a:rPr lang="en-US" altLang="zh-TW" sz="1400" b="0" i="1" cap="none" spc="0" dirty="0" smtClean="0">
                          <a:ln>
                            <a:noFill/>
                          </a:ln>
                          <a:solidFill>
                            <a:srgbClr val="660066"/>
                          </a:solidFill>
                          <a:effectLst/>
                          <a:latin typeface="+mj-lt"/>
                        </a:rPr>
                        <a:t>b</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GL_QUADRATIC_ATTENUATION</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光源隨距離衰減的二次項係數</a:t>
                      </a:r>
                      <a:r>
                        <a:rPr lang="en-US" altLang="zh-TW" sz="1400" b="0" cap="none" spc="0" dirty="0" smtClean="0">
                          <a:ln>
                            <a:noFill/>
                          </a:ln>
                          <a:solidFill>
                            <a:srgbClr val="660066"/>
                          </a:solidFill>
                          <a:effectLst/>
                        </a:rPr>
                        <a:t>(</a:t>
                      </a:r>
                      <a:r>
                        <a:rPr lang="en-US" altLang="zh-TW" sz="1400" b="0" i="1" cap="none" spc="0" dirty="0" smtClean="0">
                          <a:ln>
                            <a:noFill/>
                          </a:ln>
                          <a:solidFill>
                            <a:srgbClr val="660066"/>
                          </a:solidFill>
                          <a:effectLst/>
                          <a:latin typeface="+mj-lt"/>
                        </a:rPr>
                        <a:t>c</a:t>
                      </a:r>
                      <a:r>
                        <a:rPr lang="en-US" altLang="zh-TW" sz="1400" b="0" cap="none" spc="0" dirty="0" smtClean="0">
                          <a:ln>
                            <a:noFill/>
                          </a:ln>
                          <a:solidFill>
                            <a:srgbClr val="660066"/>
                          </a:solidFill>
                          <a:effectLst/>
                        </a:rPr>
                        <a: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r>
              <a:rPr lang="en-US" altLang="zh-TW" dirty="0" smtClean="0"/>
              <a:t>OpenGL</a:t>
            </a:r>
            <a:r>
              <a:rPr lang="zh-TW" altLang="en-US" dirty="0" smtClean="0"/>
              <a:t>的探照燈參數意義：</a:t>
            </a:r>
            <a:endParaRPr lang="en-US" altLang="zh-TW" dirty="0" smtClean="0"/>
          </a:p>
          <a:p>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14</a:t>
            </a:fld>
            <a:endParaRPr lang="zh-TW" altLang="en-US"/>
          </a:p>
        </p:txBody>
      </p:sp>
      <p:grpSp>
        <p:nvGrpSpPr>
          <p:cNvPr id="24" name="群組 23"/>
          <p:cNvGrpSpPr/>
          <p:nvPr/>
        </p:nvGrpSpPr>
        <p:grpSpPr>
          <a:xfrm>
            <a:off x="714348" y="1643051"/>
            <a:ext cx="1643074" cy="1928825"/>
            <a:chOff x="1071538" y="1643051"/>
            <a:chExt cx="1189395" cy="1420007"/>
          </a:xfrm>
        </p:grpSpPr>
        <p:sp>
          <p:nvSpPr>
            <p:cNvPr id="5" name="橢圓 4"/>
            <p:cNvSpPr/>
            <p:nvPr/>
          </p:nvSpPr>
          <p:spPr>
            <a:xfrm rot="-1800000">
              <a:off x="1405145" y="2626605"/>
              <a:ext cx="714380" cy="285752"/>
            </a:xfrm>
            <a:prstGeom prst="ellipse">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接點 5"/>
            <p:cNvCxnSpPr>
              <a:stCxn id="5" idx="6"/>
            </p:cNvCxnSpPr>
            <p:nvPr/>
          </p:nvCxnSpPr>
          <p:spPr>
            <a:xfrm flipH="1" flipV="1">
              <a:off x="1071539" y="1643051"/>
              <a:ext cx="1000132" cy="947835"/>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7" name="直線接點 6"/>
            <p:cNvCxnSpPr>
              <a:stCxn id="5" idx="2"/>
            </p:cNvCxnSpPr>
            <p:nvPr/>
          </p:nvCxnSpPr>
          <p:spPr>
            <a:xfrm rot="10800000">
              <a:off x="1071539" y="1643052"/>
              <a:ext cx="381460" cy="1305025"/>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8" name="直線單箭頭接點 7"/>
            <p:cNvCxnSpPr/>
            <p:nvPr/>
          </p:nvCxnSpPr>
          <p:spPr>
            <a:xfrm rot="16200000" flipH="1">
              <a:off x="794507" y="1920082"/>
              <a:ext cx="1403700" cy="8496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手繪多邊形 8"/>
            <p:cNvSpPr/>
            <p:nvPr/>
          </p:nvSpPr>
          <p:spPr>
            <a:xfrm>
              <a:off x="1462085" y="2147878"/>
              <a:ext cx="138112" cy="133350"/>
            </a:xfrm>
            <a:custGeom>
              <a:avLst/>
              <a:gdLst>
                <a:gd name="connsiteX0" fmla="*/ 0 w 138112"/>
                <a:gd name="connsiteY0" fmla="*/ 133350 h 133350"/>
                <a:gd name="connsiteX1" fmla="*/ 90487 w 138112"/>
                <a:gd name="connsiteY1" fmla="*/ 85725 h 133350"/>
                <a:gd name="connsiteX2" fmla="*/ 138112 w 138112"/>
                <a:gd name="connsiteY2" fmla="*/ 0 h 133350"/>
              </a:gdLst>
              <a:ahLst/>
              <a:cxnLst>
                <a:cxn ang="0">
                  <a:pos x="connsiteX0" y="connsiteY0"/>
                </a:cxn>
                <a:cxn ang="0">
                  <a:pos x="connsiteX1" y="connsiteY1"/>
                </a:cxn>
                <a:cxn ang="0">
                  <a:pos x="connsiteX2" y="connsiteY2"/>
                </a:cxn>
              </a:cxnLst>
              <a:rect l="l" t="t" r="r" b="b"/>
              <a:pathLst>
                <a:path w="138112" h="133350">
                  <a:moveTo>
                    <a:pt x="0" y="133350"/>
                  </a:moveTo>
                  <a:cubicBezTo>
                    <a:pt x="33734" y="120650"/>
                    <a:pt x="67468" y="107950"/>
                    <a:pt x="90487" y="85725"/>
                  </a:cubicBezTo>
                  <a:cubicBezTo>
                    <a:pt x="113506" y="63500"/>
                    <a:pt x="125809" y="31750"/>
                    <a:pt x="138112" y="0"/>
                  </a:cubicBezTo>
                </a:path>
              </a:pathLst>
            </a:cu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0" name="文字方塊 9"/>
            <p:cNvSpPr txBox="1"/>
            <p:nvPr/>
          </p:nvSpPr>
          <p:spPr>
            <a:xfrm>
              <a:off x="1500167" y="2214555"/>
              <a:ext cx="369716" cy="285752"/>
            </a:xfrm>
            <a:prstGeom prst="rect">
              <a:avLst/>
            </a:prstGeom>
            <a:noFill/>
          </p:spPr>
          <p:txBody>
            <a:bodyPr wrap="square" rtlCol="0">
              <a:spAutoFit/>
            </a:bodyPr>
            <a:lstStyle/>
            <a:p>
              <a:r>
                <a:rPr lang="el-GR" altLang="zh-TW" sz="1200" dirty="0" smtClean="0">
                  <a:solidFill>
                    <a:srgbClr val="FF0000"/>
                  </a:solidFill>
                  <a:latin typeface="+mj-ea"/>
                  <a:ea typeface="+mj-ea"/>
                </a:rPr>
                <a:t>Θ</a:t>
              </a:r>
              <a:endParaRPr lang="zh-TW" altLang="en-US" sz="1200" dirty="0">
                <a:solidFill>
                  <a:srgbClr val="FF0000"/>
                </a:solidFill>
                <a:latin typeface="+mj-ea"/>
                <a:ea typeface="+mj-ea"/>
              </a:endParaRPr>
            </a:p>
          </p:txBody>
        </p:sp>
        <p:sp>
          <p:nvSpPr>
            <p:cNvPr id="11" name="文字方塊 10"/>
            <p:cNvSpPr txBox="1"/>
            <p:nvPr/>
          </p:nvSpPr>
          <p:spPr>
            <a:xfrm>
              <a:off x="1891217" y="2786059"/>
              <a:ext cx="369716" cy="276999"/>
            </a:xfrm>
            <a:prstGeom prst="rect">
              <a:avLst/>
            </a:prstGeom>
            <a:noFill/>
          </p:spPr>
          <p:txBody>
            <a:bodyPr wrap="square" rtlCol="0">
              <a:spAutoFit/>
            </a:bodyPr>
            <a:lstStyle/>
            <a:p>
              <a:r>
                <a:rPr lang="en-US" altLang="zh-TW" sz="1200" b="1" dirty="0" smtClean="0">
                  <a:solidFill>
                    <a:srgbClr val="FF0000"/>
                  </a:solidFill>
                  <a:latin typeface="+mj-lt"/>
                </a:rPr>
                <a:t>u</a:t>
              </a:r>
              <a:endParaRPr lang="zh-TW" altLang="en-US" sz="1200" baseline="-25000" dirty="0">
                <a:solidFill>
                  <a:srgbClr val="FF0000"/>
                </a:solidFill>
                <a:latin typeface="+mj-lt"/>
              </a:endParaRPr>
            </a:p>
          </p:txBody>
        </p:sp>
      </p:grpSp>
      <p:sp>
        <p:nvSpPr>
          <p:cNvPr id="12" name="文字方塊 11"/>
          <p:cNvSpPr txBox="1"/>
          <p:nvPr/>
        </p:nvSpPr>
        <p:spPr>
          <a:xfrm>
            <a:off x="2571736" y="1714489"/>
            <a:ext cx="4643470" cy="584775"/>
          </a:xfrm>
          <a:prstGeom prst="rect">
            <a:avLst/>
          </a:prstGeom>
          <a:noFill/>
        </p:spPr>
        <p:txBody>
          <a:bodyPr wrap="square" rtlCol="0">
            <a:spAutoFit/>
          </a:bodyPr>
          <a:lstStyle/>
          <a:p>
            <a:r>
              <a:rPr lang="el-GR" altLang="zh-TW" sz="1600" dirty="0" smtClean="0">
                <a:solidFill>
                  <a:srgbClr val="FF0000"/>
                </a:solidFill>
                <a:latin typeface="+mj-ea"/>
                <a:ea typeface="+mj-ea"/>
              </a:rPr>
              <a:t>Θ</a:t>
            </a:r>
            <a:r>
              <a:rPr lang="en-US" altLang="zh-TW" sz="1600" dirty="0" smtClean="0">
                <a:solidFill>
                  <a:srgbClr val="FF0000"/>
                </a:solidFill>
                <a:latin typeface="+mj-ea"/>
                <a:ea typeface="+mj-ea"/>
              </a:rPr>
              <a:t>:</a:t>
            </a:r>
            <a:r>
              <a:rPr lang="zh-TW" altLang="en-US" sz="1600" dirty="0" smtClean="0">
                <a:solidFill>
                  <a:srgbClr val="FF0000"/>
                </a:solidFill>
                <a:latin typeface="+mj-ea"/>
                <a:ea typeface="+mj-ea"/>
              </a:rPr>
              <a:t>探照燈張開的角度</a:t>
            </a:r>
            <a:r>
              <a:rPr lang="en-US" altLang="zh-TW" sz="1600" dirty="0" smtClean="0">
                <a:solidFill>
                  <a:srgbClr val="FF0000"/>
                </a:solidFill>
              </a:rPr>
              <a:t>(</a:t>
            </a:r>
            <a:r>
              <a:rPr lang="en-US" altLang="zh-TW" sz="1600" dirty="0" smtClean="0">
                <a:solidFill>
                  <a:srgbClr val="FF0000"/>
                </a:solidFill>
                <a:latin typeface="+mj-lt"/>
              </a:rPr>
              <a:t>GL_SPOT_CUTOFF</a:t>
            </a:r>
            <a:r>
              <a:rPr lang="en-US" altLang="zh-TW" sz="1600" dirty="0" smtClean="0">
                <a:solidFill>
                  <a:srgbClr val="FF0000"/>
                </a:solidFill>
              </a:rPr>
              <a:t>)</a:t>
            </a:r>
          </a:p>
          <a:p>
            <a:r>
              <a:rPr lang="en-US" altLang="zh-TW" sz="1600" b="1" dirty="0" smtClean="0">
                <a:solidFill>
                  <a:srgbClr val="FF0000"/>
                </a:solidFill>
                <a:latin typeface="+mj-lt"/>
                <a:ea typeface="+mn-ea"/>
              </a:rPr>
              <a:t>u</a:t>
            </a:r>
            <a:r>
              <a:rPr lang="en-US" altLang="zh-TW" sz="1600" dirty="0" smtClean="0">
                <a:solidFill>
                  <a:srgbClr val="FF0000"/>
                </a:solidFill>
                <a:latin typeface="+mn-ea"/>
                <a:ea typeface="+mn-ea"/>
              </a:rPr>
              <a:t>: </a:t>
            </a:r>
            <a:r>
              <a:rPr lang="zh-TW" altLang="en-US" sz="1600" dirty="0" smtClean="0">
                <a:solidFill>
                  <a:srgbClr val="FF0000"/>
                </a:solidFill>
                <a:latin typeface="+mn-ea"/>
                <a:ea typeface="+mn-ea"/>
              </a:rPr>
              <a:t>探照燈的方向</a:t>
            </a:r>
            <a:r>
              <a:rPr lang="en-US" altLang="zh-TW" sz="1600" dirty="0" smtClean="0">
                <a:solidFill>
                  <a:srgbClr val="FF0000"/>
                </a:solidFill>
                <a:latin typeface="+mj-lt"/>
                <a:ea typeface="+mn-ea"/>
              </a:rPr>
              <a:t>(GL_SPOT_DIRECTION)</a:t>
            </a:r>
            <a:endParaRPr lang="zh-TW" altLang="en-US" sz="1600" dirty="0">
              <a:solidFill>
                <a:srgbClr val="FF0000"/>
              </a:solidFill>
              <a:latin typeface="+mj-lt"/>
              <a:ea typeface="+mn-ea"/>
            </a:endParaRPr>
          </a:p>
        </p:txBody>
      </p:sp>
      <p:pic>
        <p:nvPicPr>
          <p:cNvPr id="13" name="圖片 12" descr="影像1.jpg"/>
          <p:cNvPicPr>
            <a:picLocks noChangeAspect="1"/>
          </p:cNvPicPr>
          <p:nvPr/>
        </p:nvPicPr>
        <p:blipFill>
          <a:blip r:embed="rId3" cstate="print"/>
          <a:stretch>
            <a:fillRect/>
          </a:stretch>
        </p:blipFill>
        <p:spPr>
          <a:xfrm>
            <a:off x="6715140" y="1714487"/>
            <a:ext cx="1857388" cy="2287157"/>
          </a:xfrm>
          <a:prstGeom prst="rect">
            <a:avLst/>
          </a:prstGeom>
        </p:spPr>
      </p:pic>
      <p:sp>
        <p:nvSpPr>
          <p:cNvPr id="15" name="文字方塊 14"/>
          <p:cNvSpPr txBox="1"/>
          <p:nvPr/>
        </p:nvSpPr>
        <p:spPr>
          <a:xfrm>
            <a:off x="2571735" y="3558605"/>
            <a:ext cx="4643470" cy="861774"/>
          </a:xfrm>
          <a:prstGeom prst="rect">
            <a:avLst/>
          </a:prstGeom>
          <a:noFill/>
        </p:spPr>
        <p:txBody>
          <a:bodyPr wrap="square" rtlCol="0">
            <a:spAutoFit/>
          </a:bodyPr>
          <a:lstStyle/>
          <a:p>
            <a:r>
              <a:rPr lang="en-US" altLang="zh-TW" sz="1600" b="1" dirty="0" smtClean="0">
                <a:solidFill>
                  <a:srgbClr val="FF0000"/>
                </a:solidFill>
                <a:latin typeface="+mj-lt"/>
                <a:ea typeface="+mj-ea"/>
              </a:rPr>
              <a:t>v</a:t>
            </a:r>
            <a:r>
              <a:rPr lang="en-US" altLang="zh-TW" sz="1600" dirty="0" smtClean="0">
                <a:solidFill>
                  <a:srgbClr val="FF0000"/>
                </a:solidFill>
                <a:latin typeface="+mj-ea"/>
                <a:ea typeface="+mj-ea"/>
              </a:rPr>
              <a:t>:</a:t>
            </a:r>
            <a:r>
              <a:rPr lang="en-US" altLang="zh-TW" sz="1600" i="1" dirty="0" smtClean="0">
                <a:solidFill>
                  <a:srgbClr val="FF0000"/>
                </a:solidFill>
                <a:latin typeface="+mj-lt"/>
                <a:ea typeface="+mj-ea"/>
              </a:rPr>
              <a:t> </a:t>
            </a:r>
            <a:r>
              <a:rPr lang="zh-TW" altLang="en-US" sz="1600" dirty="0" smtClean="0">
                <a:solidFill>
                  <a:srgbClr val="FF0000"/>
                </a:solidFill>
                <a:latin typeface="+mj-lt"/>
                <a:ea typeface="+mj-ea"/>
              </a:rPr>
              <a:t>觀者的方向</a:t>
            </a:r>
            <a:endParaRPr lang="en-US" altLang="zh-TW" sz="1600" dirty="0" smtClean="0">
              <a:solidFill>
                <a:srgbClr val="FF0000"/>
              </a:solidFill>
              <a:latin typeface="+mj-lt"/>
              <a:ea typeface="+mj-ea"/>
            </a:endParaRPr>
          </a:p>
          <a:p>
            <a:r>
              <a:rPr lang="en-US" altLang="zh-TW" sz="1600" i="1" dirty="0" smtClean="0">
                <a:solidFill>
                  <a:srgbClr val="FF0000"/>
                </a:solidFill>
                <a:latin typeface="+mj-lt"/>
                <a:ea typeface="+mj-ea"/>
              </a:rPr>
              <a:t>e</a:t>
            </a:r>
            <a:r>
              <a:rPr lang="en-US" altLang="zh-TW" sz="1600" dirty="0" smtClean="0">
                <a:solidFill>
                  <a:srgbClr val="FF0000"/>
                </a:solidFill>
                <a:latin typeface="+mj-ea"/>
                <a:ea typeface="+mj-ea"/>
              </a:rPr>
              <a:t>:</a:t>
            </a:r>
            <a:r>
              <a:rPr lang="zh-TW" altLang="en-US" sz="1600" dirty="0" smtClean="0">
                <a:solidFill>
                  <a:srgbClr val="FF0000"/>
                </a:solidFill>
                <a:latin typeface="+mj-ea"/>
                <a:ea typeface="+mj-ea"/>
              </a:rPr>
              <a:t>探照燈衰減指數</a:t>
            </a:r>
            <a:r>
              <a:rPr lang="en-US" altLang="zh-TW" sz="1600" dirty="0" smtClean="0">
                <a:solidFill>
                  <a:srgbClr val="FF0000"/>
                </a:solidFill>
              </a:rPr>
              <a:t>(</a:t>
            </a:r>
            <a:r>
              <a:rPr lang="en-US" altLang="zh-TW" sz="1600" dirty="0" smtClean="0">
                <a:solidFill>
                  <a:srgbClr val="FF0000"/>
                </a:solidFill>
                <a:latin typeface="+mj-lt"/>
              </a:rPr>
              <a:t>GL_SPOT_EXPONENT</a:t>
            </a:r>
            <a:r>
              <a:rPr lang="en-US" altLang="zh-TW" sz="1600" dirty="0" smtClean="0">
                <a:solidFill>
                  <a:srgbClr val="FF0000"/>
                </a:solidFill>
              </a:rPr>
              <a:t>)</a:t>
            </a:r>
          </a:p>
          <a:p>
            <a:r>
              <a:rPr lang="en-US" altLang="zh-TW" sz="1600" i="1" dirty="0" err="1" smtClean="0">
                <a:solidFill>
                  <a:srgbClr val="FF0000"/>
                </a:solidFill>
                <a:latin typeface="+mj-lt"/>
              </a:rPr>
              <a:t>k</a:t>
            </a:r>
            <a:r>
              <a:rPr lang="en-US" altLang="zh-TW" sz="1600" i="1" baseline="-25000" dirty="0" err="1" smtClean="0">
                <a:solidFill>
                  <a:srgbClr val="FF0000"/>
                </a:solidFill>
                <a:latin typeface="+mj-lt"/>
              </a:rPr>
              <a:t>spot</a:t>
            </a:r>
            <a:r>
              <a:rPr lang="en-US" altLang="zh-TW" sz="1600" dirty="0" smtClean="0">
                <a:solidFill>
                  <a:srgbClr val="FF0000"/>
                </a:solidFill>
                <a:latin typeface="標楷體" pitchFamily="65" charset="-120"/>
                <a:ea typeface="標楷體" pitchFamily="65" charset="-120"/>
              </a:rPr>
              <a:t>:</a:t>
            </a:r>
            <a:r>
              <a:rPr lang="zh-TW" altLang="en-US" sz="1600" dirty="0" smtClean="0">
                <a:solidFill>
                  <a:srgbClr val="FF0000"/>
                </a:solidFill>
                <a:latin typeface="+mj-ea"/>
                <a:ea typeface="+mj-ea"/>
              </a:rPr>
              <a:t>探照燈光源影響係數</a:t>
            </a:r>
            <a:endParaRPr lang="en-US" altLang="zh-TW" sz="1600" dirty="0" smtClean="0">
              <a:solidFill>
                <a:srgbClr val="FF0000"/>
              </a:solidFill>
              <a:latin typeface="+mj-ea"/>
              <a:ea typeface="+mj-ea"/>
            </a:endParaRPr>
          </a:p>
        </p:txBody>
      </p:sp>
      <p:pic>
        <p:nvPicPr>
          <p:cNvPr id="16" name="圖片 15" descr="影像1.jpg"/>
          <p:cNvPicPr>
            <a:picLocks noChangeAspect="1"/>
          </p:cNvPicPr>
          <p:nvPr/>
        </p:nvPicPr>
        <p:blipFill>
          <a:blip r:embed="rId4" cstate="print"/>
          <a:stretch>
            <a:fillRect/>
          </a:stretch>
        </p:blipFill>
        <p:spPr>
          <a:xfrm>
            <a:off x="733043" y="4429132"/>
            <a:ext cx="1674107" cy="1365662"/>
          </a:xfrm>
          <a:prstGeom prst="rect">
            <a:avLst/>
          </a:prstGeom>
          <a:ln>
            <a:noFill/>
          </a:ln>
        </p:spPr>
      </p:pic>
      <p:cxnSp>
        <p:nvCxnSpPr>
          <p:cNvPr id="17" name="直線接點 16"/>
          <p:cNvCxnSpPr/>
          <p:nvPr/>
        </p:nvCxnSpPr>
        <p:spPr>
          <a:xfrm rot="5400000" flipH="1" flipV="1">
            <a:off x="1918019" y="5300240"/>
            <a:ext cx="964650" cy="2278"/>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cxnSp>
        <p:nvCxnSpPr>
          <p:cNvPr id="18" name="直線接點 17"/>
          <p:cNvCxnSpPr/>
          <p:nvPr/>
        </p:nvCxnSpPr>
        <p:spPr>
          <a:xfrm rot="5400000" flipH="1" flipV="1">
            <a:off x="249548" y="5293734"/>
            <a:ext cx="964650" cy="2278"/>
          </a:xfrm>
          <a:prstGeom prst="line">
            <a:avLst/>
          </a:prstGeom>
          <a:ln>
            <a:solidFill>
              <a:srgbClr val="660066"/>
            </a:solidFill>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2255620" y="5783146"/>
            <a:ext cx="530462" cy="431936"/>
          </a:xfrm>
          <a:prstGeom prst="rect">
            <a:avLst/>
          </a:prstGeom>
          <a:noFill/>
        </p:spPr>
        <p:txBody>
          <a:bodyPr wrap="square" rtlCol="0">
            <a:spAutoFit/>
          </a:bodyPr>
          <a:lstStyle/>
          <a:p>
            <a:r>
              <a:rPr lang="el-GR" altLang="zh-TW" sz="1200" dirty="0" smtClean="0">
                <a:solidFill>
                  <a:srgbClr val="FF0000"/>
                </a:solidFill>
                <a:latin typeface="+mj-ea"/>
                <a:ea typeface="+mj-ea"/>
              </a:rPr>
              <a:t>Θ</a:t>
            </a:r>
            <a:endParaRPr lang="zh-TW" altLang="en-US" sz="1200" dirty="0">
              <a:solidFill>
                <a:srgbClr val="FF0000"/>
              </a:solidFill>
              <a:latin typeface="+mj-ea"/>
              <a:ea typeface="+mj-ea"/>
            </a:endParaRPr>
          </a:p>
        </p:txBody>
      </p:sp>
      <p:sp>
        <p:nvSpPr>
          <p:cNvPr id="20" name="文字方塊 19"/>
          <p:cNvSpPr txBox="1"/>
          <p:nvPr/>
        </p:nvSpPr>
        <p:spPr>
          <a:xfrm>
            <a:off x="510048" y="5798980"/>
            <a:ext cx="632960" cy="418705"/>
          </a:xfrm>
          <a:prstGeom prst="rect">
            <a:avLst/>
          </a:prstGeom>
          <a:noFill/>
        </p:spPr>
        <p:txBody>
          <a:bodyPr wrap="square" rtlCol="0">
            <a:spAutoFit/>
          </a:bodyPr>
          <a:lstStyle/>
          <a:p>
            <a:r>
              <a:rPr lang="en-US" altLang="zh-TW" sz="1200" dirty="0" smtClean="0">
                <a:solidFill>
                  <a:srgbClr val="FF0000"/>
                </a:solidFill>
                <a:latin typeface="+mj-ea"/>
                <a:ea typeface="+mj-ea"/>
              </a:rPr>
              <a:t>-</a:t>
            </a:r>
            <a:r>
              <a:rPr lang="el-GR" altLang="zh-TW" sz="1200" dirty="0" smtClean="0">
                <a:solidFill>
                  <a:srgbClr val="FF0000"/>
                </a:solidFill>
                <a:latin typeface="+mj-ea"/>
                <a:ea typeface="+mj-ea"/>
              </a:rPr>
              <a:t>Θ</a:t>
            </a:r>
            <a:endParaRPr lang="zh-TW" altLang="en-US" sz="1200" dirty="0">
              <a:solidFill>
                <a:srgbClr val="FF0000"/>
              </a:solidFill>
              <a:latin typeface="+mj-ea"/>
              <a:ea typeface="+mj-ea"/>
            </a:endParaRPr>
          </a:p>
        </p:txBody>
      </p:sp>
      <p:sp>
        <p:nvSpPr>
          <p:cNvPr id="21" name="文字方塊 20"/>
          <p:cNvSpPr txBox="1"/>
          <p:nvPr/>
        </p:nvSpPr>
        <p:spPr>
          <a:xfrm>
            <a:off x="2571736" y="4833476"/>
            <a:ext cx="928662" cy="738664"/>
          </a:xfrm>
          <a:prstGeom prst="rect">
            <a:avLst/>
          </a:prstGeom>
          <a:noFill/>
        </p:spPr>
        <p:txBody>
          <a:bodyPr wrap="square" rtlCol="0">
            <a:spAutoFit/>
          </a:bodyPr>
          <a:lstStyle/>
          <a:p>
            <a:r>
              <a:rPr lang="en-US" altLang="zh-TW" sz="1400" i="1" dirty="0" smtClean="0">
                <a:solidFill>
                  <a:srgbClr val="0000FF"/>
                </a:solidFill>
                <a:latin typeface="+mj-lt"/>
              </a:rPr>
              <a:t>e</a:t>
            </a:r>
            <a:r>
              <a:rPr lang="en-US" altLang="zh-TW" sz="1400" dirty="0" smtClean="0">
                <a:solidFill>
                  <a:srgbClr val="0000FF"/>
                </a:solidFill>
                <a:latin typeface="+mj-lt"/>
              </a:rPr>
              <a:t> = 1</a:t>
            </a:r>
          </a:p>
          <a:p>
            <a:pPr lvl="0"/>
            <a:r>
              <a:rPr lang="en-US" altLang="zh-TW" sz="1400" i="1" dirty="0" smtClean="0">
                <a:solidFill>
                  <a:srgbClr val="FF00FF"/>
                </a:solidFill>
                <a:latin typeface="Times New Roman"/>
              </a:rPr>
              <a:t>e</a:t>
            </a:r>
            <a:r>
              <a:rPr lang="en-US" altLang="zh-TW" sz="1400" dirty="0" smtClean="0">
                <a:solidFill>
                  <a:srgbClr val="FF00FF"/>
                </a:solidFill>
                <a:latin typeface="Times New Roman"/>
              </a:rPr>
              <a:t> = 5</a:t>
            </a:r>
            <a:endParaRPr lang="zh-TW" altLang="en-US" sz="1400" dirty="0" smtClean="0">
              <a:solidFill>
                <a:srgbClr val="FF00FF"/>
              </a:solidFill>
              <a:latin typeface="Times New Roman"/>
            </a:endParaRPr>
          </a:p>
          <a:p>
            <a:pPr lvl="0"/>
            <a:r>
              <a:rPr lang="en-US" altLang="zh-TW" sz="1400" i="1" dirty="0" smtClean="0">
                <a:solidFill>
                  <a:srgbClr val="C0801A"/>
                </a:solidFill>
                <a:latin typeface="Times New Roman"/>
              </a:rPr>
              <a:t>e</a:t>
            </a:r>
            <a:r>
              <a:rPr lang="en-US" altLang="zh-TW" sz="1400" dirty="0" smtClean="0">
                <a:solidFill>
                  <a:srgbClr val="C0801A"/>
                </a:solidFill>
                <a:latin typeface="Times New Roman"/>
              </a:rPr>
              <a:t> = 20</a:t>
            </a:r>
            <a:endParaRPr lang="zh-TW" altLang="en-US" sz="1400" dirty="0">
              <a:solidFill>
                <a:srgbClr val="C0801A"/>
              </a:solidFill>
              <a:latin typeface="+mj-lt"/>
            </a:endParaRPr>
          </a:p>
        </p:txBody>
      </p:sp>
      <p:graphicFrame>
        <p:nvGraphicFramePr>
          <p:cNvPr id="26627" name="Object 3"/>
          <p:cNvGraphicFramePr>
            <a:graphicFrameLocks noChangeAspect="1"/>
          </p:cNvGraphicFramePr>
          <p:nvPr/>
        </p:nvGraphicFramePr>
        <p:xfrm>
          <a:off x="2857501" y="2571744"/>
          <a:ext cx="3357562" cy="666750"/>
        </p:xfrm>
        <a:graphic>
          <a:graphicData uri="http://schemas.openxmlformats.org/presentationml/2006/ole">
            <p:oleObj spid="_x0000_s26627" name="方程式" r:id="rId5" imgW="2298600" imgH="457200" progId="Equation.3">
              <p:embed/>
            </p:oleObj>
          </a:graphicData>
        </a:graphic>
      </p:graphicFrame>
      <p:pic>
        <p:nvPicPr>
          <p:cNvPr id="22" name="圖片 21" descr="0temp.jpg"/>
          <p:cNvPicPr>
            <a:picLocks noChangeAspect="1"/>
          </p:cNvPicPr>
          <p:nvPr/>
        </p:nvPicPr>
        <p:blipFill>
          <a:blip r:embed="rId6" cstate="print"/>
          <a:stretch>
            <a:fillRect/>
          </a:stretch>
        </p:blipFill>
        <p:spPr>
          <a:xfrm>
            <a:off x="3357554" y="4597892"/>
            <a:ext cx="1475122" cy="1260000"/>
          </a:xfrm>
          <a:prstGeom prst="rect">
            <a:avLst/>
          </a:prstGeom>
        </p:spPr>
      </p:pic>
      <p:pic>
        <p:nvPicPr>
          <p:cNvPr id="23" name="圖片 22" descr="0temp.jpg"/>
          <p:cNvPicPr>
            <a:picLocks noChangeAspect="1"/>
          </p:cNvPicPr>
          <p:nvPr/>
        </p:nvPicPr>
        <p:blipFill>
          <a:blip r:embed="rId7" cstate="print"/>
          <a:stretch>
            <a:fillRect/>
          </a:stretch>
        </p:blipFill>
        <p:spPr>
          <a:xfrm>
            <a:off x="5025704" y="4597892"/>
            <a:ext cx="1475122" cy="1260000"/>
          </a:xfrm>
          <a:prstGeom prst="rect">
            <a:avLst/>
          </a:prstGeom>
        </p:spPr>
      </p:pic>
      <p:pic>
        <p:nvPicPr>
          <p:cNvPr id="25" name="圖片 24" descr="0temp.jpg"/>
          <p:cNvPicPr>
            <a:picLocks noChangeAspect="1"/>
          </p:cNvPicPr>
          <p:nvPr/>
        </p:nvPicPr>
        <p:blipFill>
          <a:blip r:embed="rId8" cstate="print"/>
          <a:stretch>
            <a:fillRect/>
          </a:stretch>
        </p:blipFill>
        <p:spPr>
          <a:xfrm>
            <a:off x="6715140" y="4597892"/>
            <a:ext cx="1475122" cy="126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smtClean="0"/>
              <a:t>OpenGL</a:t>
            </a:r>
            <a:r>
              <a:rPr lang="zh-TW" altLang="en-US" dirty="0" smtClean="0"/>
              <a:t>的材質設定</a:t>
            </a:r>
            <a:endParaRPr lang="zh-TW" altLang="en-US" dirty="0"/>
          </a:p>
        </p:txBody>
      </p:sp>
      <p:sp>
        <p:nvSpPr>
          <p:cNvPr id="3" name="內容版面配置區 2"/>
          <p:cNvSpPr>
            <a:spLocks noGrp="1"/>
          </p:cNvSpPr>
          <p:nvPr>
            <p:ph idx="1"/>
          </p:nvPr>
        </p:nvSpPr>
        <p:spPr/>
        <p:txBody>
          <a:bodyPr/>
          <a:lstStyle/>
          <a:p>
            <a:r>
              <a:rPr lang="en-US" altLang="zh-TW" dirty="0" err="1" smtClean="0"/>
              <a:t>glMaterial</a:t>
            </a:r>
            <a:r>
              <a:rPr lang="en-US" altLang="zh-TW" dirty="0" smtClean="0"/>
              <a:t>*</a:t>
            </a:r>
            <a:r>
              <a:rPr lang="zh-TW" altLang="en-US" dirty="0" smtClean="0"/>
              <a:t>指令</a:t>
            </a:r>
            <a:endParaRPr lang="en-US" altLang="zh-TW" dirty="0" smtClean="0"/>
          </a:p>
          <a:p>
            <a:pPr lvl="1"/>
            <a:r>
              <a:rPr lang="zh-TW" altLang="en-US" dirty="0" smtClean="0"/>
              <a:t>功能：設定物體表面材質屬性</a:t>
            </a:r>
            <a:endParaRPr lang="en-US" altLang="zh-TW" dirty="0" smtClean="0"/>
          </a:p>
          <a:p>
            <a:pPr lvl="1"/>
            <a:r>
              <a:rPr lang="zh-TW" altLang="en-US" dirty="0" smtClean="0"/>
              <a:t>用法：</a:t>
            </a:r>
            <a:r>
              <a:rPr lang="en-US" altLang="zh-TW" dirty="0" err="1" smtClean="0"/>
              <a:t>glMaterial</a:t>
            </a:r>
            <a:r>
              <a:rPr lang="en-US" altLang="zh-TW" dirty="0" smtClean="0"/>
              <a:t>*(face, </a:t>
            </a:r>
            <a:r>
              <a:rPr lang="en-US" altLang="zh-TW" dirty="0" err="1" smtClean="0"/>
              <a:t>pname</a:t>
            </a:r>
            <a:r>
              <a:rPr lang="en-US" altLang="zh-TW" dirty="0" smtClean="0"/>
              <a:t>, value)</a:t>
            </a:r>
          </a:p>
          <a:p>
            <a:pPr lvl="2"/>
            <a:r>
              <a:rPr lang="zh-TW" altLang="en-US" dirty="0" smtClean="0"/>
              <a:t>參數</a:t>
            </a:r>
            <a:r>
              <a:rPr lang="en-US" altLang="zh-TW" dirty="0" smtClean="0"/>
              <a:t>face</a:t>
            </a:r>
            <a:r>
              <a:rPr lang="zh-TW" altLang="en-US" dirty="0" smtClean="0"/>
              <a:t>用來指定設定的屬性是多邊形的正面、反面或是正反面，其數值可以有</a:t>
            </a:r>
            <a:r>
              <a:rPr lang="en-US" altLang="zh-TW" dirty="0" smtClean="0">
                <a:latin typeface="+mj-lt"/>
              </a:rPr>
              <a:t>GL_FRONT</a:t>
            </a:r>
            <a:r>
              <a:rPr lang="en-US" altLang="zh-TW" dirty="0" smtClean="0"/>
              <a:t>,</a:t>
            </a:r>
            <a:r>
              <a:rPr lang="zh-TW" altLang="en-US" dirty="0" smtClean="0"/>
              <a:t> </a:t>
            </a:r>
            <a:r>
              <a:rPr lang="en-US" altLang="zh-TW" dirty="0" smtClean="0">
                <a:latin typeface="+mj-lt"/>
              </a:rPr>
              <a:t>GL_BACK</a:t>
            </a:r>
            <a:r>
              <a:rPr lang="zh-TW" altLang="en-US" dirty="0" smtClean="0"/>
              <a:t>以及</a:t>
            </a:r>
            <a:r>
              <a:rPr lang="en-US" altLang="zh-TW" dirty="0" smtClean="0">
                <a:latin typeface="+mj-lt"/>
              </a:rPr>
              <a:t>GL_FRONT_AND_BACK</a:t>
            </a:r>
            <a:r>
              <a:rPr lang="zh-TW" altLang="en-US" dirty="0" smtClean="0"/>
              <a:t>三種</a:t>
            </a:r>
            <a:endParaRPr lang="en-US" altLang="zh-TW" dirty="0" smtClean="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15</a:t>
            </a:fld>
            <a:endParaRPr lang="zh-TW" altLang="en-US"/>
          </a:p>
        </p:txBody>
      </p:sp>
      <p:graphicFrame>
        <p:nvGraphicFramePr>
          <p:cNvPr id="6" name="表格 5"/>
          <p:cNvGraphicFramePr>
            <a:graphicFrameLocks noGrp="1"/>
          </p:cNvGraphicFramePr>
          <p:nvPr/>
        </p:nvGraphicFramePr>
        <p:xfrm>
          <a:off x="714348" y="4214818"/>
          <a:ext cx="7858180" cy="1483360"/>
        </p:xfrm>
        <a:graphic>
          <a:graphicData uri="http://schemas.openxmlformats.org/drawingml/2006/table">
            <a:tbl>
              <a:tblPr firstRow="1" bandRow="1">
                <a:tableStyleId>{5C22544A-7EE6-4342-B048-85BDC9FD1C3A}</a:tableStyleId>
              </a:tblPr>
              <a:tblGrid>
                <a:gridCol w="2742948"/>
                <a:gridCol w="1715057"/>
                <a:gridCol w="3400175"/>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預設數值 </a:t>
                      </a:r>
                      <a:r>
                        <a:rPr lang="en-US" altLang="zh-TW" sz="1600" b="0" cap="none" spc="0" dirty="0" smtClean="0">
                          <a:ln>
                            <a:noFill/>
                          </a:ln>
                          <a:solidFill>
                            <a:srgbClr val="660066"/>
                          </a:solidFill>
                          <a:effectLst/>
                        </a:rPr>
                        <a:t>(value)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GL_AMBIENT</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(0.2, 0.2, 0.2, 1.0)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設定材質環境光反射係數</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GL_DIFFUSE</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(0.8, 0.8, 0.8, 1.0)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設定材質散射光反射係數</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GL_AMBIENT_AND_DIFFUSE</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設定材質環境光及散射光反射係數的數值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714357"/>
            <a:ext cx="8229600" cy="5440382"/>
          </a:xfrm>
        </p:spPr>
        <p:txBody>
          <a:bodyPr/>
          <a:lstStyle/>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pPr lvl="2"/>
            <a:r>
              <a:rPr lang="zh-TW" altLang="en-US" dirty="0" smtClean="0"/>
              <a:t>註一：材質自發光表示材質可以有類似發光的效果，但此材質並不是</a:t>
            </a:r>
            <a:r>
              <a:rPr lang="en-US" altLang="zh-TW" dirty="0" smtClean="0"/>
              <a:t>OpenGL</a:t>
            </a:r>
            <a:r>
              <a:rPr lang="zh-TW" altLang="en-US" dirty="0" smtClean="0"/>
              <a:t>的正式光源，因此不會影響其他材質的光影計算</a:t>
            </a:r>
            <a:endParaRPr lang="en-US" altLang="zh-TW" dirty="0" smtClean="0"/>
          </a:p>
          <a:p>
            <a:pPr lvl="2"/>
            <a:r>
              <a:rPr lang="zh-TW" altLang="en-US" dirty="0" smtClean="0"/>
              <a:t>註二：索引式色彩是</a:t>
            </a:r>
            <a:r>
              <a:rPr lang="en-US" altLang="zh-TW" dirty="0" smtClean="0"/>
              <a:t>OpenGL</a:t>
            </a:r>
            <a:r>
              <a:rPr lang="zh-TW" altLang="en-US" dirty="0" smtClean="0"/>
              <a:t>提供給非全彩運算環境的功能，一般而言我們並不會使用索引式色彩</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16</a:t>
            </a:fld>
            <a:endParaRPr lang="zh-TW" altLang="en-US"/>
          </a:p>
        </p:txBody>
      </p:sp>
      <p:graphicFrame>
        <p:nvGraphicFramePr>
          <p:cNvPr id="5" name="表格 4"/>
          <p:cNvGraphicFramePr>
            <a:graphicFrameLocks noGrp="1"/>
          </p:cNvGraphicFramePr>
          <p:nvPr/>
        </p:nvGraphicFramePr>
        <p:xfrm>
          <a:off x="714348" y="1427480"/>
          <a:ext cx="7858180" cy="2001520"/>
        </p:xfrm>
        <a:graphic>
          <a:graphicData uri="http://schemas.openxmlformats.org/drawingml/2006/table">
            <a:tbl>
              <a:tblPr firstRow="1" bandRow="1">
                <a:tableStyleId>{5C22544A-7EE6-4342-B048-85BDC9FD1C3A}</a:tableStyleId>
              </a:tblPr>
              <a:tblGrid>
                <a:gridCol w="2428892"/>
                <a:gridCol w="1857388"/>
                <a:gridCol w="3571900"/>
              </a:tblGrid>
              <a:tr h="370840">
                <a:tc>
                  <a:txBody>
                    <a:bodyPr/>
                    <a:lstStyle/>
                    <a:p>
                      <a:pPr algn="ctr"/>
                      <a:r>
                        <a:rPr lang="zh-TW" altLang="en-US" sz="1600" b="0" cap="none" spc="0" dirty="0" smtClean="0">
                          <a:ln>
                            <a:noFill/>
                          </a:ln>
                          <a:solidFill>
                            <a:srgbClr val="660066"/>
                          </a:solidFill>
                          <a:effectLst/>
                        </a:rPr>
                        <a:t>參數名稱 </a:t>
                      </a:r>
                      <a:r>
                        <a:rPr lang="en-US" altLang="zh-TW" sz="1600" b="0" cap="none" spc="0" dirty="0" smtClean="0">
                          <a:ln>
                            <a:noFill/>
                          </a:ln>
                          <a:solidFill>
                            <a:srgbClr val="660066"/>
                          </a:solidFill>
                          <a:effectLst/>
                        </a:rPr>
                        <a:t>(</a:t>
                      </a:r>
                      <a:r>
                        <a:rPr lang="en-US" altLang="zh-TW" sz="1600" b="0" cap="none" spc="0" dirty="0" err="1" smtClean="0">
                          <a:ln>
                            <a:noFill/>
                          </a:ln>
                          <a:solidFill>
                            <a:srgbClr val="660066"/>
                          </a:solidFill>
                          <a:effectLst/>
                        </a:rPr>
                        <a:t>pname</a:t>
                      </a:r>
                      <a:r>
                        <a:rPr lang="en-US" altLang="zh-TW" sz="1600" b="0" cap="none" spc="0" dirty="0" smtClean="0">
                          <a:ln>
                            <a:noFill/>
                          </a:ln>
                          <a:solidFill>
                            <a:srgbClr val="660066"/>
                          </a:solidFill>
                          <a:effectLst/>
                        </a:rPr>
                        <a: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sz="1600" b="0" cap="none" spc="0" dirty="0" smtClean="0">
                          <a:ln>
                            <a:noFill/>
                          </a:ln>
                          <a:solidFill>
                            <a:srgbClr val="660066"/>
                          </a:solidFill>
                          <a:effectLst/>
                        </a:rPr>
                        <a:t>預設數值 </a:t>
                      </a:r>
                      <a:r>
                        <a:rPr lang="en-US" altLang="zh-TW" sz="1600" b="0" cap="none" spc="0" dirty="0" smtClean="0">
                          <a:ln>
                            <a:noFill/>
                          </a:ln>
                          <a:solidFill>
                            <a:srgbClr val="660066"/>
                          </a:solidFill>
                          <a:effectLst/>
                        </a:rPr>
                        <a:t>(value)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1600" b="0" cap="none" spc="0" dirty="0" smtClean="0">
                          <a:ln>
                            <a:noFill/>
                          </a:ln>
                          <a:solidFill>
                            <a:srgbClr val="660066"/>
                          </a:solidFill>
                          <a:effectLst/>
                        </a:rPr>
                        <a:t>參數意義</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GL_SPECULAR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(0.0, 0.0, 0.0, 1.0)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設定材質鏡射光反射係數</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GL_SHININESS</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400" b="0" cap="none" spc="0" dirty="0" smtClean="0">
                          <a:ln>
                            <a:noFill/>
                          </a:ln>
                          <a:solidFill>
                            <a:srgbClr val="660066"/>
                          </a:solidFill>
                          <a:effectLst/>
                        </a:rPr>
                        <a:t>0.0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設定材質的閃亮係數</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GL_EMISSION</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(0.0, 0.0, 0.0, 1.0)</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設定材質自發光的</a:t>
                      </a:r>
                      <a:r>
                        <a:rPr lang="en-US" altLang="zh-TW" sz="1400" b="0" cap="none" spc="0" dirty="0" smtClean="0">
                          <a:ln>
                            <a:noFill/>
                          </a:ln>
                          <a:solidFill>
                            <a:srgbClr val="660066"/>
                          </a:solidFill>
                          <a:effectLst/>
                        </a:rPr>
                        <a:t>RGBA</a:t>
                      </a:r>
                      <a:r>
                        <a:rPr lang="zh-TW" altLang="en-US" sz="1400" b="0" cap="none" spc="0" dirty="0" smtClean="0">
                          <a:ln>
                            <a:noFill/>
                          </a:ln>
                          <a:solidFill>
                            <a:srgbClr val="660066"/>
                          </a:solidFill>
                          <a:effectLst/>
                        </a:rPr>
                        <a:t>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a:txBody>
                    <a:bodyPr/>
                    <a:lstStyle/>
                    <a:p>
                      <a:r>
                        <a:rPr lang="en-US" altLang="zh-TW" sz="1400" b="0" cap="none" spc="0" dirty="0" smtClean="0">
                          <a:ln>
                            <a:noFill/>
                          </a:ln>
                          <a:solidFill>
                            <a:srgbClr val="660066"/>
                          </a:solidFill>
                          <a:effectLst/>
                        </a:rPr>
                        <a:t>GL_COLOR_INDEXS</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400" b="0" cap="none" spc="0" dirty="0" smtClean="0">
                          <a:ln>
                            <a:noFill/>
                          </a:ln>
                          <a:solidFill>
                            <a:srgbClr val="660066"/>
                          </a:solidFill>
                          <a:effectLst/>
                        </a:rPr>
                        <a:t>(0,</a:t>
                      </a:r>
                      <a:r>
                        <a:rPr lang="en-US" altLang="zh-TW" sz="1400" b="0" cap="none" spc="0" baseline="0" dirty="0" smtClean="0">
                          <a:ln>
                            <a:noFill/>
                          </a:ln>
                          <a:solidFill>
                            <a:srgbClr val="660066"/>
                          </a:solidFill>
                          <a:effectLst/>
                        </a:rPr>
                        <a:t> 1, 1)</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400" b="0" cap="none" spc="0" dirty="0" smtClean="0">
                          <a:ln>
                            <a:noFill/>
                          </a:ln>
                          <a:solidFill>
                            <a:srgbClr val="660066"/>
                          </a:solidFill>
                          <a:effectLst/>
                        </a:rPr>
                        <a:t>設定材質的環境光、散射光及鏡射光索引式色彩的數值</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r>
              <a:rPr lang="zh-TW" altLang="en-US" dirty="0" smtClean="0"/>
              <a:t>材質顏色的呈現：</a:t>
            </a:r>
            <a:endParaRPr lang="en-US" altLang="zh-TW" dirty="0" smtClean="0"/>
          </a:p>
          <a:p>
            <a:pPr lvl="1"/>
            <a:r>
              <a:rPr lang="zh-TW" altLang="en-US" dirty="0" smtClean="0"/>
              <a:t>適當地設定材質的環境光及散射光反射係數即可決定材質的顏色</a:t>
            </a:r>
            <a:endParaRPr lang="en-US" altLang="zh-TW" dirty="0" smtClean="0"/>
          </a:p>
          <a:p>
            <a:pPr lvl="1"/>
            <a:r>
              <a:rPr lang="en-US" altLang="zh-TW" dirty="0" smtClean="0"/>
              <a:t>Ex: </a:t>
            </a:r>
          </a:p>
          <a:p>
            <a:pPr lvl="1"/>
            <a:endParaRPr lang="zh-TW" altLang="en-US" dirty="0" smtClean="0"/>
          </a:p>
          <a:p>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17</a:t>
            </a:fld>
            <a:endParaRPr lang="zh-TW" altLang="en-US"/>
          </a:p>
        </p:txBody>
      </p:sp>
      <p:pic>
        <p:nvPicPr>
          <p:cNvPr id="5" name="圖片 4" descr="影像1.jpg"/>
          <p:cNvPicPr>
            <a:picLocks noChangeAspect="1"/>
          </p:cNvPicPr>
          <p:nvPr/>
        </p:nvPicPr>
        <p:blipFill>
          <a:blip r:embed="rId2" cstate="print"/>
          <a:stretch>
            <a:fillRect/>
          </a:stretch>
        </p:blipFill>
        <p:spPr>
          <a:xfrm>
            <a:off x="679816" y="2457386"/>
            <a:ext cx="2534862" cy="1800000"/>
          </a:xfrm>
          <a:prstGeom prst="rect">
            <a:avLst/>
          </a:prstGeom>
        </p:spPr>
      </p:pic>
      <p:sp>
        <p:nvSpPr>
          <p:cNvPr id="6" name="文字方塊 5"/>
          <p:cNvSpPr txBox="1"/>
          <p:nvPr/>
        </p:nvSpPr>
        <p:spPr>
          <a:xfrm>
            <a:off x="679816" y="4333410"/>
            <a:ext cx="2500330" cy="738664"/>
          </a:xfrm>
          <a:prstGeom prst="rect">
            <a:avLst/>
          </a:prstGeom>
          <a:noFill/>
        </p:spPr>
        <p:txBody>
          <a:bodyPr wrap="square" rtlCol="0">
            <a:spAutoFit/>
          </a:bodyPr>
          <a:lstStyle/>
          <a:p>
            <a:pPr algn="ctr"/>
            <a:r>
              <a:rPr lang="en-US" altLang="zh-TW" sz="1400" dirty="0" smtClean="0">
                <a:solidFill>
                  <a:srgbClr val="FF0000"/>
                </a:solidFill>
              </a:rPr>
              <a:t>Ambient: (0.2, 0.0, 0.0)</a:t>
            </a:r>
          </a:p>
          <a:p>
            <a:pPr algn="ctr"/>
            <a:r>
              <a:rPr lang="en-US" altLang="zh-TW" sz="1400" dirty="0" smtClean="0">
                <a:solidFill>
                  <a:srgbClr val="FF0000"/>
                </a:solidFill>
              </a:rPr>
              <a:t>Diffuse: (0.7, 0.0, 0.0)</a:t>
            </a:r>
          </a:p>
          <a:p>
            <a:pPr algn="ctr"/>
            <a:r>
              <a:rPr lang="en-US" altLang="zh-TW" sz="1400" dirty="0" err="1" smtClean="0">
                <a:solidFill>
                  <a:srgbClr val="FF0000"/>
                </a:solidFill>
              </a:rPr>
              <a:t>Specular</a:t>
            </a:r>
            <a:r>
              <a:rPr lang="en-US" altLang="zh-TW" sz="1400" dirty="0" smtClean="0">
                <a:solidFill>
                  <a:srgbClr val="FF0000"/>
                </a:solidFill>
              </a:rPr>
              <a:t>: (0.9, 0.9, 0.9)</a:t>
            </a:r>
            <a:endParaRPr lang="zh-TW" altLang="en-US" sz="1400" dirty="0">
              <a:solidFill>
                <a:srgbClr val="FF0000"/>
              </a:solidFill>
            </a:endParaRPr>
          </a:p>
        </p:txBody>
      </p:sp>
      <p:sp>
        <p:nvSpPr>
          <p:cNvPr id="8" name="文字方塊 7"/>
          <p:cNvSpPr txBox="1"/>
          <p:nvPr/>
        </p:nvSpPr>
        <p:spPr>
          <a:xfrm>
            <a:off x="3394460" y="4333410"/>
            <a:ext cx="2500330" cy="738664"/>
          </a:xfrm>
          <a:prstGeom prst="rect">
            <a:avLst/>
          </a:prstGeom>
          <a:noFill/>
        </p:spPr>
        <p:txBody>
          <a:bodyPr wrap="square" rtlCol="0">
            <a:spAutoFit/>
          </a:bodyPr>
          <a:lstStyle/>
          <a:p>
            <a:pPr algn="ctr"/>
            <a:r>
              <a:rPr lang="en-US" altLang="zh-TW" sz="1400" dirty="0" smtClean="0">
                <a:solidFill>
                  <a:srgbClr val="FF0000"/>
                </a:solidFill>
              </a:rPr>
              <a:t>Ambient: (0.0, 0.2, 0.0)</a:t>
            </a:r>
          </a:p>
          <a:p>
            <a:pPr algn="ctr"/>
            <a:r>
              <a:rPr lang="en-US" altLang="zh-TW" sz="1400" dirty="0" smtClean="0">
                <a:solidFill>
                  <a:srgbClr val="FF0000"/>
                </a:solidFill>
              </a:rPr>
              <a:t>Diffuse: (0.0, 0.7, 0.0)</a:t>
            </a:r>
          </a:p>
          <a:p>
            <a:pPr algn="ctr"/>
            <a:r>
              <a:rPr lang="en-US" altLang="zh-TW" sz="1400" dirty="0" err="1" smtClean="0">
                <a:solidFill>
                  <a:srgbClr val="FF0000"/>
                </a:solidFill>
              </a:rPr>
              <a:t>Specular</a:t>
            </a:r>
            <a:r>
              <a:rPr lang="en-US" altLang="zh-TW" sz="1400" dirty="0" smtClean="0">
                <a:solidFill>
                  <a:srgbClr val="FF0000"/>
                </a:solidFill>
              </a:rPr>
              <a:t>: (0.9, 0.9, 0.9)</a:t>
            </a:r>
            <a:endParaRPr lang="zh-TW" altLang="en-US" sz="1400" dirty="0">
              <a:solidFill>
                <a:srgbClr val="FF0000"/>
              </a:solidFill>
            </a:endParaRPr>
          </a:p>
        </p:txBody>
      </p:sp>
      <p:sp>
        <p:nvSpPr>
          <p:cNvPr id="10" name="文字方塊 9"/>
          <p:cNvSpPr txBox="1"/>
          <p:nvPr/>
        </p:nvSpPr>
        <p:spPr>
          <a:xfrm>
            <a:off x="6109104" y="4333410"/>
            <a:ext cx="2500330" cy="738664"/>
          </a:xfrm>
          <a:prstGeom prst="rect">
            <a:avLst/>
          </a:prstGeom>
          <a:noFill/>
        </p:spPr>
        <p:txBody>
          <a:bodyPr wrap="square" rtlCol="0">
            <a:spAutoFit/>
          </a:bodyPr>
          <a:lstStyle/>
          <a:p>
            <a:pPr algn="ctr"/>
            <a:r>
              <a:rPr lang="en-US" altLang="zh-TW" sz="1400" dirty="0" smtClean="0">
                <a:solidFill>
                  <a:srgbClr val="FF0000"/>
                </a:solidFill>
              </a:rPr>
              <a:t>Ambient: (0.0, 0.0, 0.2)</a:t>
            </a:r>
          </a:p>
          <a:p>
            <a:pPr algn="ctr"/>
            <a:r>
              <a:rPr lang="en-US" altLang="zh-TW" sz="1400" dirty="0" smtClean="0">
                <a:solidFill>
                  <a:srgbClr val="FF0000"/>
                </a:solidFill>
              </a:rPr>
              <a:t>Diffuse: (0.0, 0.0, 0.7)</a:t>
            </a:r>
          </a:p>
          <a:p>
            <a:pPr algn="ctr"/>
            <a:r>
              <a:rPr lang="en-US" altLang="zh-TW" sz="1400" dirty="0" err="1" smtClean="0">
                <a:solidFill>
                  <a:srgbClr val="FF0000"/>
                </a:solidFill>
              </a:rPr>
              <a:t>Specular</a:t>
            </a:r>
            <a:r>
              <a:rPr lang="en-US" altLang="zh-TW" sz="1400" dirty="0" smtClean="0">
                <a:solidFill>
                  <a:srgbClr val="FF0000"/>
                </a:solidFill>
              </a:rPr>
              <a:t>: (0.9, 0.9, 0.9)</a:t>
            </a:r>
            <a:endParaRPr lang="zh-TW" altLang="en-US" sz="1400" dirty="0">
              <a:solidFill>
                <a:srgbClr val="FF0000"/>
              </a:solidFill>
            </a:endParaRPr>
          </a:p>
        </p:txBody>
      </p:sp>
      <p:pic>
        <p:nvPicPr>
          <p:cNvPr id="11" name="圖片 10" descr="影像1.jpg"/>
          <p:cNvPicPr>
            <a:picLocks noChangeAspect="1"/>
          </p:cNvPicPr>
          <p:nvPr/>
        </p:nvPicPr>
        <p:blipFill>
          <a:blip r:embed="rId3" cstate="print"/>
          <a:stretch>
            <a:fillRect/>
          </a:stretch>
        </p:blipFill>
        <p:spPr>
          <a:xfrm>
            <a:off x="3382606" y="2461204"/>
            <a:ext cx="2534862" cy="1800000"/>
          </a:xfrm>
          <a:prstGeom prst="rect">
            <a:avLst/>
          </a:prstGeom>
        </p:spPr>
      </p:pic>
      <p:pic>
        <p:nvPicPr>
          <p:cNvPr id="12" name="圖片 11" descr="影像1.jpg"/>
          <p:cNvPicPr>
            <a:picLocks noChangeAspect="1"/>
          </p:cNvPicPr>
          <p:nvPr/>
        </p:nvPicPr>
        <p:blipFill>
          <a:blip r:embed="rId4" cstate="print"/>
          <a:stretch>
            <a:fillRect/>
          </a:stretch>
        </p:blipFill>
        <p:spPr>
          <a:xfrm>
            <a:off x="6106058" y="2441394"/>
            <a:ext cx="2534862" cy="1800000"/>
          </a:xfrm>
          <a:prstGeom prst="rect">
            <a:avLst/>
          </a:prstGeom>
        </p:spPr>
      </p:pic>
      <p:sp>
        <p:nvSpPr>
          <p:cNvPr id="13" name="文字方塊 12"/>
          <p:cNvSpPr txBox="1"/>
          <p:nvPr/>
        </p:nvSpPr>
        <p:spPr>
          <a:xfrm>
            <a:off x="1142976" y="5286388"/>
            <a:ext cx="7358114" cy="584775"/>
          </a:xfrm>
          <a:prstGeom prst="rect">
            <a:avLst/>
          </a:prstGeom>
          <a:noFill/>
        </p:spPr>
        <p:txBody>
          <a:bodyPr wrap="square" rtlCol="0">
            <a:spAutoFit/>
          </a:bodyPr>
          <a:lstStyle/>
          <a:p>
            <a:r>
              <a:rPr lang="zh-TW" altLang="en-US" sz="1600" dirty="0" smtClean="0">
                <a:solidFill>
                  <a:srgbClr val="660066"/>
                </a:solidFill>
                <a:latin typeface="+mn-ea"/>
                <a:ea typeface="+mn-ea"/>
              </a:rPr>
              <a:t>註一：光源顏色也會影響材質的顏色，若光源偏紅色則材質呈現也會偏紅色</a:t>
            </a:r>
            <a:endParaRPr lang="en-US" altLang="zh-TW" sz="1600" dirty="0" smtClean="0">
              <a:solidFill>
                <a:srgbClr val="660066"/>
              </a:solidFill>
              <a:latin typeface="+mn-ea"/>
              <a:ea typeface="+mn-ea"/>
            </a:endParaRPr>
          </a:p>
          <a:p>
            <a:r>
              <a:rPr lang="zh-TW" altLang="en-US" sz="1600" dirty="0" smtClean="0">
                <a:solidFill>
                  <a:srgbClr val="660066"/>
                </a:solidFill>
                <a:latin typeface="+mn-ea"/>
                <a:ea typeface="+mn-ea"/>
              </a:rPr>
              <a:t>註二：通常鏡射光會幾乎全反射入射光的顏色，因此其反射係數都相當接近</a:t>
            </a:r>
            <a:r>
              <a:rPr lang="en-US" altLang="zh-TW" sz="1600" dirty="0" smtClean="0">
                <a:solidFill>
                  <a:srgbClr val="660066"/>
                </a:solidFill>
                <a:latin typeface="+mn-ea"/>
                <a:ea typeface="+mn-ea"/>
              </a:rPr>
              <a:t>1</a:t>
            </a:r>
            <a:endParaRPr lang="zh-TW" altLang="en-US" sz="1600" dirty="0">
              <a:solidFill>
                <a:srgbClr val="660066"/>
              </a:solidFill>
              <a:latin typeface="+mn-ea"/>
              <a:ea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77193"/>
            <a:ext cx="8229600" cy="5583258"/>
          </a:xfrm>
        </p:spPr>
        <p:txBody>
          <a:bodyPr/>
          <a:lstStyle/>
          <a:p>
            <a:r>
              <a:rPr lang="en-US" altLang="zh-TW" dirty="0" err="1" smtClean="0"/>
              <a:t>glColorMaterial</a:t>
            </a:r>
            <a:r>
              <a:rPr lang="zh-TW" altLang="en-US" dirty="0" smtClean="0"/>
              <a:t>指令</a:t>
            </a:r>
            <a:endParaRPr lang="en-US" altLang="zh-TW" dirty="0" smtClean="0"/>
          </a:p>
          <a:p>
            <a:pPr lvl="1"/>
            <a:r>
              <a:rPr lang="zh-TW" altLang="en-US" dirty="0" smtClean="0"/>
              <a:t>利用</a:t>
            </a:r>
            <a:r>
              <a:rPr lang="en-US" altLang="zh-TW" dirty="0" err="1" smtClean="0"/>
              <a:t>glMaterial</a:t>
            </a:r>
            <a:r>
              <a:rPr lang="zh-TW" altLang="en-US" dirty="0" smtClean="0"/>
              <a:t>指令設定材質顏色有時相當繁瑣，因此</a:t>
            </a:r>
            <a:r>
              <a:rPr lang="en-US" altLang="zh-TW" dirty="0" smtClean="0"/>
              <a:t>OpenGL</a:t>
            </a:r>
            <a:r>
              <a:rPr lang="zh-TW" altLang="en-US" dirty="0" smtClean="0"/>
              <a:t>提供了一個</a:t>
            </a:r>
            <a:r>
              <a:rPr lang="en-US" altLang="zh-TW" dirty="0" err="1" smtClean="0"/>
              <a:t>glColorMaterial</a:t>
            </a:r>
            <a:r>
              <a:rPr lang="zh-TW" altLang="en-US" dirty="0" smtClean="0"/>
              <a:t>指令讓材質的顏色可以直接根據</a:t>
            </a:r>
            <a:r>
              <a:rPr lang="en-US" altLang="zh-TW" dirty="0" err="1" smtClean="0"/>
              <a:t>glColor</a:t>
            </a:r>
            <a:r>
              <a:rPr lang="zh-TW" altLang="en-US" dirty="0" smtClean="0"/>
              <a:t>指令所設定的顏色來計算</a:t>
            </a:r>
            <a:endParaRPr lang="en-US" altLang="zh-TW" dirty="0" smtClean="0"/>
          </a:p>
          <a:p>
            <a:pPr lvl="1"/>
            <a:r>
              <a:rPr lang="zh-TW" altLang="en-US" dirty="0" smtClean="0"/>
              <a:t>用法：</a:t>
            </a:r>
            <a:r>
              <a:rPr lang="en-US" altLang="zh-TW" dirty="0" err="1" smtClean="0"/>
              <a:t>glColorMaterial</a:t>
            </a:r>
            <a:r>
              <a:rPr lang="en-US" altLang="zh-TW" dirty="0" smtClean="0"/>
              <a:t>(face, mode)</a:t>
            </a:r>
          </a:p>
          <a:p>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18</a:t>
            </a:fld>
            <a:endParaRPr lang="zh-TW" altLang="en-US"/>
          </a:p>
        </p:txBody>
      </p:sp>
      <p:graphicFrame>
        <p:nvGraphicFramePr>
          <p:cNvPr id="5" name="表格 4"/>
          <p:cNvGraphicFramePr>
            <a:graphicFrameLocks noGrp="1"/>
          </p:cNvGraphicFramePr>
          <p:nvPr/>
        </p:nvGraphicFramePr>
        <p:xfrm>
          <a:off x="857223" y="2663208"/>
          <a:ext cx="7500991" cy="3337560"/>
        </p:xfrm>
        <a:graphic>
          <a:graphicData uri="http://schemas.openxmlformats.org/drawingml/2006/table">
            <a:tbl>
              <a:tblPr firstRow="1" bandRow="1">
                <a:tableStyleId>{5C22544A-7EE6-4342-B048-85BDC9FD1C3A}</a:tableStyleId>
              </a:tblPr>
              <a:tblGrid>
                <a:gridCol w="1200159"/>
                <a:gridCol w="2943246"/>
                <a:gridCol w="3357586"/>
              </a:tblGrid>
              <a:tr h="370840">
                <a:tc>
                  <a:txBody>
                    <a:bodyPr/>
                    <a:lstStyle/>
                    <a:p>
                      <a:pPr algn="ctr"/>
                      <a:r>
                        <a:rPr lang="zh-TW" altLang="en-US" b="0" cap="none" spc="0" dirty="0" smtClean="0">
                          <a:ln>
                            <a:noFill/>
                          </a:ln>
                          <a:solidFill>
                            <a:srgbClr val="660066"/>
                          </a:solidFill>
                          <a:effectLst/>
                        </a:rPr>
                        <a:t>參數</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b="0" cap="none" spc="0" dirty="0" smtClean="0">
                          <a:ln>
                            <a:noFill/>
                          </a:ln>
                          <a:solidFill>
                            <a:srgbClr val="660066"/>
                          </a:solidFill>
                          <a:effectLst/>
                        </a:rPr>
                        <a:t>可選的數值</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zh-TW" altLang="en-US" b="0" cap="none" spc="0" dirty="0" smtClean="0">
                          <a:ln>
                            <a:noFill/>
                          </a:ln>
                          <a:solidFill>
                            <a:srgbClr val="660066"/>
                          </a:solidFill>
                          <a:effectLst/>
                        </a:rPr>
                        <a:t>意義</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rowSpan="3">
                  <a:txBody>
                    <a:bodyPr/>
                    <a:lstStyle/>
                    <a:p>
                      <a:pPr algn="ctr"/>
                      <a:r>
                        <a:rPr lang="en-US" altLang="zh-TW" b="0" cap="none" spc="0" dirty="0" smtClean="0">
                          <a:ln>
                            <a:noFill/>
                          </a:ln>
                          <a:solidFill>
                            <a:srgbClr val="660066"/>
                          </a:solidFill>
                          <a:effectLst/>
                        </a:rPr>
                        <a:t>face</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latin typeface="+mj-lt"/>
                        </a:rPr>
                        <a:t>GL_FRONT</a:t>
                      </a:r>
                      <a:endParaRPr lang="zh-TW" altLang="en-US" sz="1600"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l"/>
                      <a:r>
                        <a:rPr lang="zh-TW" altLang="en-US" b="0" cap="none" spc="0" dirty="0" smtClean="0">
                          <a:ln>
                            <a:noFill/>
                          </a:ln>
                          <a:solidFill>
                            <a:srgbClr val="660066"/>
                          </a:solidFill>
                          <a:effectLst/>
                        </a:rPr>
                        <a:t>使用於多邊形的正面</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pPr algn="ctr"/>
                      <a:endParaRPr lang="zh-TW" altLang="en-US" dirty="0"/>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latin typeface="+mj-lt"/>
                        </a:rPr>
                        <a:t>GL_BACK</a:t>
                      </a:r>
                      <a:endParaRPr lang="zh-TW" altLang="en-US" sz="1600"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cap="none" spc="0" dirty="0" smtClean="0">
                          <a:ln>
                            <a:noFill/>
                          </a:ln>
                          <a:solidFill>
                            <a:srgbClr val="660066"/>
                          </a:solidFill>
                          <a:effectLst/>
                        </a:rPr>
                        <a:t>使用於多邊形的反面</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pPr algn="ctr"/>
                      <a:endParaRPr lang="zh-TW" altLang="en-US" dirty="0"/>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latin typeface="+mj-lt"/>
                        </a:rPr>
                        <a:t>GL_FRONT_AND_BACK</a:t>
                      </a:r>
                      <a:endParaRPr lang="zh-TW" altLang="en-US" sz="1600"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cap="none" spc="0" dirty="0" smtClean="0">
                          <a:ln>
                            <a:noFill/>
                          </a:ln>
                          <a:solidFill>
                            <a:srgbClr val="660066"/>
                          </a:solidFill>
                          <a:effectLst/>
                        </a:rPr>
                        <a:t>使用於多邊形的正反面</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rowSpan="5">
                  <a:txBody>
                    <a:bodyPr/>
                    <a:lstStyle/>
                    <a:p>
                      <a:pPr algn="ctr"/>
                      <a:r>
                        <a:rPr lang="en-US" altLang="zh-TW" b="0" cap="none" spc="0" dirty="0" smtClean="0">
                          <a:ln>
                            <a:noFill/>
                          </a:ln>
                          <a:solidFill>
                            <a:srgbClr val="660066"/>
                          </a:solidFill>
                          <a:effectLst/>
                        </a:rPr>
                        <a:t>mode</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latin typeface="+mj-lt"/>
                        </a:rPr>
                        <a:t>GL_AMBIENT</a:t>
                      </a:r>
                      <a:endParaRPr lang="zh-TW" altLang="en-US" sz="1600"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l"/>
                      <a:r>
                        <a:rPr lang="zh-TW" altLang="en-US" b="0" cap="none" spc="0" dirty="0" smtClean="0">
                          <a:ln>
                            <a:noFill/>
                          </a:ln>
                          <a:solidFill>
                            <a:srgbClr val="660066"/>
                          </a:solidFill>
                          <a:effectLst/>
                        </a:rPr>
                        <a:t>使用於環境光成份</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pPr algn="ctr"/>
                      <a:endParaRPr lang="zh-TW" altLang="en-US" dirty="0"/>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latin typeface="+mj-lt"/>
                        </a:rPr>
                        <a:t>GL_DIFFUSE</a:t>
                      </a:r>
                      <a:endParaRPr lang="zh-TW" altLang="en-US" sz="1600"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cap="none" spc="0" dirty="0" smtClean="0">
                          <a:ln>
                            <a:noFill/>
                          </a:ln>
                          <a:solidFill>
                            <a:srgbClr val="660066"/>
                          </a:solidFill>
                          <a:effectLst/>
                        </a:rPr>
                        <a:t>使用於散射光成份</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pPr algn="ctr"/>
                      <a:endParaRPr lang="zh-TW" altLang="en-US" dirty="0"/>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latin typeface="+mj-lt"/>
                        </a:rPr>
                        <a:t>GL_AMBIENT_AND_DIFFUSE</a:t>
                      </a:r>
                      <a:endParaRPr lang="zh-TW" altLang="en-US" sz="1600"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cap="none" spc="0" dirty="0" smtClean="0">
                          <a:ln>
                            <a:noFill/>
                          </a:ln>
                          <a:solidFill>
                            <a:srgbClr val="660066"/>
                          </a:solidFill>
                          <a:effectLst/>
                        </a:rPr>
                        <a:t>使用於環境光及散射光成份</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pPr algn="ctr"/>
                      <a:endParaRPr lang="zh-TW" altLang="en-US" dirty="0"/>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b="0" cap="none" spc="0" dirty="0" smtClean="0">
                          <a:ln>
                            <a:noFill/>
                          </a:ln>
                          <a:solidFill>
                            <a:srgbClr val="660066"/>
                          </a:solidFill>
                          <a:effectLst/>
                          <a:latin typeface="+mj-lt"/>
                        </a:rPr>
                        <a:t>GL_SPECULAR</a:t>
                      </a:r>
                      <a:endParaRPr lang="zh-TW" altLang="en-US"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cap="none" spc="0" dirty="0" smtClean="0">
                          <a:ln>
                            <a:noFill/>
                          </a:ln>
                          <a:solidFill>
                            <a:srgbClr val="660066"/>
                          </a:solidFill>
                          <a:effectLst/>
                        </a:rPr>
                        <a:t>使用於鏡射光成份</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370840">
                <a:tc vMerge="1">
                  <a:txBody>
                    <a:bodyPr/>
                    <a:lstStyle/>
                    <a:p>
                      <a:pPr algn="ctr"/>
                      <a:endParaRPr lang="zh-TW" altLang="en-US" dirty="0"/>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b="0" cap="none" spc="0" dirty="0" smtClean="0">
                          <a:ln>
                            <a:noFill/>
                          </a:ln>
                          <a:solidFill>
                            <a:srgbClr val="660066"/>
                          </a:solidFill>
                          <a:effectLst/>
                          <a:latin typeface="+mj-lt"/>
                        </a:rPr>
                        <a:t>GL_EMISSION</a:t>
                      </a:r>
                      <a:endParaRPr lang="zh-TW" altLang="en-US" b="0" cap="none" spc="0" dirty="0">
                        <a:ln>
                          <a:noFill/>
                        </a:ln>
                        <a:solidFill>
                          <a:srgbClr val="660066"/>
                        </a:solidFill>
                        <a:effectLst/>
                        <a:latin typeface="+mj-l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b="0" cap="none" spc="0" dirty="0" smtClean="0">
                          <a:ln>
                            <a:noFill/>
                          </a:ln>
                          <a:solidFill>
                            <a:srgbClr val="660066"/>
                          </a:solidFill>
                          <a:effectLst/>
                        </a:rPr>
                        <a:t>使用於自發光成份</a:t>
                      </a:r>
                      <a:endParaRPr lang="zh-TW" altLang="en-US"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
        <p:nvSpPr>
          <p:cNvPr id="6" name="文字方塊 5"/>
          <p:cNvSpPr txBox="1"/>
          <p:nvPr/>
        </p:nvSpPr>
        <p:spPr>
          <a:xfrm>
            <a:off x="857224" y="6143644"/>
            <a:ext cx="7429552" cy="307777"/>
          </a:xfrm>
          <a:prstGeom prst="rect">
            <a:avLst/>
          </a:prstGeom>
          <a:noFill/>
        </p:spPr>
        <p:txBody>
          <a:bodyPr wrap="square" rtlCol="0">
            <a:spAutoFit/>
          </a:bodyPr>
          <a:lstStyle/>
          <a:p>
            <a:r>
              <a:rPr lang="zh-TW" altLang="en-US" sz="1400" dirty="0" smtClean="0">
                <a:solidFill>
                  <a:srgbClr val="7030A0"/>
                </a:solidFill>
                <a:ea typeface="標楷體" pitchFamily="65" charset="-120"/>
              </a:rPr>
              <a:t>註：欲啟動</a:t>
            </a:r>
            <a:r>
              <a:rPr lang="en-US" altLang="zh-TW" sz="1400" dirty="0" err="1" smtClean="0">
                <a:solidFill>
                  <a:srgbClr val="7030A0"/>
                </a:solidFill>
                <a:ea typeface="標楷體" pitchFamily="65" charset="-120"/>
              </a:rPr>
              <a:t>glColorMaterial</a:t>
            </a:r>
            <a:r>
              <a:rPr lang="zh-TW" altLang="en-US" sz="1400" dirty="0" smtClean="0">
                <a:solidFill>
                  <a:srgbClr val="7030A0"/>
                </a:solidFill>
                <a:ea typeface="標楷體" pitchFamily="65" charset="-120"/>
              </a:rPr>
              <a:t>功能並需加上</a:t>
            </a:r>
            <a:r>
              <a:rPr lang="en-US" altLang="zh-TW" sz="1400" dirty="0" err="1" smtClean="0">
                <a:solidFill>
                  <a:srgbClr val="7030A0"/>
                </a:solidFill>
                <a:ea typeface="標楷體" pitchFamily="65" charset="-120"/>
              </a:rPr>
              <a:t>glEnable</a:t>
            </a:r>
            <a:r>
              <a:rPr lang="en-US" altLang="zh-TW" sz="1400" dirty="0" smtClean="0">
                <a:solidFill>
                  <a:srgbClr val="7030A0"/>
                </a:solidFill>
                <a:ea typeface="標楷體" pitchFamily="65" charset="-120"/>
              </a:rPr>
              <a:t>(GL_COLOR_MATERIAL)</a:t>
            </a:r>
            <a:r>
              <a:rPr lang="zh-TW" altLang="en-US" sz="1400" dirty="0" smtClean="0">
                <a:solidFill>
                  <a:srgbClr val="7030A0"/>
                </a:solidFill>
                <a:ea typeface="標楷體" pitchFamily="65" charset="-120"/>
              </a:rPr>
              <a:t>這一個指令才行</a:t>
            </a:r>
            <a:endParaRPr lang="zh-TW" altLang="en-US" sz="1400" dirty="0">
              <a:solidFill>
                <a:srgbClr val="7030A0"/>
              </a:solidFill>
              <a:ea typeface="標楷體" pitchFamily="65" charset="-12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96908"/>
          </a:xfrm>
        </p:spPr>
        <p:txBody>
          <a:bodyPr/>
          <a:lstStyle/>
          <a:p>
            <a:r>
              <a:rPr lang="zh-TW" altLang="en-US" dirty="0" smtClean="0"/>
              <a:t>補充資料</a:t>
            </a:r>
            <a:endParaRPr lang="zh-TW" altLang="en-US" dirty="0"/>
          </a:p>
        </p:txBody>
      </p:sp>
      <p:sp>
        <p:nvSpPr>
          <p:cNvPr id="3" name="內容版面配置區 2"/>
          <p:cNvSpPr>
            <a:spLocks noGrp="1"/>
          </p:cNvSpPr>
          <p:nvPr>
            <p:ph idx="1"/>
          </p:nvPr>
        </p:nvSpPr>
        <p:spPr>
          <a:xfrm>
            <a:off x="468312" y="1260491"/>
            <a:ext cx="8461406" cy="4525963"/>
          </a:xfrm>
        </p:spPr>
        <p:txBody>
          <a:bodyPr/>
          <a:lstStyle/>
          <a:p>
            <a:r>
              <a:rPr lang="zh-TW" altLang="en-US" dirty="0" smtClean="0"/>
              <a:t>多邊形的正反面</a:t>
            </a:r>
            <a:endParaRPr lang="en-US" altLang="zh-TW" dirty="0" smtClean="0"/>
          </a:p>
          <a:p>
            <a:pPr lvl="1"/>
            <a:r>
              <a:rPr lang="zh-TW" altLang="en-US" dirty="0" smtClean="0"/>
              <a:t>右手定則</a:t>
            </a:r>
            <a:r>
              <a:rPr lang="en-US" altLang="zh-TW" dirty="0" smtClean="0"/>
              <a:t>(</a:t>
            </a:r>
            <a:r>
              <a:rPr lang="zh-TW" altLang="en-US" dirty="0" smtClean="0"/>
              <a:t>或逆時針法則</a:t>
            </a:r>
            <a:r>
              <a:rPr lang="en-US" altLang="zh-TW" dirty="0" smtClean="0"/>
              <a:t>)</a:t>
            </a:r>
            <a:r>
              <a:rPr lang="zh-TW" altLang="en-US" dirty="0" smtClean="0"/>
              <a:t>：讓四根手指順著頂點順序，則姆指方向為多邊形的正面</a:t>
            </a:r>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pPr lvl="1"/>
            <a:r>
              <a:rPr lang="en-US" altLang="zh-TW" dirty="0" err="1" smtClean="0"/>
              <a:t>glFrontFace</a:t>
            </a:r>
            <a:r>
              <a:rPr lang="zh-TW" altLang="en-US" dirty="0" smtClean="0"/>
              <a:t>指令：</a:t>
            </a:r>
            <a:endParaRPr lang="en-US" altLang="zh-TW" dirty="0" smtClean="0"/>
          </a:p>
          <a:p>
            <a:pPr lvl="2"/>
            <a:r>
              <a:rPr lang="zh-TW" altLang="en-US" dirty="0" smtClean="0"/>
              <a:t>功能：可設定多邊形正反面的決定是採用逆時針還是順時針法則</a:t>
            </a:r>
            <a:endParaRPr lang="en-US" altLang="zh-TW" dirty="0" smtClean="0"/>
          </a:p>
          <a:p>
            <a:pPr lvl="2"/>
            <a:r>
              <a:rPr lang="zh-TW" altLang="en-US" dirty="0" smtClean="0"/>
              <a:t>用法： </a:t>
            </a:r>
            <a:endParaRPr lang="en-US" altLang="zh-TW" dirty="0" smtClean="0"/>
          </a:p>
          <a:p>
            <a:pPr lvl="3"/>
            <a:r>
              <a:rPr lang="en-US" altLang="zh-TW" dirty="0" err="1" smtClean="0"/>
              <a:t>glFrontFace</a:t>
            </a:r>
            <a:r>
              <a:rPr lang="en-US" altLang="zh-TW" dirty="0" smtClean="0"/>
              <a:t>(GL_CCW)</a:t>
            </a:r>
            <a:r>
              <a:rPr lang="zh-TW" altLang="en-US" dirty="0" smtClean="0"/>
              <a:t>：採用逆時針法則</a:t>
            </a:r>
            <a:endParaRPr lang="en-US" altLang="zh-TW" dirty="0" smtClean="0"/>
          </a:p>
          <a:p>
            <a:pPr lvl="3"/>
            <a:r>
              <a:rPr lang="en-US" altLang="zh-TW" dirty="0" err="1" smtClean="0"/>
              <a:t>glFrontFace</a:t>
            </a:r>
            <a:r>
              <a:rPr lang="en-US" altLang="zh-TW" dirty="0" smtClean="0"/>
              <a:t>(GL_CW)</a:t>
            </a:r>
            <a:r>
              <a:rPr lang="zh-TW" altLang="en-US" dirty="0" smtClean="0"/>
              <a:t>：採用順時針法則</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19</a:t>
            </a:fld>
            <a:endParaRPr lang="zh-TW" altLang="en-US"/>
          </a:p>
        </p:txBody>
      </p:sp>
      <p:sp>
        <p:nvSpPr>
          <p:cNvPr id="6" name="矩形 5"/>
          <p:cNvSpPr/>
          <p:nvPr/>
        </p:nvSpPr>
        <p:spPr>
          <a:xfrm>
            <a:off x="2143108" y="2714620"/>
            <a:ext cx="1928826" cy="150019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glBegin</a:t>
            </a:r>
            <a:r>
              <a:rPr lang="en-US" altLang="zh-TW" sz="1200" dirty="0" smtClean="0">
                <a:solidFill>
                  <a:schemeClr val="tx1"/>
                </a:solidFill>
                <a:latin typeface="BatangChe" pitchFamily="49" charset="-127"/>
                <a:ea typeface="BatangChe" pitchFamily="49" charset="-127"/>
              </a:rPr>
              <a:t>(GL_POLYGON);</a:t>
            </a:r>
          </a:p>
          <a:p>
            <a:r>
              <a:rPr lang="en-US" altLang="zh-TW" sz="1200" dirty="0" smtClean="0">
                <a:solidFill>
                  <a:schemeClr val="tx1"/>
                </a:solidFill>
                <a:latin typeface="BatangChe" pitchFamily="49" charset="-127"/>
                <a:ea typeface="BatangChe" pitchFamily="49" charset="-127"/>
              </a:rPr>
              <a:t>glVertex3dv(v1);</a:t>
            </a:r>
          </a:p>
          <a:p>
            <a:r>
              <a:rPr lang="en-US" altLang="zh-TW" sz="1200" dirty="0" smtClean="0">
                <a:solidFill>
                  <a:schemeClr val="tx1"/>
                </a:solidFill>
                <a:latin typeface="BatangChe" pitchFamily="49" charset="-127"/>
                <a:ea typeface="BatangChe" pitchFamily="49" charset="-127"/>
              </a:rPr>
              <a:t>glVertex3dv(v2);</a:t>
            </a:r>
          </a:p>
          <a:p>
            <a:r>
              <a:rPr lang="en-US" altLang="zh-TW" sz="1200" dirty="0" smtClean="0">
                <a:solidFill>
                  <a:schemeClr val="tx1"/>
                </a:solidFill>
                <a:latin typeface="BatangChe" pitchFamily="49" charset="-127"/>
                <a:ea typeface="BatangChe" pitchFamily="49" charset="-127"/>
              </a:rPr>
              <a:t>glVertex3dv(v3);</a:t>
            </a:r>
          </a:p>
          <a:p>
            <a:r>
              <a:rPr lang="en-US" altLang="zh-TW" sz="1200" dirty="0" smtClean="0">
                <a:solidFill>
                  <a:schemeClr val="tx1"/>
                </a:solidFill>
                <a:latin typeface="BatangChe" pitchFamily="49" charset="-127"/>
                <a:ea typeface="BatangChe" pitchFamily="49" charset="-127"/>
              </a:rPr>
              <a:t>glVertex3dv(v4);</a:t>
            </a:r>
          </a:p>
          <a:p>
            <a:r>
              <a:rPr lang="en-US" altLang="zh-TW" sz="1200" dirty="0" smtClean="0">
                <a:solidFill>
                  <a:schemeClr val="tx1"/>
                </a:solidFill>
                <a:latin typeface="BatangChe" pitchFamily="49" charset="-127"/>
                <a:ea typeface="BatangChe" pitchFamily="49" charset="-127"/>
              </a:rPr>
              <a:t>glVertex3dv(v5);</a:t>
            </a:r>
          </a:p>
          <a:p>
            <a:r>
              <a:rPr lang="en-US" altLang="zh-TW" sz="1200" dirty="0" err="1" smtClean="0">
                <a:solidFill>
                  <a:schemeClr val="tx1"/>
                </a:solidFill>
                <a:latin typeface="BatangChe" pitchFamily="49" charset="-127"/>
                <a:ea typeface="BatangChe" pitchFamily="49" charset="-127"/>
              </a:rPr>
              <a:t>glEnd</a:t>
            </a:r>
            <a:r>
              <a:rPr lang="en-US" altLang="zh-TW" sz="1200" dirty="0" smtClean="0">
                <a:solidFill>
                  <a:schemeClr val="tx1"/>
                </a:solidFill>
                <a:latin typeface="BatangChe" pitchFamily="49" charset="-127"/>
                <a:ea typeface="BatangChe" pitchFamily="49" charset="-127"/>
              </a:rPr>
              <a:t>();</a:t>
            </a:r>
          </a:p>
        </p:txBody>
      </p:sp>
      <p:sp>
        <p:nvSpPr>
          <p:cNvPr id="8" name="手繪多邊形 7"/>
          <p:cNvSpPr/>
          <p:nvPr/>
        </p:nvSpPr>
        <p:spPr>
          <a:xfrm>
            <a:off x="5428678" y="2881970"/>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0" name="直線單箭頭接點 9"/>
          <p:cNvCxnSpPr/>
          <p:nvPr/>
        </p:nvCxnSpPr>
        <p:spPr>
          <a:xfrm rot="16200000" flipV="1">
            <a:off x="5734190" y="3198645"/>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5118452" y="3242187"/>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14" name="文字方塊 13"/>
          <p:cNvSpPr txBox="1"/>
          <p:nvPr/>
        </p:nvSpPr>
        <p:spPr>
          <a:xfrm>
            <a:off x="5500694" y="3717201"/>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15" name="文字方塊 14"/>
          <p:cNvSpPr txBox="1"/>
          <p:nvPr/>
        </p:nvSpPr>
        <p:spPr>
          <a:xfrm>
            <a:off x="6311564" y="3739226"/>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16" name="文字方塊 15"/>
          <p:cNvSpPr txBox="1"/>
          <p:nvPr/>
        </p:nvSpPr>
        <p:spPr>
          <a:xfrm>
            <a:off x="6572264" y="3167722"/>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sp>
        <p:nvSpPr>
          <p:cNvPr id="17" name="文字方塊 16"/>
          <p:cNvSpPr txBox="1"/>
          <p:nvPr/>
        </p:nvSpPr>
        <p:spPr>
          <a:xfrm>
            <a:off x="6000760" y="2931383"/>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19" name="直線接點 18"/>
          <p:cNvCxnSpPr/>
          <p:nvPr/>
        </p:nvCxnSpPr>
        <p:spPr>
          <a:xfrm>
            <a:off x="5991234" y="3382036"/>
            <a:ext cx="7143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線接點 20"/>
          <p:cNvCxnSpPr/>
          <p:nvPr/>
        </p:nvCxnSpPr>
        <p:spPr>
          <a:xfrm rot="16200000" flipH="1">
            <a:off x="6022985" y="3418547"/>
            <a:ext cx="75409" cy="3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左-右雙向箭號 23"/>
          <p:cNvSpPr/>
          <p:nvPr/>
        </p:nvSpPr>
        <p:spPr>
          <a:xfrm>
            <a:off x="4500562" y="3407088"/>
            <a:ext cx="428628" cy="214314"/>
          </a:xfrm>
          <a:prstGeom prst="lef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i="1" dirty="0" smtClean="0"/>
              <a:t>Shading Model</a:t>
            </a:r>
            <a:endParaRPr lang="zh-TW" altLang="en-US" i="1" dirty="0"/>
          </a:p>
        </p:txBody>
      </p:sp>
      <p:sp>
        <p:nvSpPr>
          <p:cNvPr id="3" name="內容版面配置區 2"/>
          <p:cNvSpPr>
            <a:spLocks noGrp="1"/>
          </p:cNvSpPr>
          <p:nvPr>
            <p:ph idx="1"/>
          </p:nvPr>
        </p:nvSpPr>
        <p:spPr/>
        <p:txBody>
          <a:bodyPr/>
          <a:lstStyle/>
          <a:p>
            <a:r>
              <a:rPr lang="en-US" altLang="zh-TW" sz="2400" dirty="0" smtClean="0"/>
              <a:t>Shading model (</a:t>
            </a:r>
            <a:r>
              <a:rPr lang="zh-TW" altLang="en-US" sz="2400" dirty="0" smtClean="0"/>
              <a:t>著色模型</a:t>
            </a:r>
            <a:r>
              <a:rPr lang="en-US" altLang="zh-TW" sz="2400" dirty="0" smtClean="0"/>
              <a:t>)</a:t>
            </a:r>
          </a:p>
          <a:p>
            <a:pPr lvl="1"/>
            <a:r>
              <a:rPr lang="zh-TW" altLang="en-US" sz="2000" dirty="0" smtClean="0"/>
              <a:t>根據光源的性質以及物體表面的反射特性決定物體的顏色</a:t>
            </a:r>
            <a:endParaRPr lang="en-US" altLang="zh-TW" sz="2000" dirty="0" smtClean="0"/>
          </a:p>
          <a:p>
            <a:r>
              <a:rPr lang="zh-TW" altLang="en-US" sz="2400" dirty="0" smtClean="0"/>
              <a:t>光影計算是一個困難的問題</a:t>
            </a:r>
            <a:endParaRPr lang="en-US" altLang="zh-TW" sz="2400" dirty="0" smtClean="0"/>
          </a:p>
          <a:p>
            <a:pPr lvl="1"/>
            <a:r>
              <a:rPr lang="zh-TW" altLang="en-US" sz="2000" dirty="0" smtClean="0"/>
              <a:t>物體會反射、吸收或折射光線，物體彼此之間也會互相反射</a:t>
            </a:r>
            <a:endParaRPr lang="en-US" altLang="zh-TW" sz="2000" dirty="0" smtClean="0"/>
          </a:p>
          <a:p>
            <a:pPr lvl="1"/>
            <a:r>
              <a:rPr lang="en-US" altLang="zh-TW" sz="2000" dirty="0" smtClean="0"/>
              <a:t>Global illumination:</a:t>
            </a:r>
          </a:p>
          <a:p>
            <a:pPr lvl="2"/>
            <a:r>
              <a:rPr lang="zh-TW" altLang="en-US" sz="1800" dirty="0" smtClean="0"/>
              <a:t>將場景中所有物體的反射及折射都考慮進去</a:t>
            </a:r>
            <a:endParaRPr lang="en-US" altLang="zh-TW" sz="1800" dirty="0" smtClean="0"/>
          </a:p>
          <a:p>
            <a:pPr lvl="2"/>
            <a:r>
              <a:rPr lang="zh-TW" altLang="en-US" sz="1800" dirty="0" smtClean="0"/>
              <a:t>可以達到非常逼真的光影效果</a:t>
            </a:r>
            <a:endParaRPr lang="en-US" altLang="zh-TW" sz="1800" dirty="0" smtClean="0"/>
          </a:p>
          <a:p>
            <a:pPr lvl="2"/>
            <a:r>
              <a:rPr lang="en-US" altLang="zh-TW" sz="1800" dirty="0" smtClean="0"/>
              <a:t>Ray tracing &amp; </a:t>
            </a:r>
            <a:r>
              <a:rPr lang="en-US" altLang="zh-TW" sz="1800" dirty="0" err="1" smtClean="0"/>
              <a:t>Radiosity</a:t>
            </a:r>
            <a:endParaRPr lang="en-US" altLang="zh-TW" dirty="0" smtClean="0"/>
          </a:p>
          <a:p>
            <a:pPr lvl="2"/>
            <a:r>
              <a:rPr lang="zh-TW" altLang="en-US" dirty="0" smtClean="0"/>
              <a:t>通常無法達到即時的運算</a:t>
            </a:r>
            <a:endParaRPr lang="en-US" altLang="zh-TW" dirty="0" smtClean="0"/>
          </a:p>
          <a:p>
            <a:pPr lvl="1"/>
            <a:r>
              <a:rPr lang="en-US" altLang="zh-TW" sz="2000" dirty="0" smtClean="0"/>
              <a:t>Local illumination:</a:t>
            </a:r>
          </a:p>
          <a:p>
            <a:pPr lvl="2"/>
            <a:r>
              <a:rPr lang="zh-TW" altLang="en-US" sz="1800" dirty="0" smtClean="0"/>
              <a:t>只以物體本身與光源間的關係計算物體表面的顏色</a:t>
            </a:r>
            <a:endParaRPr lang="en-US" altLang="zh-TW" sz="1800" dirty="0" smtClean="0"/>
          </a:p>
          <a:p>
            <a:pPr lvl="2"/>
            <a:r>
              <a:rPr lang="en-US" altLang="zh-TW" sz="1800" dirty="0" smtClean="0"/>
              <a:t>OpenGL</a:t>
            </a:r>
            <a:r>
              <a:rPr lang="zh-TW" altLang="en-US" sz="1800" dirty="0" smtClean="0"/>
              <a:t>採用的模式</a:t>
            </a:r>
            <a:endParaRPr lang="zh-TW" altLang="en-US" sz="1800"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a:t>
            </a:fld>
            <a:endParaRPr lang="zh-TW" altLang="en-US" dirty="0"/>
          </a:p>
        </p:txBody>
      </p:sp>
      <p:pic>
        <p:nvPicPr>
          <p:cNvPr id="5" name="圖片 4" descr="800px-Glasses_800_edit.png"/>
          <p:cNvPicPr>
            <a:picLocks noChangeAspect="1"/>
          </p:cNvPicPr>
          <p:nvPr/>
        </p:nvPicPr>
        <p:blipFill>
          <a:blip r:embed="rId2" cstate="print"/>
          <a:stretch>
            <a:fillRect/>
          </a:stretch>
        </p:blipFill>
        <p:spPr>
          <a:xfrm>
            <a:off x="6643702" y="3527051"/>
            <a:ext cx="1785950" cy="1339462"/>
          </a:xfrm>
          <a:prstGeom prst="rect">
            <a:avLst/>
          </a:prstGeom>
          <a:effectLst>
            <a:outerShdw blurRad="50800" dist="38100" dir="2700000" algn="tl" rotWithShape="0">
              <a:prstClr val="black">
                <a:alpha val="40000"/>
              </a:prstClr>
            </a:outerShdw>
          </a:effectLst>
        </p:spPr>
      </p:pic>
      <p:sp>
        <p:nvSpPr>
          <p:cNvPr id="6" name="文字方塊 5"/>
          <p:cNvSpPr txBox="1"/>
          <p:nvPr/>
        </p:nvSpPr>
        <p:spPr>
          <a:xfrm>
            <a:off x="6286512" y="4937951"/>
            <a:ext cx="2571768" cy="276999"/>
          </a:xfrm>
          <a:prstGeom prst="rect">
            <a:avLst/>
          </a:prstGeom>
          <a:noFill/>
        </p:spPr>
        <p:txBody>
          <a:bodyPr wrap="square" rtlCol="0">
            <a:spAutoFit/>
          </a:bodyPr>
          <a:lstStyle/>
          <a:p>
            <a:r>
              <a:rPr lang="zh-TW" altLang="en-US" sz="1200" dirty="0" smtClean="0">
                <a:solidFill>
                  <a:srgbClr val="660066"/>
                </a:solidFill>
                <a:latin typeface="+mj-ea"/>
                <a:ea typeface="+mj-ea"/>
              </a:rPr>
              <a:t>圖片來源</a:t>
            </a:r>
            <a:r>
              <a:rPr lang="en-US" altLang="zh-TW" sz="1200" dirty="0" smtClean="0">
                <a:solidFill>
                  <a:srgbClr val="660066"/>
                </a:solidFill>
                <a:latin typeface="+mj-ea"/>
                <a:ea typeface="+mj-ea"/>
              </a:rPr>
              <a:t>:</a:t>
            </a:r>
            <a:r>
              <a:rPr lang="en-US" altLang="zh-TW" sz="1200" dirty="0" smtClean="0">
                <a:solidFill>
                  <a:srgbClr val="660066"/>
                </a:solidFill>
              </a:rPr>
              <a:t> </a:t>
            </a:r>
            <a:r>
              <a:rPr lang="en-US" sz="1200" dirty="0" smtClean="0">
                <a:solidFill>
                  <a:srgbClr val="660066"/>
                </a:solidFill>
              </a:rPr>
              <a:t>Wikipedia, Ray Tracing</a:t>
            </a:r>
            <a:r>
              <a:rPr lang="en-US" altLang="zh-TW" sz="1200" dirty="0" smtClean="0">
                <a:solidFill>
                  <a:srgbClr val="660066"/>
                </a:solidFill>
              </a:rPr>
              <a:t>.</a:t>
            </a:r>
            <a:endParaRPr lang="en-US" altLang="zh-TW" sz="1200" dirty="0">
              <a:solidFill>
                <a:srgbClr val="660066"/>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pPr lvl="1"/>
            <a:r>
              <a:rPr lang="en-US" altLang="zh-TW" dirty="0" err="1" smtClean="0"/>
              <a:t>glCullFace</a:t>
            </a:r>
            <a:r>
              <a:rPr lang="zh-TW" altLang="en-US" dirty="0" smtClean="0"/>
              <a:t>指令</a:t>
            </a:r>
            <a:endParaRPr lang="en-US" altLang="zh-TW" dirty="0" smtClean="0"/>
          </a:p>
          <a:p>
            <a:pPr lvl="2"/>
            <a:r>
              <a:rPr lang="zh-TW" altLang="en-US" dirty="0" smtClean="0"/>
              <a:t>功能：可設定是否要去除多邊形的正面或反面</a:t>
            </a:r>
            <a:endParaRPr lang="en-US" altLang="zh-TW" dirty="0" smtClean="0"/>
          </a:p>
          <a:p>
            <a:pPr lvl="2"/>
            <a:r>
              <a:rPr lang="zh-TW" altLang="en-US" dirty="0" smtClean="0"/>
              <a:t>說明：有些</a:t>
            </a:r>
            <a:r>
              <a:rPr lang="en-US" altLang="zh-TW" dirty="0" smtClean="0"/>
              <a:t>3D</a:t>
            </a:r>
            <a:r>
              <a:rPr lang="zh-TW" altLang="en-US" dirty="0" smtClean="0"/>
              <a:t>物件是封閉的物件</a:t>
            </a:r>
            <a:r>
              <a:rPr lang="en-US" altLang="zh-TW" dirty="0" smtClean="0"/>
              <a:t>(</a:t>
            </a:r>
            <a:r>
              <a:rPr lang="zh-TW" altLang="en-US" dirty="0" smtClean="0"/>
              <a:t>如球</a:t>
            </a:r>
            <a:r>
              <a:rPr lang="en-US" altLang="zh-TW" dirty="0" smtClean="0"/>
              <a:t>)</a:t>
            </a:r>
            <a:r>
              <a:rPr lang="zh-TW" altLang="en-US" dirty="0" smtClean="0"/>
              <a:t>，這些封閉物件的背面永遠不會被看到，因此不需浪費寶貴的電腦資源去計算封閉物件背面的光影效果</a:t>
            </a:r>
            <a:endParaRPr lang="en-US" altLang="zh-TW" dirty="0" smtClean="0"/>
          </a:p>
          <a:p>
            <a:pPr lvl="2"/>
            <a:r>
              <a:rPr lang="zh-TW" altLang="en-US" dirty="0" smtClean="0"/>
              <a:t>用法：</a:t>
            </a:r>
            <a:endParaRPr lang="en-US" altLang="zh-TW" dirty="0" smtClean="0"/>
          </a:p>
          <a:p>
            <a:pPr lvl="3"/>
            <a:r>
              <a:rPr lang="en-US" altLang="zh-TW" dirty="0" err="1" smtClean="0"/>
              <a:t>glCullFace</a:t>
            </a:r>
            <a:r>
              <a:rPr lang="en-US" altLang="zh-TW" dirty="0" smtClean="0"/>
              <a:t>(GL_FRONT)</a:t>
            </a:r>
            <a:r>
              <a:rPr lang="zh-TW" altLang="en-US" dirty="0" smtClean="0"/>
              <a:t>：去除多邊形的正面</a:t>
            </a:r>
            <a:endParaRPr lang="en-US" altLang="zh-TW" dirty="0" smtClean="0"/>
          </a:p>
          <a:p>
            <a:pPr lvl="3"/>
            <a:r>
              <a:rPr lang="en-US" altLang="zh-TW" dirty="0" err="1" smtClean="0"/>
              <a:t>glCullFace</a:t>
            </a:r>
            <a:r>
              <a:rPr lang="en-US" altLang="zh-TW" dirty="0" smtClean="0"/>
              <a:t>(GL_BACK)</a:t>
            </a:r>
            <a:r>
              <a:rPr lang="zh-TW" altLang="en-US" dirty="0" smtClean="0"/>
              <a:t>：去除多邊形的反面</a:t>
            </a:r>
            <a:r>
              <a:rPr lang="en-US" altLang="zh-TW" dirty="0" smtClean="0"/>
              <a:t>(</a:t>
            </a:r>
            <a:r>
              <a:rPr lang="zh-TW" altLang="en-US" dirty="0" smtClean="0"/>
              <a:t>預設值</a:t>
            </a:r>
            <a:r>
              <a:rPr lang="en-US" altLang="zh-TW" dirty="0" smtClean="0"/>
              <a:t>)</a:t>
            </a:r>
          </a:p>
          <a:p>
            <a:pPr lvl="3"/>
            <a:r>
              <a:rPr lang="en-US" altLang="zh-TW" dirty="0" err="1" smtClean="0"/>
              <a:t>glCullFace</a:t>
            </a:r>
            <a:r>
              <a:rPr lang="en-US" altLang="zh-TW" dirty="0" smtClean="0"/>
              <a:t>(GL_FRONT_AND_BACK)</a:t>
            </a:r>
            <a:r>
              <a:rPr lang="zh-TW" altLang="en-US" dirty="0" smtClean="0"/>
              <a:t>：去除多邊形的正反面</a:t>
            </a:r>
            <a:endParaRPr lang="en-US" altLang="zh-TW" dirty="0" smtClean="0"/>
          </a:p>
          <a:p>
            <a:pPr lvl="2"/>
            <a:r>
              <a:rPr lang="zh-TW" altLang="en-US" dirty="0" smtClean="0"/>
              <a:t>其他：</a:t>
            </a:r>
            <a:endParaRPr lang="en-US" altLang="zh-TW" dirty="0" smtClean="0"/>
          </a:p>
          <a:p>
            <a:pPr lvl="3"/>
            <a:r>
              <a:rPr lang="zh-TW" altLang="en-US" dirty="0" smtClean="0"/>
              <a:t>要使</a:t>
            </a:r>
            <a:r>
              <a:rPr lang="en-US" altLang="zh-TW" dirty="0" err="1" smtClean="0"/>
              <a:t>glCullFace</a:t>
            </a:r>
            <a:r>
              <a:rPr lang="zh-TW" altLang="en-US" dirty="0" smtClean="0"/>
              <a:t>指令發揮功效必須要開啟此功能，利用</a:t>
            </a:r>
            <a:r>
              <a:rPr lang="en-US" altLang="zh-TW" dirty="0" err="1" smtClean="0"/>
              <a:t>glEnable</a:t>
            </a:r>
            <a:r>
              <a:rPr lang="en-US" altLang="zh-TW" dirty="0" smtClean="0"/>
              <a:t>(GL_CULL_FACE)</a:t>
            </a:r>
            <a:r>
              <a:rPr lang="zh-TW" altLang="en-US" dirty="0" smtClean="0"/>
              <a:t>指令可開啟此功能，利用</a:t>
            </a:r>
            <a:r>
              <a:rPr lang="en-US" altLang="zh-TW" dirty="0" err="1" smtClean="0"/>
              <a:t>glDisable</a:t>
            </a:r>
            <a:r>
              <a:rPr lang="en-US" altLang="zh-TW" dirty="0" smtClean="0"/>
              <a:t>(GL_CULL_FACE)</a:t>
            </a:r>
            <a:r>
              <a:rPr lang="zh-TW" altLang="en-US" dirty="0" smtClean="0"/>
              <a:t>指令可關閉此功能</a:t>
            </a:r>
            <a:endParaRPr lang="en-US" altLang="zh-TW" dirty="0" smtClean="0"/>
          </a:p>
          <a:p>
            <a:pPr lvl="3"/>
            <a:endParaRPr lang="en-US" altLang="zh-TW" dirty="0" smtClean="0"/>
          </a:p>
          <a:p>
            <a:pPr lvl="3"/>
            <a:endParaRPr lang="en-US" altLang="zh-TW" dirty="0" smtClean="0"/>
          </a:p>
          <a:p>
            <a:pPr lvl="3"/>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20</a:t>
            </a:fld>
            <a:endParaRPr lang="zh-TW"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r>
              <a:rPr lang="zh-TW" altLang="en-US" dirty="0" smtClean="0"/>
              <a:t>多邊形法向量的計算</a:t>
            </a:r>
            <a:endParaRPr lang="en-US" altLang="zh-TW" dirty="0" smtClean="0"/>
          </a:p>
          <a:p>
            <a:pPr lvl="1"/>
            <a:r>
              <a:rPr lang="zh-TW" altLang="en-US" dirty="0" smtClean="0"/>
              <a:t>外積：</a:t>
            </a:r>
            <a:endParaRPr lang="en-US" altLang="zh-TW" dirty="0" smtClean="0"/>
          </a:p>
          <a:p>
            <a:pPr lvl="1"/>
            <a:endParaRPr lang="en-US" altLang="zh-TW" dirty="0" smtClean="0"/>
          </a:p>
          <a:p>
            <a:pPr lvl="1"/>
            <a:endParaRPr lang="en-US" altLang="zh-TW" dirty="0" smtClean="0"/>
          </a:p>
          <a:p>
            <a:pPr lvl="1"/>
            <a:endParaRPr lang="en-US" altLang="zh-TW" dirty="0" smtClean="0"/>
          </a:p>
          <a:p>
            <a:pPr lvl="1"/>
            <a:endParaRPr lang="en-US" altLang="zh-TW" dirty="0" smtClean="0"/>
          </a:p>
          <a:p>
            <a:pPr lvl="1"/>
            <a:r>
              <a:rPr lang="en-US" altLang="zh-TW" dirty="0" err="1" smtClean="0"/>
              <a:t>glNormal</a:t>
            </a:r>
            <a:r>
              <a:rPr lang="en-US" altLang="zh-TW" dirty="0" smtClean="0"/>
              <a:t>*</a:t>
            </a:r>
            <a:r>
              <a:rPr lang="zh-TW" altLang="en-US" dirty="0" smtClean="0"/>
              <a:t>指令：</a:t>
            </a:r>
            <a:endParaRPr lang="en-US" altLang="zh-TW" dirty="0" smtClean="0"/>
          </a:p>
          <a:p>
            <a:pPr lvl="2"/>
            <a:r>
              <a:rPr lang="zh-TW" altLang="en-US" dirty="0" smtClean="0"/>
              <a:t>功能：設定法向量的數值</a:t>
            </a:r>
            <a:endParaRPr lang="en-US" altLang="zh-TW" dirty="0" smtClean="0"/>
          </a:p>
          <a:p>
            <a:pPr lvl="2"/>
            <a:r>
              <a:rPr lang="zh-TW" altLang="en-US" dirty="0" smtClean="0"/>
              <a:t>用法：</a:t>
            </a:r>
            <a:r>
              <a:rPr lang="en-US" altLang="zh-TW" dirty="0" smtClean="0"/>
              <a:t>glNormal3*(</a:t>
            </a:r>
            <a:r>
              <a:rPr lang="en-US" altLang="zh-TW" dirty="0" err="1" smtClean="0"/>
              <a:t>x,y,z</a:t>
            </a:r>
            <a:r>
              <a:rPr lang="en-US" altLang="zh-TW" dirty="0" smtClean="0"/>
              <a:t>)</a:t>
            </a:r>
          </a:p>
          <a:p>
            <a:pPr lvl="3"/>
            <a:r>
              <a:rPr lang="en-US" altLang="zh-TW" dirty="0" smtClean="0"/>
              <a:t>(</a:t>
            </a:r>
            <a:r>
              <a:rPr lang="en-US" altLang="zh-TW" dirty="0" err="1" smtClean="0"/>
              <a:t>x,y,z</a:t>
            </a:r>
            <a:r>
              <a:rPr lang="en-US" altLang="zh-TW" dirty="0" smtClean="0"/>
              <a:t>)</a:t>
            </a:r>
            <a:r>
              <a:rPr lang="zh-TW" altLang="en-US" dirty="0" smtClean="0"/>
              <a:t>：法向量的方向</a:t>
            </a:r>
            <a:endParaRPr lang="en-US" altLang="zh-TW" dirty="0" smtClean="0"/>
          </a:p>
          <a:p>
            <a:pPr lvl="2"/>
            <a:r>
              <a:rPr lang="zh-TW" altLang="en-US" dirty="0" smtClean="0"/>
              <a:t>註：理論上多邊形只有一個法向量，但</a:t>
            </a:r>
            <a:r>
              <a:rPr lang="en-US" altLang="zh-TW" dirty="0" smtClean="0"/>
              <a:t>OpenGL</a:t>
            </a:r>
            <a:r>
              <a:rPr lang="zh-TW" altLang="en-US" dirty="0" smtClean="0"/>
              <a:t>容許每個多邊形頂點都給定一個不同的法向量，在某些情況下此法可達到更逼真的光影效果</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21</a:t>
            </a:fld>
            <a:endParaRPr lang="zh-TW" altLang="en-US"/>
          </a:p>
        </p:txBody>
      </p:sp>
      <p:sp>
        <p:nvSpPr>
          <p:cNvPr id="5" name="手繪多邊形 4"/>
          <p:cNvSpPr/>
          <p:nvPr/>
        </p:nvSpPr>
        <p:spPr>
          <a:xfrm>
            <a:off x="1310326" y="1810400"/>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6" name="直線單箭頭接點 5"/>
          <p:cNvCxnSpPr/>
          <p:nvPr/>
        </p:nvCxnSpPr>
        <p:spPr>
          <a:xfrm rot="16200000" flipV="1">
            <a:off x="1615838" y="2127075"/>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1000100" y="2170617"/>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8" name="文字方塊 7"/>
          <p:cNvSpPr txBox="1"/>
          <p:nvPr/>
        </p:nvSpPr>
        <p:spPr>
          <a:xfrm>
            <a:off x="1382342" y="2645631"/>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9" name="文字方塊 8"/>
          <p:cNvSpPr txBox="1"/>
          <p:nvPr/>
        </p:nvSpPr>
        <p:spPr>
          <a:xfrm>
            <a:off x="2193212" y="2667656"/>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10" name="文字方塊 9"/>
          <p:cNvSpPr txBox="1"/>
          <p:nvPr/>
        </p:nvSpPr>
        <p:spPr>
          <a:xfrm>
            <a:off x="2453912" y="2096152"/>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sp>
        <p:nvSpPr>
          <p:cNvPr id="11" name="文字方塊 10"/>
          <p:cNvSpPr txBox="1"/>
          <p:nvPr/>
        </p:nvSpPr>
        <p:spPr>
          <a:xfrm>
            <a:off x="1882408" y="1859813"/>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12" name="直線接點 11"/>
          <p:cNvCxnSpPr/>
          <p:nvPr/>
        </p:nvCxnSpPr>
        <p:spPr>
          <a:xfrm>
            <a:off x="1872882" y="2310466"/>
            <a:ext cx="7143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rot="16200000" flipH="1">
            <a:off x="1904633" y="2346977"/>
            <a:ext cx="75409" cy="397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27650" name="Object 2"/>
          <p:cNvGraphicFramePr>
            <a:graphicFrameLocks noChangeAspect="1"/>
          </p:cNvGraphicFramePr>
          <p:nvPr/>
        </p:nvGraphicFramePr>
        <p:xfrm>
          <a:off x="3051171" y="1500174"/>
          <a:ext cx="1163419" cy="285752"/>
        </p:xfrm>
        <a:graphic>
          <a:graphicData uri="http://schemas.openxmlformats.org/presentationml/2006/ole">
            <p:oleObj spid="_x0000_s27650" name="方程式" r:id="rId4" imgW="723600" imgH="177480" progId="Equation.3">
              <p:embed/>
            </p:oleObj>
          </a:graphicData>
        </a:graphic>
      </p:graphicFrame>
      <p:sp>
        <p:nvSpPr>
          <p:cNvPr id="15" name="文字方塊 14"/>
          <p:cNvSpPr txBox="1"/>
          <p:nvPr/>
        </p:nvSpPr>
        <p:spPr>
          <a:xfrm>
            <a:off x="1571604" y="1667524"/>
            <a:ext cx="428628" cy="307777"/>
          </a:xfrm>
          <a:prstGeom prst="rect">
            <a:avLst/>
          </a:prstGeom>
          <a:noFill/>
        </p:spPr>
        <p:txBody>
          <a:bodyPr wrap="square" rtlCol="0">
            <a:spAutoFit/>
          </a:bodyPr>
          <a:lstStyle/>
          <a:p>
            <a:r>
              <a:rPr lang="en-US" altLang="zh-TW" sz="1400" b="1" dirty="0" smtClean="0">
                <a:solidFill>
                  <a:srgbClr val="FF0000"/>
                </a:solidFill>
                <a:latin typeface="+mj-lt"/>
              </a:rPr>
              <a:t>n</a:t>
            </a:r>
            <a:endParaRPr lang="zh-TW" altLang="en-US" sz="1400" b="1" dirty="0">
              <a:solidFill>
                <a:srgbClr val="FF0000"/>
              </a:solidFill>
              <a:latin typeface="+mj-lt"/>
            </a:endParaRPr>
          </a:p>
        </p:txBody>
      </p:sp>
      <p:graphicFrame>
        <p:nvGraphicFramePr>
          <p:cNvPr id="27651" name="Object 3"/>
          <p:cNvGraphicFramePr>
            <a:graphicFrameLocks noChangeAspect="1"/>
          </p:cNvGraphicFramePr>
          <p:nvPr/>
        </p:nvGraphicFramePr>
        <p:xfrm>
          <a:off x="4479932" y="1500176"/>
          <a:ext cx="1163638" cy="285750"/>
        </p:xfrm>
        <a:graphic>
          <a:graphicData uri="http://schemas.openxmlformats.org/presentationml/2006/ole">
            <p:oleObj spid="_x0000_s27651" name="方程式" r:id="rId5" imgW="723600" imgH="177480" progId="Equation.3">
              <p:embed/>
            </p:oleObj>
          </a:graphicData>
        </a:graphic>
      </p:graphicFrame>
      <p:grpSp>
        <p:nvGrpSpPr>
          <p:cNvPr id="36" name="群組 35"/>
          <p:cNvGrpSpPr/>
          <p:nvPr/>
        </p:nvGrpSpPr>
        <p:grpSpPr>
          <a:xfrm>
            <a:off x="6143636" y="571480"/>
            <a:ext cx="1512724" cy="1571636"/>
            <a:chOff x="6988366" y="571480"/>
            <a:chExt cx="1512724" cy="1571636"/>
          </a:xfrm>
        </p:grpSpPr>
        <p:cxnSp>
          <p:nvCxnSpPr>
            <p:cNvPr id="18" name="直線單箭頭接點 17"/>
            <p:cNvCxnSpPr/>
            <p:nvPr/>
          </p:nvCxnSpPr>
          <p:spPr>
            <a:xfrm>
              <a:off x="7559870" y="1643050"/>
              <a:ext cx="571504" cy="28575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flipV="1">
              <a:off x="7559870" y="1214422"/>
              <a:ext cx="571504" cy="4286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16200000" flipV="1">
              <a:off x="7059804" y="1142984"/>
              <a:ext cx="785818" cy="2143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文字方塊 22"/>
            <p:cNvSpPr txBox="1"/>
            <p:nvPr/>
          </p:nvSpPr>
          <p:spPr>
            <a:xfrm>
              <a:off x="8072462" y="1835339"/>
              <a:ext cx="428628" cy="307777"/>
            </a:xfrm>
            <a:prstGeom prst="rect">
              <a:avLst/>
            </a:prstGeom>
            <a:noFill/>
          </p:spPr>
          <p:txBody>
            <a:bodyPr wrap="square" rtlCol="0">
              <a:spAutoFit/>
            </a:bodyPr>
            <a:lstStyle/>
            <a:p>
              <a:r>
                <a:rPr lang="en-US" altLang="zh-TW" sz="1400" b="1" dirty="0" smtClean="0">
                  <a:solidFill>
                    <a:srgbClr val="FF0000"/>
                  </a:solidFill>
                  <a:latin typeface="+mj-lt"/>
                </a:rPr>
                <a:t>u</a:t>
              </a:r>
              <a:endParaRPr lang="zh-TW" altLang="en-US" sz="1400" b="1" dirty="0">
                <a:solidFill>
                  <a:srgbClr val="FF0000"/>
                </a:solidFill>
                <a:latin typeface="+mj-lt"/>
              </a:endParaRPr>
            </a:p>
          </p:txBody>
        </p:sp>
        <p:sp>
          <p:nvSpPr>
            <p:cNvPr id="24" name="文字方塊 23"/>
            <p:cNvSpPr txBox="1"/>
            <p:nvPr/>
          </p:nvSpPr>
          <p:spPr>
            <a:xfrm>
              <a:off x="8059936" y="978083"/>
              <a:ext cx="428628" cy="307777"/>
            </a:xfrm>
            <a:prstGeom prst="rect">
              <a:avLst/>
            </a:prstGeom>
            <a:noFill/>
          </p:spPr>
          <p:txBody>
            <a:bodyPr wrap="square" rtlCol="0">
              <a:spAutoFit/>
            </a:bodyPr>
            <a:lstStyle/>
            <a:p>
              <a:r>
                <a:rPr lang="en-US" altLang="zh-TW" sz="1400" b="1" dirty="0" smtClean="0">
                  <a:solidFill>
                    <a:srgbClr val="FF0000"/>
                  </a:solidFill>
                  <a:latin typeface="+mj-lt"/>
                </a:rPr>
                <a:t>v</a:t>
              </a:r>
              <a:endParaRPr lang="zh-TW" altLang="en-US" sz="1400" b="1" dirty="0">
                <a:solidFill>
                  <a:srgbClr val="FF0000"/>
                </a:solidFill>
                <a:latin typeface="+mj-lt"/>
              </a:endParaRPr>
            </a:p>
          </p:txBody>
        </p:sp>
        <p:sp>
          <p:nvSpPr>
            <p:cNvPr id="25" name="文字方塊 24"/>
            <p:cNvSpPr txBox="1"/>
            <p:nvPr/>
          </p:nvSpPr>
          <p:spPr>
            <a:xfrm>
              <a:off x="6988366" y="571480"/>
              <a:ext cx="642942" cy="307777"/>
            </a:xfrm>
            <a:prstGeom prst="rect">
              <a:avLst/>
            </a:prstGeom>
            <a:noFill/>
          </p:spPr>
          <p:txBody>
            <a:bodyPr wrap="square" rtlCol="0">
              <a:spAutoFit/>
            </a:bodyPr>
            <a:lstStyle/>
            <a:p>
              <a:r>
                <a:rPr lang="en-US" altLang="zh-TW" sz="1400" b="1" dirty="0" smtClean="0">
                  <a:solidFill>
                    <a:srgbClr val="FF0000"/>
                  </a:solidFill>
                  <a:latin typeface="+mj-lt"/>
                </a:rPr>
                <a:t>u </a:t>
              </a:r>
              <a:r>
                <a:rPr lang="en-US" altLang="zh-TW" sz="1400" dirty="0" smtClean="0">
                  <a:solidFill>
                    <a:srgbClr val="FF0000"/>
                  </a:solidFill>
                  <a:latin typeface="+mj-lt"/>
                </a:rPr>
                <a:t>× </a:t>
              </a:r>
              <a:r>
                <a:rPr lang="en-US" altLang="zh-TW" sz="1400" b="1" dirty="0" smtClean="0">
                  <a:solidFill>
                    <a:srgbClr val="FF0000"/>
                  </a:solidFill>
                  <a:latin typeface="+mj-lt"/>
                </a:rPr>
                <a:t>v</a:t>
              </a:r>
              <a:endParaRPr lang="zh-TW" altLang="en-US" sz="1400" b="1" dirty="0">
                <a:solidFill>
                  <a:srgbClr val="FF0000"/>
                </a:solidFill>
                <a:latin typeface="+mj-lt"/>
              </a:endParaRPr>
            </a:p>
          </p:txBody>
        </p:sp>
        <p:sp>
          <p:nvSpPr>
            <p:cNvPr id="26" name="手繪多邊形 25"/>
            <p:cNvSpPr/>
            <p:nvPr/>
          </p:nvSpPr>
          <p:spPr>
            <a:xfrm>
              <a:off x="7712255" y="1538288"/>
              <a:ext cx="34131" cy="180975"/>
            </a:xfrm>
            <a:custGeom>
              <a:avLst/>
              <a:gdLst>
                <a:gd name="connsiteX0" fmla="*/ 0 w 34131"/>
                <a:gd name="connsiteY0" fmla="*/ 180975 h 180975"/>
                <a:gd name="connsiteX1" fmla="*/ 33337 w 34131"/>
                <a:gd name="connsiteY1" fmla="*/ 76200 h 180975"/>
                <a:gd name="connsiteX2" fmla="*/ 4762 w 34131"/>
                <a:gd name="connsiteY2" fmla="*/ 0 h 180975"/>
              </a:gdLst>
              <a:ahLst/>
              <a:cxnLst>
                <a:cxn ang="0">
                  <a:pos x="connsiteX0" y="connsiteY0"/>
                </a:cxn>
                <a:cxn ang="0">
                  <a:pos x="connsiteX1" y="connsiteY1"/>
                </a:cxn>
                <a:cxn ang="0">
                  <a:pos x="connsiteX2" y="connsiteY2"/>
                </a:cxn>
              </a:cxnLst>
              <a:rect l="l" t="t" r="r" b="b"/>
              <a:pathLst>
                <a:path w="34131" h="180975">
                  <a:moveTo>
                    <a:pt x="0" y="180975"/>
                  </a:moveTo>
                  <a:cubicBezTo>
                    <a:pt x="16271" y="143668"/>
                    <a:pt x="32543" y="106362"/>
                    <a:pt x="33337" y="76200"/>
                  </a:cubicBezTo>
                  <a:cubicBezTo>
                    <a:pt x="34131" y="46038"/>
                    <a:pt x="19446" y="23019"/>
                    <a:pt x="4762" y="0"/>
                  </a:cubicBezTo>
                </a:path>
              </a:pathLst>
            </a:custGeom>
            <a:ln>
              <a:solidFill>
                <a:srgbClr val="FF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28" name="直線接點 27"/>
            <p:cNvCxnSpPr/>
            <p:nvPr/>
          </p:nvCxnSpPr>
          <p:spPr>
            <a:xfrm flipV="1">
              <a:off x="7540818" y="1524000"/>
              <a:ext cx="61897" cy="476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rot="16200000" flipV="1">
              <a:off x="7581301" y="1550193"/>
              <a:ext cx="71438" cy="190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7536071" y="1576375"/>
              <a:ext cx="76185" cy="381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rot="16200000" flipH="1">
              <a:off x="7586048" y="1631156"/>
              <a:ext cx="57150" cy="142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aphicFrame>
        <p:nvGraphicFramePr>
          <p:cNvPr id="27652" name="Object 4"/>
          <p:cNvGraphicFramePr>
            <a:graphicFrameLocks noChangeAspect="1"/>
          </p:cNvGraphicFramePr>
          <p:nvPr/>
        </p:nvGraphicFramePr>
        <p:xfrm>
          <a:off x="3071802" y="2071678"/>
          <a:ext cx="5655919" cy="1143008"/>
        </p:xfrm>
        <a:graphic>
          <a:graphicData uri="http://schemas.openxmlformats.org/presentationml/2006/ole">
            <p:oleObj spid="_x0000_s27652" name="方程式" r:id="rId6" imgW="3644640" imgH="736560" progId="Equation.3">
              <p:embed/>
            </p:oleObj>
          </a:graphicData>
        </a:graphic>
      </p:graphicFrame>
      <p:sp>
        <p:nvSpPr>
          <p:cNvPr id="37" name="手繪多邊形 36"/>
          <p:cNvSpPr/>
          <p:nvPr/>
        </p:nvSpPr>
        <p:spPr>
          <a:xfrm>
            <a:off x="6189444" y="3571876"/>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38" name="直線單箭頭接點 37"/>
          <p:cNvCxnSpPr/>
          <p:nvPr/>
        </p:nvCxnSpPr>
        <p:spPr>
          <a:xfrm rot="16200000" flipV="1">
            <a:off x="5919734" y="3876025"/>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文字方塊 38"/>
          <p:cNvSpPr txBox="1"/>
          <p:nvPr/>
        </p:nvSpPr>
        <p:spPr>
          <a:xfrm>
            <a:off x="5879218" y="3932093"/>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40" name="文字方塊 39"/>
          <p:cNvSpPr txBox="1"/>
          <p:nvPr/>
        </p:nvSpPr>
        <p:spPr>
          <a:xfrm>
            <a:off x="6261460" y="4407107"/>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41" name="文字方塊 40"/>
          <p:cNvSpPr txBox="1"/>
          <p:nvPr/>
        </p:nvSpPr>
        <p:spPr>
          <a:xfrm>
            <a:off x="7072330" y="4429132"/>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42" name="文字方塊 41"/>
          <p:cNvSpPr txBox="1"/>
          <p:nvPr/>
        </p:nvSpPr>
        <p:spPr>
          <a:xfrm>
            <a:off x="6761526" y="3621289"/>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45" name="直線單箭頭接點 44"/>
          <p:cNvCxnSpPr/>
          <p:nvPr/>
        </p:nvCxnSpPr>
        <p:spPr>
          <a:xfrm rot="5400000" flipH="1" flipV="1">
            <a:off x="6561304" y="3632940"/>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rot="5400000" flipH="1" flipV="1">
            <a:off x="6249220" y="4177345"/>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flipV="1">
            <a:off x="6940121" y="4204151"/>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16200000" flipV="1">
            <a:off x="7145333" y="3817113"/>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2" name="文字方塊 51"/>
          <p:cNvSpPr txBox="1"/>
          <p:nvPr/>
        </p:nvSpPr>
        <p:spPr>
          <a:xfrm>
            <a:off x="7358082" y="3907041"/>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多邊形著色 </a:t>
            </a:r>
            <a:endParaRPr lang="zh-TW" altLang="en-US" dirty="0"/>
          </a:p>
        </p:txBody>
      </p:sp>
      <p:sp>
        <p:nvSpPr>
          <p:cNvPr id="3" name="內容版面配置區 2"/>
          <p:cNvSpPr>
            <a:spLocks noGrp="1"/>
          </p:cNvSpPr>
          <p:nvPr>
            <p:ph idx="1"/>
          </p:nvPr>
        </p:nvSpPr>
        <p:spPr>
          <a:xfrm>
            <a:off x="500034" y="1714488"/>
            <a:ext cx="8229600" cy="4525963"/>
          </a:xfrm>
        </p:spPr>
        <p:txBody>
          <a:bodyPr/>
          <a:lstStyle/>
          <a:p>
            <a:r>
              <a:rPr lang="zh-TW" altLang="en-US" dirty="0" smtClean="0"/>
              <a:t>從頂點到多邊形內的每一個點</a:t>
            </a:r>
            <a:endParaRPr lang="en-US" altLang="zh-TW" dirty="0" smtClean="0"/>
          </a:p>
          <a:p>
            <a:pPr lvl="1"/>
            <a:r>
              <a:rPr lang="zh-TW" altLang="en-US" dirty="0" smtClean="0"/>
              <a:t>前述的光影計算只針對多邊形的每一個頂點做運算，並沒有說明如何計算多邊形內的顏色，利用多邊形頂點的資訊計算出多邊形內每一點顏色的過程稱之為多邊形著色</a:t>
            </a:r>
            <a:r>
              <a:rPr lang="en-US" altLang="zh-TW" dirty="0" smtClean="0"/>
              <a:t>(polygonal shading)</a:t>
            </a:r>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22</a:t>
            </a:fld>
            <a:endParaRPr lang="zh-TW" altLang="en-US"/>
          </a:p>
        </p:txBody>
      </p:sp>
      <p:sp>
        <p:nvSpPr>
          <p:cNvPr id="13" name="手繪多邊形 12"/>
          <p:cNvSpPr/>
          <p:nvPr/>
        </p:nvSpPr>
        <p:spPr>
          <a:xfrm>
            <a:off x="1953268" y="4382168"/>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noFill/>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4" name="直線單箭頭接點 13"/>
          <p:cNvCxnSpPr/>
          <p:nvPr/>
        </p:nvCxnSpPr>
        <p:spPr>
          <a:xfrm rot="16200000" flipV="1">
            <a:off x="1683558" y="4686317"/>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文字方塊 14"/>
          <p:cNvSpPr txBox="1"/>
          <p:nvPr/>
        </p:nvSpPr>
        <p:spPr>
          <a:xfrm>
            <a:off x="1571604" y="4742385"/>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16" name="文字方塊 15"/>
          <p:cNvSpPr txBox="1"/>
          <p:nvPr/>
        </p:nvSpPr>
        <p:spPr>
          <a:xfrm>
            <a:off x="2025284" y="5217399"/>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17" name="文字方塊 16"/>
          <p:cNvSpPr txBox="1"/>
          <p:nvPr/>
        </p:nvSpPr>
        <p:spPr>
          <a:xfrm>
            <a:off x="2836154" y="5239424"/>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18" name="文字方塊 17"/>
          <p:cNvSpPr txBox="1"/>
          <p:nvPr/>
        </p:nvSpPr>
        <p:spPr>
          <a:xfrm>
            <a:off x="2525350" y="4431581"/>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19" name="直線單箭頭接點 18"/>
          <p:cNvCxnSpPr/>
          <p:nvPr/>
        </p:nvCxnSpPr>
        <p:spPr>
          <a:xfrm rot="5400000" flipH="1" flipV="1">
            <a:off x="2325128" y="4443232"/>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rot="5400000" flipH="1" flipV="1">
            <a:off x="2013044" y="4987637"/>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rot="16200000" flipV="1">
            <a:off x="2703945" y="5014443"/>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rot="16200000" flipV="1">
            <a:off x="2909157" y="4627405"/>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手繪多邊形 22"/>
          <p:cNvSpPr/>
          <p:nvPr/>
        </p:nvSpPr>
        <p:spPr>
          <a:xfrm>
            <a:off x="6046568" y="4357694"/>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gradFill>
            <a:gsLst>
              <a:gs pos="0">
                <a:srgbClr val="FF3399"/>
              </a:gs>
              <a:gs pos="25000">
                <a:srgbClr val="FF6633"/>
              </a:gs>
              <a:gs pos="50000">
                <a:srgbClr val="FFFF00"/>
              </a:gs>
              <a:gs pos="75000">
                <a:srgbClr val="01A78F"/>
              </a:gs>
              <a:gs pos="100000">
                <a:srgbClr val="3366FF"/>
              </a:gs>
            </a:gsLst>
            <a:lin ang="16200000" scaled="0"/>
          </a:gradFill>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4" name="直線單箭頭接點 23"/>
          <p:cNvCxnSpPr/>
          <p:nvPr/>
        </p:nvCxnSpPr>
        <p:spPr>
          <a:xfrm rot="16200000" flipV="1">
            <a:off x="5776858" y="4661843"/>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文字方塊 24"/>
          <p:cNvSpPr txBox="1"/>
          <p:nvPr/>
        </p:nvSpPr>
        <p:spPr>
          <a:xfrm>
            <a:off x="5736342" y="4717911"/>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26" name="文字方塊 25"/>
          <p:cNvSpPr txBox="1"/>
          <p:nvPr/>
        </p:nvSpPr>
        <p:spPr>
          <a:xfrm>
            <a:off x="6118584" y="5192925"/>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27" name="文字方塊 26"/>
          <p:cNvSpPr txBox="1"/>
          <p:nvPr/>
        </p:nvSpPr>
        <p:spPr>
          <a:xfrm>
            <a:off x="6929454" y="5214950"/>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28" name="文字方塊 27"/>
          <p:cNvSpPr txBox="1"/>
          <p:nvPr/>
        </p:nvSpPr>
        <p:spPr>
          <a:xfrm>
            <a:off x="6618650" y="4407107"/>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29" name="直線單箭頭接點 28"/>
          <p:cNvCxnSpPr/>
          <p:nvPr/>
        </p:nvCxnSpPr>
        <p:spPr>
          <a:xfrm rot="5400000" flipH="1" flipV="1">
            <a:off x="6418428" y="4418758"/>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rot="5400000" flipH="1" flipV="1">
            <a:off x="6106344" y="4963163"/>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rot="16200000" flipV="1">
            <a:off x="6797245" y="4989969"/>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線單箭頭接點 31"/>
          <p:cNvCxnSpPr/>
          <p:nvPr/>
        </p:nvCxnSpPr>
        <p:spPr>
          <a:xfrm rot="16200000" flipV="1">
            <a:off x="7002457" y="4602931"/>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向右箭號 32"/>
          <p:cNvSpPr/>
          <p:nvPr/>
        </p:nvSpPr>
        <p:spPr>
          <a:xfrm>
            <a:off x="3786182" y="4857760"/>
            <a:ext cx="1714512"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4" name="文字方塊 33"/>
          <p:cNvSpPr txBox="1"/>
          <p:nvPr/>
        </p:nvSpPr>
        <p:spPr>
          <a:xfrm>
            <a:off x="3714744" y="4472820"/>
            <a:ext cx="2071702" cy="338554"/>
          </a:xfrm>
          <a:prstGeom prst="rect">
            <a:avLst/>
          </a:prstGeom>
          <a:noFill/>
        </p:spPr>
        <p:txBody>
          <a:bodyPr wrap="square" rtlCol="0">
            <a:spAutoFit/>
          </a:bodyPr>
          <a:lstStyle/>
          <a:p>
            <a:r>
              <a:rPr lang="en-US" altLang="zh-TW" sz="1600" dirty="0" smtClean="0">
                <a:solidFill>
                  <a:srgbClr val="7030A0"/>
                </a:solidFill>
              </a:rPr>
              <a:t>polygonal shading</a:t>
            </a:r>
            <a:endParaRPr lang="zh-TW" altLang="en-US" sz="1600" dirty="0">
              <a:solidFill>
                <a:srgbClr val="7030A0"/>
              </a:solidFill>
            </a:endParaRPr>
          </a:p>
        </p:txBody>
      </p:sp>
      <p:sp>
        <p:nvSpPr>
          <p:cNvPr id="35" name="橢圓 34"/>
          <p:cNvSpPr/>
          <p:nvPr/>
        </p:nvSpPr>
        <p:spPr>
          <a:xfrm>
            <a:off x="2462720" y="4597060"/>
            <a:ext cx="142876" cy="142876"/>
          </a:xfrm>
          <a:prstGeom prst="ellipse">
            <a:avLst/>
          </a:prstGeom>
          <a:solidFill>
            <a:srgbClr val="00B0F0"/>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橢圓 35"/>
          <p:cNvSpPr/>
          <p:nvPr/>
        </p:nvSpPr>
        <p:spPr>
          <a:xfrm>
            <a:off x="1891216" y="4870286"/>
            <a:ext cx="142876" cy="142876"/>
          </a:xfrm>
          <a:prstGeom prst="ellipse">
            <a:avLst/>
          </a:prstGeom>
          <a:solidFill>
            <a:srgbClr val="FFFF00"/>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橢圓 36"/>
          <p:cNvSpPr/>
          <p:nvPr/>
        </p:nvSpPr>
        <p:spPr>
          <a:xfrm>
            <a:off x="2155634" y="5143512"/>
            <a:ext cx="142876" cy="142876"/>
          </a:xfrm>
          <a:prstGeom prst="ellipse">
            <a:avLst/>
          </a:prstGeom>
          <a:solidFill>
            <a:srgbClr val="FF66FF"/>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橢圓 38"/>
          <p:cNvSpPr/>
          <p:nvPr/>
        </p:nvSpPr>
        <p:spPr>
          <a:xfrm>
            <a:off x="3068084" y="4811374"/>
            <a:ext cx="142876" cy="142876"/>
          </a:xfrm>
          <a:prstGeom prst="ellipse">
            <a:avLst/>
          </a:prstGeom>
          <a:solidFill>
            <a:srgbClr val="FFFF00"/>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0" name="橢圓 39"/>
          <p:cNvSpPr/>
          <p:nvPr/>
        </p:nvSpPr>
        <p:spPr>
          <a:xfrm>
            <a:off x="2895066" y="5177372"/>
            <a:ext cx="142876" cy="142876"/>
          </a:xfrm>
          <a:prstGeom prst="ellipse">
            <a:avLst/>
          </a:prstGeom>
          <a:solidFill>
            <a:srgbClr val="FF66FF"/>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1" name="文字方塊 40"/>
          <p:cNvSpPr txBox="1"/>
          <p:nvPr/>
        </p:nvSpPr>
        <p:spPr>
          <a:xfrm>
            <a:off x="3189626" y="4730437"/>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sp>
        <p:nvSpPr>
          <p:cNvPr id="42" name="文字方塊 41"/>
          <p:cNvSpPr txBox="1"/>
          <p:nvPr/>
        </p:nvSpPr>
        <p:spPr>
          <a:xfrm>
            <a:off x="7286644" y="4714884"/>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57166"/>
            <a:ext cx="8229600" cy="5583258"/>
          </a:xfrm>
        </p:spPr>
        <p:txBody>
          <a:bodyPr/>
          <a:lstStyle/>
          <a:p>
            <a:r>
              <a:rPr lang="zh-TW" altLang="en-US" dirty="0" smtClean="0"/>
              <a:t>多邊形著色法</a:t>
            </a:r>
            <a:endParaRPr lang="en-US" altLang="zh-TW" dirty="0" smtClean="0"/>
          </a:p>
          <a:p>
            <a:pPr lvl="1"/>
            <a:r>
              <a:rPr lang="en-US" altLang="zh-TW" dirty="0" smtClean="0"/>
              <a:t>Flat or constant shading:</a:t>
            </a:r>
          </a:p>
          <a:p>
            <a:pPr lvl="2"/>
            <a:r>
              <a:rPr lang="zh-TW" altLang="en-US" dirty="0" smtClean="0"/>
              <a:t>以多邊形第一個頂點的法向量及材質屬性計算顏色並把它作為整個多邊形的顏色，因此整個多邊形的顏色是固定的</a:t>
            </a:r>
            <a:endParaRPr lang="en-US" altLang="zh-TW" dirty="0" smtClean="0"/>
          </a:p>
          <a:p>
            <a:pPr lvl="2"/>
            <a:r>
              <a:rPr lang="en-US" altLang="zh-TW" dirty="0" smtClean="0"/>
              <a:t>OpenGL</a:t>
            </a:r>
            <a:r>
              <a:rPr lang="zh-TW" altLang="en-US" dirty="0" smtClean="0"/>
              <a:t>指令：</a:t>
            </a:r>
            <a:r>
              <a:rPr lang="en-US" altLang="zh-TW" dirty="0" err="1" smtClean="0"/>
              <a:t>glShadeModel</a:t>
            </a:r>
            <a:r>
              <a:rPr lang="en-US" altLang="zh-TW" dirty="0" smtClean="0"/>
              <a:t>(GL_FLAT);</a:t>
            </a:r>
          </a:p>
          <a:p>
            <a:pPr lvl="1"/>
            <a:r>
              <a:rPr lang="en-US" altLang="zh-TW" dirty="0" smtClean="0"/>
              <a:t>Smooth or </a:t>
            </a:r>
            <a:r>
              <a:rPr lang="en-US" altLang="zh-TW" dirty="0" err="1" smtClean="0"/>
              <a:t>Gouraud</a:t>
            </a:r>
            <a:r>
              <a:rPr lang="en-US" altLang="zh-TW" dirty="0" smtClean="0"/>
              <a:t> shading:</a:t>
            </a:r>
          </a:p>
          <a:p>
            <a:pPr lvl="2"/>
            <a:r>
              <a:rPr lang="zh-TW" altLang="en-US" dirty="0" smtClean="0"/>
              <a:t>根據每個頂點的法向量及材質屬性計算出每個頂點的顏色，並以頂點的顏色利用內插法計算出多邊形內每個點的顏色</a:t>
            </a:r>
            <a:endParaRPr lang="en-US" altLang="zh-TW" dirty="0" smtClean="0"/>
          </a:p>
          <a:p>
            <a:pPr lvl="2"/>
            <a:r>
              <a:rPr lang="en-US" altLang="zh-TW" dirty="0" smtClean="0"/>
              <a:t>OpenGL</a:t>
            </a:r>
            <a:r>
              <a:rPr lang="zh-TW" altLang="en-US" dirty="0" smtClean="0"/>
              <a:t>指令：</a:t>
            </a:r>
            <a:r>
              <a:rPr lang="en-US" altLang="zh-TW" dirty="0" err="1" smtClean="0"/>
              <a:t>glShadeModel</a:t>
            </a:r>
            <a:r>
              <a:rPr lang="en-US" altLang="zh-TW" dirty="0" smtClean="0"/>
              <a:t>(GL_SMOOTH)</a:t>
            </a:r>
          </a:p>
          <a:p>
            <a:endParaRPr lang="zh-TW" altLang="en-US" dirty="0" smtClean="0"/>
          </a:p>
          <a:p>
            <a:pPr>
              <a:buNone/>
            </a:pP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23</a:t>
            </a:fld>
            <a:endParaRPr lang="zh-TW" altLang="en-US"/>
          </a:p>
        </p:txBody>
      </p:sp>
      <p:pic>
        <p:nvPicPr>
          <p:cNvPr id="6" name="圖片 5" descr="影像1.jpg"/>
          <p:cNvPicPr>
            <a:picLocks noChangeAspect="1"/>
          </p:cNvPicPr>
          <p:nvPr/>
        </p:nvPicPr>
        <p:blipFill>
          <a:blip r:embed="rId2" cstate="print"/>
          <a:stretch>
            <a:fillRect/>
          </a:stretch>
        </p:blipFill>
        <p:spPr>
          <a:xfrm>
            <a:off x="1428728" y="3929066"/>
            <a:ext cx="3041835" cy="2160000"/>
          </a:xfrm>
          <a:prstGeom prst="rect">
            <a:avLst/>
          </a:prstGeom>
        </p:spPr>
      </p:pic>
      <p:sp>
        <p:nvSpPr>
          <p:cNvPr id="8" name="文字方塊 7"/>
          <p:cNvSpPr txBox="1"/>
          <p:nvPr/>
        </p:nvSpPr>
        <p:spPr>
          <a:xfrm>
            <a:off x="2332370" y="6084732"/>
            <a:ext cx="1428760" cy="338554"/>
          </a:xfrm>
          <a:prstGeom prst="rect">
            <a:avLst/>
          </a:prstGeom>
          <a:noFill/>
        </p:spPr>
        <p:txBody>
          <a:bodyPr wrap="square" rtlCol="0">
            <a:spAutoFit/>
          </a:bodyPr>
          <a:lstStyle/>
          <a:p>
            <a:r>
              <a:rPr lang="en-US" altLang="zh-TW" sz="1600" dirty="0" smtClean="0">
                <a:solidFill>
                  <a:srgbClr val="FF0000"/>
                </a:solidFill>
              </a:rPr>
              <a:t>Flat shading</a:t>
            </a:r>
            <a:endParaRPr lang="zh-TW" altLang="en-US" sz="1600" dirty="0">
              <a:solidFill>
                <a:srgbClr val="FF0000"/>
              </a:solidFill>
            </a:endParaRPr>
          </a:p>
        </p:txBody>
      </p:sp>
      <p:sp>
        <p:nvSpPr>
          <p:cNvPr id="9" name="文字方塊 8"/>
          <p:cNvSpPr txBox="1"/>
          <p:nvPr/>
        </p:nvSpPr>
        <p:spPr>
          <a:xfrm>
            <a:off x="5643570" y="6072206"/>
            <a:ext cx="1714512" cy="338554"/>
          </a:xfrm>
          <a:prstGeom prst="rect">
            <a:avLst/>
          </a:prstGeom>
          <a:noFill/>
        </p:spPr>
        <p:txBody>
          <a:bodyPr wrap="square" rtlCol="0">
            <a:spAutoFit/>
          </a:bodyPr>
          <a:lstStyle/>
          <a:p>
            <a:r>
              <a:rPr lang="en-US" altLang="zh-TW" sz="1600" dirty="0" smtClean="0">
                <a:solidFill>
                  <a:srgbClr val="FF0000"/>
                </a:solidFill>
              </a:rPr>
              <a:t>Smooth shading</a:t>
            </a:r>
            <a:endParaRPr lang="zh-TW" altLang="en-US" sz="1600" dirty="0">
              <a:solidFill>
                <a:srgbClr val="FF0000"/>
              </a:solidFill>
            </a:endParaRPr>
          </a:p>
        </p:txBody>
      </p:sp>
      <p:pic>
        <p:nvPicPr>
          <p:cNvPr id="10" name="圖片 9" descr="影像1.jpg"/>
          <p:cNvPicPr>
            <a:picLocks noChangeAspect="1"/>
          </p:cNvPicPr>
          <p:nvPr/>
        </p:nvPicPr>
        <p:blipFill>
          <a:blip r:embed="rId3" cstate="print"/>
          <a:stretch>
            <a:fillRect/>
          </a:stretch>
        </p:blipFill>
        <p:spPr>
          <a:xfrm>
            <a:off x="4929190" y="3929066"/>
            <a:ext cx="3041835" cy="2160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2"/>
            <a:ext cx="8229600" cy="5583259"/>
          </a:xfrm>
        </p:spPr>
        <p:txBody>
          <a:bodyPr/>
          <a:lstStyle/>
          <a:p>
            <a:pPr lvl="1"/>
            <a:r>
              <a:rPr lang="en-US" altLang="zh-TW" dirty="0" err="1" smtClean="0"/>
              <a:t>Phong</a:t>
            </a:r>
            <a:r>
              <a:rPr lang="en-US" altLang="zh-TW" dirty="0" smtClean="0"/>
              <a:t> shading:</a:t>
            </a:r>
          </a:p>
          <a:p>
            <a:pPr lvl="2"/>
            <a:r>
              <a:rPr lang="zh-TW" altLang="en-US" dirty="0" smtClean="0"/>
              <a:t>根據每個頂點的法向量利用內插法計算出多邊形內每個點的法向量後再以此計算多邊形內每個點的顏色</a:t>
            </a:r>
            <a:endParaRPr lang="en-US" altLang="zh-TW" dirty="0" smtClean="0"/>
          </a:p>
          <a:p>
            <a:pPr lvl="2"/>
            <a:r>
              <a:rPr lang="zh-TW" altLang="en-US" dirty="0" smtClean="0"/>
              <a:t>需使用</a:t>
            </a:r>
            <a:r>
              <a:rPr lang="en-US" altLang="zh-TW" dirty="0" smtClean="0"/>
              <a:t>OpenGL</a:t>
            </a:r>
            <a:r>
              <a:rPr lang="zh-TW" altLang="en-US" dirty="0" smtClean="0"/>
              <a:t>的</a:t>
            </a:r>
            <a:r>
              <a:rPr lang="en-US" altLang="zh-TW" dirty="0" smtClean="0"/>
              <a:t>vertex</a:t>
            </a:r>
            <a:r>
              <a:rPr lang="zh-TW" altLang="en-US" dirty="0" smtClean="0"/>
              <a:t>及</a:t>
            </a:r>
            <a:r>
              <a:rPr lang="en-US" altLang="zh-TW" dirty="0" smtClean="0"/>
              <a:t>fragment </a:t>
            </a:r>
            <a:r>
              <a:rPr lang="en-US" altLang="zh-TW" dirty="0" err="1" smtClean="0"/>
              <a:t>shader</a:t>
            </a:r>
            <a:r>
              <a:rPr lang="zh-TW" altLang="en-US" dirty="0" smtClean="0"/>
              <a:t>才能達成</a:t>
            </a:r>
            <a:endParaRPr lang="en-US" altLang="zh-TW" dirty="0" smtClean="0"/>
          </a:p>
          <a:p>
            <a:pPr lvl="2"/>
            <a:r>
              <a:rPr lang="en-US" altLang="zh-TW" dirty="0" err="1" smtClean="0"/>
              <a:t>Phong</a:t>
            </a:r>
            <a:r>
              <a:rPr lang="en-US" altLang="zh-TW" dirty="0" smtClean="0"/>
              <a:t> shading</a:t>
            </a:r>
            <a:r>
              <a:rPr lang="zh-TW" altLang="en-US" dirty="0" smtClean="0"/>
              <a:t>可以達到更精細的光影效果</a:t>
            </a:r>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24</a:t>
            </a:fld>
            <a:endParaRPr lang="zh-TW" altLang="en-US"/>
          </a:p>
        </p:txBody>
      </p:sp>
      <p:sp>
        <p:nvSpPr>
          <p:cNvPr id="20" name="手繪多邊形 19"/>
          <p:cNvSpPr/>
          <p:nvPr/>
        </p:nvSpPr>
        <p:spPr>
          <a:xfrm>
            <a:off x="1688850" y="3096284"/>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gradFill>
            <a:gsLst>
              <a:gs pos="0">
                <a:srgbClr val="FF3399"/>
              </a:gs>
              <a:gs pos="25000">
                <a:srgbClr val="FF6633"/>
              </a:gs>
              <a:gs pos="50000">
                <a:srgbClr val="FFFF00"/>
              </a:gs>
              <a:gs pos="75000">
                <a:srgbClr val="01A78F"/>
              </a:gs>
              <a:gs pos="100000">
                <a:srgbClr val="3366FF"/>
              </a:gs>
            </a:gsLst>
            <a:lin ang="16200000" scaled="0"/>
          </a:gradFill>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1" name="直線單箭頭接點 20"/>
          <p:cNvCxnSpPr/>
          <p:nvPr/>
        </p:nvCxnSpPr>
        <p:spPr>
          <a:xfrm rot="16200000" flipV="1">
            <a:off x="1419140" y="3400433"/>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文字方塊 21"/>
          <p:cNvSpPr txBox="1"/>
          <p:nvPr/>
        </p:nvSpPr>
        <p:spPr>
          <a:xfrm>
            <a:off x="1378624" y="3456501"/>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23" name="文字方塊 22"/>
          <p:cNvSpPr txBox="1"/>
          <p:nvPr/>
        </p:nvSpPr>
        <p:spPr>
          <a:xfrm>
            <a:off x="1760866" y="3931515"/>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24" name="文字方塊 23"/>
          <p:cNvSpPr txBox="1"/>
          <p:nvPr/>
        </p:nvSpPr>
        <p:spPr>
          <a:xfrm>
            <a:off x="2571736" y="3953540"/>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25" name="文字方塊 24"/>
          <p:cNvSpPr txBox="1"/>
          <p:nvPr/>
        </p:nvSpPr>
        <p:spPr>
          <a:xfrm>
            <a:off x="2260932" y="3145697"/>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26" name="直線單箭頭接點 25"/>
          <p:cNvCxnSpPr/>
          <p:nvPr/>
        </p:nvCxnSpPr>
        <p:spPr>
          <a:xfrm rot="5400000" flipH="1" flipV="1">
            <a:off x="2060710" y="3157348"/>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rot="5400000" flipH="1" flipV="1">
            <a:off x="1748626" y="3701753"/>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rot="16200000" flipV="1">
            <a:off x="2439527" y="3728559"/>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rot="16200000" flipV="1">
            <a:off x="2644739" y="3341521"/>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30" name="圖片 29" descr="影像1.jpg"/>
          <p:cNvPicPr>
            <a:picLocks noChangeAspect="1"/>
          </p:cNvPicPr>
          <p:nvPr/>
        </p:nvPicPr>
        <p:blipFill>
          <a:blip r:embed="rId2" cstate="print"/>
          <a:stretch>
            <a:fillRect/>
          </a:stretch>
        </p:blipFill>
        <p:spPr>
          <a:xfrm>
            <a:off x="3857620" y="2786057"/>
            <a:ext cx="4286280" cy="3043677"/>
          </a:xfrm>
          <a:prstGeom prst="rect">
            <a:avLst/>
          </a:prstGeom>
        </p:spPr>
      </p:pic>
      <p:sp>
        <p:nvSpPr>
          <p:cNvPr id="31" name="手繪多邊形 30"/>
          <p:cNvSpPr/>
          <p:nvPr/>
        </p:nvSpPr>
        <p:spPr>
          <a:xfrm>
            <a:off x="1667516" y="5025110"/>
            <a:ext cx="1215024" cy="1189972"/>
          </a:xfrm>
          <a:custGeom>
            <a:avLst/>
            <a:gdLst>
              <a:gd name="connsiteX0" fmla="*/ 0 w 1215024"/>
              <a:gd name="connsiteY0" fmla="*/ 576197 h 1189972"/>
              <a:gd name="connsiteX1" fmla="*/ 25052 w 1215024"/>
              <a:gd name="connsiteY1" fmla="*/ 538619 h 1189972"/>
              <a:gd name="connsiteX2" fmla="*/ 62630 w 1215024"/>
              <a:gd name="connsiteY2" fmla="*/ 488515 h 1189972"/>
              <a:gd name="connsiteX3" fmla="*/ 588723 w 1215024"/>
              <a:gd name="connsiteY3" fmla="*/ 0 h 1189972"/>
              <a:gd name="connsiteX4" fmla="*/ 1215024 w 1215024"/>
              <a:gd name="connsiteY4" fmla="*/ 413359 h 1189972"/>
              <a:gd name="connsiteX5" fmla="*/ 1027134 w 1215024"/>
              <a:gd name="connsiteY5" fmla="*/ 1189972 h 1189972"/>
              <a:gd name="connsiteX6" fmla="*/ 288098 w 1215024"/>
              <a:gd name="connsiteY6" fmla="*/ 1114816 h 1189972"/>
              <a:gd name="connsiteX7" fmla="*/ 0 w 1215024"/>
              <a:gd name="connsiteY7" fmla="*/ 576197 h 1189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5024" h="1189972">
                <a:moveTo>
                  <a:pt x="0" y="576197"/>
                </a:moveTo>
                <a:cubicBezTo>
                  <a:pt x="8351" y="563671"/>
                  <a:pt x="16302" y="550869"/>
                  <a:pt x="25052" y="538619"/>
                </a:cubicBezTo>
                <a:cubicBezTo>
                  <a:pt x="37186" y="521631"/>
                  <a:pt x="62630" y="488515"/>
                  <a:pt x="62630" y="488515"/>
                </a:cubicBezTo>
                <a:lnTo>
                  <a:pt x="588723" y="0"/>
                </a:lnTo>
                <a:lnTo>
                  <a:pt x="1215024" y="413359"/>
                </a:lnTo>
                <a:lnTo>
                  <a:pt x="1027134" y="1189972"/>
                </a:lnTo>
                <a:lnTo>
                  <a:pt x="288098" y="1114816"/>
                </a:lnTo>
                <a:lnTo>
                  <a:pt x="0" y="576197"/>
                </a:lnTo>
                <a:close/>
              </a:path>
            </a:pathLst>
          </a:custGeom>
          <a:noFill/>
          <a:scene3d>
            <a:camera prst="orthographicFront">
              <a:rot lat="3600000" lon="0" rev="0"/>
            </a:camera>
            <a:lightRig rig="threePt" dir="t"/>
          </a:scene3d>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32" name="直線單箭頭接點 31"/>
          <p:cNvCxnSpPr/>
          <p:nvPr/>
        </p:nvCxnSpPr>
        <p:spPr>
          <a:xfrm rot="16200000" flipV="1">
            <a:off x="1402569" y="5338785"/>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3" name="文字方塊 32"/>
          <p:cNvSpPr txBox="1"/>
          <p:nvPr/>
        </p:nvSpPr>
        <p:spPr>
          <a:xfrm>
            <a:off x="1285852" y="5385327"/>
            <a:ext cx="428628" cy="307777"/>
          </a:xfrm>
          <a:prstGeom prst="rect">
            <a:avLst/>
          </a:prstGeom>
          <a:noFill/>
        </p:spPr>
        <p:txBody>
          <a:bodyPr wrap="square" rtlCol="0">
            <a:spAutoFit/>
          </a:bodyPr>
          <a:lstStyle/>
          <a:p>
            <a:r>
              <a:rPr lang="en-US" altLang="zh-TW" sz="1400" dirty="0" smtClean="0">
                <a:solidFill>
                  <a:srgbClr val="0070C0"/>
                </a:solidFill>
              </a:rPr>
              <a:t>v1</a:t>
            </a:r>
            <a:endParaRPr lang="zh-TW" altLang="en-US" sz="1400" dirty="0">
              <a:solidFill>
                <a:srgbClr val="0070C0"/>
              </a:solidFill>
            </a:endParaRPr>
          </a:p>
        </p:txBody>
      </p:sp>
      <p:sp>
        <p:nvSpPr>
          <p:cNvPr id="34" name="文字方塊 33"/>
          <p:cNvSpPr txBox="1"/>
          <p:nvPr/>
        </p:nvSpPr>
        <p:spPr>
          <a:xfrm>
            <a:off x="1739532" y="5860341"/>
            <a:ext cx="428628" cy="307777"/>
          </a:xfrm>
          <a:prstGeom prst="rect">
            <a:avLst/>
          </a:prstGeom>
          <a:noFill/>
        </p:spPr>
        <p:txBody>
          <a:bodyPr wrap="square" rtlCol="0">
            <a:spAutoFit/>
          </a:bodyPr>
          <a:lstStyle/>
          <a:p>
            <a:r>
              <a:rPr lang="en-US" altLang="zh-TW" sz="1400" dirty="0" smtClean="0">
                <a:solidFill>
                  <a:srgbClr val="0070C0"/>
                </a:solidFill>
              </a:rPr>
              <a:t>v2</a:t>
            </a:r>
            <a:endParaRPr lang="zh-TW" altLang="en-US" sz="1400" dirty="0">
              <a:solidFill>
                <a:srgbClr val="0070C0"/>
              </a:solidFill>
            </a:endParaRPr>
          </a:p>
        </p:txBody>
      </p:sp>
      <p:sp>
        <p:nvSpPr>
          <p:cNvPr id="35" name="文字方塊 34"/>
          <p:cNvSpPr txBox="1"/>
          <p:nvPr/>
        </p:nvSpPr>
        <p:spPr>
          <a:xfrm>
            <a:off x="2550402" y="5882366"/>
            <a:ext cx="428628" cy="307777"/>
          </a:xfrm>
          <a:prstGeom prst="rect">
            <a:avLst/>
          </a:prstGeom>
          <a:noFill/>
        </p:spPr>
        <p:txBody>
          <a:bodyPr wrap="square" rtlCol="0">
            <a:spAutoFit/>
          </a:bodyPr>
          <a:lstStyle/>
          <a:p>
            <a:r>
              <a:rPr lang="en-US" altLang="zh-TW" sz="1400" dirty="0" smtClean="0">
                <a:solidFill>
                  <a:srgbClr val="0070C0"/>
                </a:solidFill>
              </a:rPr>
              <a:t>v3</a:t>
            </a:r>
            <a:endParaRPr lang="zh-TW" altLang="en-US" sz="1400" dirty="0">
              <a:solidFill>
                <a:srgbClr val="0070C0"/>
              </a:solidFill>
            </a:endParaRPr>
          </a:p>
        </p:txBody>
      </p:sp>
      <p:sp>
        <p:nvSpPr>
          <p:cNvPr id="36" name="文字方塊 35"/>
          <p:cNvSpPr txBox="1"/>
          <p:nvPr/>
        </p:nvSpPr>
        <p:spPr>
          <a:xfrm>
            <a:off x="2239598" y="5074523"/>
            <a:ext cx="428628" cy="307777"/>
          </a:xfrm>
          <a:prstGeom prst="rect">
            <a:avLst/>
          </a:prstGeom>
          <a:noFill/>
        </p:spPr>
        <p:txBody>
          <a:bodyPr wrap="square" rtlCol="0">
            <a:spAutoFit/>
          </a:bodyPr>
          <a:lstStyle/>
          <a:p>
            <a:r>
              <a:rPr lang="en-US" altLang="zh-TW" sz="1400" dirty="0" smtClean="0">
                <a:solidFill>
                  <a:srgbClr val="0070C0"/>
                </a:solidFill>
              </a:rPr>
              <a:t>v5</a:t>
            </a:r>
            <a:endParaRPr lang="zh-TW" altLang="en-US" sz="1400" dirty="0">
              <a:solidFill>
                <a:srgbClr val="0070C0"/>
              </a:solidFill>
            </a:endParaRPr>
          </a:p>
        </p:txBody>
      </p:sp>
      <p:cxnSp>
        <p:nvCxnSpPr>
          <p:cNvPr id="37" name="直線單箭頭接點 36"/>
          <p:cNvCxnSpPr/>
          <p:nvPr/>
        </p:nvCxnSpPr>
        <p:spPr>
          <a:xfrm rot="5400000" flipH="1" flipV="1">
            <a:off x="2039376" y="5086174"/>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rot="5400000" flipH="1" flipV="1">
            <a:off x="1727292" y="5630579"/>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rot="16200000" flipV="1">
            <a:off x="2418193" y="5657385"/>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rot="16200000" flipV="1">
            <a:off x="2623405" y="5270347"/>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 name="文字方塊 45"/>
          <p:cNvSpPr txBox="1"/>
          <p:nvPr/>
        </p:nvSpPr>
        <p:spPr>
          <a:xfrm>
            <a:off x="2870014" y="3441526"/>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sp>
        <p:nvSpPr>
          <p:cNvPr id="47" name="文字方塊 46"/>
          <p:cNvSpPr txBox="1"/>
          <p:nvPr/>
        </p:nvSpPr>
        <p:spPr>
          <a:xfrm>
            <a:off x="2907592" y="5382300"/>
            <a:ext cx="428628" cy="307777"/>
          </a:xfrm>
          <a:prstGeom prst="rect">
            <a:avLst/>
          </a:prstGeom>
          <a:noFill/>
        </p:spPr>
        <p:txBody>
          <a:bodyPr wrap="square" rtlCol="0">
            <a:spAutoFit/>
          </a:bodyPr>
          <a:lstStyle/>
          <a:p>
            <a:r>
              <a:rPr lang="en-US" altLang="zh-TW" sz="1400" dirty="0" smtClean="0">
                <a:solidFill>
                  <a:srgbClr val="0070C0"/>
                </a:solidFill>
              </a:rPr>
              <a:t>v4</a:t>
            </a:r>
            <a:endParaRPr lang="zh-TW" altLang="en-US" sz="1400" dirty="0">
              <a:solidFill>
                <a:srgbClr val="0070C0"/>
              </a:solidFill>
            </a:endParaRPr>
          </a:p>
        </p:txBody>
      </p:sp>
      <p:cxnSp>
        <p:nvCxnSpPr>
          <p:cNvPr id="48" name="直線單箭頭接點 47"/>
          <p:cNvCxnSpPr/>
          <p:nvPr/>
        </p:nvCxnSpPr>
        <p:spPr>
          <a:xfrm rot="16200000" flipV="1">
            <a:off x="1525154" y="5278567"/>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16200000" flipV="1">
            <a:off x="1669659" y="5231006"/>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16200000" flipV="1">
            <a:off x="1797832" y="5170373"/>
            <a:ext cx="479781" cy="1779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flipH="1" flipV="1">
            <a:off x="1905835" y="5129027"/>
            <a:ext cx="479326" cy="478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rot="16200000" flipV="1">
            <a:off x="1469634" y="5423206"/>
            <a:ext cx="479319" cy="38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16200000" flipV="1">
            <a:off x="1565315" y="5507666"/>
            <a:ext cx="445991" cy="47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rot="5400000" flipH="1" flipV="1">
            <a:off x="1643048" y="5577551"/>
            <a:ext cx="452448" cy="478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rot="5400000" flipH="1" flipV="1">
            <a:off x="2148719" y="5128446"/>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rot="5400000" flipH="1" flipV="1">
            <a:off x="2253498" y="5157612"/>
            <a:ext cx="429216" cy="213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rot="16200000" flipV="1">
            <a:off x="2379798" y="5212292"/>
            <a:ext cx="429229" cy="722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rot="16200000" flipV="1">
            <a:off x="2513150" y="5250390"/>
            <a:ext cx="438751" cy="262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16200000" flipV="1">
            <a:off x="2485386" y="5547843"/>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16200000" flipV="1">
            <a:off x="2563351" y="5390685"/>
            <a:ext cx="466206" cy="589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flipH="1" flipV="1">
            <a:off x="1846351" y="5649049"/>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flipH="1" flipV="1">
            <a:off x="1975284" y="5652630"/>
            <a:ext cx="458381" cy="2014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16200000" flipV="1">
            <a:off x="2106844" y="5675746"/>
            <a:ext cx="438167" cy="365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rot="16200000" flipV="1">
            <a:off x="2202052" y="5685312"/>
            <a:ext cx="444106" cy="95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rot="16200000" flipV="1">
            <a:off x="2311043" y="5681096"/>
            <a:ext cx="453632" cy="1794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8" name="文字方塊 77"/>
          <p:cNvSpPr txBox="1"/>
          <p:nvPr/>
        </p:nvSpPr>
        <p:spPr>
          <a:xfrm>
            <a:off x="1571604" y="2571744"/>
            <a:ext cx="1714512" cy="338554"/>
          </a:xfrm>
          <a:prstGeom prst="rect">
            <a:avLst/>
          </a:prstGeom>
          <a:noFill/>
        </p:spPr>
        <p:txBody>
          <a:bodyPr wrap="square" rtlCol="0">
            <a:spAutoFit/>
          </a:bodyPr>
          <a:lstStyle/>
          <a:p>
            <a:r>
              <a:rPr lang="en-US" altLang="zh-TW" sz="1600" dirty="0" smtClean="0">
                <a:solidFill>
                  <a:srgbClr val="FF0000"/>
                </a:solidFill>
              </a:rPr>
              <a:t>Smooth shading</a:t>
            </a:r>
            <a:endParaRPr lang="zh-TW" altLang="en-US" sz="1600" dirty="0">
              <a:solidFill>
                <a:srgbClr val="FF0000"/>
              </a:solidFill>
            </a:endParaRPr>
          </a:p>
        </p:txBody>
      </p:sp>
      <p:sp>
        <p:nvSpPr>
          <p:cNvPr id="79" name="文字方塊 78"/>
          <p:cNvSpPr txBox="1"/>
          <p:nvPr/>
        </p:nvSpPr>
        <p:spPr>
          <a:xfrm>
            <a:off x="1571604" y="4519206"/>
            <a:ext cx="1714512" cy="338554"/>
          </a:xfrm>
          <a:prstGeom prst="rect">
            <a:avLst/>
          </a:prstGeom>
          <a:noFill/>
        </p:spPr>
        <p:txBody>
          <a:bodyPr wrap="square" rtlCol="0">
            <a:spAutoFit/>
          </a:bodyPr>
          <a:lstStyle/>
          <a:p>
            <a:r>
              <a:rPr lang="en-US" altLang="zh-TW" sz="1600" dirty="0" err="1" smtClean="0">
                <a:solidFill>
                  <a:srgbClr val="FF0000"/>
                </a:solidFill>
              </a:rPr>
              <a:t>Phong</a:t>
            </a:r>
            <a:r>
              <a:rPr lang="en-US" altLang="zh-TW" sz="1600" dirty="0" smtClean="0">
                <a:solidFill>
                  <a:srgbClr val="FF0000"/>
                </a:solidFill>
              </a:rPr>
              <a:t> shading</a:t>
            </a:r>
            <a:endParaRPr lang="zh-TW" altLang="en-US" sz="1600"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綜合範例</a:t>
            </a:r>
            <a:endParaRPr lang="zh-TW" altLang="en-US" dirty="0"/>
          </a:p>
        </p:txBody>
      </p:sp>
      <p:sp>
        <p:nvSpPr>
          <p:cNvPr id="3" name="內容版面配置區 2"/>
          <p:cNvSpPr>
            <a:spLocks noGrp="1"/>
          </p:cNvSpPr>
          <p:nvPr>
            <p:ph idx="1"/>
          </p:nvPr>
        </p:nvSpPr>
        <p:spPr/>
        <p:txBody>
          <a:bodyPr/>
          <a:lstStyle/>
          <a:p>
            <a:r>
              <a:rPr lang="zh-TW" altLang="en-US" dirty="0" smtClean="0"/>
              <a:t>原子系統</a:t>
            </a:r>
            <a:endParaRPr lang="en-US" altLang="zh-TW" dirty="0" smtClean="0"/>
          </a:p>
          <a:p>
            <a:pPr lvl="1"/>
            <a:r>
              <a:rPr lang="zh-TW" altLang="en-US" dirty="0" smtClean="0"/>
              <a:t>由於</a:t>
            </a:r>
            <a:r>
              <a:rPr lang="en-US" altLang="zh-TW" dirty="0" smtClean="0"/>
              <a:t>OpenGL</a:t>
            </a:r>
            <a:r>
              <a:rPr lang="zh-TW" altLang="en-US" dirty="0" smtClean="0"/>
              <a:t>的光源都有預設值，因此只要將光影計算的功能打開即可檢視經過光影計算後的原子系統</a:t>
            </a:r>
            <a:endParaRPr lang="en-US" altLang="zh-TW" dirty="0" smtClean="0"/>
          </a:p>
          <a:p>
            <a:pPr lvl="1"/>
            <a:r>
              <a:rPr lang="zh-TW" altLang="en-US" dirty="0" smtClean="0"/>
              <a:t>開啟光影計算：</a:t>
            </a:r>
            <a:endParaRPr lang="en-US" altLang="zh-TW" dirty="0" smtClean="0"/>
          </a:p>
          <a:p>
            <a:pPr lvl="2"/>
            <a:r>
              <a:rPr lang="en-US" altLang="zh-TW" dirty="0" err="1" smtClean="0"/>
              <a:t>glEnable</a:t>
            </a:r>
            <a:r>
              <a:rPr lang="en-US" altLang="zh-TW" dirty="0" smtClean="0"/>
              <a:t>(GL_LIGHTING)</a:t>
            </a:r>
          </a:p>
          <a:p>
            <a:pPr lvl="1"/>
            <a:r>
              <a:rPr lang="zh-TW" altLang="en-US" dirty="0" smtClean="0"/>
              <a:t>開啟第一個光源：</a:t>
            </a:r>
            <a:endParaRPr lang="en-US" altLang="zh-TW" dirty="0" smtClean="0"/>
          </a:p>
          <a:p>
            <a:pPr lvl="2"/>
            <a:r>
              <a:rPr lang="en-US" altLang="zh-TW" dirty="0" err="1" smtClean="0"/>
              <a:t>glEnable</a:t>
            </a:r>
            <a:r>
              <a:rPr lang="en-US" altLang="zh-TW" dirty="0" smtClean="0"/>
              <a:t>(GL_LIGHT0)</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25</a:t>
            </a:fld>
            <a:endParaRPr lang="zh-TW" altLang="en-US"/>
          </a:p>
        </p:txBody>
      </p:sp>
      <p:pic>
        <p:nvPicPr>
          <p:cNvPr id="5" name="圖片 4" descr="影像1.jpg"/>
          <p:cNvPicPr>
            <a:picLocks noChangeAspect="1"/>
          </p:cNvPicPr>
          <p:nvPr/>
        </p:nvPicPr>
        <p:blipFill>
          <a:blip r:embed="rId2" cstate="print"/>
          <a:stretch>
            <a:fillRect/>
          </a:stretch>
        </p:blipFill>
        <p:spPr>
          <a:xfrm>
            <a:off x="4661329" y="3143248"/>
            <a:ext cx="3722313" cy="264320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93839"/>
            <a:ext cx="8229600" cy="5654696"/>
          </a:xfrm>
        </p:spPr>
        <p:txBody>
          <a:bodyPr/>
          <a:lstStyle/>
          <a:p>
            <a:pPr lvl="1"/>
            <a:r>
              <a:rPr lang="zh-TW" altLang="en-US" dirty="0" smtClean="0"/>
              <a:t>我們可透過</a:t>
            </a:r>
            <a:r>
              <a:rPr lang="en-US" altLang="zh-TW" dirty="0" err="1" smtClean="0"/>
              <a:t>glLightModel</a:t>
            </a:r>
            <a:r>
              <a:rPr lang="zh-TW" altLang="en-US" dirty="0" smtClean="0"/>
              <a:t>及</a:t>
            </a:r>
            <a:r>
              <a:rPr lang="en-US" altLang="zh-TW" dirty="0" err="1" smtClean="0"/>
              <a:t>glLight</a:t>
            </a:r>
            <a:r>
              <a:rPr lang="zh-TW" altLang="en-US" dirty="0" smtClean="0"/>
              <a:t>指令修改光源參數</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26</a:t>
            </a:fld>
            <a:endParaRPr lang="zh-TW" altLang="en-US"/>
          </a:p>
        </p:txBody>
      </p:sp>
      <p:sp>
        <p:nvSpPr>
          <p:cNvPr id="5" name="矩形 4"/>
          <p:cNvSpPr/>
          <p:nvPr/>
        </p:nvSpPr>
        <p:spPr>
          <a:xfrm>
            <a:off x="1000100" y="965342"/>
            <a:ext cx="7429552" cy="260653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global_ambient</a:t>
            </a:r>
            <a:r>
              <a:rPr lang="en-US" altLang="zh-TW" sz="1200" dirty="0" smtClean="0">
                <a:solidFill>
                  <a:schemeClr val="tx1"/>
                </a:solidFill>
                <a:latin typeface="BatangChe" pitchFamily="49" charset="-127"/>
                <a:ea typeface="BatangChe" pitchFamily="49" charset="-127"/>
              </a:rPr>
              <a:t> = new float[] { 0.2f, 0.2f, 0.2f };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全域環境光的數值</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chemeClr val="tx1"/>
                </a:solidFill>
                <a:latin typeface="BatangChe" pitchFamily="49" charset="-127"/>
                <a:ea typeface="BatangChe" pitchFamily="49" charset="-127"/>
              </a:rPr>
              <a:t>float[] light0_ambient = new float[] { 0.2f, 0.2f, 0.0f };</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偏黃色的環境光</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chemeClr val="tx1"/>
                </a:solidFill>
                <a:latin typeface="BatangChe" pitchFamily="49" charset="-127"/>
                <a:ea typeface="BatangChe" pitchFamily="49" charset="-127"/>
              </a:rPr>
              <a:t>float[] light0_diffuse = new float[] { 0.7f, 0.7f, 0.0f };</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偏黃色的散射光</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chemeClr val="tx1"/>
                </a:solidFill>
                <a:latin typeface="BatangChe" pitchFamily="49" charset="-127"/>
                <a:ea typeface="BatangChe" pitchFamily="49" charset="-127"/>
              </a:rPr>
              <a:t>float[] light0_specular = new float[] { 0.9f, 0.9f, 0.0f };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偏黃色的鏡射光</a:t>
            </a:r>
            <a:endParaRPr lang="en-US" altLang="zh-TW" sz="1200" dirty="0" smtClean="0">
              <a:solidFill>
                <a:schemeClr val="tx1"/>
              </a:solidFill>
              <a:latin typeface="BatangChe" pitchFamily="49" charset="-127"/>
              <a:ea typeface="BatangChe" pitchFamily="49" charset="-127"/>
            </a:endParaRPr>
          </a:p>
          <a:p>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Gl.glLightModelfv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Gl.GL_LIGHT_MODEL_AMBIENT,global_ambient</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設定全域環境光</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Gl.glLightModeli</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Gl.GL_LIGHT_MODEL_LOCAL_VIEWER,Gl.GL_TRUE</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觀者位於場景內</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Gl.glLightModeli</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Gl.GL_LIGHT_MODEL_TWO_SIDE,Gl.GL_FALSE</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只對物體正面進行光影計算</a:t>
            </a:r>
            <a:endParaRPr lang="en-US" altLang="zh-TW" sz="1200" dirty="0" smtClean="0">
              <a:solidFill>
                <a:srgbClr val="9900CC"/>
              </a:solidFill>
              <a:latin typeface="BatangChe" pitchFamily="49" charset="-127"/>
              <a:ea typeface="BatangChe" pitchFamily="49" charset="-127"/>
            </a:endParaRPr>
          </a:p>
          <a:p>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Gl.GL_AMBIENT</a:t>
            </a:r>
            <a:r>
              <a:rPr lang="en-US" altLang="zh-TW" sz="1200" dirty="0" smtClean="0">
                <a:solidFill>
                  <a:schemeClr val="tx1"/>
                </a:solidFill>
                <a:latin typeface="BatangChe" pitchFamily="49" charset="-127"/>
                <a:ea typeface="BatangChe" pitchFamily="49" charset="-127"/>
              </a:rPr>
              <a:t>, light0_ambient);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設定第一個光源的環境光成份</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Gl.GL_DIFFUSE</a:t>
            </a:r>
            <a:r>
              <a:rPr lang="en-US" altLang="zh-TW" sz="1200" dirty="0" smtClean="0">
                <a:solidFill>
                  <a:schemeClr val="tx1"/>
                </a:solidFill>
                <a:latin typeface="BatangChe" pitchFamily="49" charset="-127"/>
                <a:ea typeface="BatangChe" pitchFamily="49" charset="-127"/>
              </a:rPr>
              <a:t>, light0_diffuse);</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設定第一個光源的散射光成份</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Gl.GL_SPECULAR</a:t>
            </a:r>
            <a:r>
              <a:rPr lang="en-US" altLang="zh-TW" sz="1200" dirty="0" smtClean="0">
                <a:solidFill>
                  <a:schemeClr val="tx1"/>
                </a:solidFill>
                <a:latin typeface="BatangChe" pitchFamily="49" charset="-127"/>
                <a:ea typeface="BatangChe" pitchFamily="49" charset="-127"/>
              </a:rPr>
              <a:t>, light0_specular);</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設定第一個光源的鏡射光成份</a:t>
            </a:r>
            <a:endParaRPr lang="en-US" altLang="zh-TW" sz="1200" dirty="0" smtClean="0">
              <a:solidFill>
                <a:srgbClr val="9900CC"/>
              </a:solidFill>
              <a:latin typeface="BatangChe" pitchFamily="49" charset="-127"/>
              <a:ea typeface="BatangChe" pitchFamily="49" charset="-127"/>
            </a:endParaRPr>
          </a:p>
        </p:txBody>
      </p:sp>
      <p:pic>
        <p:nvPicPr>
          <p:cNvPr id="6" name="圖片 5" descr="影像1.jpg"/>
          <p:cNvPicPr>
            <a:picLocks noChangeAspect="1"/>
          </p:cNvPicPr>
          <p:nvPr/>
        </p:nvPicPr>
        <p:blipFill>
          <a:blip r:embed="rId2" cstate="print"/>
          <a:stretch>
            <a:fillRect/>
          </a:stretch>
        </p:blipFill>
        <p:spPr>
          <a:xfrm>
            <a:off x="3071802" y="3932324"/>
            <a:ext cx="3214710" cy="228275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1"/>
            <a:r>
              <a:rPr lang="zh-TW" altLang="en-US" dirty="0" smtClean="0"/>
              <a:t>我們可使用</a:t>
            </a:r>
            <a:r>
              <a:rPr lang="en-US" altLang="zh-TW" dirty="0" err="1" smtClean="0"/>
              <a:t>glMaterial</a:t>
            </a:r>
            <a:r>
              <a:rPr lang="zh-TW" altLang="en-US" dirty="0" smtClean="0"/>
              <a:t>指令修改材質反射係數</a:t>
            </a:r>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27</a:t>
            </a:fld>
            <a:endParaRPr lang="zh-TW" altLang="en-US"/>
          </a:p>
        </p:txBody>
      </p:sp>
      <p:sp>
        <p:nvSpPr>
          <p:cNvPr id="5" name="矩形 4"/>
          <p:cNvSpPr/>
          <p:nvPr/>
        </p:nvSpPr>
        <p:spPr>
          <a:xfrm>
            <a:off x="1000100" y="1071546"/>
            <a:ext cx="7429552" cy="192882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mat_ambient</a:t>
            </a:r>
            <a:r>
              <a:rPr lang="en-US" altLang="zh-TW" sz="1200" dirty="0" smtClean="0">
                <a:solidFill>
                  <a:schemeClr val="tx1"/>
                </a:solidFill>
                <a:latin typeface="BatangChe" pitchFamily="49" charset="-127"/>
                <a:ea typeface="BatangChe" pitchFamily="49" charset="-127"/>
              </a:rPr>
              <a:t> = new float[]{0.0f,0.1f,0.0f,1.0f};</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偏綠色材質</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mat_diffuse</a:t>
            </a:r>
            <a:r>
              <a:rPr lang="en-US" altLang="zh-TW" sz="1200" dirty="0" smtClean="0">
                <a:solidFill>
                  <a:schemeClr val="tx1"/>
                </a:solidFill>
                <a:latin typeface="BatangChe" pitchFamily="49" charset="-127"/>
                <a:ea typeface="BatangChe" pitchFamily="49" charset="-127"/>
              </a:rPr>
              <a:t> = new float[]{0.0f,0.7f,0.0f,1.0f};</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偏綠色材質</a:t>
            </a:r>
            <a:endParaRPr lang="en-US" altLang="zh-TW" sz="1200" dirty="0" smtClean="0">
              <a:solidFill>
                <a:srgbClr val="9900CC"/>
              </a:solidFill>
              <a:latin typeface="BatangChe" pitchFamily="49" charset="-127"/>
              <a:ea typeface="BatangChe" pitchFamily="49" charset="-127"/>
            </a:endParaRPr>
          </a:p>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mat_specular</a:t>
            </a:r>
            <a:r>
              <a:rPr lang="en-US" altLang="zh-TW" sz="1200" dirty="0" smtClean="0">
                <a:solidFill>
                  <a:schemeClr val="tx1"/>
                </a:solidFill>
                <a:latin typeface="BatangChe" pitchFamily="49" charset="-127"/>
                <a:ea typeface="BatangChe" pitchFamily="49" charset="-127"/>
              </a:rPr>
              <a:t> = new float[]{0.9f,0.9f,0.9f,1.0f};</a:t>
            </a:r>
          </a:p>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mat_shininess</a:t>
            </a:r>
            <a:r>
              <a:rPr lang="en-US" altLang="zh-TW" sz="1200" dirty="0" smtClean="0">
                <a:solidFill>
                  <a:schemeClr val="tx1"/>
                </a:solidFill>
                <a:latin typeface="BatangChe" pitchFamily="49" charset="-127"/>
                <a:ea typeface="BatangChe" pitchFamily="49" charset="-127"/>
              </a:rPr>
              <a:t>=32.0f;</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閃亮係數的數值</a:t>
            </a:r>
            <a:endParaRPr lang="en-US" altLang="zh-TW" sz="1200" dirty="0" smtClean="0">
              <a:solidFill>
                <a:srgbClr val="9900CC"/>
              </a:solidFill>
              <a:latin typeface="BatangChe" pitchFamily="49" charset="-127"/>
              <a:ea typeface="BatangChe" pitchFamily="49" charset="-127"/>
            </a:endParaRPr>
          </a:p>
          <a:p>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Gl.GL_AMBIENT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mat_ambient</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設定材質的環境光反射係數</a:t>
            </a:r>
            <a:endParaRPr lang="en-US" altLang="zh-TW" sz="1200" dirty="0" smtClean="0">
              <a:solidFill>
                <a:srgbClr val="9900CC"/>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Gl.GL_DIFFUSE</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mat_diffuse</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設定材質的散射光反射係數</a:t>
            </a:r>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Gl.GL_SPECULAR</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mat_specular</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設定材質的鏡射光反射係數</a:t>
            </a:r>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Gl.glMaterialf</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Gl.GL_SHININESS</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mat_shininess</a:t>
            </a:r>
            <a:r>
              <a:rPr lang="en-US" altLang="zh-TW" sz="1200" dirty="0" smtClean="0">
                <a:solidFill>
                  <a:schemeClr val="tx1"/>
                </a:solidFill>
                <a:latin typeface="BatangChe" pitchFamily="49" charset="-127"/>
                <a:ea typeface="BatangChe" pitchFamily="49" charset="-127"/>
              </a:rPr>
              <a:t>);</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設定材質的閃亮係數</a:t>
            </a:r>
            <a:endParaRPr lang="en-US" altLang="zh-TW" sz="1200" dirty="0" smtClean="0">
              <a:solidFill>
                <a:schemeClr val="tx1"/>
              </a:solidFill>
              <a:latin typeface="BatangChe" pitchFamily="49" charset="-127"/>
              <a:ea typeface="BatangChe" pitchFamily="49" charset="-127"/>
            </a:endParaRPr>
          </a:p>
        </p:txBody>
      </p:sp>
      <p:sp>
        <p:nvSpPr>
          <p:cNvPr id="7" name="文字方塊 6"/>
          <p:cNvSpPr txBox="1"/>
          <p:nvPr/>
        </p:nvSpPr>
        <p:spPr>
          <a:xfrm>
            <a:off x="1000100" y="4148744"/>
            <a:ext cx="3214710" cy="923330"/>
          </a:xfrm>
          <a:prstGeom prst="rect">
            <a:avLst/>
          </a:prstGeom>
          <a:noFill/>
        </p:spPr>
        <p:txBody>
          <a:bodyPr wrap="square" rtlCol="0">
            <a:spAutoFit/>
          </a:bodyPr>
          <a:lstStyle/>
          <a:p>
            <a:r>
              <a:rPr lang="zh-TW" altLang="en-US" dirty="0" smtClean="0">
                <a:solidFill>
                  <a:srgbClr val="660066"/>
                </a:solidFill>
                <a:latin typeface="+mn-ea"/>
                <a:ea typeface="+mn-ea"/>
              </a:rPr>
              <a:t>註：光源及材質屬性都是</a:t>
            </a:r>
            <a:r>
              <a:rPr lang="en-US" altLang="zh-TW" dirty="0" smtClean="0">
                <a:solidFill>
                  <a:srgbClr val="660066"/>
                </a:solidFill>
                <a:latin typeface="+mn-lt"/>
                <a:ea typeface="+mn-ea"/>
              </a:rPr>
              <a:t>OpenGL</a:t>
            </a:r>
            <a:r>
              <a:rPr lang="zh-TW" altLang="en-US" dirty="0" smtClean="0">
                <a:solidFill>
                  <a:srgbClr val="660066"/>
                </a:solidFill>
                <a:latin typeface="+mn-ea"/>
                <a:ea typeface="+mn-ea"/>
              </a:rPr>
              <a:t>的狀態變數，因此其效用會套用在之後的所有物體</a:t>
            </a:r>
            <a:endParaRPr lang="zh-TW" altLang="en-US" dirty="0">
              <a:solidFill>
                <a:srgbClr val="660066"/>
              </a:solidFill>
              <a:latin typeface="+mn-ea"/>
              <a:ea typeface="+mn-ea"/>
            </a:endParaRPr>
          </a:p>
        </p:txBody>
      </p:sp>
      <p:pic>
        <p:nvPicPr>
          <p:cNvPr id="8" name="圖片 7" descr="影像1.jpg"/>
          <p:cNvPicPr>
            <a:picLocks noChangeAspect="1"/>
          </p:cNvPicPr>
          <p:nvPr/>
        </p:nvPicPr>
        <p:blipFill>
          <a:blip r:embed="rId2" cstate="print"/>
          <a:stretch>
            <a:fillRect/>
          </a:stretch>
        </p:blipFill>
        <p:spPr>
          <a:xfrm>
            <a:off x="4343463" y="3281376"/>
            <a:ext cx="4030808" cy="286226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1"/>
            <a:r>
              <a:rPr lang="zh-TW" altLang="en-US" dirty="0" smtClean="0"/>
              <a:t>我們亦可使用</a:t>
            </a:r>
            <a:r>
              <a:rPr lang="en-US" altLang="zh-TW" dirty="0" err="1" smtClean="0"/>
              <a:t>glColorMaterial</a:t>
            </a:r>
            <a:r>
              <a:rPr lang="zh-TW" altLang="en-US" dirty="0" smtClean="0"/>
              <a:t>指令讓原子核及電子的顏色可以用</a:t>
            </a:r>
            <a:r>
              <a:rPr lang="en-US" altLang="zh-TW" dirty="0" err="1" smtClean="0"/>
              <a:t>glColor</a:t>
            </a:r>
            <a:r>
              <a:rPr lang="zh-TW" altLang="en-US" dirty="0" smtClean="0"/>
              <a:t>指令來指定</a:t>
            </a:r>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28</a:t>
            </a:fld>
            <a:endParaRPr lang="zh-TW" altLang="en-US"/>
          </a:p>
        </p:txBody>
      </p:sp>
      <p:sp>
        <p:nvSpPr>
          <p:cNvPr id="5" name="矩形 4"/>
          <p:cNvSpPr/>
          <p:nvPr/>
        </p:nvSpPr>
        <p:spPr>
          <a:xfrm>
            <a:off x="1000100" y="1500174"/>
            <a:ext cx="7429552" cy="71438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Gl.glColorMaterial</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Gl.GL_AMBIENT_AND_DIFFUSE</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Gl.glEnable</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Gl.GL_COLOR_MATERIAL</a:t>
            </a:r>
            <a:r>
              <a:rPr lang="en-US" altLang="zh-TW" sz="1200" dirty="0" smtClean="0">
                <a:solidFill>
                  <a:schemeClr val="tx1"/>
                </a:solidFill>
                <a:latin typeface="BatangChe" pitchFamily="49" charset="-127"/>
                <a:ea typeface="BatangChe" pitchFamily="49" charset="-127"/>
              </a:rPr>
              <a:t>);</a:t>
            </a:r>
          </a:p>
        </p:txBody>
      </p:sp>
      <p:sp>
        <p:nvSpPr>
          <p:cNvPr id="9" name="文字方塊 8"/>
          <p:cNvSpPr txBox="1"/>
          <p:nvPr/>
        </p:nvSpPr>
        <p:spPr>
          <a:xfrm>
            <a:off x="1071538" y="3714752"/>
            <a:ext cx="2500330" cy="923330"/>
          </a:xfrm>
          <a:prstGeom prst="rect">
            <a:avLst/>
          </a:prstGeom>
          <a:noFill/>
        </p:spPr>
        <p:txBody>
          <a:bodyPr wrap="square" rtlCol="0">
            <a:spAutoFit/>
          </a:bodyPr>
          <a:lstStyle/>
          <a:p>
            <a:r>
              <a:rPr lang="zh-TW" altLang="en-US" dirty="0" smtClean="0">
                <a:solidFill>
                  <a:srgbClr val="660066"/>
                </a:solidFill>
                <a:latin typeface="+mn-ea"/>
                <a:ea typeface="+mn-ea"/>
              </a:rPr>
              <a:t>註：光源必須設為白光才能正確呈現</a:t>
            </a:r>
            <a:r>
              <a:rPr lang="en-US" altLang="zh-TW" dirty="0" err="1" smtClean="0">
                <a:solidFill>
                  <a:srgbClr val="660066"/>
                </a:solidFill>
                <a:latin typeface="+mn-lt"/>
                <a:ea typeface="+mn-ea"/>
              </a:rPr>
              <a:t>glColor</a:t>
            </a:r>
            <a:r>
              <a:rPr lang="zh-TW" altLang="en-US" dirty="0" smtClean="0">
                <a:solidFill>
                  <a:srgbClr val="660066"/>
                </a:solidFill>
                <a:latin typeface="+mn-ea"/>
                <a:ea typeface="+mn-ea"/>
              </a:rPr>
              <a:t>指令所設定的顏色</a:t>
            </a:r>
            <a:endParaRPr lang="zh-TW" altLang="en-US" dirty="0">
              <a:solidFill>
                <a:srgbClr val="660066"/>
              </a:solidFill>
              <a:latin typeface="+mn-ea"/>
              <a:ea typeface="+mn-ea"/>
            </a:endParaRPr>
          </a:p>
        </p:txBody>
      </p:sp>
      <p:pic>
        <p:nvPicPr>
          <p:cNvPr id="10" name="圖片 9" descr="影像1.jpg"/>
          <p:cNvPicPr>
            <a:picLocks noChangeAspect="1"/>
          </p:cNvPicPr>
          <p:nvPr/>
        </p:nvPicPr>
        <p:blipFill>
          <a:blip r:embed="rId2" cstate="print"/>
          <a:stretch>
            <a:fillRect/>
          </a:stretch>
        </p:blipFill>
        <p:spPr>
          <a:xfrm>
            <a:off x="3715956" y="2500306"/>
            <a:ext cx="4735030" cy="33623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r>
              <a:rPr lang="zh-TW" altLang="en-US" dirty="0" smtClean="0"/>
              <a:t>簡單的太陽系</a:t>
            </a:r>
            <a:endParaRPr lang="en-US" altLang="zh-TW" dirty="0" smtClean="0"/>
          </a:p>
          <a:p>
            <a:pPr lvl="1">
              <a:buNone/>
            </a:pPr>
            <a:r>
              <a:rPr lang="en-US" altLang="zh-TW" dirty="0" smtClean="0"/>
              <a:t>1. </a:t>
            </a:r>
            <a:r>
              <a:rPr lang="zh-TW" altLang="en-US" dirty="0" smtClean="0"/>
              <a:t>開啟光影計算及第一個光源</a:t>
            </a:r>
            <a:endParaRPr lang="en-US" altLang="zh-TW" dirty="0" smtClean="0"/>
          </a:p>
          <a:p>
            <a:pPr lvl="1">
              <a:buNone/>
            </a:pPr>
            <a:r>
              <a:rPr lang="en-US" altLang="zh-TW" dirty="0" smtClean="0"/>
              <a:t>2. </a:t>
            </a:r>
            <a:r>
              <a:rPr lang="zh-TW" altLang="en-US" dirty="0" smtClean="0"/>
              <a:t>設定光源屬性</a:t>
            </a:r>
            <a:endParaRPr lang="en-US" altLang="zh-TW" dirty="0" smtClean="0"/>
          </a:p>
          <a:p>
            <a:pPr lvl="1">
              <a:buNone/>
            </a:pPr>
            <a:endParaRPr lang="en-US" altLang="zh-TW" dirty="0" smtClean="0"/>
          </a:p>
          <a:p>
            <a:pPr lvl="1">
              <a:buNone/>
            </a:pPr>
            <a:endParaRPr lang="en-US" altLang="zh-TW" dirty="0" smtClean="0"/>
          </a:p>
          <a:p>
            <a:pPr lvl="1">
              <a:buNone/>
            </a:pPr>
            <a:endParaRPr lang="en-US" altLang="zh-TW" dirty="0" smtClean="0"/>
          </a:p>
          <a:p>
            <a:pPr lvl="1">
              <a:buNone/>
            </a:pPr>
            <a:r>
              <a:rPr lang="en-US" altLang="zh-TW" dirty="0" smtClean="0"/>
              <a:t>3.</a:t>
            </a:r>
            <a:r>
              <a:rPr lang="zh-TW" altLang="en-US" dirty="0" smtClean="0"/>
              <a:t>設定光源位置</a:t>
            </a:r>
            <a:endParaRPr lang="en-US" altLang="zh-TW" dirty="0" smtClean="0"/>
          </a:p>
          <a:p>
            <a:pPr lvl="2"/>
            <a:endParaRPr lang="en-US" altLang="zh-TW" dirty="0" smtClean="0"/>
          </a:p>
          <a:p>
            <a:pPr lvl="2"/>
            <a:endParaRPr lang="en-US" altLang="zh-TW" dirty="0" smtClean="0"/>
          </a:p>
          <a:p>
            <a:pPr lvl="2"/>
            <a:r>
              <a:rPr lang="zh-TW" altLang="en-US" dirty="0" smtClean="0"/>
              <a:t>光源亦是一個</a:t>
            </a:r>
            <a:r>
              <a:rPr lang="en-US" altLang="zh-TW" dirty="0" smtClean="0"/>
              <a:t>3D</a:t>
            </a:r>
            <a:r>
              <a:rPr lang="zh-TW" altLang="en-US" dirty="0" smtClean="0"/>
              <a:t>物件，因此其位置也會受到</a:t>
            </a:r>
            <a:r>
              <a:rPr lang="en-US" altLang="zh-TW" dirty="0" err="1" smtClean="0"/>
              <a:t>modelview</a:t>
            </a:r>
            <a:r>
              <a:rPr lang="zh-TW" altLang="en-US" dirty="0" smtClean="0"/>
              <a:t>矩陣的影響，換言之任何在設定光源位置指令前的平移及旋轉指令都會改變光源位置，通常我們會將設定光源位置的指令緊接在</a:t>
            </a:r>
            <a:r>
              <a:rPr lang="en-US" altLang="zh-TW" dirty="0" err="1" smtClean="0"/>
              <a:t>gluLookAt</a:t>
            </a:r>
            <a:r>
              <a:rPr lang="zh-TW" altLang="en-US" dirty="0" smtClean="0"/>
              <a:t>指令之後，如此可令光源固定不動</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29</a:t>
            </a:fld>
            <a:endParaRPr lang="zh-TW" altLang="en-US"/>
          </a:p>
        </p:txBody>
      </p:sp>
      <p:sp>
        <p:nvSpPr>
          <p:cNvPr id="5" name="矩形 4"/>
          <p:cNvSpPr/>
          <p:nvPr/>
        </p:nvSpPr>
        <p:spPr>
          <a:xfrm>
            <a:off x="1071538" y="1962662"/>
            <a:ext cx="7429552" cy="118939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light0_ambient = new float[] { 0.0f, 0.0f, 0.0f };</a:t>
            </a:r>
          </a:p>
          <a:p>
            <a:r>
              <a:rPr lang="en-US" altLang="zh-TW" sz="1200" dirty="0" smtClean="0">
                <a:solidFill>
                  <a:schemeClr val="tx1"/>
                </a:solidFill>
                <a:latin typeface="BatangChe" pitchFamily="49" charset="-127"/>
                <a:ea typeface="BatangChe" pitchFamily="49" charset="-127"/>
              </a:rPr>
              <a:t>float[] light0_diffuse = new float[] { 0.8f, 0.8f, 0.8f };</a:t>
            </a:r>
          </a:p>
          <a:p>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Gl.GL_AMBIENT</a:t>
            </a:r>
            <a:r>
              <a:rPr lang="en-US" altLang="zh-TW" sz="1200" dirty="0" smtClean="0">
                <a:solidFill>
                  <a:schemeClr val="tx1"/>
                </a:solidFill>
                <a:latin typeface="BatangChe" pitchFamily="49" charset="-127"/>
                <a:ea typeface="BatangChe" pitchFamily="49" charset="-127"/>
              </a:rPr>
              <a:t>, light0_ambient);</a:t>
            </a: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Gl.GL_DIFFUSE</a:t>
            </a:r>
            <a:r>
              <a:rPr lang="en-US" altLang="zh-TW" sz="1200" dirty="0" smtClean="0">
                <a:solidFill>
                  <a:schemeClr val="tx1"/>
                </a:solidFill>
                <a:latin typeface="BatangChe" pitchFamily="49" charset="-127"/>
                <a:ea typeface="BatangChe" pitchFamily="49" charset="-127"/>
              </a:rPr>
              <a:t>, light0_diffuse);</a:t>
            </a:r>
          </a:p>
        </p:txBody>
      </p:sp>
      <p:sp>
        <p:nvSpPr>
          <p:cNvPr id="6" name="矩形 5"/>
          <p:cNvSpPr/>
          <p:nvPr/>
        </p:nvSpPr>
        <p:spPr>
          <a:xfrm>
            <a:off x="1071538" y="3668366"/>
            <a:ext cx="7429552" cy="61789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light0_position = new float[] { 0.0f, 0.0f, 0.0f, 1.0f };</a:t>
            </a:r>
            <a:r>
              <a:rPr lang="zh-TW" altLang="en-US" sz="1200" dirty="0" smtClean="0">
                <a:solidFill>
                  <a:schemeClr val="tx1"/>
                </a:solidFill>
                <a:latin typeface="BatangChe" pitchFamily="49" charset="-127"/>
                <a:ea typeface="BatangChe" pitchFamily="49" charset="-127"/>
              </a:rPr>
              <a:t>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將光源設於原點</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即太陽的位置</a:t>
            </a:r>
            <a:r>
              <a:rPr lang="en-US" altLang="zh-TW" sz="1200" dirty="0" smtClean="0">
                <a:solidFill>
                  <a:srgbClr val="9900CC"/>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Gl.GL_POSITION</a:t>
            </a:r>
            <a:r>
              <a:rPr lang="en-US" altLang="zh-TW" sz="1200" dirty="0" smtClean="0">
                <a:solidFill>
                  <a:schemeClr val="tx1"/>
                </a:solidFill>
                <a:latin typeface="BatangChe" pitchFamily="49" charset="-127"/>
                <a:ea typeface="BatangChe" pitchFamily="49" charset="-127"/>
              </a:rPr>
              <a:t>, light0_position);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r>
              <a:rPr lang="en-US" altLang="zh-TW" sz="2400" dirty="0" smtClean="0"/>
              <a:t>Bidirectional Reflection Distribution Function (BRDF)</a:t>
            </a:r>
          </a:p>
          <a:p>
            <a:pPr lvl="1"/>
            <a:r>
              <a:rPr lang="zh-TW" altLang="en-US" sz="2000" dirty="0" smtClean="0"/>
              <a:t>一個實際描述物體表面反射的函數</a:t>
            </a:r>
            <a:endParaRPr lang="en-US" altLang="zh-TW" sz="2000" dirty="0" smtClean="0"/>
          </a:p>
          <a:p>
            <a:pPr lvl="1"/>
            <a:r>
              <a:rPr lang="en-US" altLang="zh-TW" sz="2000" dirty="0" smtClean="0"/>
              <a:t>BRDF</a:t>
            </a:r>
            <a:r>
              <a:rPr lang="zh-TW" altLang="en-US" sz="2000" dirty="0" smtClean="0"/>
              <a:t>是一個四個變數的函數：</a:t>
            </a:r>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r>
              <a:rPr lang="en-US" altLang="zh-TW" sz="2000" dirty="0" smtClean="0"/>
              <a:t>BRDF</a:t>
            </a:r>
            <a:r>
              <a:rPr lang="zh-TW" altLang="en-US" sz="2000" dirty="0" smtClean="0"/>
              <a:t>的複雜度高也不易取得，故並不適用於需即時運算的場合</a:t>
            </a:r>
            <a:endParaRPr lang="zh-TW" altLang="en-US" sz="2000"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a:t>
            </a:fld>
            <a:endParaRPr lang="zh-TW" altLang="en-US" dirty="0"/>
          </a:p>
        </p:txBody>
      </p:sp>
      <p:pic>
        <p:nvPicPr>
          <p:cNvPr id="5" name="圖片 4" descr="影像1.jpg"/>
          <p:cNvPicPr>
            <a:picLocks noChangeAspect="1"/>
          </p:cNvPicPr>
          <p:nvPr/>
        </p:nvPicPr>
        <p:blipFill>
          <a:blip r:embed="rId3" cstate="print"/>
          <a:stretch>
            <a:fillRect/>
          </a:stretch>
        </p:blipFill>
        <p:spPr>
          <a:xfrm>
            <a:off x="4643438" y="1857364"/>
            <a:ext cx="3530600" cy="3086100"/>
          </a:xfrm>
          <a:prstGeom prst="rect">
            <a:avLst/>
          </a:prstGeom>
        </p:spPr>
      </p:pic>
      <p:graphicFrame>
        <p:nvGraphicFramePr>
          <p:cNvPr id="1026" name="Object 2"/>
          <p:cNvGraphicFramePr>
            <a:graphicFrameLocks noChangeAspect="1"/>
          </p:cNvGraphicFramePr>
          <p:nvPr/>
        </p:nvGraphicFramePr>
        <p:xfrm>
          <a:off x="1428728" y="2439813"/>
          <a:ext cx="2584456" cy="646114"/>
        </p:xfrm>
        <a:graphic>
          <a:graphicData uri="http://schemas.openxmlformats.org/presentationml/2006/ole">
            <p:oleObj spid="_x0000_s1026" name="方程式" r:id="rId4" imgW="1726920" imgH="431640" progId="Equation.3">
              <p:embed/>
            </p:oleObj>
          </a:graphicData>
        </a:graphic>
      </p:graphicFrame>
      <p:sp>
        <p:nvSpPr>
          <p:cNvPr id="7" name="文字方塊 6"/>
          <p:cNvSpPr txBox="1"/>
          <p:nvPr/>
        </p:nvSpPr>
        <p:spPr>
          <a:xfrm>
            <a:off x="1500166" y="3300241"/>
            <a:ext cx="2928958" cy="1200329"/>
          </a:xfrm>
          <a:prstGeom prst="rect">
            <a:avLst/>
          </a:prstGeom>
          <a:noFill/>
        </p:spPr>
        <p:txBody>
          <a:bodyPr wrap="square" rtlCol="0">
            <a:spAutoFit/>
          </a:bodyPr>
          <a:lstStyle/>
          <a:p>
            <a:r>
              <a:rPr lang="en-US" altLang="zh-TW" i="1" dirty="0" err="1" smtClean="0">
                <a:solidFill>
                  <a:srgbClr val="660066"/>
                </a:solidFill>
                <a:latin typeface="+mj-lt"/>
                <a:ea typeface="+mn-ea"/>
              </a:rPr>
              <a:t>E</a:t>
            </a:r>
            <a:r>
              <a:rPr lang="en-US" altLang="zh-TW" i="1" baseline="-25000" dirty="0" err="1" smtClean="0">
                <a:solidFill>
                  <a:srgbClr val="660066"/>
                </a:solidFill>
                <a:latin typeface="+mj-lt"/>
                <a:ea typeface="+mn-ea"/>
              </a:rPr>
              <a:t>i</a:t>
            </a:r>
            <a:r>
              <a:rPr lang="en-US" altLang="zh-TW" dirty="0" smtClean="0">
                <a:solidFill>
                  <a:srgbClr val="660066"/>
                </a:solidFill>
                <a:latin typeface="+mn-ea"/>
                <a:ea typeface="+mn-ea"/>
              </a:rPr>
              <a:t>:</a:t>
            </a:r>
            <a:r>
              <a:rPr lang="zh-TW" altLang="en-US" dirty="0" smtClean="0">
                <a:solidFill>
                  <a:srgbClr val="660066"/>
                </a:solidFill>
                <a:latin typeface="+mn-ea"/>
                <a:ea typeface="+mn-ea"/>
              </a:rPr>
              <a:t>入射光強度</a:t>
            </a:r>
            <a:endParaRPr lang="en-US" altLang="zh-TW" dirty="0" smtClean="0">
              <a:solidFill>
                <a:srgbClr val="660066"/>
              </a:solidFill>
              <a:latin typeface="+mn-ea"/>
              <a:ea typeface="+mn-ea"/>
            </a:endParaRPr>
          </a:p>
          <a:p>
            <a:r>
              <a:rPr lang="en-US" altLang="zh-TW" i="1" dirty="0" err="1" smtClean="0">
                <a:solidFill>
                  <a:srgbClr val="660066"/>
                </a:solidFill>
                <a:latin typeface="+mj-lt"/>
                <a:ea typeface="+mn-ea"/>
              </a:rPr>
              <a:t>L</a:t>
            </a:r>
            <a:r>
              <a:rPr lang="en-US" altLang="zh-TW" i="1" baseline="-25000" dirty="0" err="1" smtClean="0">
                <a:solidFill>
                  <a:srgbClr val="660066"/>
                </a:solidFill>
                <a:latin typeface="+mj-lt"/>
                <a:ea typeface="+mn-ea"/>
              </a:rPr>
              <a:t>r</a:t>
            </a:r>
            <a:r>
              <a:rPr lang="en-US" altLang="zh-TW" dirty="0" smtClean="0">
                <a:solidFill>
                  <a:srgbClr val="660066"/>
                </a:solidFill>
                <a:latin typeface="+mn-ea"/>
                <a:ea typeface="+mn-ea"/>
              </a:rPr>
              <a:t>:</a:t>
            </a:r>
            <a:r>
              <a:rPr lang="zh-TW" altLang="en-US" dirty="0" smtClean="0">
                <a:solidFill>
                  <a:srgbClr val="660066"/>
                </a:solidFill>
                <a:latin typeface="+mn-ea"/>
                <a:ea typeface="+mn-ea"/>
              </a:rPr>
              <a:t>反射光強度</a:t>
            </a:r>
            <a:endParaRPr lang="en-US" altLang="zh-TW" dirty="0" smtClean="0">
              <a:solidFill>
                <a:srgbClr val="660066"/>
              </a:solidFill>
              <a:latin typeface="+mn-ea"/>
              <a:ea typeface="+mn-ea"/>
            </a:endParaRPr>
          </a:p>
          <a:p>
            <a:r>
              <a:rPr lang="zh-TW" altLang="en-US" dirty="0" smtClean="0">
                <a:solidFill>
                  <a:srgbClr val="660066"/>
                </a:solidFill>
                <a:latin typeface="+mn-ea"/>
                <a:ea typeface="+mn-ea"/>
              </a:rPr>
              <a:t>    </a:t>
            </a:r>
            <a:r>
              <a:rPr lang="en-US" altLang="zh-TW" dirty="0" smtClean="0">
                <a:solidFill>
                  <a:srgbClr val="660066"/>
                </a:solidFill>
                <a:latin typeface="+mn-ea"/>
                <a:ea typeface="+mn-ea"/>
              </a:rPr>
              <a:t>:</a:t>
            </a:r>
            <a:r>
              <a:rPr lang="zh-TW" altLang="en-US" dirty="0" smtClean="0">
                <a:solidFill>
                  <a:srgbClr val="660066"/>
                </a:solidFill>
                <a:latin typeface="+mn-ea"/>
                <a:ea typeface="+mn-ea"/>
              </a:rPr>
              <a:t>入射光的角度</a:t>
            </a:r>
            <a:endParaRPr lang="en-US" altLang="zh-TW" dirty="0" smtClean="0">
              <a:solidFill>
                <a:srgbClr val="660066"/>
              </a:solidFill>
              <a:latin typeface="+mn-ea"/>
              <a:ea typeface="+mn-ea"/>
            </a:endParaRPr>
          </a:p>
          <a:p>
            <a:r>
              <a:rPr lang="zh-TW" altLang="en-US" dirty="0" smtClean="0">
                <a:solidFill>
                  <a:srgbClr val="660066"/>
                </a:solidFill>
                <a:latin typeface="+mn-ea"/>
                <a:ea typeface="+mn-ea"/>
              </a:rPr>
              <a:t>    </a:t>
            </a:r>
            <a:r>
              <a:rPr lang="en-US" altLang="zh-TW" dirty="0" smtClean="0">
                <a:solidFill>
                  <a:srgbClr val="660066"/>
                </a:solidFill>
                <a:latin typeface="+mn-ea"/>
                <a:ea typeface="+mn-ea"/>
              </a:rPr>
              <a:t>:</a:t>
            </a:r>
            <a:r>
              <a:rPr lang="zh-TW" altLang="en-US" dirty="0" smtClean="0">
                <a:solidFill>
                  <a:srgbClr val="660066"/>
                </a:solidFill>
                <a:latin typeface="+mn-ea"/>
                <a:ea typeface="+mn-ea"/>
              </a:rPr>
              <a:t>反射光的角度</a:t>
            </a:r>
            <a:endParaRPr lang="zh-TW" altLang="en-US" dirty="0">
              <a:solidFill>
                <a:srgbClr val="660066"/>
              </a:solidFill>
              <a:latin typeface="+mn-ea"/>
              <a:ea typeface="+mn-ea"/>
            </a:endParaRPr>
          </a:p>
        </p:txBody>
      </p:sp>
      <p:graphicFrame>
        <p:nvGraphicFramePr>
          <p:cNvPr id="1027" name="Object 3"/>
          <p:cNvGraphicFramePr>
            <a:graphicFrameLocks noChangeAspect="1"/>
          </p:cNvGraphicFramePr>
          <p:nvPr/>
        </p:nvGraphicFramePr>
        <p:xfrm>
          <a:off x="1500166" y="3905605"/>
          <a:ext cx="571504" cy="302561"/>
        </p:xfrm>
        <a:graphic>
          <a:graphicData uri="http://schemas.openxmlformats.org/presentationml/2006/ole">
            <p:oleObj spid="_x0000_s1027" name="方程式" r:id="rId5" imgW="431640" imgH="228600" progId="Equation.3">
              <p:embed/>
            </p:oleObj>
          </a:graphicData>
        </a:graphic>
      </p:graphicFrame>
      <p:graphicFrame>
        <p:nvGraphicFramePr>
          <p:cNvPr id="1028" name="Object 4"/>
          <p:cNvGraphicFramePr>
            <a:graphicFrameLocks/>
          </p:cNvGraphicFramePr>
          <p:nvPr/>
        </p:nvGraphicFramePr>
        <p:xfrm>
          <a:off x="1500170" y="4155906"/>
          <a:ext cx="571500" cy="301625"/>
        </p:xfrm>
        <a:graphic>
          <a:graphicData uri="http://schemas.openxmlformats.org/presentationml/2006/ole">
            <p:oleObj spid="_x0000_s1028" name="方程式" r:id="rId6" imgW="469800" imgH="215640" progId="Equation.3">
              <p:embed/>
            </p:oleObj>
          </a:graphicData>
        </a:graphic>
      </p:graphicFrame>
      <p:sp>
        <p:nvSpPr>
          <p:cNvPr id="10" name="文字方塊 9"/>
          <p:cNvSpPr txBox="1"/>
          <p:nvPr/>
        </p:nvSpPr>
        <p:spPr>
          <a:xfrm>
            <a:off x="3857620" y="5152265"/>
            <a:ext cx="5286412" cy="276999"/>
          </a:xfrm>
          <a:prstGeom prst="rect">
            <a:avLst/>
          </a:prstGeom>
          <a:noFill/>
        </p:spPr>
        <p:txBody>
          <a:bodyPr wrap="square" rtlCol="0">
            <a:spAutoFit/>
          </a:bodyPr>
          <a:lstStyle/>
          <a:p>
            <a:r>
              <a:rPr lang="zh-TW" altLang="en-US" sz="1200" dirty="0" smtClean="0">
                <a:solidFill>
                  <a:srgbClr val="660066"/>
                </a:solidFill>
                <a:latin typeface="+mj-ea"/>
                <a:ea typeface="+mj-ea"/>
              </a:rPr>
              <a:t>圖片來源</a:t>
            </a:r>
            <a:r>
              <a:rPr lang="en-US" altLang="zh-TW" sz="1200" dirty="0" smtClean="0">
                <a:solidFill>
                  <a:srgbClr val="660066"/>
                </a:solidFill>
              </a:rPr>
              <a:t>: Computer Graphics: Theory into Practice, J. J. McConnell.</a:t>
            </a:r>
            <a:endParaRPr lang="zh-TW" altLang="en-US" sz="1200" dirty="0">
              <a:solidFill>
                <a:srgbClr val="660066"/>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1">
              <a:buNone/>
            </a:pPr>
            <a:r>
              <a:rPr lang="en-US" altLang="zh-TW" dirty="0" smtClean="0"/>
              <a:t>4. </a:t>
            </a:r>
            <a:r>
              <a:rPr lang="zh-TW" altLang="en-US" dirty="0" smtClean="0"/>
              <a:t>讓太陽自發光</a:t>
            </a:r>
            <a:r>
              <a:rPr lang="en-US" altLang="zh-TW" dirty="0" smtClean="0"/>
              <a:t> </a:t>
            </a:r>
          </a:p>
          <a:p>
            <a:pPr lvl="2"/>
            <a:r>
              <a:rPr lang="zh-TW" altLang="en-US" dirty="0" smtClean="0"/>
              <a:t>在建立太陽的程式碼之前加入</a:t>
            </a:r>
            <a:endParaRPr lang="en-US" altLang="zh-TW" dirty="0" smtClean="0"/>
          </a:p>
          <a:p>
            <a:pPr lvl="2"/>
            <a:endParaRPr lang="en-US" altLang="zh-TW" dirty="0" smtClean="0"/>
          </a:p>
          <a:p>
            <a:pPr lvl="2"/>
            <a:endParaRPr lang="en-US" altLang="zh-TW" dirty="0" smtClean="0"/>
          </a:p>
          <a:p>
            <a:pPr lvl="1">
              <a:buNone/>
            </a:pPr>
            <a:r>
              <a:rPr lang="en-US" altLang="zh-TW" dirty="0" smtClean="0"/>
              <a:t>5. </a:t>
            </a:r>
            <a:r>
              <a:rPr lang="zh-TW" altLang="en-US" dirty="0" smtClean="0"/>
              <a:t>回復自發光材質設定</a:t>
            </a:r>
            <a:endParaRPr lang="en-US" altLang="zh-TW" dirty="0" smtClean="0"/>
          </a:p>
          <a:p>
            <a:pPr lvl="2"/>
            <a:r>
              <a:rPr lang="zh-TW" altLang="en-US" dirty="0" smtClean="0"/>
              <a:t>為避免太陽的自發光材質設定影響後續的地球及月亮，因此必需將自發光材質設定歸零</a:t>
            </a:r>
            <a:endParaRPr lang="en-US" altLang="zh-TW" dirty="0" smtClean="0"/>
          </a:p>
          <a:p>
            <a:pPr lvl="2"/>
            <a:r>
              <a:rPr lang="zh-TW" altLang="en-US" dirty="0" smtClean="0"/>
              <a:t>在建立太陽的程式碼之後加入</a:t>
            </a:r>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30</a:t>
            </a:fld>
            <a:endParaRPr lang="zh-TW" altLang="en-US"/>
          </a:p>
        </p:txBody>
      </p:sp>
      <p:sp>
        <p:nvSpPr>
          <p:cNvPr id="5" name="矩形 4"/>
          <p:cNvSpPr/>
          <p:nvPr/>
        </p:nvSpPr>
        <p:spPr>
          <a:xfrm>
            <a:off x="1571604" y="1382350"/>
            <a:ext cx="6929486" cy="61789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mat_emission</a:t>
            </a:r>
            <a:r>
              <a:rPr lang="en-US" altLang="zh-TW" sz="1200" dirty="0" smtClean="0">
                <a:solidFill>
                  <a:schemeClr val="tx1"/>
                </a:solidFill>
                <a:latin typeface="BatangChe" pitchFamily="49" charset="-127"/>
                <a:ea typeface="BatangChe" pitchFamily="49" charset="-127"/>
              </a:rPr>
              <a:t> = new float[]{1.0f,0.3f,0.0f};</a:t>
            </a: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Gl.GL_EMISSION</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mat_emission</a:t>
            </a:r>
            <a:r>
              <a:rPr lang="en-US" altLang="zh-TW" sz="1200" dirty="0" smtClean="0">
                <a:solidFill>
                  <a:schemeClr val="tx1"/>
                </a:solidFill>
                <a:latin typeface="BatangChe" pitchFamily="49" charset="-127"/>
                <a:ea typeface="BatangChe" pitchFamily="49" charset="-127"/>
              </a:rPr>
              <a:t>);</a:t>
            </a:r>
          </a:p>
        </p:txBody>
      </p:sp>
      <p:sp>
        <p:nvSpPr>
          <p:cNvPr id="6" name="矩形 5"/>
          <p:cNvSpPr/>
          <p:nvPr/>
        </p:nvSpPr>
        <p:spPr>
          <a:xfrm>
            <a:off x="1571604" y="3643314"/>
            <a:ext cx="6929486" cy="107157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mat_emission</a:t>
            </a:r>
            <a:r>
              <a:rPr lang="en-US" altLang="zh-TW" sz="1200" dirty="0" smtClean="0">
                <a:solidFill>
                  <a:schemeClr val="tx1"/>
                </a:solidFill>
                <a:latin typeface="BatangChe" pitchFamily="49" charset="-127"/>
                <a:ea typeface="BatangChe" pitchFamily="49" charset="-127"/>
              </a:rPr>
              <a:t>[0] = 0.0f;</a:t>
            </a:r>
          </a:p>
          <a:p>
            <a:r>
              <a:rPr lang="en-US" altLang="zh-TW" sz="1200" dirty="0" err="1" smtClean="0">
                <a:solidFill>
                  <a:schemeClr val="tx1"/>
                </a:solidFill>
                <a:latin typeface="BatangChe" pitchFamily="49" charset="-127"/>
                <a:ea typeface="BatangChe" pitchFamily="49" charset="-127"/>
              </a:rPr>
              <a:t>mat_emission</a:t>
            </a:r>
            <a:r>
              <a:rPr lang="en-US" altLang="zh-TW" sz="1200" dirty="0" smtClean="0">
                <a:solidFill>
                  <a:schemeClr val="tx1"/>
                </a:solidFill>
                <a:latin typeface="BatangChe" pitchFamily="49" charset="-127"/>
                <a:ea typeface="BatangChe" pitchFamily="49" charset="-127"/>
              </a:rPr>
              <a:t>[1] = 0.0f;</a:t>
            </a:r>
          </a:p>
          <a:p>
            <a:r>
              <a:rPr lang="en-US" altLang="zh-TW" sz="1200" dirty="0" err="1" smtClean="0">
                <a:solidFill>
                  <a:schemeClr val="tx1"/>
                </a:solidFill>
                <a:latin typeface="BatangChe" pitchFamily="49" charset="-127"/>
                <a:ea typeface="BatangChe" pitchFamily="49" charset="-127"/>
              </a:rPr>
              <a:t>mat_emission</a:t>
            </a:r>
            <a:r>
              <a:rPr lang="en-US" altLang="zh-TW" sz="1200" dirty="0" smtClean="0">
                <a:solidFill>
                  <a:schemeClr val="tx1"/>
                </a:solidFill>
                <a:latin typeface="BatangChe" pitchFamily="49" charset="-127"/>
                <a:ea typeface="BatangChe" pitchFamily="49" charset="-127"/>
              </a:rPr>
              <a:t>[2] = 0.0f;</a:t>
            </a: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Gl.GL_EMISSION</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mat_emission</a:t>
            </a:r>
            <a:r>
              <a:rPr lang="en-US" altLang="zh-TW" sz="1200" dirty="0" smtClean="0">
                <a:solidFill>
                  <a:schemeClr val="tx1"/>
                </a:solidFill>
                <a:latin typeface="BatangChe" pitchFamily="49" charset="-127"/>
                <a:ea typeface="BatangChe" pitchFamily="49" charset="-127"/>
              </a:rPr>
              <a:t>);</a:t>
            </a:r>
          </a:p>
        </p:txBody>
      </p:sp>
      <p:sp>
        <p:nvSpPr>
          <p:cNvPr id="7" name="文字方塊 6"/>
          <p:cNvSpPr txBox="1"/>
          <p:nvPr/>
        </p:nvSpPr>
        <p:spPr>
          <a:xfrm>
            <a:off x="1571604" y="5000636"/>
            <a:ext cx="6715172" cy="646331"/>
          </a:xfrm>
          <a:prstGeom prst="rect">
            <a:avLst/>
          </a:prstGeom>
          <a:noFill/>
        </p:spPr>
        <p:txBody>
          <a:bodyPr wrap="square" rtlCol="0">
            <a:spAutoFit/>
          </a:bodyPr>
          <a:lstStyle/>
          <a:p>
            <a:pPr marL="0" lvl="2"/>
            <a:r>
              <a:rPr lang="zh-TW" altLang="en-US" dirty="0" smtClean="0">
                <a:solidFill>
                  <a:srgbClr val="660066"/>
                </a:solidFill>
                <a:ea typeface="標楷體" pitchFamily="65" charset="-120"/>
              </a:rPr>
              <a:t>註：我們亦可使用</a:t>
            </a:r>
            <a:r>
              <a:rPr lang="en-US" altLang="zh-TW" dirty="0" smtClean="0">
                <a:solidFill>
                  <a:srgbClr val="660066"/>
                </a:solidFill>
                <a:ea typeface="標楷體" pitchFamily="65" charset="-120"/>
              </a:rPr>
              <a:t>OpenGL</a:t>
            </a:r>
            <a:r>
              <a:rPr lang="zh-TW" altLang="en-US" dirty="0" smtClean="0">
                <a:solidFill>
                  <a:srgbClr val="660066"/>
                </a:solidFill>
                <a:ea typeface="標楷體" pitchFamily="65" charset="-120"/>
              </a:rPr>
              <a:t>的</a:t>
            </a:r>
            <a:r>
              <a:rPr lang="en-US" altLang="zh-TW" dirty="0" err="1" smtClean="0">
                <a:solidFill>
                  <a:srgbClr val="660066"/>
                </a:solidFill>
                <a:ea typeface="標楷體" pitchFamily="65" charset="-120"/>
              </a:rPr>
              <a:t>glPushAttrib</a:t>
            </a:r>
            <a:r>
              <a:rPr lang="en-US" altLang="zh-TW" dirty="0" smtClean="0">
                <a:solidFill>
                  <a:srgbClr val="660066"/>
                </a:solidFill>
                <a:ea typeface="標楷體" pitchFamily="65" charset="-120"/>
              </a:rPr>
              <a:t>(GL_LIGHTING_BIT)</a:t>
            </a:r>
            <a:r>
              <a:rPr lang="zh-TW" altLang="en-US" dirty="0" smtClean="0">
                <a:solidFill>
                  <a:srgbClr val="660066"/>
                </a:solidFill>
                <a:ea typeface="標楷體" pitchFamily="65" charset="-120"/>
              </a:rPr>
              <a:t>搭配</a:t>
            </a:r>
            <a:r>
              <a:rPr lang="en-US" altLang="zh-TW" dirty="0" err="1" smtClean="0">
                <a:solidFill>
                  <a:srgbClr val="660066"/>
                </a:solidFill>
                <a:ea typeface="標楷體" pitchFamily="65" charset="-120"/>
              </a:rPr>
              <a:t>glPopAttrib</a:t>
            </a:r>
            <a:r>
              <a:rPr lang="en-US" altLang="zh-TW" dirty="0" smtClean="0">
                <a:solidFill>
                  <a:srgbClr val="660066"/>
                </a:solidFill>
                <a:ea typeface="標楷體" pitchFamily="65" charset="-120"/>
              </a:rPr>
              <a:t>()</a:t>
            </a:r>
            <a:r>
              <a:rPr lang="zh-TW" altLang="en-US" dirty="0" smtClean="0">
                <a:solidFill>
                  <a:srgbClr val="660066"/>
                </a:solidFill>
                <a:ea typeface="標楷體" pitchFamily="65" charset="-120"/>
              </a:rPr>
              <a:t>指令達到暫存及回復材質設定的功能</a:t>
            </a:r>
            <a:endParaRPr lang="zh-TW" altLang="en-US" dirty="0">
              <a:solidFill>
                <a:srgbClr val="660066"/>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4"/>
            <a:ext cx="8229600" cy="5726135"/>
          </a:xfrm>
        </p:spPr>
        <p:txBody>
          <a:bodyPr/>
          <a:lstStyle/>
          <a:p>
            <a:r>
              <a:rPr lang="en-US" altLang="zh-TW" dirty="0" smtClean="0"/>
              <a:t>3D</a:t>
            </a:r>
            <a:r>
              <a:rPr lang="zh-TW" altLang="en-US" dirty="0" smtClean="0"/>
              <a:t>物件選取</a:t>
            </a:r>
            <a:endParaRPr lang="en-US" altLang="zh-TW" dirty="0" smtClean="0"/>
          </a:p>
          <a:p>
            <a:pPr lvl="1"/>
            <a:r>
              <a:rPr lang="zh-TW" altLang="en-US" dirty="0" smtClean="0"/>
              <a:t>本例中我們將示範金屬或塑膠材質的設定、光源的移動以及使用探照燈光源</a:t>
            </a:r>
            <a:endParaRPr lang="en-US" altLang="zh-TW" dirty="0" smtClean="0"/>
          </a:p>
          <a:p>
            <a:pPr lvl="2">
              <a:buNone/>
            </a:pPr>
            <a:r>
              <a:rPr lang="en-US" altLang="zh-TW" dirty="0" smtClean="0"/>
              <a:t>1. </a:t>
            </a:r>
            <a:r>
              <a:rPr lang="zh-TW" altLang="en-US" dirty="0" smtClean="0"/>
              <a:t>開啟光影計算及第一個光源</a:t>
            </a:r>
            <a:endParaRPr lang="en-US" altLang="zh-TW" dirty="0" smtClean="0"/>
          </a:p>
          <a:p>
            <a:pPr lvl="2">
              <a:buNone/>
            </a:pPr>
            <a:r>
              <a:rPr lang="en-US" altLang="zh-TW" dirty="0" smtClean="0"/>
              <a:t>2. </a:t>
            </a:r>
            <a:r>
              <a:rPr lang="zh-TW" altLang="en-US" dirty="0" smtClean="0"/>
              <a:t>在</a:t>
            </a:r>
            <a:r>
              <a:rPr lang="en-US" altLang="zh-TW" dirty="0" err="1" smtClean="0"/>
              <a:t>MyInit</a:t>
            </a:r>
            <a:r>
              <a:rPr lang="zh-TW" altLang="en-US" dirty="0" smtClean="0"/>
              <a:t>成員函數中設定光源屬性</a:t>
            </a:r>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buNone/>
            </a:pPr>
            <a:r>
              <a:rPr lang="en-US" altLang="zh-TW" dirty="0" smtClean="0"/>
              <a:t>3. </a:t>
            </a:r>
            <a:r>
              <a:rPr lang="zh-TW" altLang="en-US" dirty="0" smtClean="0"/>
              <a:t>將所有</a:t>
            </a:r>
            <a:r>
              <a:rPr lang="en-US" altLang="zh-TW" dirty="0" smtClean="0"/>
              <a:t>3D</a:t>
            </a:r>
            <a:r>
              <a:rPr lang="zh-TW" altLang="en-US" dirty="0" smtClean="0"/>
              <a:t>物件改成實心物件</a:t>
            </a:r>
            <a:endParaRPr lang="en-US" altLang="zh-TW" dirty="0" smtClean="0"/>
          </a:p>
          <a:p>
            <a:pPr lvl="3"/>
            <a:r>
              <a:rPr lang="en-US" altLang="zh-TW" dirty="0" smtClean="0"/>
              <a:t>Ex: </a:t>
            </a:r>
            <a:r>
              <a:rPr lang="en-US" altLang="zh-TW" dirty="0" err="1" smtClean="0"/>
              <a:t>glutWireSphere</a:t>
            </a:r>
            <a:r>
              <a:rPr lang="en-US" altLang="zh-TW" dirty="0" smtClean="0"/>
              <a:t> </a:t>
            </a:r>
            <a:r>
              <a:rPr lang="en-US" altLang="zh-TW" dirty="0" smtClean="0">
                <a:sym typeface="Symbol"/>
              </a:rPr>
              <a:t> </a:t>
            </a:r>
            <a:r>
              <a:rPr lang="en-US" altLang="zh-TW" dirty="0" err="1" smtClean="0"/>
              <a:t>glutSolidSphere</a:t>
            </a:r>
            <a:endParaRPr lang="en-US" altLang="zh-TW" dirty="0" smtClean="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31</a:t>
            </a:fld>
            <a:endParaRPr lang="zh-TW" altLang="en-US"/>
          </a:p>
        </p:txBody>
      </p:sp>
      <p:sp>
        <p:nvSpPr>
          <p:cNvPr id="5" name="矩形 4"/>
          <p:cNvSpPr/>
          <p:nvPr/>
        </p:nvSpPr>
        <p:spPr>
          <a:xfrm>
            <a:off x="1500166" y="2643182"/>
            <a:ext cx="6929486" cy="264320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global_ambient</a:t>
            </a:r>
            <a:r>
              <a:rPr lang="en-US" altLang="zh-TW" sz="1200" dirty="0" smtClean="0">
                <a:solidFill>
                  <a:schemeClr val="tx1"/>
                </a:solidFill>
                <a:latin typeface="BatangChe" pitchFamily="49" charset="-127"/>
                <a:ea typeface="BatangChe" pitchFamily="49" charset="-127"/>
              </a:rPr>
              <a:t> = new float[]{0.2f,0.2f,0.2f,1.0f};</a:t>
            </a:r>
          </a:p>
          <a:p>
            <a:r>
              <a:rPr lang="en-US" altLang="zh-TW" sz="1200" dirty="0" smtClean="0">
                <a:solidFill>
                  <a:schemeClr val="tx1"/>
                </a:solidFill>
                <a:latin typeface="BatangChe" pitchFamily="49" charset="-127"/>
                <a:ea typeface="BatangChe" pitchFamily="49" charset="-127"/>
              </a:rPr>
              <a:t>float[] light0_ambient = new float[]{0.2f,0.2f,0.2f,1.0f};</a:t>
            </a:r>
          </a:p>
          <a:p>
            <a:r>
              <a:rPr lang="en-US" altLang="zh-TW" sz="1200" dirty="0" smtClean="0">
                <a:solidFill>
                  <a:schemeClr val="tx1"/>
                </a:solidFill>
                <a:latin typeface="BatangChe" pitchFamily="49" charset="-127"/>
                <a:ea typeface="BatangChe" pitchFamily="49" charset="-127"/>
              </a:rPr>
              <a:t>float[] light0_diffuse = new float[]{0.6f,0.6f,0.6f,1.0f};</a:t>
            </a:r>
          </a:p>
          <a:p>
            <a:r>
              <a:rPr lang="en-US" altLang="zh-TW" sz="1200" dirty="0" smtClean="0">
                <a:solidFill>
                  <a:schemeClr val="tx1"/>
                </a:solidFill>
                <a:latin typeface="BatangChe" pitchFamily="49" charset="-127"/>
                <a:ea typeface="BatangChe" pitchFamily="49" charset="-127"/>
              </a:rPr>
              <a:t>float[] light0_specular = new float[]{1.0f,1.0f,1.0f,1.0f};</a:t>
            </a:r>
          </a:p>
          <a:p>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Gl.glLightModeli</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Gl.GL_LIGHT_MODEL_TWO_SIDE</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Gl.GL_TRUE</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Gl.glLightModeli</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Gl.GL_LIGHT_MODEL_LOCAL_VIEWER</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Gl.GL_TRUE</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Gl.glLightModelfv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Gl.GL_LIGHT_MODEL_AMBIENT</a:t>
            </a:r>
            <a:r>
              <a:rPr lang="en-US" altLang="zh-TW" sz="1200" dirty="0" smtClean="0">
                <a:solidFill>
                  <a:schemeClr val="tx1"/>
                </a:solidFill>
                <a:latin typeface="BatangChe" pitchFamily="49" charset="-127"/>
                <a:ea typeface="BatangChe" pitchFamily="49" charset="-127"/>
              </a:rPr>
              <a:t>, </a:t>
            </a:r>
            <a:r>
              <a:rPr lang="en-US" altLang="zh-TW" sz="1200" dirty="0" err="1" smtClean="0">
                <a:solidFill>
                  <a:schemeClr val="tx1"/>
                </a:solidFill>
                <a:latin typeface="BatangChe" pitchFamily="49" charset="-127"/>
                <a:ea typeface="BatangChe" pitchFamily="49" charset="-127"/>
              </a:rPr>
              <a:t>global_ambient</a:t>
            </a:r>
            <a:r>
              <a:rPr lang="en-US" altLang="zh-TW" sz="1200" dirty="0" smtClean="0">
                <a:solidFill>
                  <a:schemeClr val="tx1"/>
                </a:solidFill>
                <a:latin typeface="BatangChe" pitchFamily="49" charset="-127"/>
                <a:ea typeface="BatangChe" pitchFamily="49" charset="-127"/>
              </a:rPr>
              <a:t>);</a:t>
            </a:r>
          </a:p>
          <a:p>
            <a:endParaRPr lang="en-US" altLang="zh-TW" sz="1200" dirty="0" smtClean="0">
              <a:solidFill>
                <a:schemeClr val="tx1"/>
              </a:solidFill>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Gl.GL_AMBIENT</a:t>
            </a:r>
            <a:r>
              <a:rPr lang="en-US" altLang="zh-TW" sz="1200" dirty="0" smtClean="0">
                <a:solidFill>
                  <a:schemeClr val="tx1"/>
                </a:solidFill>
                <a:latin typeface="BatangChe" pitchFamily="49" charset="-127"/>
                <a:ea typeface="BatangChe" pitchFamily="49" charset="-127"/>
              </a:rPr>
              <a:t>, light0_ambient);</a:t>
            </a: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Gl.GL_DIFFUSE</a:t>
            </a:r>
            <a:r>
              <a:rPr lang="en-US" altLang="zh-TW" sz="1200" dirty="0" smtClean="0">
                <a:solidFill>
                  <a:schemeClr val="tx1"/>
                </a:solidFill>
                <a:latin typeface="BatangChe" pitchFamily="49" charset="-127"/>
                <a:ea typeface="BatangChe" pitchFamily="49" charset="-127"/>
              </a:rPr>
              <a:t>, light0_diffuse);</a:t>
            </a: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 </a:t>
            </a:r>
            <a:r>
              <a:rPr lang="en-US" altLang="zh-TW" sz="1200" dirty="0" err="1" smtClean="0">
                <a:solidFill>
                  <a:schemeClr val="tx1"/>
                </a:solidFill>
                <a:latin typeface="BatangChe" pitchFamily="49" charset="-127"/>
                <a:ea typeface="BatangChe" pitchFamily="49" charset="-127"/>
              </a:rPr>
              <a:t>Gl.GL_SPECULAR</a:t>
            </a:r>
            <a:r>
              <a:rPr lang="en-US" altLang="zh-TW" sz="1200" dirty="0" smtClean="0">
                <a:solidFill>
                  <a:schemeClr val="tx1"/>
                </a:solidFill>
                <a:latin typeface="BatangChe" pitchFamily="49" charset="-127"/>
                <a:ea typeface="BatangChe" pitchFamily="49" charset="-127"/>
              </a:rPr>
              <a:t>, light0_specular);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4"/>
            <a:ext cx="8229600" cy="5726135"/>
          </a:xfrm>
        </p:spPr>
        <p:txBody>
          <a:bodyPr/>
          <a:lstStyle/>
          <a:p>
            <a:pPr lvl="2">
              <a:buNone/>
            </a:pPr>
            <a:r>
              <a:rPr lang="en-US" altLang="zh-TW" dirty="0" smtClean="0"/>
              <a:t>4. </a:t>
            </a:r>
            <a:r>
              <a:rPr lang="zh-TW" altLang="en-US" dirty="0" smtClean="0"/>
              <a:t>設定金屬或塑膠材質</a:t>
            </a:r>
            <a:endParaRPr lang="en-US" altLang="zh-TW" dirty="0" smtClean="0"/>
          </a:p>
          <a:p>
            <a:pPr lvl="3"/>
            <a:r>
              <a:rPr lang="zh-TW" altLang="en-US" dirty="0" smtClean="0"/>
              <a:t>材質表：</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32</a:t>
            </a:fld>
            <a:endParaRPr lang="zh-TW" altLang="en-US"/>
          </a:p>
        </p:txBody>
      </p:sp>
      <p:graphicFrame>
        <p:nvGraphicFramePr>
          <p:cNvPr id="7" name="表格 6"/>
          <p:cNvGraphicFramePr>
            <a:graphicFrameLocks noGrp="1"/>
          </p:cNvGraphicFramePr>
          <p:nvPr/>
        </p:nvGraphicFramePr>
        <p:xfrm>
          <a:off x="857223" y="1285860"/>
          <a:ext cx="7715305" cy="4564066"/>
        </p:xfrm>
        <a:graphic>
          <a:graphicData uri="http://schemas.openxmlformats.org/drawingml/2006/table">
            <a:tbl>
              <a:tblPr firstRow="1" bandRow="1">
                <a:tableStyleId>{5C22544A-7EE6-4342-B048-85BDC9FD1C3A}</a:tableStyleId>
              </a:tblPr>
              <a:tblGrid>
                <a:gridCol w="1285885"/>
                <a:gridCol w="1785950"/>
                <a:gridCol w="1785950"/>
                <a:gridCol w="1785950"/>
                <a:gridCol w="1071570"/>
              </a:tblGrid>
              <a:tr h="453233">
                <a:tc>
                  <a:txBody>
                    <a:bodyPr/>
                    <a:lstStyle/>
                    <a:p>
                      <a:pPr algn="ctr"/>
                      <a:r>
                        <a:rPr lang="en-US" altLang="zh-TW" sz="1600" b="0" cap="none" spc="0" dirty="0" smtClean="0">
                          <a:ln>
                            <a:noFill/>
                          </a:ln>
                          <a:solidFill>
                            <a:srgbClr val="660066"/>
                          </a:solidFill>
                          <a:effectLst/>
                        </a:rPr>
                        <a:t>Material</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rPr>
                        <a:t>Ambient</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rPr>
                        <a:t>Diffuse</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err="1" smtClean="0">
                          <a:ln>
                            <a:noFill/>
                          </a:ln>
                          <a:solidFill>
                            <a:srgbClr val="660066"/>
                          </a:solidFill>
                          <a:effectLst/>
                        </a:rPr>
                        <a:t>Specular</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600" b="0" cap="none" spc="0" dirty="0" smtClean="0">
                          <a:ln>
                            <a:noFill/>
                          </a:ln>
                          <a:solidFill>
                            <a:srgbClr val="660066"/>
                          </a:solidFill>
                          <a:effectLst/>
                        </a:rPr>
                        <a:t>Shininess</a:t>
                      </a:r>
                      <a:endParaRPr lang="zh-TW" altLang="en-US" sz="16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Black plastic</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(0.0, 0.0, 0.0)</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(0.01, 0.01, 0.01)</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(0.5, 0.5, 0.5)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32.0</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Brass</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(0.329412, 0.223529, 0.027451)</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(0.780392, 0.568627, 0.113725)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0" cap="none" spc="0" dirty="0" smtClean="0">
                          <a:ln>
                            <a:noFill/>
                          </a:ln>
                          <a:solidFill>
                            <a:srgbClr val="660066"/>
                          </a:solidFill>
                          <a:effectLst/>
                        </a:rPr>
                        <a:t>(0.992157, 0.941176, 0.807843)</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27.8974</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Bronze</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(0.2125, 0.1275, 0.054)</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(0.714, 0.4284, 0.18144)</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(0.393548, 0.271906, 0.166721)</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25.6</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Chrome</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(0.25, 0.25, 0.25)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(0.4, 0.4, 0.4)</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(0.774597, 0.774597, 0.774597)</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76.8</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Copper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(0.19125, 0.0735,</a:t>
                      </a:r>
                      <a:r>
                        <a:rPr lang="en-US" altLang="zh-TW" sz="1200" b="0" cap="none" spc="0" baseline="0" dirty="0" smtClean="0">
                          <a:ln>
                            <a:noFill/>
                          </a:ln>
                          <a:solidFill>
                            <a:srgbClr val="660066"/>
                          </a:solidFill>
                          <a:effectLst/>
                        </a:rPr>
                        <a:t> 0.0225)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(0.7038, 0.27048,</a:t>
                      </a:r>
                      <a:r>
                        <a:rPr lang="en-US" altLang="zh-TW" sz="1200" b="0" cap="none" spc="0" baseline="0" dirty="0" smtClean="0">
                          <a:ln>
                            <a:noFill/>
                          </a:ln>
                          <a:solidFill>
                            <a:srgbClr val="660066"/>
                          </a:solidFill>
                          <a:effectLst/>
                        </a:rPr>
                        <a:t> 0.0828)</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(0.256777, 0.137622,</a:t>
                      </a:r>
                      <a:r>
                        <a:rPr lang="en-US" altLang="zh-TW" sz="1200" b="0" cap="none" spc="0" baseline="0" dirty="0" smtClean="0">
                          <a:ln>
                            <a:noFill/>
                          </a:ln>
                          <a:solidFill>
                            <a:srgbClr val="660066"/>
                          </a:solidFill>
                          <a:effectLst/>
                        </a:rPr>
                        <a:t> 0.086014)</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12.8</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Gold</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(0.24725, 0.1995, 0.0745)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(0.75164, 0.60648, 0.22648)</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(0.628281, 0.555802, 0.366065)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51.2</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Pewter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(0.10588, 0.0588240.113725)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(0.427451, 0.470588, 0.541176)</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(0.3333, 0.3333, 0.521569)</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9.84615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400" b="0" cap="none" spc="0" dirty="0" smtClean="0">
                          <a:ln>
                            <a:noFill/>
                          </a:ln>
                          <a:solidFill>
                            <a:srgbClr val="660066"/>
                          </a:solidFill>
                          <a:effectLst/>
                        </a:rPr>
                        <a:t>Silver</a:t>
                      </a:r>
                      <a:endParaRPr lang="zh-TW" altLang="en-US" sz="14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(0.19225, 0.19225,</a:t>
                      </a:r>
                      <a:r>
                        <a:rPr lang="en-US" altLang="zh-TW" sz="1200" b="0" cap="none" spc="0" baseline="0" dirty="0" smtClean="0">
                          <a:ln>
                            <a:noFill/>
                          </a:ln>
                          <a:solidFill>
                            <a:srgbClr val="660066"/>
                          </a:solidFill>
                          <a:effectLst/>
                        </a:rPr>
                        <a:t> 0.19225)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(0.50754, 0.50754, 0.50754)</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(0.508273, 0.508273, 0.508273)</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51.2</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r h="453233">
                <a:tc>
                  <a:txBody>
                    <a:bodyPr/>
                    <a:lstStyle/>
                    <a:p>
                      <a:pPr algn="ctr"/>
                      <a:r>
                        <a:rPr lang="en-US" altLang="zh-TW" sz="1300" b="0" cap="none" spc="0" dirty="0" smtClean="0">
                          <a:ln>
                            <a:noFill/>
                          </a:ln>
                          <a:solidFill>
                            <a:srgbClr val="660066"/>
                          </a:solidFill>
                          <a:effectLst/>
                        </a:rPr>
                        <a:t>Polished Silver</a:t>
                      </a:r>
                      <a:endParaRPr lang="zh-TW" altLang="en-US" sz="13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(0.23125, 0.23125, 0.23125)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(0.2775, 0.2775, 0.2775)</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(0.773911, 0.773911,</a:t>
                      </a:r>
                      <a:r>
                        <a:rPr lang="en-US" altLang="zh-TW" sz="1200" b="0" cap="none" spc="0" baseline="0" dirty="0" smtClean="0">
                          <a:ln>
                            <a:noFill/>
                          </a:ln>
                          <a:solidFill>
                            <a:srgbClr val="660066"/>
                          </a:solidFill>
                          <a:effectLst/>
                        </a:rPr>
                        <a:t> 0.773911)</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c>
                  <a:txBody>
                    <a:bodyPr/>
                    <a:lstStyle/>
                    <a:p>
                      <a:pPr algn="ctr"/>
                      <a:r>
                        <a:rPr lang="en-US" altLang="zh-TW" sz="1200" b="0" cap="none" spc="0" dirty="0" smtClean="0">
                          <a:ln>
                            <a:noFill/>
                          </a:ln>
                          <a:solidFill>
                            <a:srgbClr val="660066"/>
                          </a:solidFill>
                          <a:effectLst/>
                        </a:rPr>
                        <a:t>89.6</a:t>
                      </a:r>
                      <a:endParaRPr lang="zh-TW" altLang="en-US" sz="1200" b="0" cap="none" spc="0" dirty="0">
                        <a:ln>
                          <a:noFill/>
                        </a:ln>
                        <a:solidFill>
                          <a:srgbClr val="660066"/>
                        </a:solidFill>
                        <a:effectLst/>
                      </a:endParaRPr>
                    </a:p>
                  </a:txBody>
                  <a:tcPr anchor="ctr">
                    <a:lnL w="12700" cap="flat" cmpd="sng" algn="ctr">
                      <a:solidFill>
                        <a:srgbClr val="660066"/>
                      </a:solidFill>
                      <a:prstDash val="solid"/>
                      <a:round/>
                      <a:headEnd type="none" w="med" len="med"/>
                      <a:tailEnd type="none" w="med" len="med"/>
                    </a:lnL>
                    <a:lnR w="12700" cap="flat" cmpd="sng" algn="ctr">
                      <a:solidFill>
                        <a:srgbClr val="660066"/>
                      </a:solidFill>
                      <a:prstDash val="solid"/>
                      <a:round/>
                      <a:headEnd type="none" w="med" len="med"/>
                      <a:tailEnd type="none" w="med" len="med"/>
                    </a:lnR>
                    <a:lnT w="12700" cap="flat" cmpd="sng" algn="ctr">
                      <a:solidFill>
                        <a:srgbClr val="660066"/>
                      </a:solidFill>
                      <a:prstDash val="solid"/>
                      <a:round/>
                      <a:headEnd type="none" w="med" len="med"/>
                      <a:tailEnd type="none" w="med" len="med"/>
                    </a:lnT>
                    <a:lnB w="12700" cap="flat" cmpd="sng" algn="ctr">
                      <a:solidFill>
                        <a:srgbClr val="660066"/>
                      </a:solidFill>
                      <a:prstDash val="solid"/>
                      <a:round/>
                      <a:headEnd type="none" w="med" len="med"/>
                      <a:tailEnd type="none" w="med" len="med"/>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71481"/>
            <a:ext cx="8229600" cy="5583258"/>
          </a:xfrm>
        </p:spPr>
        <p:txBody>
          <a:bodyPr/>
          <a:lstStyle/>
          <a:p>
            <a:pPr lvl="3"/>
            <a:r>
              <a:rPr lang="zh-TW" altLang="en-US" dirty="0" smtClean="0"/>
              <a:t>根據材質表，將每個</a:t>
            </a:r>
            <a:r>
              <a:rPr lang="en-US" altLang="zh-TW" dirty="0" smtClean="0"/>
              <a:t>3D</a:t>
            </a:r>
            <a:r>
              <a:rPr lang="zh-TW" altLang="en-US" dirty="0" smtClean="0"/>
              <a:t>物件設定不同的材質，如：</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33</a:t>
            </a:fld>
            <a:endParaRPr lang="zh-TW" altLang="en-US"/>
          </a:p>
        </p:txBody>
      </p:sp>
      <p:sp>
        <p:nvSpPr>
          <p:cNvPr id="5" name="矩形 4"/>
          <p:cNvSpPr/>
          <p:nvPr/>
        </p:nvSpPr>
        <p:spPr>
          <a:xfrm>
            <a:off x="1500166" y="1016068"/>
            <a:ext cx="6715172" cy="442915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mat_ambient</a:t>
            </a:r>
            <a:r>
              <a:rPr lang="en-US" altLang="zh-TW" sz="1200" dirty="0" smtClean="0">
                <a:solidFill>
                  <a:schemeClr val="tx1"/>
                </a:solidFill>
                <a:latin typeface="BatangChe" pitchFamily="49" charset="-127"/>
                <a:ea typeface="BatangChe" pitchFamily="49" charset="-127"/>
              </a:rPr>
              <a:t> = new float[3];</a:t>
            </a:r>
          </a:p>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mat_diffuse</a:t>
            </a:r>
            <a:r>
              <a:rPr lang="en-US" altLang="zh-TW" sz="1200" dirty="0" smtClean="0">
                <a:solidFill>
                  <a:schemeClr val="tx1"/>
                </a:solidFill>
                <a:latin typeface="BatangChe" pitchFamily="49" charset="-127"/>
                <a:ea typeface="BatangChe" pitchFamily="49" charset="-127"/>
              </a:rPr>
              <a:t> = new float[3];</a:t>
            </a:r>
          </a:p>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mat_specular</a:t>
            </a:r>
            <a:r>
              <a:rPr lang="en-US" altLang="zh-TW" sz="1200" dirty="0" smtClean="0">
                <a:solidFill>
                  <a:schemeClr val="tx1"/>
                </a:solidFill>
                <a:latin typeface="BatangChe" pitchFamily="49" charset="-127"/>
                <a:ea typeface="BatangChe" pitchFamily="49" charset="-127"/>
              </a:rPr>
              <a:t> = new float[3];</a:t>
            </a:r>
          </a:p>
          <a:p>
            <a:r>
              <a:rPr lang="en-US" altLang="zh-TW" sz="1200" dirty="0" smtClean="0">
                <a:solidFill>
                  <a:schemeClr val="tx1"/>
                </a:solidFill>
                <a:latin typeface="BatangChe" pitchFamily="49" charset="-127"/>
                <a:ea typeface="BatangChe" pitchFamily="49" charset="-127"/>
              </a:rPr>
              <a:t>float </a:t>
            </a:r>
            <a:r>
              <a:rPr lang="en-US" altLang="zh-TW" sz="1200" dirty="0" err="1" smtClean="0">
                <a:solidFill>
                  <a:schemeClr val="tx1"/>
                </a:solidFill>
                <a:latin typeface="BatangChe" pitchFamily="49" charset="-127"/>
                <a:ea typeface="BatangChe" pitchFamily="49" charset="-127"/>
              </a:rPr>
              <a:t>mat_shininess</a:t>
            </a:r>
            <a:r>
              <a:rPr lang="en-US" altLang="zh-TW" sz="1200" dirty="0" smtClean="0">
                <a:solidFill>
                  <a:schemeClr val="tx1"/>
                </a:solidFill>
                <a:latin typeface="BatangChe" pitchFamily="49" charset="-127"/>
                <a:ea typeface="BatangChe" pitchFamily="49" charset="-127"/>
              </a:rPr>
              <a:t>;</a:t>
            </a:r>
          </a:p>
          <a:p>
            <a:endParaRPr lang="en-US" altLang="zh-TW" sz="1200" dirty="0" smtClean="0">
              <a:solidFill>
                <a:schemeClr val="tx1"/>
              </a:solidFill>
              <a:latin typeface="BatangChe" pitchFamily="49" charset="-127"/>
              <a:ea typeface="BatangChe" pitchFamily="49" charset="-127"/>
            </a:endParaRPr>
          </a:p>
          <a:p>
            <a:r>
              <a:rPr lang="en-US" altLang="zh-TW" sz="1200" dirty="0" smtClean="0">
                <a:latin typeface="BatangChe" pitchFamily="49" charset="-127"/>
                <a:ea typeface="BatangChe" pitchFamily="49" charset="-127"/>
              </a:rPr>
              <a:t>// Brass </a:t>
            </a:r>
            <a:r>
              <a:rPr lang="zh-TW" altLang="en-US" sz="1200" dirty="0" smtClean="0">
                <a:latin typeface="BatangChe" pitchFamily="49" charset="-127"/>
                <a:ea typeface="BatangChe" pitchFamily="49" charset="-127"/>
              </a:rPr>
              <a:t>黃銅</a:t>
            </a:r>
            <a:endParaRPr lang="en-US" altLang="zh-TW" sz="1200" dirty="0" smtClean="0">
              <a:latin typeface="BatangChe" pitchFamily="49" charset="-127"/>
              <a:ea typeface="BatangChe" pitchFamily="49" charset="-127"/>
            </a:endParaRPr>
          </a:p>
          <a:p>
            <a:r>
              <a:rPr lang="en-US" altLang="zh-TW" sz="1200" dirty="0" err="1" smtClean="0">
                <a:solidFill>
                  <a:schemeClr val="tx1"/>
                </a:solidFill>
                <a:latin typeface="BatangChe" pitchFamily="49" charset="-127"/>
                <a:ea typeface="BatangChe" pitchFamily="49" charset="-127"/>
              </a:rPr>
              <a:t>mat_ambient</a:t>
            </a:r>
            <a:r>
              <a:rPr lang="en-US" altLang="zh-TW" sz="1200" dirty="0" smtClean="0">
                <a:solidFill>
                  <a:schemeClr val="tx1"/>
                </a:solidFill>
                <a:latin typeface="BatangChe" pitchFamily="49" charset="-127"/>
                <a:ea typeface="BatangChe" pitchFamily="49" charset="-127"/>
              </a:rPr>
              <a:t>[0]=0.329412f;</a:t>
            </a:r>
          </a:p>
          <a:p>
            <a:r>
              <a:rPr lang="en-US" altLang="zh-TW" sz="1200" dirty="0" err="1" smtClean="0">
                <a:solidFill>
                  <a:schemeClr val="tx1"/>
                </a:solidFill>
                <a:latin typeface="BatangChe" pitchFamily="49" charset="-127"/>
                <a:ea typeface="BatangChe" pitchFamily="49" charset="-127"/>
              </a:rPr>
              <a:t>mat_ambient</a:t>
            </a:r>
            <a:r>
              <a:rPr lang="en-US" altLang="zh-TW" sz="1200" dirty="0" smtClean="0">
                <a:solidFill>
                  <a:schemeClr val="tx1"/>
                </a:solidFill>
                <a:latin typeface="BatangChe" pitchFamily="49" charset="-127"/>
                <a:ea typeface="BatangChe" pitchFamily="49" charset="-127"/>
              </a:rPr>
              <a:t>[1]=0.223529f;</a:t>
            </a:r>
          </a:p>
          <a:p>
            <a:r>
              <a:rPr lang="en-US" altLang="zh-TW" sz="1200" dirty="0" err="1" smtClean="0">
                <a:solidFill>
                  <a:schemeClr val="tx1"/>
                </a:solidFill>
                <a:latin typeface="BatangChe" pitchFamily="49" charset="-127"/>
                <a:ea typeface="BatangChe" pitchFamily="49" charset="-127"/>
              </a:rPr>
              <a:t>mat_ambient</a:t>
            </a:r>
            <a:r>
              <a:rPr lang="en-US" altLang="zh-TW" sz="1200" dirty="0" smtClean="0">
                <a:solidFill>
                  <a:schemeClr val="tx1"/>
                </a:solidFill>
                <a:latin typeface="BatangChe" pitchFamily="49" charset="-127"/>
                <a:ea typeface="BatangChe" pitchFamily="49" charset="-127"/>
              </a:rPr>
              <a:t>[2]=0.027451f;</a:t>
            </a: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Gl.GL_FRONT,Gl.GL_AMBIENT,mat_ambient</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mat_diffuse</a:t>
            </a:r>
            <a:r>
              <a:rPr lang="en-US" altLang="zh-TW" sz="1200" dirty="0" smtClean="0">
                <a:solidFill>
                  <a:schemeClr val="tx1"/>
                </a:solidFill>
                <a:latin typeface="BatangChe" pitchFamily="49" charset="-127"/>
                <a:ea typeface="BatangChe" pitchFamily="49" charset="-127"/>
              </a:rPr>
              <a:t>[0]=0.780392f;</a:t>
            </a:r>
          </a:p>
          <a:p>
            <a:r>
              <a:rPr lang="en-US" altLang="zh-TW" sz="1200" dirty="0" err="1" smtClean="0">
                <a:solidFill>
                  <a:schemeClr val="tx1"/>
                </a:solidFill>
                <a:latin typeface="BatangChe" pitchFamily="49" charset="-127"/>
                <a:ea typeface="BatangChe" pitchFamily="49" charset="-127"/>
              </a:rPr>
              <a:t>mat_diffuse</a:t>
            </a:r>
            <a:r>
              <a:rPr lang="en-US" altLang="zh-TW" sz="1200" dirty="0" smtClean="0">
                <a:solidFill>
                  <a:schemeClr val="tx1"/>
                </a:solidFill>
                <a:latin typeface="BatangChe" pitchFamily="49" charset="-127"/>
                <a:ea typeface="BatangChe" pitchFamily="49" charset="-127"/>
              </a:rPr>
              <a:t>[1]=0.568627f;</a:t>
            </a:r>
          </a:p>
          <a:p>
            <a:r>
              <a:rPr lang="en-US" altLang="zh-TW" sz="1200" dirty="0" err="1" smtClean="0">
                <a:solidFill>
                  <a:schemeClr val="tx1"/>
                </a:solidFill>
                <a:latin typeface="BatangChe" pitchFamily="49" charset="-127"/>
                <a:ea typeface="BatangChe" pitchFamily="49" charset="-127"/>
              </a:rPr>
              <a:t>mat_diffuse</a:t>
            </a:r>
            <a:r>
              <a:rPr lang="en-US" altLang="zh-TW" sz="1200" dirty="0" smtClean="0">
                <a:solidFill>
                  <a:schemeClr val="tx1"/>
                </a:solidFill>
                <a:latin typeface="BatangChe" pitchFamily="49" charset="-127"/>
                <a:ea typeface="BatangChe" pitchFamily="49" charset="-127"/>
              </a:rPr>
              <a:t>[2]=0.113725f;</a:t>
            </a: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Gl.GL_FRONT,Gl.GL_DIFFUSE,mat_diffuse</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mat_specular</a:t>
            </a:r>
            <a:r>
              <a:rPr lang="en-US" altLang="zh-TW" sz="1200" dirty="0" smtClean="0">
                <a:solidFill>
                  <a:schemeClr val="tx1"/>
                </a:solidFill>
                <a:latin typeface="BatangChe" pitchFamily="49" charset="-127"/>
                <a:ea typeface="BatangChe" pitchFamily="49" charset="-127"/>
              </a:rPr>
              <a:t>[0]=0.780392f;</a:t>
            </a:r>
          </a:p>
          <a:p>
            <a:r>
              <a:rPr lang="en-US" altLang="zh-TW" sz="1200" dirty="0" err="1" smtClean="0">
                <a:solidFill>
                  <a:schemeClr val="tx1"/>
                </a:solidFill>
                <a:latin typeface="BatangChe" pitchFamily="49" charset="-127"/>
                <a:ea typeface="BatangChe" pitchFamily="49" charset="-127"/>
              </a:rPr>
              <a:t>mat_specular</a:t>
            </a:r>
            <a:r>
              <a:rPr lang="en-US" altLang="zh-TW" sz="1200" dirty="0" smtClean="0">
                <a:solidFill>
                  <a:schemeClr val="tx1"/>
                </a:solidFill>
                <a:latin typeface="BatangChe" pitchFamily="49" charset="-127"/>
                <a:ea typeface="BatangChe" pitchFamily="49" charset="-127"/>
              </a:rPr>
              <a:t>[1]=0.568627f;</a:t>
            </a:r>
          </a:p>
          <a:p>
            <a:r>
              <a:rPr lang="en-US" altLang="zh-TW" sz="1200" dirty="0" err="1" smtClean="0">
                <a:solidFill>
                  <a:schemeClr val="tx1"/>
                </a:solidFill>
                <a:latin typeface="BatangChe" pitchFamily="49" charset="-127"/>
                <a:ea typeface="BatangChe" pitchFamily="49" charset="-127"/>
              </a:rPr>
              <a:t>mat_specular</a:t>
            </a:r>
            <a:r>
              <a:rPr lang="en-US" altLang="zh-TW" sz="1200" dirty="0" smtClean="0">
                <a:solidFill>
                  <a:schemeClr val="tx1"/>
                </a:solidFill>
                <a:latin typeface="BatangChe" pitchFamily="49" charset="-127"/>
                <a:ea typeface="BatangChe" pitchFamily="49" charset="-127"/>
              </a:rPr>
              <a:t>[2]=0.113725f;</a:t>
            </a:r>
          </a:p>
          <a:p>
            <a:r>
              <a:rPr lang="en-US" altLang="zh-TW" sz="1200" dirty="0" err="1" smtClean="0">
                <a:solidFill>
                  <a:schemeClr val="tx1"/>
                </a:solidFill>
                <a:latin typeface="BatangChe" pitchFamily="49" charset="-127"/>
                <a:ea typeface="BatangChe" pitchFamily="49" charset="-127"/>
              </a:rPr>
              <a:t>Gl.glMaterialfv</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Gl.GL_FRONT,Gl.GL_SPECULAR,mat_specular</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mat_shininess</a:t>
            </a:r>
            <a:r>
              <a:rPr lang="en-US" altLang="zh-TW" sz="1200" dirty="0" smtClean="0">
                <a:solidFill>
                  <a:schemeClr val="tx1"/>
                </a:solidFill>
                <a:latin typeface="BatangChe" pitchFamily="49" charset="-127"/>
                <a:ea typeface="BatangChe" pitchFamily="49" charset="-127"/>
              </a:rPr>
              <a:t> = 27.8974f;</a:t>
            </a:r>
          </a:p>
          <a:p>
            <a:r>
              <a:rPr lang="en-US" altLang="zh-TW" sz="1200" dirty="0" err="1" smtClean="0">
                <a:solidFill>
                  <a:schemeClr val="tx1"/>
                </a:solidFill>
                <a:latin typeface="BatangChe" pitchFamily="49" charset="-127"/>
                <a:ea typeface="BatangChe" pitchFamily="49" charset="-127"/>
              </a:rPr>
              <a:t>Gl.glMaterialf</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Gl.GL_FRONT,Gl.GL_SHININESS,mat_shininess</a:t>
            </a:r>
            <a:r>
              <a:rPr lang="en-US" altLang="zh-TW" sz="1200" dirty="0" smtClean="0">
                <a:solidFill>
                  <a:schemeClr val="tx1"/>
                </a:solidFill>
                <a:latin typeface="BatangChe" pitchFamily="49" charset="-127"/>
                <a:ea typeface="BatangChe" pitchFamily="49" charset="-127"/>
              </a:rPr>
              <a:t>);</a:t>
            </a:r>
          </a:p>
          <a:p>
            <a:endParaRPr lang="en-US" altLang="zh-TW" sz="1200" dirty="0" smtClean="0">
              <a:solidFill>
                <a:schemeClr val="tx1"/>
              </a:solidFill>
              <a:latin typeface="BatangChe" pitchFamily="49" charset="-127"/>
              <a:ea typeface="BatangChe" pitchFamily="49" charset="-127"/>
            </a:endParaRPr>
          </a:p>
          <a:p>
            <a:r>
              <a:rPr lang="en-US" altLang="zh-TW" sz="1200" dirty="0" smtClean="0">
                <a:solidFill>
                  <a:schemeClr val="tx1"/>
                </a:solidFill>
                <a:latin typeface="BatangChe" pitchFamily="49" charset="-127"/>
                <a:ea typeface="BatangChe" pitchFamily="49" charset="-127"/>
              </a:rP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pPr lvl="2">
              <a:buNone/>
            </a:pPr>
            <a:r>
              <a:rPr lang="en-US" altLang="zh-TW" dirty="0" smtClean="0"/>
              <a:t>5. </a:t>
            </a:r>
            <a:r>
              <a:rPr lang="zh-TW" altLang="en-US" dirty="0" smtClean="0"/>
              <a:t>設定點光源</a:t>
            </a:r>
            <a:endParaRPr lang="en-US" altLang="zh-TW" dirty="0" smtClean="0"/>
          </a:p>
          <a:p>
            <a:pPr lvl="3"/>
            <a:r>
              <a:rPr lang="zh-TW" altLang="en-US" dirty="0" smtClean="0"/>
              <a:t>將以下程式碼置於</a:t>
            </a:r>
            <a:r>
              <a:rPr lang="en-US" altLang="zh-TW" dirty="0" err="1" smtClean="0"/>
              <a:t>gluLookAt</a:t>
            </a:r>
            <a:r>
              <a:rPr lang="zh-TW" altLang="en-US" dirty="0" smtClean="0"/>
              <a:t>指令之下</a:t>
            </a:r>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r>
              <a:rPr lang="zh-TW" altLang="en-US" dirty="0" smtClean="0"/>
              <a:t>在本例中，我們以一個黃色的小球代表點光源，光源的顏色理應不需進行光影計算，因此在建立光源時我們先把光影計算功能關閉，之後再將其打開</a:t>
            </a:r>
            <a:endParaRPr lang="en-US" altLang="zh-TW" dirty="0" smtClean="0"/>
          </a:p>
          <a:p>
            <a:pPr lvl="3"/>
            <a:r>
              <a:rPr lang="zh-TW" altLang="en-US" dirty="0" smtClean="0"/>
              <a:t>為了讓光源能夠移動，我們新增了一個</a:t>
            </a:r>
            <a:r>
              <a:rPr lang="en-US" altLang="zh-TW" dirty="0" err="1" smtClean="0"/>
              <a:t>light_rot</a:t>
            </a:r>
            <a:r>
              <a:rPr lang="zh-TW" altLang="en-US" dirty="0" smtClean="0"/>
              <a:t>成員變數，並在</a:t>
            </a:r>
            <a:r>
              <a:rPr lang="en-US" altLang="zh-TW" dirty="0" err="1" smtClean="0"/>
              <a:t>KeyDown</a:t>
            </a:r>
            <a:r>
              <a:rPr lang="zh-TW" altLang="en-US" dirty="0" smtClean="0"/>
              <a:t>事件處理函數中依據使用者按鍵更新其數值，如此即可讓使用者控制光源的移動</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34</a:t>
            </a:fld>
            <a:endParaRPr lang="zh-TW" altLang="en-US"/>
          </a:p>
        </p:txBody>
      </p:sp>
      <p:sp>
        <p:nvSpPr>
          <p:cNvPr id="5" name="矩形 4"/>
          <p:cNvSpPr/>
          <p:nvPr/>
        </p:nvSpPr>
        <p:spPr>
          <a:xfrm>
            <a:off x="1857356" y="1298386"/>
            <a:ext cx="4643470" cy="2071702"/>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light0_position = new float[]{0.0f,0.0f,0.0f,1.0f};</a:t>
            </a:r>
          </a:p>
          <a:p>
            <a:r>
              <a:rPr lang="en-US" altLang="zh-TW" sz="1200" dirty="0" err="1" smtClean="0">
                <a:solidFill>
                  <a:srgbClr val="FF0000"/>
                </a:solidFill>
                <a:latin typeface="BatangChe" pitchFamily="49" charset="-127"/>
                <a:ea typeface="BatangChe" pitchFamily="49" charset="-127"/>
              </a:rPr>
              <a:t>Gl.glDisable</a:t>
            </a:r>
            <a:r>
              <a:rPr lang="en-US" altLang="zh-TW" sz="1200" dirty="0" smtClean="0">
                <a:solidFill>
                  <a:srgbClr val="FF0000"/>
                </a:solidFill>
                <a:latin typeface="BatangChe" pitchFamily="49" charset="-127"/>
                <a:ea typeface="BatangChe" pitchFamily="49" charset="-127"/>
              </a:rPr>
              <a:t>(</a:t>
            </a:r>
            <a:r>
              <a:rPr lang="en-US" altLang="zh-TW" sz="1200" dirty="0" err="1" smtClean="0">
                <a:solidFill>
                  <a:srgbClr val="FF0000"/>
                </a:solidFill>
                <a:latin typeface="BatangChe" pitchFamily="49" charset="-127"/>
                <a:ea typeface="BatangChe" pitchFamily="49" charset="-127"/>
              </a:rPr>
              <a:t>Gl.GL_LIGHTING</a:t>
            </a:r>
            <a:r>
              <a:rPr lang="en-US" altLang="zh-TW" sz="1200" dirty="0" smtClean="0">
                <a:solidFill>
                  <a:srgbClr val="FF0000"/>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Gl.glPushMatrix</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Gl.glRotated</a:t>
            </a:r>
            <a:r>
              <a:rPr lang="en-US" altLang="zh-TW" sz="1200" dirty="0" smtClean="0">
                <a:solidFill>
                  <a:schemeClr val="tx1"/>
                </a:solidFill>
                <a:latin typeface="BatangChe" pitchFamily="49" charset="-127"/>
                <a:ea typeface="BatangChe" pitchFamily="49" charset="-127"/>
              </a:rPr>
              <a:t>(light_rot,0.0,1.0,0.0);</a:t>
            </a:r>
          </a:p>
          <a:p>
            <a:r>
              <a:rPr lang="en-US" altLang="zh-TW" sz="1200" dirty="0" err="1" smtClean="0">
                <a:solidFill>
                  <a:schemeClr val="tx1"/>
                </a:solidFill>
                <a:latin typeface="BatangChe" pitchFamily="49" charset="-127"/>
                <a:ea typeface="BatangChe" pitchFamily="49" charset="-127"/>
              </a:rPr>
              <a:t>Gl.glTranslated</a:t>
            </a:r>
            <a:r>
              <a:rPr lang="en-US" altLang="zh-TW" sz="1200" dirty="0" smtClean="0">
                <a:solidFill>
                  <a:schemeClr val="tx1"/>
                </a:solidFill>
                <a:latin typeface="BatangChe" pitchFamily="49" charset="-127"/>
                <a:ea typeface="BatangChe" pitchFamily="49" charset="-127"/>
              </a:rPr>
              <a:t>(0.0,0.0,7.5);</a:t>
            </a:r>
          </a:p>
          <a:p>
            <a:r>
              <a:rPr lang="en-US" altLang="zh-TW" sz="1200" dirty="0" err="1" smtClean="0">
                <a:solidFill>
                  <a:srgbClr val="FF0000"/>
                </a:solidFill>
                <a:latin typeface="BatangChe" pitchFamily="49" charset="-127"/>
                <a:ea typeface="BatangChe" pitchFamily="49" charset="-127"/>
              </a:rPr>
              <a:t>Gl.glLightfv</a:t>
            </a:r>
            <a:r>
              <a:rPr lang="en-US" altLang="zh-TW" sz="1200" dirty="0" smtClean="0">
                <a:solidFill>
                  <a:srgbClr val="FF0000"/>
                </a:solidFill>
                <a:latin typeface="BatangChe" pitchFamily="49" charset="-127"/>
                <a:ea typeface="BatangChe" pitchFamily="49" charset="-127"/>
              </a:rPr>
              <a:t>(Gl.GL_LIGHT0,Gl.GL_POSITION,light0_position);</a:t>
            </a:r>
          </a:p>
          <a:p>
            <a:r>
              <a:rPr lang="en-US" altLang="zh-TW" sz="1200" dirty="0" smtClean="0">
                <a:solidFill>
                  <a:schemeClr val="tx1"/>
                </a:solidFill>
                <a:latin typeface="BatangChe" pitchFamily="49" charset="-127"/>
                <a:ea typeface="BatangChe" pitchFamily="49" charset="-127"/>
              </a:rPr>
              <a:t>Gl.glColor3ub(255,255,0);</a:t>
            </a:r>
          </a:p>
          <a:p>
            <a:r>
              <a:rPr lang="en-US" altLang="zh-TW" sz="1200" dirty="0" err="1" smtClean="0">
                <a:solidFill>
                  <a:schemeClr val="tx1"/>
                </a:solidFill>
                <a:latin typeface="BatangChe" pitchFamily="49" charset="-127"/>
                <a:ea typeface="BatangChe" pitchFamily="49" charset="-127"/>
              </a:rPr>
              <a:t>Glut.glutSolidSphere</a:t>
            </a:r>
            <a:r>
              <a:rPr lang="en-US" altLang="zh-TW" sz="1200" dirty="0" smtClean="0">
                <a:solidFill>
                  <a:schemeClr val="tx1"/>
                </a:solidFill>
                <a:latin typeface="BatangChe" pitchFamily="49" charset="-127"/>
                <a:ea typeface="BatangChe" pitchFamily="49" charset="-127"/>
              </a:rPr>
              <a:t>(0.3,10,10);</a:t>
            </a:r>
          </a:p>
          <a:p>
            <a:r>
              <a:rPr lang="en-US" altLang="zh-TW" sz="1200" dirty="0" err="1" smtClean="0">
                <a:solidFill>
                  <a:schemeClr val="tx1"/>
                </a:solidFill>
                <a:latin typeface="BatangChe" pitchFamily="49" charset="-127"/>
                <a:ea typeface="BatangChe" pitchFamily="49" charset="-127"/>
              </a:rPr>
              <a:t>Gl.glPopMatrix</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rgbClr val="FF0000"/>
                </a:solidFill>
                <a:latin typeface="BatangChe" pitchFamily="49" charset="-127"/>
                <a:ea typeface="BatangChe" pitchFamily="49" charset="-127"/>
              </a:rPr>
              <a:t>Gl.glEnable</a:t>
            </a:r>
            <a:r>
              <a:rPr lang="en-US" altLang="zh-TW" sz="1200" dirty="0" smtClean="0">
                <a:solidFill>
                  <a:srgbClr val="FF0000"/>
                </a:solidFill>
                <a:latin typeface="BatangChe" pitchFamily="49" charset="-127"/>
                <a:ea typeface="BatangChe" pitchFamily="49" charset="-127"/>
              </a:rPr>
              <a:t>(</a:t>
            </a:r>
            <a:r>
              <a:rPr lang="en-US" altLang="zh-TW" sz="1200" dirty="0" err="1" smtClean="0">
                <a:solidFill>
                  <a:srgbClr val="FF0000"/>
                </a:solidFill>
                <a:latin typeface="BatangChe" pitchFamily="49" charset="-127"/>
                <a:ea typeface="BatangChe" pitchFamily="49" charset="-127"/>
              </a:rPr>
              <a:t>Gl.GL_LIGHTING</a:t>
            </a:r>
            <a:r>
              <a:rPr lang="en-US" altLang="zh-TW" sz="1200" dirty="0" smtClean="0">
                <a:solidFill>
                  <a:srgbClr val="FF0000"/>
                </a:solidFill>
                <a:latin typeface="BatangChe" pitchFamily="49" charset="-127"/>
                <a:ea typeface="BatangChe" pitchFamily="49" charset="-127"/>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pPr lvl="2">
              <a:buNone/>
            </a:pPr>
            <a:r>
              <a:rPr lang="en-US" altLang="zh-TW" dirty="0" smtClean="0"/>
              <a:t>6. </a:t>
            </a:r>
            <a:r>
              <a:rPr lang="zh-TW" altLang="en-US" dirty="0" smtClean="0"/>
              <a:t>我們亦可使用探照燈光源取代點光源</a:t>
            </a:r>
            <a:endParaRPr lang="en-US" altLang="zh-TW" dirty="0" smtClean="0"/>
          </a:p>
          <a:p>
            <a:pPr lvl="3"/>
            <a:r>
              <a:rPr lang="zh-TW" altLang="en-US" dirty="0" smtClean="0"/>
              <a:t>將以下程式碼取代點光源程式碼</a:t>
            </a:r>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2"/>
            <a:endParaRPr lang="en-US" altLang="zh-TW" dirty="0" smtClean="0"/>
          </a:p>
          <a:p>
            <a:pPr lvl="2"/>
            <a:endParaRPr lang="en-US" altLang="zh-TW" dirty="0" smtClean="0"/>
          </a:p>
          <a:p>
            <a:pPr lvl="2"/>
            <a:endParaRPr lang="en-US" altLang="zh-TW" dirty="0" smtClean="0"/>
          </a:p>
          <a:p>
            <a:pPr lvl="3"/>
            <a:endParaRPr lang="en-US" altLang="zh-TW" dirty="0" smtClean="0"/>
          </a:p>
          <a:p>
            <a:pPr lvl="3"/>
            <a:endParaRPr lang="en-US" altLang="zh-TW" dirty="0" smtClean="0"/>
          </a:p>
          <a:p>
            <a:pPr lvl="3"/>
            <a:endParaRPr lang="en-US" altLang="zh-TW" dirty="0" smtClean="0"/>
          </a:p>
          <a:p>
            <a:pPr lvl="3"/>
            <a:r>
              <a:rPr lang="zh-TW" altLang="en-US" dirty="0" smtClean="0"/>
              <a:t>在本例中，我們以一個紅色的圓錐代表探照燈的外殼，以一個黃色壓扁的球代表燈泡 </a:t>
            </a:r>
            <a:r>
              <a:rPr lang="en-US" altLang="zh-TW" dirty="0" smtClean="0"/>
              <a:t>(</a:t>
            </a:r>
            <a:r>
              <a:rPr lang="zh-TW" altLang="en-US" dirty="0" smtClean="0"/>
              <a:t>為了用</a:t>
            </a:r>
            <a:r>
              <a:rPr lang="en-US" altLang="zh-TW" dirty="0" err="1" smtClean="0"/>
              <a:t>glColor</a:t>
            </a:r>
            <a:r>
              <a:rPr lang="zh-TW" altLang="en-US" dirty="0" smtClean="0"/>
              <a:t>指令設定顏色，我們必須把</a:t>
            </a:r>
            <a:r>
              <a:rPr lang="en-US" altLang="zh-TW" dirty="0" smtClean="0"/>
              <a:t>Color Material</a:t>
            </a:r>
            <a:r>
              <a:rPr lang="zh-TW" altLang="en-US" dirty="0" smtClean="0"/>
              <a:t>功能打開</a:t>
            </a:r>
            <a:r>
              <a:rPr lang="en-US" altLang="zh-TW" dirty="0" smtClean="0"/>
              <a:t>)</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35</a:t>
            </a:fld>
            <a:endParaRPr lang="zh-TW" altLang="en-US" dirty="0"/>
          </a:p>
        </p:txBody>
      </p:sp>
      <p:sp>
        <p:nvSpPr>
          <p:cNvPr id="6" name="矩形 5"/>
          <p:cNvSpPr/>
          <p:nvPr/>
        </p:nvSpPr>
        <p:spPr>
          <a:xfrm>
            <a:off x="2143108" y="1180562"/>
            <a:ext cx="6357982" cy="364333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chemeClr val="tx1"/>
                </a:solidFill>
                <a:latin typeface="BatangChe" pitchFamily="49" charset="-127"/>
                <a:ea typeface="BatangChe" pitchFamily="49" charset="-127"/>
              </a:rPr>
              <a:t>float[] light0_position = new float[]{0.0f,0.0f,0.0f,1.0f};</a:t>
            </a:r>
          </a:p>
          <a:p>
            <a:r>
              <a:rPr lang="en-US" altLang="zh-TW" sz="1200" dirty="0" smtClean="0">
                <a:solidFill>
                  <a:schemeClr val="tx1"/>
                </a:solidFill>
                <a:latin typeface="BatangChe" pitchFamily="49" charset="-127"/>
                <a:ea typeface="BatangChe" pitchFamily="49" charset="-127"/>
              </a:rPr>
              <a:t>float[] light0_direction = new float[]{0.0f,0.0f,-1.0f};</a:t>
            </a:r>
          </a:p>
          <a:p>
            <a:r>
              <a:rPr lang="en-US" altLang="zh-TW" sz="1200" dirty="0" err="1" smtClean="0">
                <a:solidFill>
                  <a:srgbClr val="FF0000"/>
                </a:solidFill>
                <a:latin typeface="BatangChe" pitchFamily="49" charset="-127"/>
                <a:ea typeface="BatangChe" pitchFamily="49" charset="-127"/>
              </a:rPr>
              <a:t>Gl.glEnable</a:t>
            </a:r>
            <a:r>
              <a:rPr lang="en-US" altLang="zh-TW" sz="1200" dirty="0" smtClean="0">
                <a:solidFill>
                  <a:srgbClr val="FF0000"/>
                </a:solidFill>
                <a:latin typeface="BatangChe" pitchFamily="49" charset="-127"/>
                <a:ea typeface="BatangChe" pitchFamily="49" charset="-127"/>
              </a:rPr>
              <a:t>(</a:t>
            </a:r>
            <a:r>
              <a:rPr lang="en-US" altLang="zh-TW" sz="1200" dirty="0" err="1" smtClean="0">
                <a:solidFill>
                  <a:srgbClr val="FF0000"/>
                </a:solidFill>
                <a:latin typeface="BatangChe" pitchFamily="49" charset="-127"/>
                <a:ea typeface="BatangChe" pitchFamily="49" charset="-127"/>
              </a:rPr>
              <a:t>Gl.GL_COLOR_MATERIAL</a:t>
            </a:r>
            <a:r>
              <a:rPr lang="en-US" altLang="zh-TW" sz="1200" dirty="0" smtClean="0">
                <a:solidFill>
                  <a:srgbClr val="FF0000"/>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Gl.glPushMatrix</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Gl.glRotated</a:t>
            </a:r>
            <a:r>
              <a:rPr lang="en-US" altLang="zh-TW" sz="1200" dirty="0" smtClean="0">
                <a:solidFill>
                  <a:schemeClr val="tx1"/>
                </a:solidFill>
                <a:latin typeface="BatangChe" pitchFamily="49" charset="-127"/>
                <a:ea typeface="BatangChe" pitchFamily="49" charset="-127"/>
              </a:rPr>
              <a:t>(light_rot,0.0,1.0,0.0);</a:t>
            </a: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(Gl.GL_LIGHT0,Gl.GL_POSITION,light0_position);</a:t>
            </a:r>
          </a:p>
          <a:p>
            <a:r>
              <a:rPr lang="en-US" altLang="zh-TW" sz="1200" dirty="0" err="1" smtClean="0">
                <a:solidFill>
                  <a:schemeClr val="tx1"/>
                </a:solidFill>
                <a:latin typeface="BatangChe" pitchFamily="49" charset="-127"/>
                <a:ea typeface="BatangChe" pitchFamily="49" charset="-127"/>
              </a:rPr>
              <a:t>Gl.glLightfv</a:t>
            </a:r>
            <a:r>
              <a:rPr lang="en-US" altLang="zh-TW" sz="1200" dirty="0" smtClean="0">
                <a:solidFill>
                  <a:schemeClr val="tx1"/>
                </a:solidFill>
                <a:latin typeface="BatangChe" pitchFamily="49" charset="-127"/>
                <a:ea typeface="BatangChe" pitchFamily="49" charset="-127"/>
              </a:rPr>
              <a:t>(Gl.GL_LIGHT0,Gl.GL_SPOT_DIRECTION,light0_direction);</a:t>
            </a:r>
          </a:p>
          <a:p>
            <a:r>
              <a:rPr lang="en-US" altLang="zh-TW" sz="1200" dirty="0" err="1" smtClean="0">
                <a:solidFill>
                  <a:schemeClr val="tx1"/>
                </a:solidFill>
                <a:latin typeface="BatangChe" pitchFamily="49" charset="-127"/>
                <a:ea typeface="BatangChe" pitchFamily="49" charset="-127"/>
              </a:rPr>
              <a:t>Gl.glLightf</a:t>
            </a:r>
            <a:r>
              <a:rPr lang="en-US" altLang="zh-TW" sz="1200" dirty="0" smtClean="0">
                <a:solidFill>
                  <a:schemeClr val="tx1"/>
                </a:solidFill>
                <a:latin typeface="BatangChe" pitchFamily="49" charset="-127"/>
                <a:ea typeface="BatangChe" pitchFamily="49" charset="-127"/>
              </a:rPr>
              <a:t>(Gl.GL_LIGHT0,Gl.GL_SPOT_CUTOFF,(float)(</a:t>
            </a:r>
            <a:r>
              <a:rPr lang="en-US" altLang="zh-TW" sz="1200" dirty="0" err="1" smtClean="0">
                <a:solidFill>
                  <a:schemeClr val="tx1"/>
                </a:solidFill>
                <a:latin typeface="BatangChe" pitchFamily="49" charset="-127"/>
                <a:ea typeface="BatangChe" pitchFamily="49" charset="-127"/>
              </a:rPr>
              <a:t>Math.Atan</a:t>
            </a:r>
            <a:r>
              <a:rPr lang="en-US" altLang="zh-TW" sz="1200" dirty="0" smtClean="0">
                <a:solidFill>
                  <a:schemeClr val="tx1"/>
                </a:solidFill>
                <a:latin typeface="BatangChe" pitchFamily="49" charset="-127"/>
                <a:ea typeface="BatangChe" pitchFamily="49" charset="-127"/>
              </a:rPr>
              <a:t>(0.3)*180.0/</a:t>
            </a:r>
            <a:r>
              <a:rPr lang="en-US" altLang="zh-TW" sz="1200" dirty="0" err="1" smtClean="0">
                <a:solidFill>
                  <a:schemeClr val="tx1"/>
                </a:solidFill>
                <a:latin typeface="BatangChe" pitchFamily="49" charset="-127"/>
                <a:ea typeface="BatangChe" pitchFamily="49" charset="-127"/>
              </a:rPr>
              <a:t>Math.PI</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Gl.glLightf</a:t>
            </a:r>
            <a:r>
              <a:rPr lang="en-US" altLang="zh-TW" sz="1200" dirty="0" smtClean="0">
                <a:solidFill>
                  <a:schemeClr val="tx1"/>
                </a:solidFill>
                <a:latin typeface="BatangChe" pitchFamily="49" charset="-127"/>
                <a:ea typeface="BatangChe" pitchFamily="49" charset="-127"/>
              </a:rPr>
              <a:t>(Gl.GL_LIGHT0,Gl.GL_SPOT_EXPONENT,10.0f);</a:t>
            </a:r>
          </a:p>
          <a:p>
            <a:r>
              <a:rPr lang="en-US" altLang="zh-TW" sz="1200" dirty="0" smtClean="0">
                <a:solidFill>
                  <a:schemeClr val="tx1"/>
                </a:solidFill>
                <a:latin typeface="BatangChe" pitchFamily="49" charset="-127"/>
                <a:ea typeface="BatangChe" pitchFamily="49" charset="-127"/>
              </a:rPr>
              <a:t>Gl.glColor3ub(255,0,0);</a:t>
            </a:r>
          </a:p>
          <a:p>
            <a:r>
              <a:rPr lang="en-US" altLang="zh-TW" sz="1200" dirty="0" err="1" smtClean="0">
                <a:solidFill>
                  <a:schemeClr val="tx1"/>
                </a:solidFill>
                <a:latin typeface="BatangChe" pitchFamily="49" charset="-127"/>
                <a:ea typeface="BatangChe" pitchFamily="49" charset="-127"/>
              </a:rPr>
              <a:t>Gl.glTranslated</a:t>
            </a:r>
            <a:r>
              <a:rPr lang="en-US" altLang="zh-TW" sz="1200" dirty="0" smtClean="0">
                <a:solidFill>
                  <a:schemeClr val="tx1"/>
                </a:solidFill>
                <a:latin typeface="BatangChe" pitchFamily="49" charset="-127"/>
                <a:ea typeface="BatangChe" pitchFamily="49" charset="-127"/>
              </a:rPr>
              <a:t>(0.0,0.0,-1.0);</a:t>
            </a:r>
          </a:p>
          <a:p>
            <a:r>
              <a:rPr lang="en-US" altLang="zh-TW" sz="1200" dirty="0" err="1" smtClean="0">
                <a:solidFill>
                  <a:schemeClr val="tx1"/>
                </a:solidFill>
                <a:latin typeface="BatangChe" pitchFamily="49" charset="-127"/>
                <a:ea typeface="BatangChe" pitchFamily="49" charset="-127"/>
              </a:rPr>
              <a:t>Glut.glutSolidCone</a:t>
            </a:r>
            <a:r>
              <a:rPr lang="en-US" altLang="zh-TW" sz="1200" dirty="0" smtClean="0">
                <a:solidFill>
                  <a:schemeClr val="tx1"/>
                </a:solidFill>
                <a:latin typeface="BatangChe" pitchFamily="49" charset="-127"/>
                <a:ea typeface="BatangChe" pitchFamily="49" charset="-127"/>
              </a:rPr>
              <a:t>(0.3,1.0,10,10);</a:t>
            </a:r>
          </a:p>
          <a:p>
            <a:r>
              <a:rPr lang="en-US" altLang="zh-TW" sz="1200" dirty="0" smtClean="0">
                <a:solidFill>
                  <a:schemeClr val="tx1"/>
                </a:solidFill>
                <a:latin typeface="BatangChe" pitchFamily="49" charset="-127"/>
                <a:ea typeface="BatangChe" pitchFamily="49" charset="-127"/>
              </a:rPr>
              <a:t>Gl.glColor3ub(255,255,0);</a:t>
            </a:r>
          </a:p>
          <a:p>
            <a:r>
              <a:rPr lang="en-US" altLang="zh-TW" sz="1200" dirty="0" err="1" smtClean="0">
                <a:solidFill>
                  <a:schemeClr val="tx1"/>
                </a:solidFill>
                <a:latin typeface="BatangChe" pitchFamily="49" charset="-127"/>
                <a:ea typeface="BatangChe" pitchFamily="49" charset="-127"/>
              </a:rPr>
              <a:t>Gl.glScaled</a:t>
            </a:r>
            <a:r>
              <a:rPr lang="en-US" altLang="zh-TW" sz="1200" dirty="0" smtClean="0">
                <a:solidFill>
                  <a:schemeClr val="tx1"/>
                </a:solidFill>
                <a:latin typeface="BatangChe" pitchFamily="49" charset="-127"/>
                <a:ea typeface="BatangChe" pitchFamily="49" charset="-127"/>
              </a:rPr>
              <a:t>(1.0,1.0,0.01);</a:t>
            </a:r>
          </a:p>
          <a:p>
            <a:r>
              <a:rPr lang="en-US" altLang="zh-TW" sz="1200" dirty="0" err="1" smtClean="0">
                <a:solidFill>
                  <a:schemeClr val="tx1"/>
                </a:solidFill>
                <a:latin typeface="BatangChe" pitchFamily="49" charset="-127"/>
                <a:ea typeface="BatangChe" pitchFamily="49" charset="-127"/>
              </a:rPr>
              <a:t>Gl.glDisable</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Gl.GL_LIGHTING</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Glut.glutSolidSphere</a:t>
            </a:r>
            <a:r>
              <a:rPr lang="en-US" altLang="zh-TW" sz="1200" dirty="0" smtClean="0">
                <a:solidFill>
                  <a:schemeClr val="tx1"/>
                </a:solidFill>
                <a:latin typeface="BatangChe" pitchFamily="49" charset="-127"/>
                <a:ea typeface="BatangChe" pitchFamily="49" charset="-127"/>
              </a:rPr>
              <a:t>(0.3,10,10);</a:t>
            </a:r>
          </a:p>
          <a:p>
            <a:r>
              <a:rPr lang="en-US" altLang="zh-TW" sz="1200" dirty="0" err="1" smtClean="0">
                <a:solidFill>
                  <a:schemeClr val="tx1"/>
                </a:solidFill>
                <a:latin typeface="BatangChe" pitchFamily="49" charset="-127"/>
                <a:ea typeface="BatangChe" pitchFamily="49" charset="-127"/>
              </a:rPr>
              <a:t>Gl.glEnable</a:t>
            </a:r>
            <a:r>
              <a:rPr lang="en-US" altLang="zh-TW" sz="1200" dirty="0" smtClean="0">
                <a:solidFill>
                  <a:schemeClr val="tx1"/>
                </a:solidFill>
                <a:latin typeface="BatangChe" pitchFamily="49" charset="-127"/>
                <a:ea typeface="BatangChe" pitchFamily="49" charset="-127"/>
              </a:rPr>
              <a:t>(</a:t>
            </a:r>
            <a:r>
              <a:rPr lang="en-US" altLang="zh-TW" sz="1200" dirty="0" err="1" smtClean="0">
                <a:solidFill>
                  <a:schemeClr val="tx1"/>
                </a:solidFill>
                <a:latin typeface="BatangChe" pitchFamily="49" charset="-127"/>
                <a:ea typeface="BatangChe" pitchFamily="49" charset="-127"/>
              </a:rPr>
              <a:t>Gl.GL_LIGHTING</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chemeClr val="tx1"/>
                </a:solidFill>
                <a:latin typeface="BatangChe" pitchFamily="49" charset="-127"/>
                <a:ea typeface="BatangChe" pitchFamily="49" charset="-127"/>
              </a:rPr>
              <a:t>Gl.glPopMatrix</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rgbClr val="FF0000"/>
                </a:solidFill>
                <a:latin typeface="BatangChe" pitchFamily="49" charset="-127"/>
                <a:ea typeface="BatangChe" pitchFamily="49" charset="-127"/>
              </a:rPr>
              <a:t>Gl.glDisable</a:t>
            </a:r>
            <a:r>
              <a:rPr lang="en-US" altLang="zh-TW" sz="1200" dirty="0" smtClean="0">
                <a:solidFill>
                  <a:srgbClr val="FF0000"/>
                </a:solidFill>
                <a:latin typeface="BatangChe" pitchFamily="49" charset="-127"/>
                <a:ea typeface="BatangChe" pitchFamily="49" charset="-127"/>
              </a:rPr>
              <a:t>(</a:t>
            </a:r>
            <a:r>
              <a:rPr lang="en-US" altLang="zh-TW" sz="1200" dirty="0" err="1" smtClean="0">
                <a:solidFill>
                  <a:srgbClr val="FF0000"/>
                </a:solidFill>
                <a:latin typeface="BatangChe" pitchFamily="49" charset="-127"/>
                <a:ea typeface="BatangChe" pitchFamily="49" charset="-127"/>
              </a:rPr>
              <a:t>Gl.GL_COLOR_MATERIAL</a:t>
            </a:r>
            <a:r>
              <a:rPr lang="en-US" altLang="zh-TW" sz="1200" dirty="0" smtClean="0">
                <a:solidFill>
                  <a:srgbClr val="FF0000"/>
                </a:solidFill>
                <a:latin typeface="BatangChe" pitchFamily="49" charset="-127"/>
                <a:ea typeface="BatangChe" pitchFamily="49" charset="-127"/>
              </a:rPr>
              <a:t>);</a:t>
            </a:r>
          </a:p>
        </p:txBody>
      </p:sp>
      <p:sp>
        <p:nvSpPr>
          <p:cNvPr id="7" name="手繪多邊形 6"/>
          <p:cNvSpPr/>
          <p:nvPr/>
        </p:nvSpPr>
        <p:spPr>
          <a:xfrm rot="16200000">
            <a:off x="785786" y="1193143"/>
            <a:ext cx="428628" cy="1143008"/>
          </a:xfrm>
          <a:custGeom>
            <a:avLst/>
            <a:gdLst>
              <a:gd name="connsiteX0" fmla="*/ 0 w 357190"/>
              <a:gd name="connsiteY0" fmla="*/ 785818 h 785818"/>
              <a:gd name="connsiteX1" fmla="*/ 178595 w 357190"/>
              <a:gd name="connsiteY1" fmla="*/ 0 h 785818"/>
              <a:gd name="connsiteX2" fmla="*/ 357190 w 357190"/>
              <a:gd name="connsiteY2" fmla="*/ 785818 h 785818"/>
              <a:gd name="connsiteX3" fmla="*/ 0 w 357190"/>
              <a:gd name="connsiteY3" fmla="*/ 785818 h 785818"/>
            </a:gdLst>
            <a:ahLst/>
            <a:cxnLst>
              <a:cxn ang="0">
                <a:pos x="connsiteX0" y="connsiteY0"/>
              </a:cxn>
              <a:cxn ang="0">
                <a:pos x="connsiteX1" y="connsiteY1"/>
              </a:cxn>
              <a:cxn ang="0">
                <a:pos x="connsiteX2" y="connsiteY2"/>
              </a:cxn>
              <a:cxn ang="0">
                <a:pos x="connsiteX3" y="connsiteY3"/>
              </a:cxn>
            </a:cxnLst>
            <a:rect l="l" t="t" r="r" b="b"/>
            <a:pathLst>
              <a:path w="357190" h="785818">
                <a:moveTo>
                  <a:pt x="0" y="785818"/>
                </a:moveTo>
                <a:lnTo>
                  <a:pt x="178595" y="0"/>
                </a:lnTo>
                <a:lnTo>
                  <a:pt x="357190" y="785818"/>
                </a:lnTo>
                <a:lnTo>
                  <a:pt x="0" y="785818"/>
                </a:lnTo>
                <a:close/>
              </a:path>
            </a:pathLst>
          </a:cu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0" name="橢圓 9"/>
          <p:cNvSpPr/>
          <p:nvPr/>
        </p:nvSpPr>
        <p:spPr>
          <a:xfrm>
            <a:off x="1462588" y="1550333"/>
            <a:ext cx="142876" cy="42862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2" name="直線單箭頭接點 11"/>
          <p:cNvCxnSpPr/>
          <p:nvPr/>
        </p:nvCxnSpPr>
        <p:spPr>
          <a:xfrm>
            <a:off x="428596" y="1407457"/>
            <a:ext cx="1143008" cy="1588"/>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3" name="文字方塊 12"/>
          <p:cNvSpPr txBox="1"/>
          <p:nvPr/>
        </p:nvSpPr>
        <p:spPr>
          <a:xfrm>
            <a:off x="798312" y="1142984"/>
            <a:ext cx="785818" cy="276999"/>
          </a:xfrm>
          <a:prstGeom prst="rect">
            <a:avLst/>
          </a:prstGeom>
          <a:noFill/>
        </p:spPr>
        <p:txBody>
          <a:bodyPr wrap="square" rtlCol="0">
            <a:spAutoFit/>
          </a:bodyPr>
          <a:lstStyle/>
          <a:p>
            <a:r>
              <a:rPr lang="en-US" altLang="zh-TW" sz="1200" dirty="0" smtClean="0">
                <a:solidFill>
                  <a:srgbClr val="FF0000"/>
                </a:solidFill>
              </a:rPr>
              <a:t>1.0</a:t>
            </a:r>
            <a:endParaRPr lang="zh-TW" altLang="en-US" sz="1200" dirty="0">
              <a:solidFill>
                <a:srgbClr val="FF0000"/>
              </a:solidFill>
            </a:endParaRPr>
          </a:p>
        </p:txBody>
      </p:sp>
      <p:cxnSp>
        <p:nvCxnSpPr>
          <p:cNvPr id="15" name="直線單箭頭接點 14"/>
          <p:cNvCxnSpPr/>
          <p:nvPr/>
        </p:nvCxnSpPr>
        <p:spPr>
          <a:xfrm rot="5400000">
            <a:off x="1581477" y="1657490"/>
            <a:ext cx="214314" cy="1588"/>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7" name="直線接點 16"/>
          <p:cNvCxnSpPr/>
          <p:nvPr/>
        </p:nvCxnSpPr>
        <p:spPr>
          <a:xfrm rot="5400000" flipH="1" flipV="1">
            <a:off x="1178695" y="1014548"/>
            <a:ext cx="1588" cy="1500198"/>
          </a:xfrm>
          <a:prstGeom prst="line">
            <a:avLst/>
          </a:prstGeom>
          <a:ln>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8" name="文字方塊 17"/>
          <p:cNvSpPr txBox="1"/>
          <p:nvPr/>
        </p:nvSpPr>
        <p:spPr>
          <a:xfrm>
            <a:off x="1714480" y="1512700"/>
            <a:ext cx="785818" cy="276999"/>
          </a:xfrm>
          <a:prstGeom prst="rect">
            <a:avLst/>
          </a:prstGeom>
          <a:noFill/>
        </p:spPr>
        <p:txBody>
          <a:bodyPr wrap="square" rtlCol="0">
            <a:spAutoFit/>
          </a:bodyPr>
          <a:lstStyle/>
          <a:p>
            <a:r>
              <a:rPr lang="en-US" altLang="zh-TW" sz="1200" dirty="0" smtClean="0">
                <a:solidFill>
                  <a:srgbClr val="FF0000"/>
                </a:solidFill>
              </a:rPr>
              <a:t>0.3</a:t>
            </a:r>
            <a:endParaRPr lang="zh-TW" altLang="en-US" sz="1200" dirty="0">
              <a:solidFill>
                <a:srgbClr val="FF0000"/>
              </a:solidFill>
            </a:endParaRPr>
          </a:p>
        </p:txBody>
      </p:sp>
      <p:sp>
        <p:nvSpPr>
          <p:cNvPr id="19" name="橢圓 18"/>
          <p:cNvSpPr/>
          <p:nvPr/>
        </p:nvSpPr>
        <p:spPr>
          <a:xfrm>
            <a:off x="273422" y="3038005"/>
            <a:ext cx="428400" cy="428400"/>
          </a:xfrm>
          <a:prstGeom prst="ellipse">
            <a:avLst/>
          </a:prstGeom>
          <a:solidFill>
            <a:srgbClr val="FFFF00"/>
          </a:solidFill>
          <a:ln>
            <a:solidFill>
              <a:schemeClr val="accent2">
                <a:shade val="95000"/>
                <a:satMod val="10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1" name="弧形接點 20"/>
          <p:cNvCxnSpPr/>
          <p:nvPr/>
        </p:nvCxnSpPr>
        <p:spPr>
          <a:xfrm rot="5400000">
            <a:off x="464315" y="1834226"/>
            <a:ext cx="357190" cy="285752"/>
          </a:xfrm>
          <a:prstGeom prst="curvedConnector3">
            <a:avLst>
              <a:gd name="adj1" fmla="val 50000"/>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25" name="橢圓 24"/>
          <p:cNvSpPr/>
          <p:nvPr/>
        </p:nvSpPr>
        <p:spPr>
          <a:xfrm>
            <a:off x="1403676" y="3038005"/>
            <a:ext cx="142876" cy="428628"/>
          </a:xfrm>
          <a:prstGeom prst="ellipse">
            <a:avLst/>
          </a:prstGeom>
          <a:solidFill>
            <a:srgbClr val="FFFF00"/>
          </a:solidFill>
          <a:ln>
            <a:solidFill>
              <a:schemeClr val="accent2">
                <a:shade val="95000"/>
                <a:satMod val="10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aphicFrame>
        <p:nvGraphicFramePr>
          <p:cNvPr id="38914" name="Object 2"/>
          <p:cNvGraphicFramePr>
            <a:graphicFrameLocks noChangeAspect="1"/>
          </p:cNvGraphicFramePr>
          <p:nvPr/>
        </p:nvGraphicFramePr>
        <p:xfrm>
          <a:off x="214282" y="2121837"/>
          <a:ext cx="939800" cy="431800"/>
        </p:xfrm>
        <a:graphic>
          <a:graphicData uri="http://schemas.openxmlformats.org/presentationml/2006/ole">
            <p:oleObj spid="_x0000_s38914" name="方程式" r:id="rId3" imgW="939600" imgH="431640" progId="Equation.3">
              <p:embed/>
            </p:oleObj>
          </a:graphicData>
        </a:graphic>
      </p:graphicFrame>
      <p:sp>
        <p:nvSpPr>
          <p:cNvPr id="27" name="加號 26"/>
          <p:cNvSpPr/>
          <p:nvPr/>
        </p:nvSpPr>
        <p:spPr>
          <a:xfrm>
            <a:off x="1285852" y="2382537"/>
            <a:ext cx="357190" cy="356400"/>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8" name="向右箭號 27"/>
          <p:cNvSpPr/>
          <p:nvPr/>
        </p:nvSpPr>
        <p:spPr>
          <a:xfrm>
            <a:off x="857224" y="3180881"/>
            <a:ext cx="357190" cy="14287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手繪多邊形 28"/>
          <p:cNvSpPr/>
          <p:nvPr/>
        </p:nvSpPr>
        <p:spPr>
          <a:xfrm rot="16200000">
            <a:off x="785787" y="3979225"/>
            <a:ext cx="428628" cy="1143008"/>
          </a:xfrm>
          <a:custGeom>
            <a:avLst/>
            <a:gdLst>
              <a:gd name="connsiteX0" fmla="*/ 0 w 357190"/>
              <a:gd name="connsiteY0" fmla="*/ 785818 h 785818"/>
              <a:gd name="connsiteX1" fmla="*/ 178595 w 357190"/>
              <a:gd name="connsiteY1" fmla="*/ 0 h 785818"/>
              <a:gd name="connsiteX2" fmla="*/ 357190 w 357190"/>
              <a:gd name="connsiteY2" fmla="*/ 785818 h 785818"/>
              <a:gd name="connsiteX3" fmla="*/ 0 w 357190"/>
              <a:gd name="connsiteY3" fmla="*/ 785818 h 785818"/>
            </a:gdLst>
            <a:ahLst/>
            <a:cxnLst>
              <a:cxn ang="0">
                <a:pos x="connsiteX0" y="connsiteY0"/>
              </a:cxn>
              <a:cxn ang="0">
                <a:pos x="connsiteX1" y="connsiteY1"/>
              </a:cxn>
              <a:cxn ang="0">
                <a:pos x="connsiteX2" y="connsiteY2"/>
              </a:cxn>
              <a:cxn ang="0">
                <a:pos x="connsiteX3" y="connsiteY3"/>
              </a:cxn>
            </a:cxnLst>
            <a:rect l="l" t="t" r="r" b="b"/>
            <a:pathLst>
              <a:path w="357190" h="785818">
                <a:moveTo>
                  <a:pt x="0" y="785818"/>
                </a:moveTo>
                <a:lnTo>
                  <a:pt x="178595" y="0"/>
                </a:lnTo>
                <a:lnTo>
                  <a:pt x="357190" y="785818"/>
                </a:lnTo>
                <a:lnTo>
                  <a:pt x="0" y="785818"/>
                </a:lnTo>
                <a:close/>
              </a:path>
            </a:pathLst>
          </a:custGeom>
          <a:solidFill>
            <a:srgbClr val="FF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橢圓 29"/>
          <p:cNvSpPr/>
          <p:nvPr/>
        </p:nvSpPr>
        <p:spPr>
          <a:xfrm>
            <a:off x="1500166" y="4336415"/>
            <a:ext cx="142876" cy="428628"/>
          </a:xfrm>
          <a:prstGeom prst="ellipse">
            <a:avLst/>
          </a:prstGeom>
          <a:solidFill>
            <a:srgbClr val="FFFF00"/>
          </a:solidFill>
          <a:ln>
            <a:solidFill>
              <a:schemeClr val="accent2">
                <a:shade val="95000"/>
                <a:satMod val="105000"/>
              </a:schemeClr>
            </a:solid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等於 30"/>
          <p:cNvSpPr/>
          <p:nvPr/>
        </p:nvSpPr>
        <p:spPr>
          <a:xfrm rot="5400000">
            <a:off x="1239466" y="3777437"/>
            <a:ext cx="357190" cy="214314"/>
          </a:xfrm>
          <a:prstGeom prst="mathEqua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857231"/>
            <a:ext cx="8229600" cy="5297507"/>
          </a:xfrm>
        </p:spPr>
        <p:txBody>
          <a:bodyPr/>
          <a:lstStyle/>
          <a:p>
            <a:pPr lvl="2">
              <a:buNone/>
            </a:pPr>
            <a:r>
              <a:rPr lang="en-US" altLang="zh-TW" dirty="0" smtClean="0"/>
              <a:t>7. </a:t>
            </a:r>
            <a:r>
              <a:rPr lang="zh-TW" altLang="en-US" dirty="0" smtClean="0"/>
              <a:t>設定光源距離衰減係數</a:t>
            </a:r>
            <a:r>
              <a:rPr lang="en-US" altLang="zh-TW" dirty="0" smtClean="0"/>
              <a:t> </a:t>
            </a:r>
          </a:p>
          <a:p>
            <a:pPr lvl="3"/>
            <a:r>
              <a:rPr lang="zh-TW" altLang="en-US" dirty="0" smtClean="0"/>
              <a:t>我們可用以下的程式碼模擬光線強度隨距離衰減的效果</a:t>
            </a:r>
            <a:endParaRPr lang="en-US" altLang="zh-TW" dirty="0" smtClean="0"/>
          </a:p>
          <a:p>
            <a:pPr lvl="2"/>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36</a:t>
            </a:fld>
            <a:endParaRPr lang="zh-TW" altLang="en-US"/>
          </a:p>
        </p:txBody>
      </p:sp>
      <p:sp>
        <p:nvSpPr>
          <p:cNvPr id="5" name="矩形 4"/>
          <p:cNvSpPr/>
          <p:nvPr/>
        </p:nvSpPr>
        <p:spPr>
          <a:xfrm>
            <a:off x="2071670" y="1785926"/>
            <a:ext cx="5429288" cy="785818"/>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Gl.glLightf</a:t>
            </a:r>
            <a:r>
              <a:rPr lang="en-US" altLang="zh-TW" sz="1200" dirty="0" smtClean="0">
                <a:solidFill>
                  <a:schemeClr val="tx1"/>
                </a:solidFill>
                <a:latin typeface="BatangChe" pitchFamily="49" charset="-127"/>
                <a:ea typeface="BatangChe" pitchFamily="49" charset="-127"/>
              </a:rPr>
              <a:t>(Gl.GL_LIGHT0,Gl.GL_CONSTANT_ATTENUATION,0.0f);</a:t>
            </a:r>
          </a:p>
          <a:p>
            <a:r>
              <a:rPr lang="en-US" altLang="zh-TW" sz="1200" dirty="0" err="1" smtClean="0">
                <a:solidFill>
                  <a:schemeClr val="tx1"/>
                </a:solidFill>
                <a:latin typeface="BatangChe" pitchFamily="49" charset="-127"/>
                <a:ea typeface="BatangChe" pitchFamily="49" charset="-127"/>
              </a:rPr>
              <a:t>Gl.glLightf</a:t>
            </a:r>
            <a:r>
              <a:rPr lang="en-US" altLang="zh-TW" sz="1200" dirty="0" smtClean="0">
                <a:solidFill>
                  <a:schemeClr val="tx1"/>
                </a:solidFill>
                <a:latin typeface="BatangChe" pitchFamily="49" charset="-127"/>
                <a:ea typeface="BatangChe" pitchFamily="49" charset="-127"/>
              </a:rPr>
              <a:t>(Gl.GL_LIGHT0,Gl.GL_LINEAR_ATTENUATION,0.5f);</a:t>
            </a:r>
          </a:p>
          <a:p>
            <a:r>
              <a:rPr lang="en-US" altLang="zh-TW" sz="1200" dirty="0" err="1" smtClean="0">
                <a:solidFill>
                  <a:schemeClr val="tx1"/>
                </a:solidFill>
                <a:latin typeface="BatangChe" pitchFamily="49" charset="-127"/>
                <a:ea typeface="BatangChe" pitchFamily="49" charset="-127"/>
              </a:rPr>
              <a:t>Gl.glLightf</a:t>
            </a:r>
            <a:r>
              <a:rPr lang="en-US" altLang="zh-TW" sz="1200" dirty="0" smtClean="0">
                <a:solidFill>
                  <a:schemeClr val="tx1"/>
                </a:solidFill>
                <a:latin typeface="BatangChe" pitchFamily="49" charset="-127"/>
                <a:ea typeface="BatangChe" pitchFamily="49" charset="-127"/>
              </a:rPr>
              <a:t>(Gl.GL_LIGHT0,Gl.GL_QUADRATIC_ATTENUATION,0.0f);</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500043"/>
            <a:ext cx="8229600" cy="5654696"/>
          </a:xfrm>
        </p:spPr>
        <p:txBody>
          <a:bodyPr/>
          <a:lstStyle/>
          <a:p>
            <a:r>
              <a:rPr lang="zh-TW" altLang="en-US" dirty="0" smtClean="0"/>
              <a:t>房間、桌子、茶壺、球及交錯的啞鈴</a:t>
            </a:r>
            <a:endParaRPr lang="en-US" altLang="zh-TW" dirty="0" smtClean="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37</a:t>
            </a:fld>
            <a:endParaRPr lang="zh-TW" altLang="en-US"/>
          </a:p>
        </p:txBody>
      </p:sp>
      <p:pic>
        <p:nvPicPr>
          <p:cNvPr id="5" name="圖片 4" descr="影像1.jpg"/>
          <p:cNvPicPr>
            <a:picLocks noChangeAspect="1"/>
          </p:cNvPicPr>
          <p:nvPr/>
        </p:nvPicPr>
        <p:blipFill>
          <a:blip r:embed="rId2" cstate="print"/>
          <a:stretch>
            <a:fillRect/>
          </a:stretch>
        </p:blipFill>
        <p:spPr>
          <a:xfrm>
            <a:off x="1656903" y="1214422"/>
            <a:ext cx="6201245" cy="5036163"/>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57158" y="1500174"/>
            <a:ext cx="8501122" cy="4929222"/>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內容版面配置區 2"/>
          <p:cNvSpPr>
            <a:spLocks noGrp="1"/>
          </p:cNvSpPr>
          <p:nvPr>
            <p:ph idx="1"/>
          </p:nvPr>
        </p:nvSpPr>
        <p:spPr>
          <a:xfrm>
            <a:off x="468313" y="285728"/>
            <a:ext cx="8229600" cy="5869011"/>
          </a:xfrm>
        </p:spPr>
        <p:txBody>
          <a:bodyPr/>
          <a:lstStyle/>
          <a:p>
            <a:pPr lvl="1"/>
            <a:r>
              <a:rPr lang="zh-TW" altLang="en-US" dirty="0" smtClean="0"/>
              <a:t>基本概念：</a:t>
            </a:r>
            <a:endParaRPr lang="en-US" altLang="zh-TW" dirty="0" smtClean="0"/>
          </a:p>
          <a:p>
            <a:pPr lvl="2"/>
            <a:r>
              <a:rPr lang="zh-TW" altLang="en-US" dirty="0" smtClean="0"/>
              <a:t>牆面：</a:t>
            </a:r>
            <a:endParaRPr lang="en-US" altLang="zh-TW" dirty="0" smtClean="0"/>
          </a:p>
          <a:p>
            <a:pPr lvl="3"/>
            <a:r>
              <a:rPr lang="zh-TW" altLang="en-US" dirty="0" smtClean="0"/>
              <a:t>牆面可以用立方體經過適當地縮放平移及旋轉後建立</a:t>
            </a:r>
            <a:endParaRPr lang="zh-TW" altLang="en-US" dirty="0"/>
          </a:p>
        </p:txBody>
      </p:sp>
      <p:sp>
        <p:nvSpPr>
          <p:cNvPr id="4" name="投影片編號版面配置區 3"/>
          <p:cNvSpPr>
            <a:spLocks noGrp="1"/>
          </p:cNvSpPr>
          <p:nvPr>
            <p:ph type="sldNum" sz="quarter" idx="13"/>
          </p:nvPr>
        </p:nvSpPr>
        <p:spPr>
          <a:xfrm>
            <a:off x="6500826" y="6381750"/>
            <a:ext cx="2133600" cy="476250"/>
          </a:xfrm>
        </p:spPr>
        <p:txBody>
          <a:bodyPr/>
          <a:lstStyle/>
          <a:p>
            <a:pPr>
              <a:defRPr/>
            </a:pPr>
            <a:fld id="{AF70BC1E-29C6-4484-9D37-63019B8C4D97}" type="slidenum">
              <a:rPr lang="zh-TW" altLang="en-US" smtClean="0"/>
              <a:pPr>
                <a:defRPr/>
              </a:pPr>
              <a:t>38</a:t>
            </a:fld>
            <a:endParaRPr lang="zh-TW" altLang="en-US"/>
          </a:p>
        </p:txBody>
      </p:sp>
      <p:pic>
        <p:nvPicPr>
          <p:cNvPr id="14" name="圖片 13" descr="影像1.jpg"/>
          <p:cNvPicPr>
            <a:picLocks noChangeAspect="1"/>
          </p:cNvPicPr>
          <p:nvPr/>
        </p:nvPicPr>
        <p:blipFill>
          <a:blip r:embed="rId2" cstate="print"/>
          <a:stretch>
            <a:fillRect/>
          </a:stretch>
        </p:blipFill>
        <p:spPr>
          <a:xfrm>
            <a:off x="428596" y="1560372"/>
            <a:ext cx="1672351" cy="1440000"/>
          </a:xfrm>
          <a:prstGeom prst="rect">
            <a:avLst/>
          </a:prstGeom>
        </p:spPr>
      </p:pic>
      <p:pic>
        <p:nvPicPr>
          <p:cNvPr id="26" name="圖片 25" descr="影像1.jpg"/>
          <p:cNvPicPr>
            <a:picLocks noChangeAspect="1"/>
          </p:cNvPicPr>
          <p:nvPr/>
        </p:nvPicPr>
        <p:blipFill>
          <a:blip r:embed="rId3" cstate="print"/>
          <a:stretch>
            <a:fillRect/>
          </a:stretch>
        </p:blipFill>
        <p:spPr>
          <a:xfrm>
            <a:off x="5076649" y="1594232"/>
            <a:ext cx="1672351" cy="1440000"/>
          </a:xfrm>
          <a:prstGeom prst="rect">
            <a:avLst/>
          </a:prstGeom>
        </p:spPr>
      </p:pic>
      <p:sp>
        <p:nvSpPr>
          <p:cNvPr id="16" name="矩形 15"/>
          <p:cNvSpPr/>
          <p:nvPr/>
        </p:nvSpPr>
        <p:spPr>
          <a:xfrm>
            <a:off x="2571736" y="1808546"/>
            <a:ext cx="2643206" cy="953746"/>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Gl.glRotated</a:t>
            </a:r>
            <a:r>
              <a:rPr lang="en-US" altLang="zh-TW" sz="1200" dirty="0" smtClean="0">
                <a:solidFill>
                  <a:schemeClr val="tx1"/>
                </a:solidFill>
                <a:latin typeface="BatangChe" pitchFamily="49" charset="-127"/>
                <a:ea typeface="BatangChe" pitchFamily="49" charset="-127"/>
              </a:rPr>
              <a:t>(-90.0,1.0,0.0,0.0);</a:t>
            </a:r>
          </a:p>
          <a:p>
            <a:r>
              <a:rPr lang="en-US" altLang="zh-TW" sz="1200" dirty="0" err="1" smtClean="0">
                <a:solidFill>
                  <a:schemeClr val="tx1"/>
                </a:solidFill>
                <a:latin typeface="BatangChe" pitchFamily="49" charset="-127"/>
                <a:ea typeface="BatangChe" pitchFamily="49" charset="-127"/>
              </a:rPr>
              <a:t>Gl.glTranslated</a:t>
            </a:r>
            <a:r>
              <a:rPr lang="en-US" altLang="zh-TW" sz="1200" dirty="0" smtClean="0">
                <a:solidFill>
                  <a:schemeClr val="tx1"/>
                </a:solidFill>
                <a:latin typeface="BatangChe" pitchFamily="49" charset="-127"/>
                <a:ea typeface="BatangChe" pitchFamily="49" charset="-127"/>
              </a:rPr>
              <a:t>(0.5, 0.01, 0.5);</a:t>
            </a:r>
          </a:p>
          <a:p>
            <a:r>
              <a:rPr lang="en-US" altLang="zh-TW" sz="1200" dirty="0" err="1" smtClean="0">
                <a:solidFill>
                  <a:schemeClr val="tx1"/>
                </a:solidFill>
                <a:latin typeface="BatangChe" pitchFamily="49" charset="-127"/>
                <a:ea typeface="BatangChe" pitchFamily="49" charset="-127"/>
              </a:rPr>
              <a:t>Gl.glScaled</a:t>
            </a:r>
            <a:r>
              <a:rPr lang="en-US" altLang="zh-TW" sz="1200" dirty="0" smtClean="0">
                <a:solidFill>
                  <a:schemeClr val="tx1"/>
                </a:solidFill>
                <a:latin typeface="BatangChe" pitchFamily="49" charset="-127"/>
                <a:ea typeface="BatangChe" pitchFamily="49" charset="-127"/>
              </a:rPr>
              <a:t>(1.0, 0.02, 1.0);</a:t>
            </a:r>
          </a:p>
          <a:p>
            <a:r>
              <a:rPr lang="en-US" altLang="zh-TW" sz="1200" dirty="0" err="1" smtClean="0">
                <a:solidFill>
                  <a:schemeClr val="tx1"/>
                </a:solidFill>
                <a:latin typeface="BatangChe" pitchFamily="49" charset="-127"/>
                <a:ea typeface="BatangChe" pitchFamily="49" charset="-127"/>
              </a:rPr>
              <a:t>Glut.glutSolidCube</a:t>
            </a:r>
            <a:r>
              <a:rPr lang="en-US" altLang="zh-TW" sz="1200" dirty="0" smtClean="0">
                <a:solidFill>
                  <a:schemeClr val="tx1"/>
                </a:solidFill>
                <a:latin typeface="BatangChe" pitchFamily="49" charset="-127"/>
                <a:ea typeface="BatangChe" pitchFamily="49" charset="-127"/>
              </a:rPr>
              <a:t>(1.0);</a:t>
            </a:r>
          </a:p>
        </p:txBody>
      </p:sp>
      <p:pic>
        <p:nvPicPr>
          <p:cNvPr id="17" name="圖片 16" descr="影像1.jpg"/>
          <p:cNvPicPr>
            <a:picLocks noChangeAspect="1"/>
          </p:cNvPicPr>
          <p:nvPr/>
        </p:nvPicPr>
        <p:blipFill>
          <a:blip r:embed="rId4" cstate="print"/>
          <a:stretch>
            <a:fillRect/>
          </a:stretch>
        </p:blipFill>
        <p:spPr>
          <a:xfrm>
            <a:off x="428596" y="2880116"/>
            <a:ext cx="1672351" cy="1440000"/>
          </a:xfrm>
          <a:prstGeom prst="rect">
            <a:avLst/>
          </a:prstGeom>
        </p:spPr>
      </p:pic>
      <p:pic>
        <p:nvPicPr>
          <p:cNvPr id="25" name="圖片 24" descr="影像1.jpg"/>
          <p:cNvPicPr>
            <a:picLocks noChangeAspect="1"/>
          </p:cNvPicPr>
          <p:nvPr/>
        </p:nvPicPr>
        <p:blipFill>
          <a:blip r:embed="rId5" cstate="print"/>
          <a:stretch>
            <a:fillRect/>
          </a:stretch>
        </p:blipFill>
        <p:spPr>
          <a:xfrm>
            <a:off x="5097118" y="3011752"/>
            <a:ext cx="1672351" cy="1440000"/>
          </a:xfrm>
          <a:prstGeom prst="rect">
            <a:avLst/>
          </a:prstGeom>
        </p:spPr>
      </p:pic>
      <p:sp>
        <p:nvSpPr>
          <p:cNvPr id="18" name="矩形 17"/>
          <p:cNvSpPr/>
          <p:nvPr/>
        </p:nvSpPr>
        <p:spPr>
          <a:xfrm>
            <a:off x="2571736" y="3237306"/>
            <a:ext cx="2643206" cy="95400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Gl.glTranslated</a:t>
            </a:r>
            <a:r>
              <a:rPr lang="en-US" altLang="zh-TW" sz="1200" dirty="0" smtClean="0">
                <a:solidFill>
                  <a:schemeClr val="tx1"/>
                </a:solidFill>
                <a:latin typeface="BatangChe" pitchFamily="49" charset="-127"/>
                <a:ea typeface="BatangChe" pitchFamily="49" charset="-127"/>
              </a:rPr>
              <a:t>(0.5, 0.01, 0.5);</a:t>
            </a:r>
          </a:p>
          <a:p>
            <a:r>
              <a:rPr lang="en-US" altLang="zh-TW" sz="1200" dirty="0" err="1" smtClean="0">
                <a:solidFill>
                  <a:schemeClr val="tx1"/>
                </a:solidFill>
                <a:latin typeface="BatangChe" pitchFamily="49" charset="-127"/>
                <a:ea typeface="BatangChe" pitchFamily="49" charset="-127"/>
              </a:rPr>
              <a:t>Gl.glScaled</a:t>
            </a:r>
            <a:r>
              <a:rPr lang="en-US" altLang="zh-TW" sz="1200" dirty="0" smtClean="0">
                <a:solidFill>
                  <a:schemeClr val="tx1"/>
                </a:solidFill>
                <a:latin typeface="BatangChe" pitchFamily="49" charset="-127"/>
                <a:ea typeface="BatangChe" pitchFamily="49" charset="-127"/>
              </a:rPr>
              <a:t>(1.0, 0.02, 1.0);</a:t>
            </a:r>
          </a:p>
          <a:p>
            <a:r>
              <a:rPr lang="en-US" altLang="zh-TW" sz="1200" dirty="0" err="1" smtClean="0">
                <a:solidFill>
                  <a:schemeClr val="tx1"/>
                </a:solidFill>
                <a:latin typeface="BatangChe" pitchFamily="49" charset="-127"/>
                <a:ea typeface="BatangChe" pitchFamily="49" charset="-127"/>
              </a:rPr>
              <a:t>Glut.glutSolidCube</a:t>
            </a:r>
            <a:r>
              <a:rPr lang="en-US" altLang="zh-TW" sz="1200" dirty="0" smtClean="0">
                <a:solidFill>
                  <a:schemeClr val="tx1"/>
                </a:solidFill>
                <a:latin typeface="BatangChe" pitchFamily="49" charset="-127"/>
                <a:ea typeface="BatangChe" pitchFamily="49" charset="-127"/>
              </a:rPr>
              <a:t>(1.0);</a:t>
            </a:r>
          </a:p>
        </p:txBody>
      </p:sp>
      <p:pic>
        <p:nvPicPr>
          <p:cNvPr id="27" name="圖片 26" descr="影像1.jpg"/>
          <p:cNvPicPr>
            <a:picLocks noChangeAspect="1"/>
          </p:cNvPicPr>
          <p:nvPr/>
        </p:nvPicPr>
        <p:blipFill>
          <a:blip r:embed="rId6" cstate="print"/>
          <a:stretch>
            <a:fillRect/>
          </a:stretch>
        </p:blipFill>
        <p:spPr>
          <a:xfrm>
            <a:off x="5109644" y="4489330"/>
            <a:ext cx="1672351" cy="1440000"/>
          </a:xfrm>
          <a:prstGeom prst="rect">
            <a:avLst/>
          </a:prstGeom>
        </p:spPr>
      </p:pic>
      <p:sp>
        <p:nvSpPr>
          <p:cNvPr id="19" name="矩形 18"/>
          <p:cNvSpPr/>
          <p:nvPr/>
        </p:nvSpPr>
        <p:spPr>
          <a:xfrm>
            <a:off x="2571736" y="4712198"/>
            <a:ext cx="2643206" cy="954000"/>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err="1" smtClean="0">
                <a:solidFill>
                  <a:schemeClr val="tx1"/>
                </a:solidFill>
                <a:latin typeface="BatangChe" pitchFamily="49" charset="-127"/>
                <a:ea typeface="BatangChe" pitchFamily="49" charset="-127"/>
              </a:rPr>
              <a:t>Gl.glRotated</a:t>
            </a:r>
            <a:r>
              <a:rPr lang="en-US" altLang="zh-TW" sz="1200" dirty="0" smtClean="0">
                <a:solidFill>
                  <a:schemeClr val="tx1"/>
                </a:solidFill>
                <a:latin typeface="BatangChe" pitchFamily="49" charset="-127"/>
                <a:ea typeface="BatangChe" pitchFamily="49" charset="-127"/>
              </a:rPr>
              <a:t>(90.0,0.0,0.0,1.0);</a:t>
            </a:r>
          </a:p>
          <a:p>
            <a:r>
              <a:rPr lang="en-US" altLang="zh-TW" sz="1200" dirty="0" err="1" smtClean="0">
                <a:solidFill>
                  <a:schemeClr val="tx1"/>
                </a:solidFill>
                <a:latin typeface="BatangChe" pitchFamily="49" charset="-127"/>
                <a:ea typeface="BatangChe" pitchFamily="49" charset="-127"/>
              </a:rPr>
              <a:t>Gl.glTranslated</a:t>
            </a:r>
            <a:r>
              <a:rPr lang="en-US" altLang="zh-TW" sz="1200" dirty="0" smtClean="0">
                <a:solidFill>
                  <a:schemeClr val="tx1"/>
                </a:solidFill>
                <a:latin typeface="BatangChe" pitchFamily="49" charset="-127"/>
                <a:ea typeface="BatangChe" pitchFamily="49" charset="-127"/>
              </a:rPr>
              <a:t>(0.5, 0.01, 0.5);</a:t>
            </a:r>
          </a:p>
          <a:p>
            <a:r>
              <a:rPr lang="en-US" altLang="zh-TW" sz="1200" dirty="0" err="1" smtClean="0">
                <a:solidFill>
                  <a:schemeClr val="tx1"/>
                </a:solidFill>
                <a:latin typeface="BatangChe" pitchFamily="49" charset="-127"/>
                <a:ea typeface="BatangChe" pitchFamily="49" charset="-127"/>
              </a:rPr>
              <a:t>Gl.glScaled</a:t>
            </a:r>
            <a:r>
              <a:rPr lang="en-US" altLang="zh-TW" sz="1200" dirty="0" smtClean="0">
                <a:solidFill>
                  <a:schemeClr val="tx1"/>
                </a:solidFill>
                <a:latin typeface="BatangChe" pitchFamily="49" charset="-127"/>
                <a:ea typeface="BatangChe" pitchFamily="49" charset="-127"/>
              </a:rPr>
              <a:t>(1.0, 0.02, 1.0);</a:t>
            </a:r>
          </a:p>
          <a:p>
            <a:r>
              <a:rPr lang="en-US" altLang="zh-TW" sz="1200" dirty="0" err="1" smtClean="0">
                <a:solidFill>
                  <a:schemeClr val="tx1"/>
                </a:solidFill>
                <a:latin typeface="BatangChe" pitchFamily="49" charset="-127"/>
                <a:ea typeface="BatangChe" pitchFamily="49" charset="-127"/>
              </a:rPr>
              <a:t>Glut.glutSolidCube</a:t>
            </a:r>
            <a:r>
              <a:rPr lang="en-US" altLang="zh-TW" sz="1200" dirty="0" smtClean="0">
                <a:solidFill>
                  <a:schemeClr val="tx1"/>
                </a:solidFill>
                <a:latin typeface="BatangChe" pitchFamily="49" charset="-127"/>
                <a:ea typeface="BatangChe" pitchFamily="49" charset="-127"/>
              </a:rPr>
              <a:t>(1.0);</a:t>
            </a:r>
          </a:p>
        </p:txBody>
      </p:sp>
      <p:sp>
        <p:nvSpPr>
          <p:cNvPr id="29" name="向右箭號 28"/>
          <p:cNvSpPr/>
          <p:nvPr/>
        </p:nvSpPr>
        <p:spPr>
          <a:xfrm>
            <a:off x="2000232" y="3657126"/>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0" name="向右箭號 29"/>
          <p:cNvSpPr/>
          <p:nvPr/>
        </p:nvSpPr>
        <p:spPr>
          <a:xfrm rot="19407217">
            <a:off x="1807056" y="3023074"/>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向右箭號 30"/>
          <p:cNvSpPr/>
          <p:nvPr/>
        </p:nvSpPr>
        <p:spPr>
          <a:xfrm rot="1701459">
            <a:off x="1785918" y="4283923"/>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32" name="圖片 31" descr="影像1.jpg"/>
          <p:cNvPicPr>
            <a:picLocks noChangeAspect="1"/>
          </p:cNvPicPr>
          <p:nvPr/>
        </p:nvPicPr>
        <p:blipFill>
          <a:blip r:embed="rId7" cstate="print"/>
          <a:stretch>
            <a:fillRect/>
          </a:stretch>
        </p:blipFill>
        <p:spPr>
          <a:xfrm>
            <a:off x="7043053" y="3094430"/>
            <a:ext cx="1672351" cy="1440000"/>
          </a:xfrm>
          <a:prstGeom prst="rect">
            <a:avLst/>
          </a:prstGeom>
        </p:spPr>
      </p:pic>
      <p:sp>
        <p:nvSpPr>
          <p:cNvPr id="34" name="右大括弧 33"/>
          <p:cNvSpPr/>
          <p:nvPr/>
        </p:nvSpPr>
        <p:spPr>
          <a:xfrm>
            <a:off x="6761526" y="1951422"/>
            <a:ext cx="357190" cy="3714776"/>
          </a:xfrm>
          <a:prstGeom prst="rightBrace">
            <a:avLst/>
          </a:prstGeom>
          <a:ln>
            <a:solidFill>
              <a:srgbClr val="66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35" name="文字方塊 34"/>
          <p:cNvSpPr txBox="1"/>
          <p:nvPr/>
        </p:nvSpPr>
        <p:spPr>
          <a:xfrm>
            <a:off x="928662" y="5882944"/>
            <a:ext cx="7500990" cy="584775"/>
          </a:xfrm>
          <a:prstGeom prst="rect">
            <a:avLst/>
          </a:prstGeom>
          <a:noFill/>
        </p:spPr>
        <p:txBody>
          <a:bodyPr wrap="square" rtlCol="0">
            <a:spAutoFit/>
          </a:bodyPr>
          <a:lstStyle/>
          <a:p>
            <a:r>
              <a:rPr lang="zh-TW" altLang="en-US" sz="1600" dirty="0" smtClean="0">
                <a:solidFill>
                  <a:srgbClr val="660066"/>
                </a:solidFill>
                <a:ea typeface="標楷體" pitchFamily="65" charset="-120"/>
              </a:rPr>
              <a:t>註：物體經過縮放後其法向量也跟著縮放，為使光影計算正確，法向量必須重新正規化，</a:t>
            </a:r>
            <a:r>
              <a:rPr lang="en-US" altLang="zh-TW" sz="1600" dirty="0" err="1" smtClean="0">
                <a:solidFill>
                  <a:srgbClr val="660066"/>
                </a:solidFill>
                <a:ea typeface="標楷體" pitchFamily="65" charset="-120"/>
              </a:rPr>
              <a:t>glEnable</a:t>
            </a:r>
            <a:r>
              <a:rPr lang="en-US" altLang="zh-TW" sz="1600" dirty="0" smtClean="0">
                <a:solidFill>
                  <a:srgbClr val="660066"/>
                </a:solidFill>
                <a:ea typeface="標楷體" pitchFamily="65" charset="-120"/>
              </a:rPr>
              <a:t>(GL_NORMALIZE)</a:t>
            </a:r>
            <a:r>
              <a:rPr lang="zh-TW" altLang="en-US" sz="1600" dirty="0" smtClean="0">
                <a:solidFill>
                  <a:srgbClr val="660066"/>
                </a:solidFill>
                <a:ea typeface="標楷體" pitchFamily="65" charset="-120"/>
              </a:rPr>
              <a:t>指令可令</a:t>
            </a:r>
            <a:r>
              <a:rPr lang="en-US" altLang="zh-TW" sz="1600" dirty="0" smtClean="0">
                <a:solidFill>
                  <a:srgbClr val="660066"/>
                </a:solidFill>
                <a:ea typeface="標楷體" pitchFamily="65" charset="-120"/>
              </a:rPr>
              <a:t>OpenGL</a:t>
            </a:r>
            <a:r>
              <a:rPr lang="zh-TW" altLang="en-US" sz="1600" dirty="0" smtClean="0">
                <a:solidFill>
                  <a:srgbClr val="660066"/>
                </a:solidFill>
                <a:ea typeface="標楷體" pitchFamily="65" charset="-120"/>
              </a:rPr>
              <a:t>自行進行正規化的工作</a:t>
            </a:r>
            <a:endParaRPr lang="zh-TW" altLang="en-US" sz="1600" dirty="0">
              <a:solidFill>
                <a:srgbClr val="660066"/>
              </a:solidFill>
              <a:ea typeface="標楷體" pitchFamily="65"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28596" y="1285860"/>
            <a:ext cx="8286808" cy="4929222"/>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內容版面配置區 2"/>
          <p:cNvSpPr>
            <a:spLocks noGrp="1"/>
          </p:cNvSpPr>
          <p:nvPr>
            <p:ph idx="1"/>
          </p:nvPr>
        </p:nvSpPr>
        <p:spPr>
          <a:xfrm>
            <a:off x="468313" y="428605"/>
            <a:ext cx="8229600" cy="5726134"/>
          </a:xfrm>
        </p:spPr>
        <p:txBody>
          <a:bodyPr/>
          <a:lstStyle/>
          <a:p>
            <a:pPr lvl="2"/>
            <a:r>
              <a:rPr lang="zh-TW" altLang="en-US" dirty="0" smtClean="0"/>
              <a:t>桌子：</a:t>
            </a:r>
            <a:endParaRPr lang="en-US" altLang="zh-TW" dirty="0" smtClean="0"/>
          </a:p>
          <a:p>
            <a:pPr lvl="3"/>
            <a:r>
              <a:rPr lang="zh-TW" altLang="en-US" dirty="0" smtClean="0"/>
              <a:t>桌面及桌腳亦可以用立方體經過適當地縮放及平移後建立</a:t>
            </a:r>
          </a:p>
          <a:p>
            <a:pPr lvl="2"/>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39</a:t>
            </a:fld>
            <a:endParaRPr lang="zh-TW" altLang="en-US"/>
          </a:p>
        </p:txBody>
      </p:sp>
      <p:pic>
        <p:nvPicPr>
          <p:cNvPr id="7" name="圖片 6" descr="影像1.jpg"/>
          <p:cNvPicPr>
            <a:picLocks noChangeAspect="1"/>
          </p:cNvPicPr>
          <p:nvPr/>
        </p:nvPicPr>
        <p:blipFill>
          <a:blip r:embed="rId2" cstate="print"/>
          <a:stretch>
            <a:fillRect/>
          </a:stretch>
        </p:blipFill>
        <p:spPr>
          <a:xfrm>
            <a:off x="470757" y="1417496"/>
            <a:ext cx="1672351" cy="1440000"/>
          </a:xfrm>
          <a:prstGeom prst="rect">
            <a:avLst/>
          </a:prstGeom>
        </p:spPr>
      </p:pic>
      <p:sp>
        <p:nvSpPr>
          <p:cNvPr id="8" name="向右箭號 7"/>
          <p:cNvSpPr/>
          <p:nvPr/>
        </p:nvSpPr>
        <p:spPr>
          <a:xfrm>
            <a:off x="2143108" y="2143116"/>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9" name="圖片 8" descr="影像1.jpg"/>
          <p:cNvPicPr>
            <a:picLocks noChangeAspect="1"/>
          </p:cNvPicPr>
          <p:nvPr/>
        </p:nvPicPr>
        <p:blipFill>
          <a:blip r:embed="rId3" cstate="print"/>
          <a:stretch>
            <a:fillRect/>
          </a:stretch>
        </p:blipFill>
        <p:spPr>
          <a:xfrm>
            <a:off x="2786050" y="1500174"/>
            <a:ext cx="335543" cy="1428760"/>
          </a:xfrm>
          <a:prstGeom prst="rect">
            <a:avLst/>
          </a:prstGeom>
        </p:spPr>
      </p:pic>
      <p:pic>
        <p:nvPicPr>
          <p:cNvPr id="10" name="圖片 9" descr="影像1.jpg"/>
          <p:cNvPicPr>
            <a:picLocks noChangeAspect="1"/>
          </p:cNvPicPr>
          <p:nvPr/>
        </p:nvPicPr>
        <p:blipFill>
          <a:blip r:embed="rId3" cstate="print"/>
          <a:stretch>
            <a:fillRect/>
          </a:stretch>
        </p:blipFill>
        <p:spPr>
          <a:xfrm>
            <a:off x="3164887" y="1500174"/>
            <a:ext cx="335543" cy="1428760"/>
          </a:xfrm>
          <a:prstGeom prst="rect">
            <a:avLst/>
          </a:prstGeom>
        </p:spPr>
      </p:pic>
      <p:pic>
        <p:nvPicPr>
          <p:cNvPr id="11" name="圖片 10" descr="影像1.jpg"/>
          <p:cNvPicPr>
            <a:picLocks noChangeAspect="1"/>
          </p:cNvPicPr>
          <p:nvPr/>
        </p:nvPicPr>
        <p:blipFill>
          <a:blip r:embed="rId3" cstate="print"/>
          <a:stretch>
            <a:fillRect/>
          </a:stretch>
        </p:blipFill>
        <p:spPr>
          <a:xfrm>
            <a:off x="3500430" y="1500174"/>
            <a:ext cx="335543" cy="1428760"/>
          </a:xfrm>
          <a:prstGeom prst="rect">
            <a:avLst/>
          </a:prstGeom>
        </p:spPr>
      </p:pic>
      <p:pic>
        <p:nvPicPr>
          <p:cNvPr id="12" name="圖片 11" descr="影像1.jpg"/>
          <p:cNvPicPr>
            <a:picLocks noChangeAspect="1"/>
          </p:cNvPicPr>
          <p:nvPr/>
        </p:nvPicPr>
        <p:blipFill>
          <a:blip r:embed="rId3" cstate="print"/>
          <a:stretch>
            <a:fillRect/>
          </a:stretch>
        </p:blipFill>
        <p:spPr>
          <a:xfrm>
            <a:off x="3879267" y="1500174"/>
            <a:ext cx="335543" cy="1428760"/>
          </a:xfrm>
          <a:prstGeom prst="rect">
            <a:avLst/>
          </a:prstGeom>
        </p:spPr>
      </p:pic>
      <p:pic>
        <p:nvPicPr>
          <p:cNvPr id="13" name="圖片 12" descr="影像1.jpg"/>
          <p:cNvPicPr>
            <a:picLocks noChangeAspect="1"/>
          </p:cNvPicPr>
          <p:nvPr/>
        </p:nvPicPr>
        <p:blipFill>
          <a:blip r:embed="rId4" cstate="print"/>
          <a:stretch>
            <a:fillRect/>
          </a:stretch>
        </p:blipFill>
        <p:spPr>
          <a:xfrm>
            <a:off x="4800626" y="1395412"/>
            <a:ext cx="3486150" cy="1962150"/>
          </a:xfrm>
          <a:prstGeom prst="rect">
            <a:avLst/>
          </a:prstGeom>
        </p:spPr>
      </p:pic>
      <p:sp>
        <p:nvSpPr>
          <p:cNvPr id="14" name="矩形 13"/>
          <p:cNvSpPr/>
          <p:nvPr/>
        </p:nvSpPr>
        <p:spPr>
          <a:xfrm>
            <a:off x="928662" y="3571876"/>
            <a:ext cx="2928958" cy="2643206"/>
          </a:xfrm>
          <a:prstGeom prst="rect">
            <a:avLst/>
          </a:prstGeom>
          <a:solidFill>
            <a:srgbClr val="C0801A">
              <a:alpha val="26000"/>
            </a:srgbClr>
          </a:solidFill>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6" name="直線單箭頭接點 15"/>
          <p:cNvCxnSpPr/>
          <p:nvPr/>
        </p:nvCxnSpPr>
        <p:spPr>
          <a:xfrm rot="10800000" flipH="1">
            <a:off x="714349" y="4893479"/>
            <a:ext cx="3429024" cy="0"/>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rot="16200000" flipH="1">
            <a:off x="880416" y="4929199"/>
            <a:ext cx="3000397" cy="0"/>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4164706" y="4702358"/>
            <a:ext cx="285752" cy="369332"/>
          </a:xfrm>
          <a:prstGeom prst="rect">
            <a:avLst/>
          </a:prstGeom>
          <a:noFill/>
        </p:spPr>
        <p:txBody>
          <a:bodyPr wrap="square" rtlCol="0">
            <a:spAutoFit/>
          </a:bodyPr>
          <a:lstStyle/>
          <a:p>
            <a:r>
              <a:rPr lang="en-US" altLang="zh-TW" i="1" dirty="0" smtClean="0">
                <a:solidFill>
                  <a:srgbClr val="660066"/>
                </a:solidFill>
                <a:latin typeface="+mj-lt"/>
              </a:rPr>
              <a:t>x</a:t>
            </a:r>
            <a:endParaRPr lang="zh-TW" altLang="en-US" i="1" dirty="0">
              <a:solidFill>
                <a:srgbClr val="660066"/>
              </a:solidFill>
              <a:latin typeface="+mj-lt"/>
            </a:endParaRPr>
          </a:p>
        </p:txBody>
      </p:sp>
      <p:sp>
        <p:nvSpPr>
          <p:cNvPr id="21" name="文字方塊 20"/>
          <p:cNvSpPr txBox="1"/>
          <p:nvPr/>
        </p:nvSpPr>
        <p:spPr>
          <a:xfrm>
            <a:off x="2260932" y="6345816"/>
            <a:ext cx="285752" cy="369332"/>
          </a:xfrm>
          <a:prstGeom prst="rect">
            <a:avLst/>
          </a:prstGeom>
          <a:noFill/>
        </p:spPr>
        <p:txBody>
          <a:bodyPr wrap="square" rtlCol="0">
            <a:spAutoFit/>
          </a:bodyPr>
          <a:lstStyle/>
          <a:p>
            <a:r>
              <a:rPr lang="en-US" altLang="zh-TW" i="1" dirty="0" smtClean="0">
                <a:solidFill>
                  <a:srgbClr val="660066"/>
                </a:solidFill>
                <a:latin typeface="+mj-lt"/>
              </a:rPr>
              <a:t>z</a:t>
            </a:r>
            <a:endParaRPr lang="zh-TW" altLang="en-US" i="1" dirty="0">
              <a:solidFill>
                <a:srgbClr val="660066"/>
              </a:solidFill>
              <a:latin typeface="+mj-lt"/>
            </a:endParaRPr>
          </a:p>
        </p:txBody>
      </p:sp>
      <p:sp>
        <p:nvSpPr>
          <p:cNvPr id="22" name="矩形 21"/>
          <p:cNvSpPr/>
          <p:nvPr/>
        </p:nvSpPr>
        <p:spPr>
          <a:xfrm>
            <a:off x="3227204" y="3848104"/>
            <a:ext cx="223838" cy="223838"/>
          </a:xfrm>
          <a:prstGeom prst="rect">
            <a:avLst/>
          </a:prstGeom>
          <a:solidFill>
            <a:srgbClr val="C0801A">
              <a:alpha val="26000"/>
            </a:srgbClr>
          </a:solidFill>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3" name="矩形 22"/>
          <p:cNvSpPr/>
          <p:nvPr/>
        </p:nvSpPr>
        <p:spPr>
          <a:xfrm>
            <a:off x="3239730" y="5730544"/>
            <a:ext cx="223838" cy="223838"/>
          </a:xfrm>
          <a:prstGeom prst="rect">
            <a:avLst/>
          </a:prstGeom>
          <a:solidFill>
            <a:srgbClr val="C0801A">
              <a:alpha val="26000"/>
            </a:srgbClr>
          </a:solidFill>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4" name="矩形 23"/>
          <p:cNvSpPr/>
          <p:nvPr/>
        </p:nvSpPr>
        <p:spPr>
          <a:xfrm>
            <a:off x="1322714" y="3857628"/>
            <a:ext cx="223838" cy="223838"/>
          </a:xfrm>
          <a:prstGeom prst="rect">
            <a:avLst/>
          </a:prstGeom>
          <a:solidFill>
            <a:srgbClr val="C0801A">
              <a:alpha val="26000"/>
            </a:srgbClr>
          </a:solidFill>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5" name="矩形 24"/>
          <p:cNvSpPr/>
          <p:nvPr/>
        </p:nvSpPr>
        <p:spPr>
          <a:xfrm>
            <a:off x="1298378" y="5730544"/>
            <a:ext cx="223838" cy="223838"/>
          </a:xfrm>
          <a:prstGeom prst="rect">
            <a:avLst/>
          </a:prstGeom>
          <a:solidFill>
            <a:srgbClr val="C0801A">
              <a:alpha val="26000"/>
            </a:srgbClr>
          </a:solidFill>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7" name="直線單箭頭接點 26"/>
          <p:cNvCxnSpPr/>
          <p:nvPr/>
        </p:nvCxnSpPr>
        <p:spPr>
          <a:xfrm rot="5400000">
            <a:off x="2857488" y="4416607"/>
            <a:ext cx="975081"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p:nvPr/>
        </p:nvCxnSpPr>
        <p:spPr>
          <a:xfrm>
            <a:off x="2369948" y="3950400"/>
            <a:ext cx="975081" cy="0"/>
          </a:xfrm>
          <a:prstGeom prst="straightConnector1">
            <a:avLst/>
          </a:prstGeom>
          <a:ln>
            <a:solidFill>
              <a:srgbClr val="FF0000"/>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35" name="文字方塊 34"/>
          <p:cNvSpPr txBox="1"/>
          <p:nvPr/>
        </p:nvSpPr>
        <p:spPr>
          <a:xfrm>
            <a:off x="3071802" y="4286256"/>
            <a:ext cx="285752" cy="369332"/>
          </a:xfrm>
          <a:prstGeom prst="rect">
            <a:avLst/>
          </a:prstGeom>
          <a:noFill/>
        </p:spPr>
        <p:txBody>
          <a:bodyPr wrap="square" rtlCol="0">
            <a:spAutoFit/>
          </a:bodyPr>
          <a:lstStyle/>
          <a:p>
            <a:r>
              <a:rPr lang="en-US" altLang="zh-TW" i="1" dirty="0" smtClean="0">
                <a:solidFill>
                  <a:srgbClr val="FF0000"/>
                </a:solidFill>
                <a:latin typeface="+mj-lt"/>
              </a:rPr>
              <a:t>d</a:t>
            </a:r>
            <a:endParaRPr lang="zh-TW" altLang="en-US" i="1" dirty="0">
              <a:solidFill>
                <a:srgbClr val="FF0000"/>
              </a:solidFill>
              <a:latin typeface="+mj-lt"/>
            </a:endParaRPr>
          </a:p>
        </p:txBody>
      </p:sp>
      <p:sp>
        <p:nvSpPr>
          <p:cNvPr id="36" name="文字方塊 35"/>
          <p:cNvSpPr txBox="1"/>
          <p:nvPr/>
        </p:nvSpPr>
        <p:spPr>
          <a:xfrm>
            <a:off x="2714612" y="3618262"/>
            <a:ext cx="285752" cy="369332"/>
          </a:xfrm>
          <a:prstGeom prst="rect">
            <a:avLst/>
          </a:prstGeom>
          <a:noFill/>
        </p:spPr>
        <p:txBody>
          <a:bodyPr wrap="square" rtlCol="0">
            <a:spAutoFit/>
          </a:bodyPr>
          <a:lstStyle/>
          <a:p>
            <a:r>
              <a:rPr lang="en-US" altLang="zh-TW" i="1" dirty="0" smtClean="0">
                <a:solidFill>
                  <a:srgbClr val="FF0000"/>
                </a:solidFill>
                <a:latin typeface="+mj-lt"/>
              </a:rPr>
              <a:t>d</a:t>
            </a:r>
            <a:endParaRPr lang="zh-TW" altLang="en-US" i="1" dirty="0">
              <a:solidFill>
                <a:srgbClr val="FF0000"/>
              </a:solidFill>
              <a:latin typeface="+mj-lt"/>
            </a:endParaRPr>
          </a:p>
        </p:txBody>
      </p:sp>
      <p:pic>
        <p:nvPicPr>
          <p:cNvPr id="37" name="圖片 36" descr="影像1.jpg"/>
          <p:cNvPicPr>
            <a:picLocks noChangeAspect="1"/>
          </p:cNvPicPr>
          <p:nvPr/>
        </p:nvPicPr>
        <p:blipFill>
          <a:blip r:embed="rId5" cstate="print"/>
          <a:stretch>
            <a:fillRect/>
          </a:stretch>
        </p:blipFill>
        <p:spPr>
          <a:xfrm>
            <a:off x="4572000" y="3871556"/>
            <a:ext cx="3571900" cy="2414964"/>
          </a:xfrm>
          <a:prstGeom prst="rect">
            <a:avLst/>
          </a:prstGeom>
        </p:spPr>
      </p:pic>
      <p:sp>
        <p:nvSpPr>
          <p:cNvPr id="39" name="向下箭號 38"/>
          <p:cNvSpPr/>
          <p:nvPr/>
        </p:nvSpPr>
        <p:spPr>
          <a:xfrm>
            <a:off x="5143504" y="3357562"/>
            <a:ext cx="285752" cy="428628"/>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0" name="加號 39"/>
          <p:cNvSpPr/>
          <p:nvPr/>
        </p:nvSpPr>
        <p:spPr>
          <a:xfrm>
            <a:off x="4357686" y="2143116"/>
            <a:ext cx="285752" cy="285752"/>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285728"/>
            <a:ext cx="8229600" cy="5654696"/>
          </a:xfrm>
        </p:spPr>
        <p:txBody>
          <a:bodyPr/>
          <a:lstStyle/>
          <a:p>
            <a:r>
              <a:rPr lang="zh-TW" altLang="en-US" sz="2400" dirty="0" smtClean="0"/>
              <a:t>簡化的光影計算模型</a:t>
            </a:r>
            <a:endParaRPr lang="en-US" altLang="zh-TW" sz="2400" dirty="0" smtClean="0"/>
          </a:p>
          <a:p>
            <a:pPr lvl="1"/>
            <a:r>
              <a:rPr lang="zh-TW" altLang="en-US" sz="2000" dirty="0" smtClean="0"/>
              <a:t>將光的成份分為環境光</a:t>
            </a:r>
            <a:r>
              <a:rPr lang="en-US" altLang="zh-TW" sz="2000" dirty="0" smtClean="0"/>
              <a:t>(ambient</a:t>
            </a:r>
            <a:r>
              <a:rPr lang="zh-TW" altLang="en-US" sz="2000" dirty="0" smtClean="0"/>
              <a:t> </a:t>
            </a:r>
            <a:r>
              <a:rPr lang="en-US" altLang="zh-TW" sz="2000" dirty="0" smtClean="0"/>
              <a:t>light)</a:t>
            </a:r>
            <a:r>
              <a:rPr lang="zh-TW" altLang="en-US" sz="2000" dirty="0" smtClean="0"/>
              <a:t>、散射光</a:t>
            </a:r>
            <a:r>
              <a:rPr lang="en-US" altLang="zh-TW" sz="2000" dirty="0" smtClean="0"/>
              <a:t>(diffuse light)</a:t>
            </a:r>
            <a:r>
              <a:rPr lang="zh-TW" altLang="en-US" sz="2000" dirty="0" smtClean="0"/>
              <a:t>以及鏡射光</a:t>
            </a:r>
            <a:r>
              <a:rPr lang="en-US" altLang="zh-TW" sz="2000" dirty="0" smtClean="0"/>
              <a:t>(</a:t>
            </a:r>
            <a:r>
              <a:rPr lang="en-US" altLang="zh-TW" sz="2000" dirty="0" err="1" smtClean="0"/>
              <a:t>specular</a:t>
            </a:r>
            <a:r>
              <a:rPr lang="en-US" altLang="zh-TW" sz="2000" dirty="0" smtClean="0"/>
              <a:t> light)</a:t>
            </a:r>
            <a:r>
              <a:rPr lang="zh-TW" altLang="en-US" sz="2000" dirty="0" smtClean="0"/>
              <a:t>，並分成紅綠藍三原色分別考慮</a:t>
            </a:r>
            <a:endParaRPr lang="en-US" altLang="zh-TW" sz="2000" dirty="0" smtClean="0"/>
          </a:p>
          <a:p>
            <a:pPr lvl="1"/>
            <a:r>
              <a:rPr lang="zh-TW" altLang="en-US" sz="2000" dirty="0" smtClean="0"/>
              <a:t>環境光 </a:t>
            </a:r>
            <a:r>
              <a:rPr lang="en-US" altLang="zh-TW" sz="2000" dirty="0" smtClean="0"/>
              <a:t>(ambient light)</a:t>
            </a:r>
            <a:r>
              <a:rPr lang="zh-TW" altLang="en-US" sz="2000" dirty="0" smtClean="0"/>
              <a:t>：</a:t>
            </a:r>
            <a:endParaRPr lang="en-US" altLang="zh-TW" sz="2000" dirty="0" smtClean="0"/>
          </a:p>
          <a:p>
            <a:pPr lvl="2"/>
            <a:r>
              <a:rPr lang="zh-TW" altLang="en-US" sz="1600" dirty="0" smtClean="0"/>
              <a:t>當光源經過多重反射後會對整個場景形成一個微亮的效果，此稱為環境光</a:t>
            </a:r>
            <a:endParaRPr lang="en-US" altLang="zh-TW" sz="1600" dirty="0" smtClean="0"/>
          </a:p>
          <a:p>
            <a:pPr lvl="2"/>
            <a:r>
              <a:rPr lang="zh-TW" altLang="en-US" sz="1600" dirty="0" smtClean="0"/>
              <a:t>環境光與光的位置以及表面法向量皆無關</a:t>
            </a:r>
            <a:endParaRPr lang="en-US" altLang="zh-TW" sz="1600" dirty="0" smtClean="0"/>
          </a:p>
          <a:p>
            <a:pPr lvl="2"/>
            <a:endParaRPr lang="en-US" altLang="zh-TW" sz="1600" dirty="0" smtClean="0"/>
          </a:p>
          <a:p>
            <a:pPr lvl="2"/>
            <a:endParaRPr lang="en-US" altLang="zh-TW" sz="1600" dirty="0" smtClean="0"/>
          </a:p>
          <a:p>
            <a:pPr lvl="2"/>
            <a:endParaRPr lang="en-US" altLang="zh-TW" sz="1600" dirty="0" smtClean="0"/>
          </a:p>
          <a:p>
            <a:pPr lvl="2"/>
            <a:endParaRPr lang="en-US" altLang="zh-TW" sz="1600" dirty="0" smtClean="0"/>
          </a:p>
          <a:p>
            <a:pPr lvl="2"/>
            <a:endParaRPr lang="en-US" altLang="zh-TW" sz="1600" dirty="0" smtClean="0"/>
          </a:p>
          <a:p>
            <a:pPr lvl="1"/>
            <a:r>
              <a:rPr lang="zh-TW" altLang="en-US" sz="2000" dirty="0" smtClean="0"/>
              <a:t>散射光</a:t>
            </a:r>
            <a:r>
              <a:rPr lang="en-US" altLang="zh-TW" sz="2000" dirty="0" smtClean="0"/>
              <a:t>(diffuse light)</a:t>
            </a:r>
            <a:r>
              <a:rPr lang="zh-TW" altLang="en-US" sz="2000" dirty="0" smtClean="0"/>
              <a:t>：</a:t>
            </a:r>
            <a:endParaRPr lang="en-US" altLang="zh-TW" sz="2000" dirty="0" smtClean="0"/>
          </a:p>
          <a:p>
            <a:pPr lvl="2"/>
            <a:r>
              <a:rPr lang="zh-TW" altLang="en-US" sz="1800" dirty="0" smtClean="0"/>
              <a:t>當光打到物體表面後，由於物體表面的粗糙會使得光向各個方向散射</a:t>
            </a:r>
            <a:endParaRPr lang="en-US" altLang="zh-TW" sz="1800" dirty="0" smtClean="0"/>
          </a:p>
          <a:p>
            <a:pPr lvl="2"/>
            <a:r>
              <a:rPr lang="zh-TW" altLang="en-US" sz="1800" dirty="0" smtClean="0"/>
              <a:t>散射光與光的位置及表面法向量有關</a:t>
            </a:r>
            <a:endParaRPr lang="en-US" altLang="zh-TW" sz="1800" dirty="0" smtClean="0"/>
          </a:p>
          <a:p>
            <a:pPr lvl="2"/>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4</a:t>
            </a:fld>
            <a:endParaRPr lang="zh-TW" altLang="en-US"/>
          </a:p>
        </p:txBody>
      </p:sp>
      <p:pic>
        <p:nvPicPr>
          <p:cNvPr id="5" name="圖片 4" descr="影像1.jpg"/>
          <p:cNvPicPr>
            <a:picLocks noChangeAspect="1"/>
          </p:cNvPicPr>
          <p:nvPr/>
        </p:nvPicPr>
        <p:blipFill>
          <a:blip r:embed="rId2" cstate="print"/>
          <a:stretch>
            <a:fillRect/>
          </a:stretch>
        </p:blipFill>
        <p:spPr>
          <a:xfrm>
            <a:off x="928662" y="2580552"/>
            <a:ext cx="1710252" cy="1214446"/>
          </a:xfrm>
          <a:prstGeom prst="rect">
            <a:avLst/>
          </a:prstGeom>
        </p:spPr>
      </p:pic>
      <p:pic>
        <p:nvPicPr>
          <p:cNvPr id="6" name="圖片 5" descr="影像1.jpg"/>
          <p:cNvPicPr>
            <a:picLocks noChangeAspect="1"/>
          </p:cNvPicPr>
          <p:nvPr/>
        </p:nvPicPr>
        <p:blipFill>
          <a:blip r:embed="rId3" cstate="print"/>
          <a:stretch>
            <a:fillRect/>
          </a:stretch>
        </p:blipFill>
        <p:spPr>
          <a:xfrm>
            <a:off x="2857488" y="2580553"/>
            <a:ext cx="1708498" cy="1213200"/>
          </a:xfrm>
          <a:prstGeom prst="rect">
            <a:avLst/>
          </a:prstGeom>
        </p:spPr>
      </p:pic>
      <p:pic>
        <p:nvPicPr>
          <p:cNvPr id="7" name="圖片 6" descr="影像1.jpg"/>
          <p:cNvPicPr>
            <a:picLocks noChangeAspect="1"/>
          </p:cNvPicPr>
          <p:nvPr/>
        </p:nvPicPr>
        <p:blipFill>
          <a:blip r:embed="rId4" cstate="print"/>
          <a:stretch>
            <a:fillRect/>
          </a:stretch>
        </p:blipFill>
        <p:spPr>
          <a:xfrm>
            <a:off x="4786314" y="2580553"/>
            <a:ext cx="1708497" cy="1213200"/>
          </a:xfrm>
          <a:prstGeom prst="rect">
            <a:avLst/>
          </a:prstGeom>
        </p:spPr>
      </p:pic>
      <p:pic>
        <p:nvPicPr>
          <p:cNvPr id="8" name="圖片 7" descr="影像1.jpg"/>
          <p:cNvPicPr>
            <a:picLocks noChangeAspect="1"/>
          </p:cNvPicPr>
          <p:nvPr/>
        </p:nvPicPr>
        <p:blipFill>
          <a:blip r:embed="rId5" cstate="print"/>
          <a:stretch>
            <a:fillRect/>
          </a:stretch>
        </p:blipFill>
        <p:spPr>
          <a:xfrm>
            <a:off x="6715140" y="2580553"/>
            <a:ext cx="1708497" cy="1213200"/>
          </a:xfrm>
          <a:prstGeom prst="rect">
            <a:avLst/>
          </a:prstGeom>
        </p:spPr>
      </p:pic>
      <p:sp>
        <p:nvSpPr>
          <p:cNvPr id="9" name="文字方塊 8"/>
          <p:cNvSpPr txBox="1"/>
          <p:nvPr/>
        </p:nvSpPr>
        <p:spPr>
          <a:xfrm>
            <a:off x="1428728" y="2307327"/>
            <a:ext cx="655468" cy="276999"/>
          </a:xfrm>
          <a:prstGeom prst="rect">
            <a:avLst/>
          </a:prstGeom>
          <a:noFill/>
        </p:spPr>
        <p:txBody>
          <a:bodyPr wrap="square" rtlCol="0">
            <a:spAutoFit/>
          </a:bodyPr>
          <a:lstStyle/>
          <a:p>
            <a:r>
              <a:rPr lang="en-US" altLang="zh-TW" sz="1200" dirty="0" smtClean="0">
                <a:solidFill>
                  <a:srgbClr val="FF0000"/>
                </a:solidFill>
              </a:rPr>
              <a:t>L=0.2</a:t>
            </a:r>
            <a:endParaRPr lang="zh-TW" altLang="en-US" sz="1200" dirty="0">
              <a:solidFill>
                <a:srgbClr val="FF0000"/>
              </a:solidFill>
            </a:endParaRPr>
          </a:p>
        </p:txBody>
      </p:sp>
      <p:sp>
        <p:nvSpPr>
          <p:cNvPr id="10" name="文字方塊 9"/>
          <p:cNvSpPr txBox="1"/>
          <p:nvPr/>
        </p:nvSpPr>
        <p:spPr>
          <a:xfrm>
            <a:off x="3403940" y="2307326"/>
            <a:ext cx="655468" cy="276999"/>
          </a:xfrm>
          <a:prstGeom prst="rect">
            <a:avLst/>
          </a:prstGeom>
          <a:noFill/>
        </p:spPr>
        <p:txBody>
          <a:bodyPr wrap="square" rtlCol="0">
            <a:spAutoFit/>
          </a:bodyPr>
          <a:lstStyle/>
          <a:p>
            <a:r>
              <a:rPr lang="en-US" altLang="zh-TW" sz="1200" dirty="0" smtClean="0">
                <a:solidFill>
                  <a:srgbClr val="FF0000"/>
                </a:solidFill>
              </a:rPr>
              <a:t>L=0.4</a:t>
            </a:r>
            <a:endParaRPr lang="zh-TW" altLang="en-US" sz="1200" dirty="0">
              <a:solidFill>
                <a:srgbClr val="FF0000"/>
              </a:solidFill>
            </a:endParaRPr>
          </a:p>
        </p:txBody>
      </p:sp>
      <p:sp>
        <p:nvSpPr>
          <p:cNvPr id="11" name="文字方塊 10"/>
          <p:cNvSpPr txBox="1"/>
          <p:nvPr/>
        </p:nvSpPr>
        <p:spPr>
          <a:xfrm>
            <a:off x="5345292" y="2307326"/>
            <a:ext cx="655468" cy="276999"/>
          </a:xfrm>
          <a:prstGeom prst="rect">
            <a:avLst/>
          </a:prstGeom>
          <a:noFill/>
        </p:spPr>
        <p:txBody>
          <a:bodyPr wrap="square" rtlCol="0">
            <a:spAutoFit/>
          </a:bodyPr>
          <a:lstStyle/>
          <a:p>
            <a:r>
              <a:rPr lang="en-US" altLang="zh-TW" sz="1200" dirty="0" smtClean="0">
                <a:solidFill>
                  <a:srgbClr val="FF0000"/>
                </a:solidFill>
              </a:rPr>
              <a:t>L=0.6</a:t>
            </a:r>
            <a:endParaRPr lang="zh-TW" altLang="en-US" sz="1200" dirty="0">
              <a:solidFill>
                <a:srgbClr val="FF0000"/>
              </a:solidFill>
            </a:endParaRPr>
          </a:p>
        </p:txBody>
      </p:sp>
      <p:sp>
        <p:nvSpPr>
          <p:cNvPr id="12" name="文字方塊 11"/>
          <p:cNvSpPr txBox="1"/>
          <p:nvPr/>
        </p:nvSpPr>
        <p:spPr>
          <a:xfrm>
            <a:off x="7215206" y="2307326"/>
            <a:ext cx="655468" cy="276999"/>
          </a:xfrm>
          <a:prstGeom prst="rect">
            <a:avLst/>
          </a:prstGeom>
          <a:noFill/>
        </p:spPr>
        <p:txBody>
          <a:bodyPr wrap="square" rtlCol="0">
            <a:spAutoFit/>
          </a:bodyPr>
          <a:lstStyle/>
          <a:p>
            <a:r>
              <a:rPr lang="en-US" altLang="zh-TW" sz="1200" dirty="0" smtClean="0">
                <a:solidFill>
                  <a:srgbClr val="FF0000"/>
                </a:solidFill>
              </a:rPr>
              <a:t>L=0.8</a:t>
            </a:r>
            <a:endParaRPr lang="zh-TW" altLang="en-US" sz="1200" dirty="0">
              <a:solidFill>
                <a:srgbClr val="FF0000"/>
              </a:solidFill>
            </a:endParaRPr>
          </a:p>
        </p:txBody>
      </p:sp>
      <p:grpSp>
        <p:nvGrpSpPr>
          <p:cNvPr id="25" name="群組 24"/>
          <p:cNvGrpSpPr/>
          <p:nvPr/>
        </p:nvGrpSpPr>
        <p:grpSpPr>
          <a:xfrm>
            <a:off x="264386" y="4239870"/>
            <a:ext cx="1071570" cy="714380"/>
            <a:chOff x="571472" y="4857760"/>
            <a:chExt cx="1403708" cy="1000130"/>
          </a:xfrm>
        </p:grpSpPr>
        <p:sp>
          <p:nvSpPr>
            <p:cNvPr id="14" name="手繪多邊形 13"/>
            <p:cNvSpPr/>
            <p:nvPr/>
          </p:nvSpPr>
          <p:spPr>
            <a:xfrm>
              <a:off x="994104" y="5572140"/>
              <a:ext cx="909638" cy="285750"/>
            </a:xfrm>
            <a:custGeom>
              <a:avLst/>
              <a:gdLst>
                <a:gd name="connsiteX0" fmla="*/ 0 w 909638"/>
                <a:gd name="connsiteY0" fmla="*/ 285750 h 285750"/>
                <a:gd name="connsiteX1" fmla="*/ 0 w 909638"/>
                <a:gd name="connsiteY1" fmla="*/ 95250 h 285750"/>
                <a:gd name="connsiteX2" fmla="*/ 128588 w 909638"/>
                <a:gd name="connsiteY2" fmla="*/ 57150 h 285750"/>
                <a:gd name="connsiteX3" fmla="*/ 190500 w 909638"/>
                <a:gd name="connsiteY3" fmla="*/ 114300 h 285750"/>
                <a:gd name="connsiteX4" fmla="*/ 252413 w 909638"/>
                <a:gd name="connsiteY4" fmla="*/ 114300 h 285750"/>
                <a:gd name="connsiteX5" fmla="*/ 252413 w 909638"/>
                <a:gd name="connsiteY5" fmla="*/ 4762 h 285750"/>
                <a:gd name="connsiteX6" fmla="*/ 328613 w 909638"/>
                <a:gd name="connsiteY6" fmla="*/ 4762 h 285750"/>
                <a:gd name="connsiteX7" fmla="*/ 357188 w 909638"/>
                <a:gd name="connsiteY7" fmla="*/ 109537 h 285750"/>
                <a:gd name="connsiteX8" fmla="*/ 414338 w 909638"/>
                <a:gd name="connsiteY8" fmla="*/ 109537 h 285750"/>
                <a:gd name="connsiteX9" fmla="*/ 428625 w 909638"/>
                <a:gd name="connsiteY9" fmla="*/ 66675 h 285750"/>
                <a:gd name="connsiteX10" fmla="*/ 514350 w 909638"/>
                <a:gd name="connsiteY10" fmla="*/ 171450 h 285750"/>
                <a:gd name="connsiteX11" fmla="*/ 585788 w 909638"/>
                <a:gd name="connsiteY11" fmla="*/ 133350 h 285750"/>
                <a:gd name="connsiteX12" fmla="*/ 590550 w 909638"/>
                <a:gd name="connsiteY12" fmla="*/ 66675 h 285750"/>
                <a:gd name="connsiteX13" fmla="*/ 661988 w 909638"/>
                <a:gd name="connsiteY13" fmla="*/ 57150 h 285750"/>
                <a:gd name="connsiteX14" fmla="*/ 690563 w 909638"/>
                <a:gd name="connsiteY14" fmla="*/ 114300 h 285750"/>
                <a:gd name="connsiteX15" fmla="*/ 747713 w 909638"/>
                <a:gd name="connsiteY15" fmla="*/ 104775 h 285750"/>
                <a:gd name="connsiteX16" fmla="*/ 828675 w 909638"/>
                <a:gd name="connsiteY16" fmla="*/ 47625 h 285750"/>
                <a:gd name="connsiteX17" fmla="*/ 909638 w 909638"/>
                <a:gd name="connsiteY17" fmla="*/ 0 h 285750"/>
                <a:gd name="connsiteX18" fmla="*/ 904875 w 909638"/>
                <a:gd name="connsiteY18" fmla="*/ 252412 h 285750"/>
                <a:gd name="connsiteX19" fmla="*/ 0 w 909638"/>
                <a:gd name="connsiteY19" fmla="*/ 285750 h 285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09638" h="285750">
                  <a:moveTo>
                    <a:pt x="0" y="285750"/>
                  </a:moveTo>
                  <a:lnTo>
                    <a:pt x="0" y="95250"/>
                  </a:lnTo>
                  <a:lnTo>
                    <a:pt x="128588" y="57150"/>
                  </a:lnTo>
                  <a:lnTo>
                    <a:pt x="190500" y="114300"/>
                  </a:lnTo>
                  <a:lnTo>
                    <a:pt x="252413" y="114300"/>
                  </a:lnTo>
                  <a:lnTo>
                    <a:pt x="252413" y="4762"/>
                  </a:lnTo>
                  <a:lnTo>
                    <a:pt x="328613" y="4762"/>
                  </a:lnTo>
                  <a:lnTo>
                    <a:pt x="357188" y="109537"/>
                  </a:lnTo>
                  <a:lnTo>
                    <a:pt x="414338" y="109537"/>
                  </a:lnTo>
                  <a:lnTo>
                    <a:pt x="428625" y="66675"/>
                  </a:lnTo>
                  <a:lnTo>
                    <a:pt x="514350" y="171450"/>
                  </a:lnTo>
                  <a:lnTo>
                    <a:pt x="585788" y="133350"/>
                  </a:lnTo>
                  <a:lnTo>
                    <a:pt x="590550" y="66675"/>
                  </a:lnTo>
                  <a:lnTo>
                    <a:pt x="661988" y="57150"/>
                  </a:lnTo>
                  <a:lnTo>
                    <a:pt x="690563" y="114300"/>
                  </a:lnTo>
                  <a:cubicBezTo>
                    <a:pt x="744512" y="104491"/>
                    <a:pt x="725201" y="104775"/>
                    <a:pt x="747713" y="104775"/>
                  </a:cubicBezTo>
                  <a:lnTo>
                    <a:pt x="828675" y="47625"/>
                  </a:lnTo>
                  <a:lnTo>
                    <a:pt x="909638" y="0"/>
                  </a:lnTo>
                  <a:cubicBezTo>
                    <a:pt x="908050" y="84137"/>
                    <a:pt x="906463" y="168275"/>
                    <a:pt x="904875" y="252412"/>
                  </a:cubicBezTo>
                  <a:lnTo>
                    <a:pt x="0" y="28575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 name="直線單箭頭接點 15"/>
            <p:cNvCxnSpPr/>
            <p:nvPr/>
          </p:nvCxnSpPr>
          <p:spPr>
            <a:xfrm rot="16200000" flipH="1">
              <a:off x="526231" y="5112553"/>
              <a:ext cx="576266" cy="48578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flipH="1" flipV="1">
              <a:off x="882276" y="4975584"/>
              <a:ext cx="161932" cy="66675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a:endCxn id="14" idx="16"/>
            </p:cNvCxnSpPr>
            <p:nvPr/>
          </p:nvCxnSpPr>
          <p:spPr>
            <a:xfrm>
              <a:off x="1189362" y="5000636"/>
              <a:ext cx="633417" cy="61912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線單箭頭接點 23"/>
            <p:cNvCxnSpPr>
              <a:stCxn id="14" idx="16"/>
            </p:cNvCxnSpPr>
            <p:nvPr/>
          </p:nvCxnSpPr>
          <p:spPr>
            <a:xfrm flipV="1">
              <a:off x="1822779" y="4857760"/>
              <a:ext cx="152401" cy="762005"/>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a:endCxn id="14" idx="9"/>
            </p:cNvCxnSpPr>
            <p:nvPr/>
          </p:nvCxnSpPr>
          <p:spPr>
            <a:xfrm rot="16200000" flipH="1">
              <a:off x="941718" y="5157804"/>
              <a:ext cx="495318" cy="46670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單箭頭接點 30"/>
            <p:cNvCxnSpPr>
              <a:stCxn id="14" idx="9"/>
            </p:cNvCxnSpPr>
            <p:nvPr/>
          </p:nvCxnSpPr>
          <p:spPr>
            <a:xfrm flipH="1" flipV="1">
              <a:off x="1403676" y="5000636"/>
              <a:ext cx="19053" cy="638179"/>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37" name="文字方塊 36"/>
          <p:cNvSpPr txBox="1"/>
          <p:nvPr/>
        </p:nvSpPr>
        <p:spPr>
          <a:xfrm>
            <a:off x="3593202" y="6143644"/>
            <a:ext cx="655468" cy="276999"/>
          </a:xfrm>
          <a:prstGeom prst="rect">
            <a:avLst/>
          </a:prstGeom>
          <a:noFill/>
        </p:spPr>
        <p:txBody>
          <a:bodyPr wrap="square" rtlCol="0">
            <a:spAutoFit/>
          </a:bodyPr>
          <a:lstStyle/>
          <a:p>
            <a:pPr algn="ctr"/>
            <a:r>
              <a:rPr lang="el-GR" altLang="zh-TW" sz="1200" dirty="0" smtClean="0">
                <a:solidFill>
                  <a:srgbClr val="FF0000"/>
                </a:solidFill>
              </a:rPr>
              <a:t>Θ </a:t>
            </a:r>
            <a:r>
              <a:rPr lang="en-US" altLang="zh-TW" sz="1200" dirty="0" smtClean="0">
                <a:solidFill>
                  <a:srgbClr val="FF0000"/>
                </a:solidFill>
              </a:rPr>
              <a:t>=0 °</a:t>
            </a:r>
            <a:endParaRPr lang="zh-TW" altLang="en-US" sz="1200" dirty="0">
              <a:solidFill>
                <a:srgbClr val="FF0000"/>
              </a:solidFill>
            </a:endParaRPr>
          </a:p>
        </p:txBody>
      </p:sp>
      <p:sp>
        <p:nvSpPr>
          <p:cNvPr id="38" name="文字方塊 37"/>
          <p:cNvSpPr txBox="1"/>
          <p:nvPr/>
        </p:nvSpPr>
        <p:spPr>
          <a:xfrm>
            <a:off x="5488168" y="6143644"/>
            <a:ext cx="726906" cy="276999"/>
          </a:xfrm>
          <a:prstGeom prst="rect">
            <a:avLst/>
          </a:prstGeom>
          <a:noFill/>
        </p:spPr>
        <p:txBody>
          <a:bodyPr wrap="square" rtlCol="0">
            <a:spAutoFit/>
          </a:bodyPr>
          <a:lstStyle/>
          <a:p>
            <a:pPr algn="ctr"/>
            <a:r>
              <a:rPr lang="el-GR" altLang="zh-TW" sz="1200" dirty="0" smtClean="0">
                <a:solidFill>
                  <a:srgbClr val="FF0000"/>
                </a:solidFill>
              </a:rPr>
              <a:t>Θ </a:t>
            </a:r>
            <a:r>
              <a:rPr lang="en-US" altLang="zh-TW" sz="1200" dirty="0" smtClean="0">
                <a:solidFill>
                  <a:srgbClr val="FF0000"/>
                </a:solidFill>
              </a:rPr>
              <a:t>=55 °</a:t>
            </a:r>
            <a:endParaRPr lang="zh-TW" altLang="en-US" sz="1200" dirty="0">
              <a:solidFill>
                <a:srgbClr val="FF0000"/>
              </a:solidFill>
            </a:endParaRPr>
          </a:p>
        </p:txBody>
      </p:sp>
      <p:pic>
        <p:nvPicPr>
          <p:cNvPr id="39" name="圖片 38" descr="影像1.jpg"/>
          <p:cNvPicPr>
            <a:picLocks noChangeAspect="1"/>
          </p:cNvPicPr>
          <p:nvPr/>
        </p:nvPicPr>
        <p:blipFill>
          <a:blip r:embed="rId6" cstate="print"/>
          <a:stretch>
            <a:fillRect/>
          </a:stretch>
        </p:blipFill>
        <p:spPr>
          <a:xfrm>
            <a:off x="6864031" y="4929198"/>
            <a:ext cx="1708497" cy="1213200"/>
          </a:xfrm>
          <a:prstGeom prst="rect">
            <a:avLst/>
          </a:prstGeom>
        </p:spPr>
      </p:pic>
      <p:pic>
        <p:nvPicPr>
          <p:cNvPr id="26" name="Picture 4" descr="C:\Users\chteng\AppData\Local\Microsoft\Windows\Temporary Internet Files\Content.IE5\16R8KVFH\MCj03317950000[1].wmf"/>
          <p:cNvPicPr>
            <a:picLocks noChangeAspect="1" noChangeArrowheads="1"/>
          </p:cNvPicPr>
          <p:nvPr/>
        </p:nvPicPr>
        <p:blipFill>
          <a:blip r:embed="rId7" cstate="print"/>
          <a:srcRect/>
          <a:stretch>
            <a:fillRect/>
          </a:stretch>
        </p:blipFill>
        <p:spPr bwMode="auto">
          <a:xfrm>
            <a:off x="310772" y="5429264"/>
            <a:ext cx="398461" cy="405294"/>
          </a:xfrm>
          <a:prstGeom prst="rect">
            <a:avLst/>
          </a:prstGeom>
          <a:noFill/>
        </p:spPr>
      </p:pic>
      <p:sp>
        <p:nvSpPr>
          <p:cNvPr id="27" name="矩形 26"/>
          <p:cNvSpPr/>
          <p:nvPr/>
        </p:nvSpPr>
        <p:spPr>
          <a:xfrm>
            <a:off x="1239466" y="5357826"/>
            <a:ext cx="71438"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30" name="直線單箭頭接點 29"/>
          <p:cNvCxnSpPr/>
          <p:nvPr/>
        </p:nvCxnSpPr>
        <p:spPr>
          <a:xfrm>
            <a:off x="739400" y="5475650"/>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線單箭頭接點 32"/>
          <p:cNvCxnSpPr/>
          <p:nvPr/>
        </p:nvCxnSpPr>
        <p:spPr>
          <a:xfrm>
            <a:off x="739400" y="561852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739400" y="577092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40" name="Picture 4" descr="C:\Users\chteng\AppData\Local\Microsoft\Windows\Temporary Internet Files\Content.IE5\16R8KVFH\MCj03317950000[1].wmf"/>
          <p:cNvPicPr>
            <a:picLocks noChangeAspect="1" noChangeArrowheads="1"/>
          </p:cNvPicPr>
          <p:nvPr/>
        </p:nvPicPr>
        <p:blipFill>
          <a:blip r:embed="rId7" cstate="print"/>
          <a:srcRect/>
          <a:stretch>
            <a:fillRect/>
          </a:stretch>
        </p:blipFill>
        <p:spPr bwMode="auto">
          <a:xfrm>
            <a:off x="1621708" y="5438072"/>
            <a:ext cx="398461" cy="405294"/>
          </a:xfrm>
          <a:prstGeom prst="rect">
            <a:avLst/>
          </a:prstGeom>
          <a:noFill/>
        </p:spPr>
      </p:pic>
      <p:sp>
        <p:nvSpPr>
          <p:cNvPr id="41" name="矩形 40"/>
          <p:cNvSpPr/>
          <p:nvPr/>
        </p:nvSpPr>
        <p:spPr>
          <a:xfrm rot="1800000">
            <a:off x="2665818" y="5366634"/>
            <a:ext cx="71438" cy="50006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42" name="直線單箭頭接點 41"/>
          <p:cNvCxnSpPr/>
          <p:nvPr/>
        </p:nvCxnSpPr>
        <p:spPr>
          <a:xfrm>
            <a:off x="2050336" y="548445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050336" y="562733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2050336" y="577973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 name="文字方塊 44"/>
          <p:cNvSpPr txBox="1"/>
          <p:nvPr/>
        </p:nvSpPr>
        <p:spPr>
          <a:xfrm>
            <a:off x="214314" y="6090842"/>
            <a:ext cx="2928926" cy="584775"/>
          </a:xfrm>
          <a:prstGeom prst="rect">
            <a:avLst/>
          </a:prstGeom>
          <a:noFill/>
        </p:spPr>
        <p:txBody>
          <a:bodyPr wrap="square" rtlCol="0">
            <a:spAutoFit/>
          </a:bodyPr>
          <a:lstStyle/>
          <a:p>
            <a:r>
              <a:rPr lang="zh-TW" altLang="en-US" sz="1600" dirty="0" smtClean="0">
                <a:solidFill>
                  <a:srgbClr val="660066"/>
                </a:solidFill>
                <a:latin typeface="+mj-ea"/>
                <a:ea typeface="+mj-ea"/>
              </a:rPr>
              <a:t>表面越傾斜，單位面積所接收的能量越少</a:t>
            </a:r>
            <a:endParaRPr lang="zh-TW" altLang="en-US" sz="1600" dirty="0">
              <a:solidFill>
                <a:srgbClr val="660066"/>
              </a:solidFill>
              <a:latin typeface="+mj-ea"/>
              <a:ea typeface="+mj-ea"/>
            </a:endParaRPr>
          </a:p>
        </p:txBody>
      </p:sp>
      <p:pic>
        <p:nvPicPr>
          <p:cNvPr id="48" name="圖片 47" descr="0temp.jpg"/>
          <p:cNvPicPr>
            <a:picLocks noChangeAspect="1"/>
          </p:cNvPicPr>
          <p:nvPr/>
        </p:nvPicPr>
        <p:blipFill>
          <a:blip r:embed="rId8" cstate="print"/>
          <a:stretch>
            <a:fillRect/>
          </a:stretch>
        </p:blipFill>
        <p:spPr>
          <a:xfrm>
            <a:off x="4929190" y="4930444"/>
            <a:ext cx="1828808" cy="1213200"/>
          </a:xfrm>
          <a:prstGeom prst="rect">
            <a:avLst/>
          </a:prstGeom>
        </p:spPr>
      </p:pic>
      <p:pic>
        <p:nvPicPr>
          <p:cNvPr id="49" name="圖片 48" descr="0temp.jpg"/>
          <p:cNvPicPr>
            <a:picLocks noChangeAspect="1"/>
          </p:cNvPicPr>
          <p:nvPr/>
        </p:nvPicPr>
        <p:blipFill>
          <a:blip r:embed="rId9" cstate="print"/>
          <a:stretch>
            <a:fillRect/>
          </a:stretch>
        </p:blipFill>
        <p:spPr>
          <a:xfrm>
            <a:off x="3003891" y="4929198"/>
            <a:ext cx="1828809" cy="1213200"/>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pPr lvl="2"/>
            <a:r>
              <a:rPr lang="zh-TW" altLang="en-US" dirty="0" smtClean="0"/>
              <a:t>交錯的啞鈴：</a:t>
            </a:r>
            <a:endParaRPr lang="en-US" altLang="zh-TW" dirty="0" smtClean="0"/>
          </a:p>
          <a:p>
            <a:pPr lvl="3"/>
            <a:r>
              <a:rPr lang="zh-TW" altLang="en-US" dirty="0" smtClean="0"/>
              <a:t>交錯的啞鈴可以用球經過適當地縮放平移及旋轉後建立</a:t>
            </a:r>
          </a:p>
          <a:p>
            <a:pPr lvl="3"/>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40</a:t>
            </a:fld>
            <a:endParaRPr lang="zh-TW" altLang="en-US"/>
          </a:p>
        </p:txBody>
      </p:sp>
      <p:sp>
        <p:nvSpPr>
          <p:cNvPr id="5" name="矩形 4"/>
          <p:cNvSpPr/>
          <p:nvPr/>
        </p:nvSpPr>
        <p:spPr>
          <a:xfrm>
            <a:off x="357158" y="1285860"/>
            <a:ext cx="8501122" cy="4929222"/>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6" name="圖片 5" descr="影像1.jpg"/>
          <p:cNvPicPr>
            <a:picLocks noChangeAspect="1"/>
          </p:cNvPicPr>
          <p:nvPr/>
        </p:nvPicPr>
        <p:blipFill>
          <a:blip r:embed="rId2" cstate="print"/>
          <a:stretch>
            <a:fillRect/>
          </a:stretch>
        </p:blipFill>
        <p:spPr>
          <a:xfrm>
            <a:off x="500034" y="3500438"/>
            <a:ext cx="557213" cy="533400"/>
          </a:xfrm>
          <a:prstGeom prst="rect">
            <a:avLst/>
          </a:prstGeom>
        </p:spPr>
      </p:pic>
      <p:pic>
        <p:nvPicPr>
          <p:cNvPr id="7" name="圖片 6" descr="影像1.jpg"/>
          <p:cNvPicPr>
            <a:picLocks noChangeAspect="1"/>
          </p:cNvPicPr>
          <p:nvPr/>
        </p:nvPicPr>
        <p:blipFill>
          <a:blip r:embed="rId3" cstate="print"/>
          <a:stretch>
            <a:fillRect/>
          </a:stretch>
        </p:blipFill>
        <p:spPr>
          <a:xfrm>
            <a:off x="1706106" y="2714620"/>
            <a:ext cx="579878" cy="2071702"/>
          </a:xfrm>
          <a:prstGeom prst="rect">
            <a:avLst/>
          </a:prstGeom>
        </p:spPr>
      </p:pic>
      <p:pic>
        <p:nvPicPr>
          <p:cNvPr id="8" name="圖片 7" descr="影像1.jpg"/>
          <p:cNvPicPr>
            <a:picLocks noChangeAspect="1"/>
          </p:cNvPicPr>
          <p:nvPr/>
        </p:nvPicPr>
        <p:blipFill>
          <a:blip r:embed="rId2" cstate="print"/>
          <a:stretch>
            <a:fillRect/>
          </a:stretch>
        </p:blipFill>
        <p:spPr>
          <a:xfrm>
            <a:off x="1714480" y="1714488"/>
            <a:ext cx="557213" cy="533400"/>
          </a:xfrm>
          <a:prstGeom prst="rect">
            <a:avLst/>
          </a:prstGeom>
        </p:spPr>
      </p:pic>
      <p:pic>
        <p:nvPicPr>
          <p:cNvPr id="9" name="圖片 8" descr="影像1.jpg"/>
          <p:cNvPicPr>
            <a:picLocks noChangeAspect="1"/>
          </p:cNvPicPr>
          <p:nvPr/>
        </p:nvPicPr>
        <p:blipFill>
          <a:blip r:embed="rId2" cstate="print"/>
          <a:stretch>
            <a:fillRect/>
          </a:stretch>
        </p:blipFill>
        <p:spPr>
          <a:xfrm>
            <a:off x="1714480" y="5110178"/>
            <a:ext cx="557213" cy="533400"/>
          </a:xfrm>
          <a:prstGeom prst="rect">
            <a:avLst/>
          </a:prstGeom>
        </p:spPr>
      </p:pic>
      <p:sp>
        <p:nvSpPr>
          <p:cNvPr id="10" name="向右箭號 9"/>
          <p:cNvSpPr/>
          <p:nvPr/>
        </p:nvSpPr>
        <p:spPr>
          <a:xfrm>
            <a:off x="1142976" y="3643314"/>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1" name="向右箭號 10"/>
          <p:cNvSpPr/>
          <p:nvPr/>
        </p:nvSpPr>
        <p:spPr>
          <a:xfrm rot="18467839">
            <a:off x="793812" y="2774038"/>
            <a:ext cx="1086799" cy="19113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2" name="向右箭號 11"/>
          <p:cNvSpPr/>
          <p:nvPr/>
        </p:nvSpPr>
        <p:spPr>
          <a:xfrm rot="3173162">
            <a:off x="793812" y="4631426"/>
            <a:ext cx="1086799" cy="19113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3" name="加號 12"/>
          <p:cNvSpPr/>
          <p:nvPr/>
        </p:nvSpPr>
        <p:spPr>
          <a:xfrm>
            <a:off x="1857356" y="2336096"/>
            <a:ext cx="214314" cy="214314"/>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4" name="加號 13"/>
          <p:cNvSpPr/>
          <p:nvPr/>
        </p:nvSpPr>
        <p:spPr>
          <a:xfrm>
            <a:off x="1857356" y="4836426"/>
            <a:ext cx="214314" cy="214314"/>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5" name="向右箭號 14"/>
          <p:cNvSpPr/>
          <p:nvPr/>
        </p:nvSpPr>
        <p:spPr>
          <a:xfrm>
            <a:off x="2428860" y="3643314"/>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17" name="圖片 16" descr="影像1.jpg"/>
          <p:cNvPicPr>
            <a:picLocks noChangeAspect="1"/>
          </p:cNvPicPr>
          <p:nvPr/>
        </p:nvPicPr>
        <p:blipFill>
          <a:blip r:embed="rId4" cstate="print"/>
          <a:stretch>
            <a:fillRect/>
          </a:stretch>
        </p:blipFill>
        <p:spPr>
          <a:xfrm>
            <a:off x="3000364" y="2000240"/>
            <a:ext cx="714380" cy="3425777"/>
          </a:xfrm>
          <a:prstGeom prst="rect">
            <a:avLst/>
          </a:prstGeom>
        </p:spPr>
      </p:pic>
      <p:pic>
        <p:nvPicPr>
          <p:cNvPr id="18" name="圖片 17" descr="影像1.jpg"/>
          <p:cNvPicPr>
            <a:picLocks noChangeAspect="1"/>
          </p:cNvPicPr>
          <p:nvPr/>
        </p:nvPicPr>
        <p:blipFill>
          <a:blip r:embed="rId5" cstate="print"/>
          <a:stretch>
            <a:fillRect/>
          </a:stretch>
        </p:blipFill>
        <p:spPr>
          <a:xfrm>
            <a:off x="4714726" y="5143512"/>
            <a:ext cx="1643224" cy="923926"/>
          </a:xfrm>
          <a:prstGeom prst="rect">
            <a:avLst/>
          </a:prstGeom>
        </p:spPr>
      </p:pic>
      <p:sp>
        <p:nvSpPr>
          <p:cNvPr id="19" name="向右箭號 18"/>
          <p:cNvSpPr/>
          <p:nvPr/>
        </p:nvSpPr>
        <p:spPr>
          <a:xfrm>
            <a:off x="4071934" y="3640278"/>
            <a:ext cx="785818" cy="21735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向右箭號 19"/>
          <p:cNvSpPr/>
          <p:nvPr/>
        </p:nvSpPr>
        <p:spPr>
          <a:xfrm rot="18467839">
            <a:off x="3722770" y="2771002"/>
            <a:ext cx="1086799" cy="19113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向右箭號 20"/>
          <p:cNvSpPr/>
          <p:nvPr/>
        </p:nvSpPr>
        <p:spPr>
          <a:xfrm rot="3173162">
            <a:off x="3722770" y="4628390"/>
            <a:ext cx="1086799" cy="191135"/>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22" name="圖片 21" descr="影像1.jpg"/>
          <p:cNvPicPr>
            <a:picLocks noChangeAspect="1"/>
          </p:cNvPicPr>
          <p:nvPr/>
        </p:nvPicPr>
        <p:blipFill>
          <a:blip r:embed="rId6" cstate="print"/>
          <a:stretch>
            <a:fillRect/>
          </a:stretch>
        </p:blipFill>
        <p:spPr>
          <a:xfrm>
            <a:off x="4643438" y="1357298"/>
            <a:ext cx="1850400" cy="925200"/>
          </a:xfrm>
          <a:prstGeom prst="rect">
            <a:avLst/>
          </a:prstGeom>
        </p:spPr>
      </p:pic>
      <p:pic>
        <p:nvPicPr>
          <p:cNvPr id="23" name="圖片 22" descr="影像1.jpg"/>
          <p:cNvPicPr>
            <a:picLocks noChangeAspect="1"/>
          </p:cNvPicPr>
          <p:nvPr/>
        </p:nvPicPr>
        <p:blipFill>
          <a:blip r:embed="rId7" cstate="print"/>
          <a:stretch>
            <a:fillRect/>
          </a:stretch>
        </p:blipFill>
        <p:spPr>
          <a:xfrm>
            <a:off x="5389936" y="2643182"/>
            <a:ext cx="539386" cy="2257429"/>
          </a:xfrm>
          <a:prstGeom prst="rect">
            <a:avLst/>
          </a:prstGeom>
        </p:spPr>
      </p:pic>
      <p:sp>
        <p:nvSpPr>
          <p:cNvPr id="24" name="加號 23"/>
          <p:cNvSpPr/>
          <p:nvPr/>
        </p:nvSpPr>
        <p:spPr>
          <a:xfrm>
            <a:off x="5500694" y="2214554"/>
            <a:ext cx="214314" cy="214314"/>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5" name="加號 24"/>
          <p:cNvSpPr/>
          <p:nvPr/>
        </p:nvSpPr>
        <p:spPr>
          <a:xfrm>
            <a:off x="5429256" y="4996918"/>
            <a:ext cx="214314" cy="214314"/>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6" name="向右箭號 25"/>
          <p:cNvSpPr/>
          <p:nvPr/>
        </p:nvSpPr>
        <p:spPr>
          <a:xfrm>
            <a:off x="6143636" y="3643314"/>
            <a:ext cx="428628"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27" name="圖片 26" descr="影像1.jpg"/>
          <p:cNvPicPr>
            <a:picLocks noChangeAspect="1"/>
          </p:cNvPicPr>
          <p:nvPr/>
        </p:nvPicPr>
        <p:blipFill>
          <a:blip r:embed="rId8" cstate="print"/>
          <a:stretch>
            <a:fillRect/>
          </a:stretch>
        </p:blipFill>
        <p:spPr>
          <a:xfrm>
            <a:off x="6643702" y="2571744"/>
            <a:ext cx="2157543" cy="225742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pPr lvl="2"/>
            <a:r>
              <a:rPr lang="zh-TW" altLang="en-US" dirty="0" smtClean="0"/>
              <a:t>光源位置的設定：</a:t>
            </a:r>
            <a:endParaRPr lang="en-US" altLang="zh-TW" dirty="0" smtClean="0"/>
          </a:p>
          <a:p>
            <a:pPr lvl="3"/>
            <a:r>
              <a:rPr lang="zh-TW" altLang="en-US" dirty="0" smtClean="0"/>
              <a:t>若將設定光源位置的指令放在</a:t>
            </a:r>
            <a:r>
              <a:rPr lang="en-US" altLang="zh-TW" dirty="0" err="1" smtClean="0"/>
              <a:t>gluLookAt</a:t>
            </a:r>
            <a:r>
              <a:rPr lang="zh-TW" altLang="en-US" dirty="0" smtClean="0"/>
              <a:t>指令之前，則光源位置會隨著視角的改變而改變</a:t>
            </a:r>
            <a:r>
              <a:rPr lang="en-US" altLang="zh-TW" dirty="0" smtClean="0"/>
              <a:t>(</a:t>
            </a:r>
            <a:r>
              <a:rPr lang="zh-TW" altLang="en-US" dirty="0" smtClean="0"/>
              <a:t>就像光源是連結在攝影機上</a:t>
            </a:r>
            <a:r>
              <a:rPr lang="en-US" altLang="zh-TW" dirty="0" smtClean="0"/>
              <a:t>)</a:t>
            </a:r>
            <a:endParaRPr lang="zh-TW" altLang="en-US" dirty="0"/>
          </a:p>
        </p:txBody>
      </p:sp>
      <p:sp>
        <p:nvSpPr>
          <p:cNvPr id="4" name="投影片編號版面配置區 3"/>
          <p:cNvSpPr>
            <a:spLocks noGrp="1"/>
          </p:cNvSpPr>
          <p:nvPr>
            <p:ph type="sldNum" sz="quarter" idx="13"/>
          </p:nvPr>
        </p:nvSpPr>
        <p:spPr>
          <a:xfrm>
            <a:off x="6553200" y="6173787"/>
            <a:ext cx="2133600" cy="476250"/>
          </a:xfrm>
        </p:spPr>
        <p:txBody>
          <a:bodyPr/>
          <a:lstStyle/>
          <a:p>
            <a:pPr>
              <a:defRPr/>
            </a:pPr>
            <a:fld id="{AF70BC1E-29C6-4484-9D37-63019B8C4D97}" type="slidenum">
              <a:rPr lang="zh-TW" altLang="en-US" smtClean="0"/>
              <a:pPr>
                <a:defRPr/>
              </a:pPr>
              <a:t>41</a:t>
            </a:fld>
            <a:endParaRPr lang="zh-TW" altLang="en-US"/>
          </a:p>
        </p:txBody>
      </p:sp>
      <p:sp>
        <p:nvSpPr>
          <p:cNvPr id="5" name="矩形 4"/>
          <p:cNvSpPr/>
          <p:nvPr/>
        </p:nvSpPr>
        <p:spPr>
          <a:xfrm>
            <a:off x="1714480" y="1571612"/>
            <a:ext cx="6715172" cy="1285884"/>
          </a:xfrm>
          <a:prstGeom prst="rect">
            <a:avLst/>
          </a:prstGeom>
          <a:solidFill>
            <a:srgbClr val="FFFF99"/>
          </a:solidFill>
          <a:ln>
            <a:noFill/>
          </a:ln>
          <a:effectLst>
            <a:outerShdw blurRad="50800" dist="38100" dir="2700000" algn="tl" rotWithShape="0">
              <a:prstClr val="black">
                <a:alpha val="40000"/>
              </a:prstClr>
            </a:outerShdw>
          </a:effectLst>
        </p:spPr>
        <p:style>
          <a:lnRef idx="1">
            <a:schemeClr val="accent6"/>
          </a:lnRef>
          <a:fillRef idx="2">
            <a:schemeClr val="accent6"/>
          </a:fillRef>
          <a:effectRef idx="1">
            <a:schemeClr val="accent6"/>
          </a:effectRef>
          <a:fontRef idx="minor">
            <a:schemeClr val="dk1"/>
          </a:fontRef>
        </p:style>
        <p:txBody>
          <a:bodyPr rtlCol="0" anchor="ctr"/>
          <a:lstStyle/>
          <a:p>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光源</a:t>
            </a:r>
            <a:r>
              <a:rPr lang="en-US" altLang="zh-TW" sz="1200" dirty="0" smtClean="0">
                <a:solidFill>
                  <a:srgbClr val="9900CC"/>
                </a:solidFill>
                <a:latin typeface="BatangChe" pitchFamily="49" charset="-127"/>
                <a:ea typeface="BatangChe" pitchFamily="49" charset="-127"/>
              </a:rPr>
              <a:t>1</a:t>
            </a:r>
            <a:r>
              <a:rPr lang="zh-TW" altLang="en-US" sz="1200" dirty="0" smtClean="0">
                <a:solidFill>
                  <a:srgbClr val="9900CC"/>
                </a:solidFill>
                <a:latin typeface="BatangChe" pitchFamily="49" charset="-127"/>
                <a:ea typeface="BatangChe" pitchFamily="49" charset="-127"/>
              </a:rPr>
              <a:t>的位置會隨著攝影機位置的改變而改變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光源</a:t>
            </a:r>
            <a:r>
              <a:rPr lang="en-US" altLang="zh-TW" sz="1200" dirty="0" smtClean="0">
                <a:solidFill>
                  <a:srgbClr val="9900CC"/>
                </a:solidFill>
                <a:latin typeface="BatangChe" pitchFamily="49" charset="-127"/>
                <a:ea typeface="BatangChe" pitchFamily="49" charset="-127"/>
              </a:rPr>
              <a:t>1</a:t>
            </a:r>
            <a:r>
              <a:rPr lang="zh-TW" altLang="en-US" sz="1200" dirty="0" smtClean="0">
                <a:solidFill>
                  <a:srgbClr val="9900CC"/>
                </a:solidFill>
                <a:latin typeface="BatangChe" pitchFamily="49" charset="-127"/>
                <a:ea typeface="BatangChe" pitchFamily="49" charset="-127"/>
              </a:rPr>
              <a:t>與攝影機的相對位置維持不變</a:t>
            </a:r>
            <a:r>
              <a:rPr lang="en-US" altLang="zh-TW" sz="1200" dirty="0" smtClean="0">
                <a:solidFill>
                  <a:srgbClr val="9900CC"/>
                </a:solidFill>
                <a:latin typeface="BatangChe" pitchFamily="49" charset="-127"/>
                <a:ea typeface="BatangChe" pitchFamily="49" charset="-127"/>
              </a:rPr>
              <a:t>)</a:t>
            </a:r>
          </a:p>
          <a:p>
            <a:r>
              <a:rPr lang="en-US" altLang="zh-TW" sz="1200" dirty="0" err="1" smtClean="0">
                <a:solidFill>
                  <a:srgbClr val="FF0000"/>
                </a:solidFill>
                <a:latin typeface="BatangChe" pitchFamily="49" charset="-127"/>
                <a:ea typeface="BatangChe" pitchFamily="49" charset="-127"/>
              </a:rPr>
              <a:t>Gl.glLightfv</a:t>
            </a:r>
            <a:r>
              <a:rPr lang="en-US" altLang="zh-TW" sz="1200" dirty="0" smtClean="0">
                <a:solidFill>
                  <a:srgbClr val="FF0000"/>
                </a:solidFill>
                <a:latin typeface="BatangChe" pitchFamily="49" charset="-127"/>
                <a:ea typeface="BatangChe" pitchFamily="49" charset="-127"/>
              </a:rPr>
              <a:t>(Gl.GL_LIGHT1, </a:t>
            </a:r>
            <a:r>
              <a:rPr lang="en-US" altLang="zh-TW" sz="1200" dirty="0" err="1" smtClean="0">
                <a:solidFill>
                  <a:srgbClr val="FF0000"/>
                </a:solidFill>
                <a:latin typeface="BatangChe" pitchFamily="49" charset="-127"/>
                <a:ea typeface="BatangChe" pitchFamily="49" charset="-127"/>
              </a:rPr>
              <a:t>Gl.GL_POSITION</a:t>
            </a:r>
            <a:r>
              <a:rPr lang="en-US" altLang="zh-TW" sz="1200" dirty="0" smtClean="0">
                <a:solidFill>
                  <a:srgbClr val="FF0000"/>
                </a:solidFill>
                <a:latin typeface="BatangChe" pitchFamily="49" charset="-127"/>
                <a:ea typeface="BatangChe" pitchFamily="49" charset="-127"/>
              </a:rPr>
              <a:t>, light1_position); </a:t>
            </a:r>
          </a:p>
          <a:p>
            <a:r>
              <a:rPr lang="en-US" altLang="zh-TW" sz="1200" dirty="0" err="1" smtClean="0">
                <a:solidFill>
                  <a:schemeClr val="tx1"/>
                </a:solidFill>
                <a:latin typeface="BatangChe" pitchFamily="49" charset="-127"/>
                <a:ea typeface="BatangChe" pitchFamily="49" charset="-127"/>
              </a:rPr>
              <a:t>Glu.gluLookAt</a:t>
            </a:r>
            <a:r>
              <a:rPr lang="en-US" altLang="zh-TW" sz="1200" dirty="0" smtClean="0">
                <a:solidFill>
                  <a:schemeClr val="tx1"/>
                </a:solidFill>
                <a:latin typeface="BatangChe" pitchFamily="49" charset="-127"/>
                <a:ea typeface="BatangChe" pitchFamily="49" charset="-127"/>
              </a:rPr>
              <a:t>(...);</a:t>
            </a:r>
          </a:p>
          <a:p>
            <a:r>
              <a:rPr lang="en-US" altLang="zh-TW" sz="1200" dirty="0" err="1" smtClean="0">
                <a:solidFill>
                  <a:srgbClr val="FF0000"/>
                </a:solidFill>
                <a:latin typeface="BatangChe" pitchFamily="49" charset="-127"/>
                <a:ea typeface="BatangChe" pitchFamily="49" charset="-127"/>
              </a:rPr>
              <a:t>Gl.glLightfv</a:t>
            </a:r>
            <a:r>
              <a:rPr lang="en-US" altLang="zh-TW" sz="1200" dirty="0" smtClean="0">
                <a:solidFill>
                  <a:srgbClr val="FF0000"/>
                </a:solidFill>
                <a:latin typeface="BatangChe" pitchFamily="49" charset="-127"/>
                <a:ea typeface="BatangChe" pitchFamily="49" charset="-127"/>
              </a:rPr>
              <a:t>(Gl.GL_LIGHT0, </a:t>
            </a:r>
            <a:r>
              <a:rPr lang="en-US" altLang="zh-TW" sz="1200" dirty="0" err="1" smtClean="0">
                <a:solidFill>
                  <a:srgbClr val="FF0000"/>
                </a:solidFill>
                <a:latin typeface="BatangChe" pitchFamily="49" charset="-127"/>
                <a:ea typeface="BatangChe" pitchFamily="49" charset="-127"/>
              </a:rPr>
              <a:t>Gl.GL_POSITION</a:t>
            </a:r>
            <a:r>
              <a:rPr lang="en-US" altLang="zh-TW" sz="1200" dirty="0" smtClean="0">
                <a:solidFill>
                  <a:srgbClr val="FF0000"/>
                </a:solidFill>
                <a:latin typeface="BatangChe" pitchFamily="49" charset="-127"/>
                <a:ea typeface="BatangChe" pitchFamily="49" charset="-127"/>
              </a:rPr>
              <a:t>, light0_position);</a:t>
            </a:r>
          </a:p>
          <a:p>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光源</a:t>
            </a:r>
            <a:r>
              <a:rPr lang="en-US" altLang="zh-TW" sz="1200" dirty="0" smtClean="0">
                <a:solidFill>
                  <a:srgbClr val="9900CC"/>
                </a:solidFill>
                <a:latin typeface="BatangChe" pitchFamily="49" charset="-127"/>
                <a:ea typeface="BatangChe" pitchFamily="49" charset="-127"/>
              </a:rPr>
              <a:t>0</a:t>
            </a:r>
            <a:r>
              <a:rPr lang="zh-TW" altLang="en-US" sz="1200" dirty="0" smtClean="0">
                <a:solidFill>
                  <a:srgbClr val="9900CC"/>
                </a:solidFill>
                <a:latin typeface="BatangChe" pitchFamily="49" charset="-127"/>
                <a:ea typeface="BatangChe" pitchFamily="49" charset="-127"/>
              </a:rPr>
              <a:t>的位置不會隨著攝影機位置的改變而改變 </a:t>
            </a:r>
            <a:r>
              <a:rPr lang="en-US" altLang="zh-TW" sz="1200" dirty="0" smtClean="0">
                <a:solidFill>
                  <a:srgbClr val="9900CC"/>
                </a:solidFill>
                <a:latin typeface="BatangChe" pitchFamily="49" charset="-127"/>
                <a:ea typeface="BatangChe" pitchFamily="49" charset="-127"/>
              </a:rPr>
              <a:t>(</a:t>
            </a:r>
            <a:r>
              <a:rPr lang="zh-TW" altLang="en-US" sz="1200" dirty="0" smtClean="0">
                <a:solidFill>
                  <a:srgbClr val="9900CC"/>
                </a:solidFill>
                <a:latin typeface="BatangChe" pitchFamily="49" charset="-127"/>
                <a:ea typeface="BatangChe" pitchFamily="49" charset="-127"/>
              </a:rPr>
              <a:t>光源</a:t>
            </a:r>
            <a:r>
              <a:rPr lang="en-US" altLang="zh-TW" sz="1200" dirty="0" smtClean="0">
                <a:solidFill>
                  <a:srgbClr val="9900CC"/>
                </a:solidFill>
                <a:latin typeface="BatangChe" pitchFamily="49" charset="-127"/>
                <a:ea typeface="BatangChe" pitchFamily="49" charset="-127"/>
              </a:rPr>
              <a:t>0</a:t>
            </a:r>
            <a:r>
              <a:rPr lang="zh-TW" altLang="en-US" sz="1200" dirty="0" smtClean="0">
                <a:solidFill>
                  <a:srgbClr val="9900CC"/>
                </a:solidFill>
                <a:latin typeface="BatangChe" pitchFamily="49" charset="-127"/>
                <a:ea typeface="BatangChe" pitchFamily="49" charset="-127"/>
              </a:rPr>
              <a:t>的位置與攝影機的位置無關</a:t>
            </a:r>
            <a:r>
              <a:rPr lang="en-US" altLang="zh-TW" sz="1200" dirty="0" smtClean="0">
                <a:solidFill>
                  <a:srgbClr val="9900CC"/>
                </a:solidFill>
                <a:latin typeface="BatangChe" pitchFamily="49" charset="-127"/>
                <a:ea typeface="BatangChe" pitchFamily="49" charset="-127"/>
              </a:rPr>
              <a:t>)</a:t>
            </a:r>
          </a:p>
        </p:txBody>
      </p:sp>
      <p:sp>
        <p:nvSpPr>
          <p:cNvPr id="6" name="文字方塊 5"/>
          <p:cNvSpPr txBox="1"/>
          <p:nvPr/>
        </p:nvSpPr>
        <p:spPr>
          <a:xfrm>
            <a:off x="2357422" y="3071810"/>
            <a:ext cx="4929222" cy="2585323"/>
          </a:xfrm>
          <a:prstGeom prst="rect">
            <a:avLst/>
          </a:prstGeom>
          <a:noFill/>
        </p:spPr>
        <p:txBody>
          <a:bodyPr wrap="square" rtlCol="0">
            <a:spAutoFit/>
          </a:bodyPr>
          <a:lstStyle/>
          <a:p>
            <a:r>
              <a:rPr lang="en-US" altLang="zh-TW" dirty="0" err="1" smtClean="0">
                <a:solidFill>
                  <a:srgbClr val="660066"/>
                </a:solidFill>
              </a:rPr>
              <a:t>glMatrixMode</a:t>
            </a:r>
            <a:r>
              <a:rPr lang="en-US" altLang="zh-TW" dirty="0" smtClean="0">
                <a:solidFill>
                  <a:srgbClr val="660066"/>
                </a:solidFill>
              </a:rPr>
              <a:t>(GL_MODELVIEW);</a:t>
            </a:r>
          </a:p>
          <a:p>
            <a:r>
              <a:rPr lang="en-US" altLang="zh-TW" dirty="0" err="1" smtClean="0">
                <a:solidFill>
                  <a:srgbClr val="660066"/>
                </a:solidFill>
              </a:rPr>
              <a:t>glLoadIdentity</a:t>
            </a:r>
            <a:r>
              <a:rPr lang="en-US" altLang="zh-TW" dirty="0" smtClean="0">
                <a:solidFill>
                  <a:srgbClr val="660066"/>
                </a:solidFill>
              </a:rPr>
              <a:t>();</a:t>
            </a:r>
          </a:p>
          <a:p>
            <a:endParaRPr lang="en-US" altLang="zh-TW" dirty="0" smtClean="0">
              <a:solidFill>
                <a:srgbClr val="660066"/>
              </a:solidFill>
            </a:endParaRPr>
          </a:p>
          <a:p>
            <a:endParaRPr lang="en-US" altLang="zh-TW" dirty="0" smtClean="0">
              <a:solidFill>
                <a:srgbClr val="660066"/>
              </a:solidFill>
            </a:endParaRPr>
          </a:p>
          <a:p>
            <a:endParaRPr lang="en-US" altLang="zh-TW" dirty="0" smtClean="0">
              <a:solidFill>
                <a:srgbClr val="660066"/>
              </a:solidFill>
            </a:endParaRPr>
          </a:p>
          <a:p>
            <a:endParaRPr lang="en-US" altLang="zh-TW" dirty="0" smtClean="0">
              <a:solidFill>
                <a:srgbClr val="660066"/>
              </a:solidFill>
            </a:endParaRPr>
          </a:p>
          <a:p>
            <a:r>
              <a:rPr lang="en-US" altLang="zh-TW" dirty="0" err="1" smtClean="0">
                <a:solidFill>
                  <a:srgbClr val="660066"/>
                </a:solidFill>
              </a:rPr>
              <a:t>gluLookAt</a:t>
            </a:r>
            <a:r>
              <a:rPr lang="en-US" altLang="zh-TW" dirty="0" smtClean="0">
                <a:solidFill>
                  <a:srgbClr val="660066"/>
                </a:solidFill>
              </a:rPr>
              <a:t>(…);</a:t>
            </a:r>
          </a:p>
          <a:p>
            <a:endParaRPr lang="en-US" altLang="zh-TW" dirty="0" smtClean="0">
              <a:solidFill>
                <a:srgbClr val="660066"/>
              </a:solidFill>
            </a:endParaRPr>
          </a:p>
          <a:p>
            <a:endParaRPr lang="zh-TW" altLang="en-US" dirty="0">
              <a:solidFill>
                <a:srgbClr val="660066"/>
              </a:solidFill>
            </a:endParaRPr>
          </a:p>
        </p:txBody>
      </p:sp>
      <p:cxnSp>
        <p:nvCxnSpPr>
          <p:cNvPr id="8" name="直線接點 7"/>
          <p:cNvCxnSpPr/>
          <p:nvPr/>
        </p:nvCxnSpPr>
        <p:spPr>
          <a:xfrm flipV="1">
            <a:off x="928662" y="4929198"/>
            <a:ext cx="7143800" cy="0"/>
          </a:xfrm>
          <a:prstGeom prst="line">
            <a:avLst/>
          </a:prstGeom>
          <a:ln>
            <a:solidFill>
              <a:srgbClr val="FF0000">
                <a:alpha val="49000"/>
              </a:srgbClr>
            </a:solidFill>
            <a:prstDash val="dash"/>
          </a:ln>
        </p:spPr>
        <p:style>
          <a:lnRef idx="1">
            <a:schemeClr val="accent1"/>
          </a:lnRef>
          <a:fillRef idx="0">
            <a:schemeClr val="accent1"/>
          </a:fillRef>
          <a:effectRef idx="0">
            <a:schemeClr val="accent1"/>
          </a:effectRef>
          <a:fontRef idx="minor">
            <a:schemeClr val="tx1"/>
          </a:fontRef>
        </p:style>
      </p:cxnSp>
      <p:cxnSp>
        <p:nvCxnSpPr>
          <p:cNvPr id="9" name="直線接點 8"/>
          <p:cNvCxnSpPr/>
          <p:nvPr/>
        </p:nvCxnSpPr>
        <p:spPr>
          <a:xfrm flipV="1">
            <a:off x="1000100" y="3500438"/>
            <a:ext cx="7143800" cy="0"/>
          </a:xfrm>
          <a:prstGeom prst="line">
            <a:avLst/>
          </a:prstGeom>
          <a:ln>
            <a:solidFill>
              <a:srgbClr val="FF0000">
                <a:alpha val="49000"/>
              </a:srgbClr>
            </a:solidFill>
            <a:prstDash val="dash"/>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2285984" y="4059800"/>
            <a:ext cx="4071966" cy="369332"/>
          </a:xfrm>
          <a:prstGeom prst="rect">
            <a:avLst/>
          </a:prstGeom>
          <a:noFill/>
        </p:spPr>
        <p:txBody>
          <a:bodyPr wrap="square" rtlCol="0">
            <a:spAutoFit/>
          </a:bodyPr>
          <a:lstStyle/>
          <a:p>
            <a:r>
              <a:rPr lang="zh-TW" altLang="en-US" dirty="0" smtClean="0">
                <a:solidFill>
                  <a:srgbClr val="FF0000"/>
                </a:solidFill>
                <a:latin typeface="+mn-ea"/>
                <a:ea typeface="+mn-ea"/>
              </a:rPr>
              <a:t>相機座標系，以相機的位置當作原點</a:t>
            </a:r>
            <a:endParaRPr lang="zh-TW" altLang="en-US" dirty="0">
              <a:solidFill>
                <a:srgbClr val="FF0000"/>
              </a:solidFill>
              <a:latin typeface="+mn-ea"/>
              <a:ea typeface="+mn-ea"/>
            </a:endParaRPr>
          </a:p>
        </p:txBody>
      </p:sp>
      <p:sp>
        <p:nvSpPr>
          <p:cNvPr id="15" name="文字方塊 14"/>
          <p:cNvSpPr txBox="1"/>
          <p:nvPr/>
        </p:nvSpPr>
        <p:spPr>
          <a:xfrm>
            <a:off x="2285984" y="5357826"/>
            <a:ext cx="4071966" cy="646331"/>
          </a:xfrm>
          <a:prstGeom prst="rect">
            <a:avLst/>
          </a:prstGeom>
          <a:noFill/>
        </p:spPr>
        <p:txBody>
          <a:bodyPr wrap="square" rtlCol="0">
            <a:spAutoFit/>
          </a:bodyPr>
          <a:lstStyle/>
          <a:p>
            <a:r>
              <a:rPr lang="zh-TW" altLang="en-US" dirty="0" smtClean="0">
                <a:solidFill>
                  <a:srgbClr val="FF0000"/>
                </a:solidFill>
                <a:latin typeface="+mn-ea"/>
                <a:ea typeface="+mn-ea"/>
              </a:rPr>
              <a:t>物件座標系</a:t>
            </a:r>
            <a:r>
              <a:rPr lang="en-US" altLang="zh-TW" dirty="0" smtClean="0">
                <a:solidFill>
                  <a:srgbClr val="FF0000"/>
                </a:solidFill>
                <a:latin typeface="+mn-ea"/>
                <a:ea typeface="+mn-ea"/>
              </a:rPr>
              <a:t>(</a:t>
            </a:r>
            <a:r>
              <a:rPr lang="zh-TW" altLang="en-US" dirty="0" smtClean="0">
                <a:solidFill>
                  <a:srgbClr val="FF0000"/>
                </a:solidFill>
                <a:latin typeface="+mn-ea"/>
                <a:ea typeface="+mn-ea"/>
              </a:rPr>
              <a:t>或世界座標系</a:t>
            </a:r>
            <a:r>
              <a:rPr lang="en-US" altLang="zh-TW" dirty="0" smtClean="0">
                <a:solidFill>
                  <a:srgbClr val="FF0000"/>
                </a:solidFill>
                <a:latin typeface="+mn-ea"/>
                <a:ea typeface="+mn-ea"/>
              </a:rPr>
              <a:t>)</a:t>
            </a:r>
            <a:r>
              <a:rPr lang="zh-TW" altLang="en-US" dirty="0" smtClean="0">
                <a:solidFill>
                  <a:srgbClr val="FF0000"/>
                </a:solidFill>
                <a:latin typeface="+mn-ea"/>
                <a:ea typeface="+mn-ea"/>
              </a:rPr>
              <a:t>，以</a:t>
            </a:r>
            <a:r>
              <a:rPr lang="en-US" altLang="zh-TW" dirty="0" smtClean="0">
                <a:solidFill>
                  <a:srgbClr val="FF0000"/>
                </a:solidFill>
                <a:latin typeface="+mn-lt"/>
                <a:ea typeface="+mn-ea"/>
              </a:rPr>
              <a:t>OpenGL</a:t>
            </a:r>
            <a:r>
              <a:rPr lang="zh-TW" altLang="en-US" dirty="0" smtClean="0">
                <a:solidFill>
                  <a:srgbClr val="FF0000"/>
                </a:solidFill>
                <a:latin typeface="+mn-ea"/>
                <a:ea typeface="+mn-ea"/>
              </a:rPr>
              <a:t>預設的座標原點作為原點</a:t>
            </a:r>
            <a:endParaRPr lang="zh-TW" altLang="en-US" dirty="0">
              <a:solidFill>
                <a:srgbClr val="FF0000"/>
              </a:solidFill>
              <a:latin typeface="+mn-ea"/>
              <a:ea typeface="+mn-ea"/>
            </a:endParaRPr>
          </a:p>
        </p:txBody>
      </p:sp>
      <p:pic>
        <p:nvPicPr>
          <p:cNvPr id="16" name="Picture 2"/>
          <p:cNvPicPr>
            <a:picLocks noChangeAspect="1" noChangeArrowheads="1"/>
          </p:cNvPicPr>
          <p:nvPr/>
        </p:nvPicPr>
        <p:blipFill>
          <a:blip r:embed="rId2" cstate="print"/>
          <a:srcRect/>
          <a:stretch>
            <a:fillRect/>
          </a:stretch>
        </p:blipFill>
        <p:spPr bwMode="auto">
          <a:xfrm>
            <a:off x="6429388" y="3584403"/>
            <a:ext cx="1214446" cy="1233422"/>
          </a:xfrm>
          <a:prstGeom prst="rect">
            <a:avLst/>
          </a:prstGeom>
          <a:noFill/>
          <a:ln w="9525">
            <a:noFill/>
            <a:miter lim="800000"/>
            <a:headEnd/>
            <a:tailEnd/>
          </a:ln>
          <a:effectLst>
            <a:outerShdw blurRad="50800" dist="38100" dir="2700000" algn="tl" rotWithShape="0">
              <a:prstClr val="black">
                <a:alpha val="40000"/>
              </a:prstClr>
            </a:outerShdw>
          </a:effectLst>
        </p:spPr>
      </p:pic>
      <p:pic>
        <p:nvPicPr>
          <p:cNvPr id="17" name="Picture 3"/>
          <p:cNvPicPr>
            <a:picLocks noChangeAspect="1" noChangeArrowheads="1"/>
          </p:cNvPicPr>
          <p:nvPr/>
        </p:nvPicPr>
        <p:blipFill>
          <a:blip r:embed="rId3" cstate="print"/>
          <a:srcRect/>
          <a:stretch>
            <a:fillRect/>
          </a:stretch>
        </p:blipFill>
        <p:spPr bwMode="auto">
          <a:xfrm>
            <a:off x="6429388" y="5000636"/>
            <a:ext cx="1194148" cy="1234800"/>
          </a:xfrm>
          <a:prstGeom prst="rect">
            <a:avLst/>
          </a:prstGeom>
          <a:noFill/>
          <a:ln w="9525">
            <a:noFill/>
            <a:miter lim="800000"/>
            <a:headEnd/>
            <a:tailEnd/>
          </a:ln>
          <a:effectLst>
            <a:outerShdw blurRad="50800" dist="38100" dir="2700000" algn="tl" rotWithShape="0">
              <a:prstClr val="black">
                <a:alpha val="40000"/>
              </a:prstClr>
            </a:outerShdw>
          </a:effectLst>
        </p:spPr>
      </p:pic>
      <p:cxnSp>
        <p:nvCxnSpPr>
          <p:cNvPr id="19" name="直線單箭頭接點 18"/>
          <p:cNvCxnSpPr/>
          <p:nvPr/>
        </p:nvCxnSpPr>
        <p:spPr>
          <a:xfrm>
            <a:off x="7215206" y="4214818"/>
            <a:ext cx="642942" cy="1588"/>
          </a:xfrm>
          <a:prstGeom prst="straightConnector1">
            <a:avLst/>
          </a:prstGeom>
          <a:ln>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7858148" y="4049917"/>
            <a:ext cx="642942" cy="307777"/>
          </a:xfrm>
          <a:prstGeom prst="rect">
            <a:avLst/>
          </a:prstGeom>
          <a:noFill/>
        </p:spPr>
        <p:txBody>
          <a:bodyPr wrap="square" rtlCol="0">
            <a:spAutoFit/>
          </a:bodyPr>
          <a:lstStyle/>
          <a:p>
            <a:r>
              <a:rPr lang="zh-TW" altLang="en-US" sz="1400" dirty="0" smtClean="0">
                <a:solidFill>
                  <a:srgbClr val="FF0000"/>
                </a:solidFill>
                <a:latin typeface="+mn-ea"/>
                <a:ea typeface="+mn-ea"/>
              </a:rPr>
              <a:t>原點</a:t>
            </a:r>
            <a:endParaRPr lang="zh-TW" altLang="en-US" sz="1400" dirty="0">
              <a:solidFill>
                <a:srgbClr val="FF0000"/>
              </a:solidFill>
              <a:latin typeface="+mn-ea"/>
              <a:ea typeface="+mn-ea"/>
            </a:endParaRPr>
          </a:p>
        </p:txBody>
      </p:sp>
      <p:cxnSp>
        <p:nvCxnSpPr>
          <p:cNvPr id="25" name="直線單箭頭接點 24"/>
          <p:cNvCxnSpPr/>
          <p:nvPr/>
        </p:nvCxnSpPr>
        <p:spPr>
          <a:xfrm>
            <a:off x="6761526" y="5895470"/>
            <a:ext cx="1096622" cy="0"/>
          </a:xfrm>
          <a:prstGeom prst="straightConnector1">
            <a:avLst/>
          </a:prstGeom>
          <a:ln>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7858148" y="5715016"/>
            <a:ext cx="642942" cy="307777"/>
          </a:xfrm>
          <a:prstGeom prst="rect">
            <a:avLst/>
          </a:prstGeom>
          <a:noFill/>
        </p:spPr>
        <p:txBody>
          <a:bodyPr wrap="square" rtlCol="0">
            <a:spAutoFit/>
          </a:bodyPr>
          <a:lstStyle/>
          <a:p>
            <a:r>
              <a:rPr lang="zh-TW" altLang="en-US" sz="1400" dirty="0" smtClean="0">
                <a:solidFill>
                  <a:srgbClr val="FF0000"/>
                </a:solidFill>
                <a:latin typeface="+mn-ea"/>
                <a:ea typeface="+mn-ea"/>
              </a:rPr>
              <a:t>原點</a:t>
            </a:r>
            <a:endParaRPr lang="zh-TW" altLang="en-US" sz="1400" dirty="0">
              <a:solidFill>
                <a:srgbClr val="FF0000"/>
              </a:solidFill>
              <a:latin typeface="+mn-ea"/>
              <a:ea typeface="+mn-ea"/>
            </a:endParaRPr>
          </a:p>
        </p:txBody>
      </p:sp>
      <p:sp>
        <p:nvSpPr>
          <p:cNvPr id="28" name="上-下雙向箭號 27"/>
          <p:cNvSpPr/>
          <p:nvPr/>
        </p:nvSpPr>
        <p:spPr>
          <a:xfrm>
            <a:off x="1714480" y="3500438"/>
            <a:ext cx="214314" cy="1428760"/>
          </a:xfrm>
          <a:prstGeom prst="up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9" name="上-下雙向箭號 28"/>
          <p:cNvSpPr/>
          <p:nvPr/>
        </p:nvSpPr>
        <p:spPr>
          <a:xfrm>
            <a:off x="1714480" y="4941724"/>
            <a:ext cx="214314" cy="1428760"/>
          </a:xfrm>
          <a:prstGeom prst="upDown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50000" t="50000" r="50000" b="50000"/>
            </a:path>
            <a:tileRect/>
          </a:gra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928662" y="1785926"/>
            <a:ext cx="7858180" cy="2643206"/>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內容版面配置區 2"/>
          <p:cNvSpPr>
            <a:spLocks noGrp="1"/>
          </p:cNvSpPr>
          <p:nvPr>
            <p:ph idx="1"/>
          </p:nvPr>
        </p:nvSpPr>
        <p:spPr>
          <a:xfrm>
            <a:off x="468313" y="428605"/>
            <a:ext cx="8229600" cy="5726134"/>
          </a:xfrm>
        </p:spPr>
        <p:txBody>
          <a:bodyPr/>
          <a:lstStyle/>
          <a:p>
            <a:pPr lvl="2"/>
            <a:r>
              <a:rPr lang="zh-TW" altLang="en-US" dirty="0" smtClean="0"/>
              <a:t>牆面及桌面的分割：</a:t>
            </a:r>
            <a:endParaRPr lang="en-US" altLang="zh-TW" dirty="0" smtClean="0"/>
          </a:p>
          <a:p>
            <a:pPr lvl="3"/>
            <a:r>
              <a:rPr lang="en-US" altLang="zh-TW" dirty="0" smtClean="0"/>
              <a:t>OpenGL</a:t>
            </a:r>
            <a:r>
              <a:rPr lang="zh-TW" altLang="en-US" dirty="0" smtClean="0"/>
              <a:t>預設的多邊形著色模式是</a:t>
            </a:r>
            <a:r>
              <a:rPr lang="en-US" altLang="zh-TW" dirty="0" smtClean="0"/>
              <a:t>smooth shading</a:t>
            </a:r>
            <a:r>
              <a:rPr lang="zh-TW" altLang="en-US" dirty="0" smtClean="0"/>
              <a:t>，此種著色方法是以多邊形頂點的顏色為基礎，再以內插法計算出多邊形內部的顏色，然而此法在本例中無法呈現出探照燈的效果</a:t>
            </a:r>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endParaRPr lang="en-US" altLang="zh-TW" dirty="0" smtClean="0"/>
          </a:p>
          <a:p>
            <a:pPr lvl="3"/>
            <a:r>
              <a:rPr lang="zh-TW" altLang="en-US" dirty="0" smtClean="0"/>
              <a:t>解決此問題的根本之道是使用</a:t>
            </a:r>
            <a:r>
              <a:rPr lang="en-US" altLang="zh-TW" dirty="0" err="1" smtClean="0"/>
              <a:t>Phong</a:t>
            </a:r>
            <a:r>
              <a:rPr lang="en-US" altLang="zh-TW" dirty="0" smtClean="0"/>
              <a:t> shading</a:t>
            </a:r>
            <a:r>
              <a:rPr lang="zh-TW" altLang="en-US" dirty="0" smtClean="0"/>
              <a:t>的著色方法</a:t>
            </a:r>
            <a:endParaRPr lang="en-US" altLang="zh-TW" dirty="0" smtClean="0"/>
          </a:p>
          <a:p>
            <a:pPr lvl="4"/>
            <a:r>
              <a:rPr lang="zh-TW" altLang="en-US" dirty="0" smtClean="0"/>
              <a:t>需要使用</a:t>
            </a:r>
            <a:r>
              <a:rPr lang="en-US" altLang="zh-TW" dirty="0" smtClean="0"/>
              <a:t>OpenGL</a:t>
            </a:r>
            <a:r>
              <a:rPr lang="zh-TW" altLang="en-US" dirty="0" smtClean="0"/>
              <a:t>進階的</a:t>
            </a:r>
            <a:r>
              <a:rPr lang="en-US" altLang="zh-TW" dirty="0" smtClean="0"/>
              <a:t>vertex</a:t>
            </a:r>
            <a:r>
              <a:rPr lang="zh-TW" altLang="en-US" dirty="0" smtClean="0"/>
              <a:t>及</a:t>
            </a:r>
            <a:r>
              <a:rPr lang="en-US" altLang="zh-TW" dirty="0" smtClean="0"/>
              <a:t>fragment </a:t>
            </a:r>
            <a:r>
              <a:rPr lang="en-US" altLang="zh-TW" dirty="0" err="1" smtClean="0"/>
              <a:t>shader</a:t>
            </a:r>
            <a:endParaRPr lang="en-US" altLang="zh-TW" dirty="0" smtClean="0"/>
          </a:p>
          <a:p>
            <a:pPr lvl="3"/>
            <a:r>
              <a:rPr lang="zh-TW" altLang="en-US" dirty="0" smtClean="0"/>
              <a:t>觀察：本例中的茶壺及球並沒有上述效應</a:t>
            </a:r>
            <a:endParaRPr lang="en-US" altLang="zh-TW" dirty="0" smtClean="0"/>
          </a:p>
          <a:p>
            <a:pPr lvl="4"/>
            <a:r>
              <a:rPr lang="zh-TW" altLang="en-US" dirty="0" smtClean="0"/>
              <a:t>原因：因為它們的多邊形切得夠細</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42</a:t>
            </a:fld>
            <a:endParaRPr lang="zh-TW" altLang="en-US"/>
          </a:p>
        </p:txBody>
      </p:sp>
      <p:pic>
        <p:nvPicPr>
          <p:cNvPr id="7" name="圖片 6" descr="影像1.jpg"/>
          <p:cNvPicPr>
            <a:picLocks noChangeAspect="1"/>
          </p:cNvPicPr>
          <p:nvPr/>
        </p:nvPicPr>
        <p:blipFill>
          <a:blip r:embed="rId3" cstate="print"/>
          <a:stretch>
            <a:fillRect/>
          </a:stretch>
        </p:blipFill>
        <p:spPr>
          <a:xfrm>
            <a:off x="2000232" y="2571744"/>
            <a:ext cx="2595568" cy="1352428"/>
          </a:xfrm>
          <a:prstGeom prst="rect">
            <a:avLst/>
          </a:prstGeom>
        </p:spPr>
      </p:pic>
      <p:cxnSp>
        <p:nvCxnSpPr>
          <p:cNvPr id="10" name="直線單箭頭接點 9"/>
          <p:cNvCxnSpPr/>
          <p:nvPr/>
        </p:nvCxnSpPr>
        <p:spPr>
          <a:xfrm rot="5400000" flipH="1" flipV="1">
            <a:off x="1857356" y="289507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rot="5400000" flipH="1" flipV="1">
            <a:off x="2999570" y="245312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rot="5400000" flipH="1" flipV="1">
            <a:off x="3286910" y="3642520"/>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rot="5400000" flipH="1" flipV="1">
            <a:off x="4319313" y="284417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2391282" y="2428868"/>
            <a:ext cx="1643074" cy="785818"/>
          </a:xfrm>
          <a:prstGeom prst="ellipse">
            <a:avLst/>
          </a:prstGeom>
          <a:solidFill>
            <a:srgbClr val="FFFF66">
              <a:alpha val="40000"/>
            </a:srgbClr>
          </a:solidFill>
          <a:ln>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18" name="文字方塊 17"/>
          <p:cNvSpPr txBox="1"/>
          <p:nvPr/>
        </p:nvSpPr>
        <p:spPr>
          <a:xfrm>
            <a:off x="3857620" y="2000240"/>
            <a:ext cx="1285884" cy="338554"/>
          </a:xfrm>
          <a:prstGeom prst="rect">
            <a:avLst/>
          </a:prstGeom>
          <a:noFill/>
        </p:spPr>
        <p:txBody>
          <a:bodyPr wrap="square" rtlCol="0">
            <a:spAutoFit/>
          </a:bodyPr>
          <a:lstStyle/>
          <a:p>
            <a:r>
              <a:rPr lang="zh-TW" altLang="en-US" sz="1600" dirty="0" smtClean="0">
                <a:solidFill>
                  <a:srgbClr val="660066"/>
                </a:solidFill>
                <a:latin typeface="+mn-ea"/>
                <a:ea typeface="+mn-ea"/>
              </a:rPr>
              <a:t>探照燈範圍</a:t>
            </a:r>
            <a:endParaRPr lang="zh-TW" altLang="en-US" sz="1600" dirty="0">
              <a:solidFill>
                <a:srgbClr val="660066"/>
              </a:solidFill>
              <a:latin typeface="+mn-ea"/>
              <a:ea typeface="+mn-ea"/>
            </a:endParaRPr>
          </a:p>
        </p:txBody>
      </p:sp>
      <p:cxnSp>
        <p:nvCxnSpPr>
          <p:cNvPr id="20" name="直線單箭頭接點 19"/>
          <p:cNvCxnSpPr>
            <a:endCxn id="15" idx="7"/>
          </p:cNvCxnSpPr>
          <p:nvPr/>
        </p:nvCxnSpPr>
        <p:spPr>
          <a:xfrm rot="10800000" flipV="1">
            <a:off x="3793733" y="2292266"/>
            <a:ext cx="332816" cy="251682"/>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1" name="向右箭號 20"/>
          <p:cNvSpPr/>
          <p:nvPr/>
        </p:nvSpPr>
        <p:spPr>
          <a:xfrm>
            <a:off x="4929190" y="2966512"/>
            <a:ext cx="357190"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2" name="文字方塊 21"/>
          <p:cNvSpPr txBox="1"/>
          <p:nvPr/>
        </p:nvSpPr>
        <p:spPr>
          <a:xfrm>
            <a:off x="2643174" y="2000240"/>
            <a:ext cx="1143008" cy="276999"/>
          </a:xfrm>
          <a:prstGeom prst="rect">
            <a:avLst/>
          </a:prstGeom>
          <a:noFill/>
        </p:spPr>
        <p:txBody>
          <a:bodyPr wrap="square" rtlCol="0">
            <a:spAutoFit/>
          </a:bodyPr>
          <a:lstStyle/>
          <a:p>
            <a:r>
              <a:rPr lang="en-US" altLang="zh-TW" sz="1200" dirty="0" smtClean="0">
                <a:solidFill>
                  <a:srgbClr val="00B050"/>
                </a:solidFill>
              </a:rPr>
              <a:t>(146,132,103)</a:t>
            </a:r>
            <a:endParaRPr lang="zh-TW" altLang="en-US" sz="1200" dirty="0">
              <a:solidFill>
                <a:srgbClr val="00B050"/>
              </a:solidFill>
            </a:endParaRPr>
          </a:p>
        </p:txBody>
      </p:sp>
      <p:sp>
        <p:nvSpPr>
          <p:cNvPr id="24" name="文字方塊 23"/>
          <p:cNvSpPr txBox="1"/>
          <p:nvPr/>
        </p:nvSpPr>
        <p:spPr>
          <a:xfrm>
            <a:off x="1643042" y="2366183"/>
            <a:ext cx="1143008" cy="276999"/>
          </a:xfrm>
          <a:prstGeom prst="rect">
            <a:avLst/>
          </a:prstGeom>
          <a:noFill/>
        </p:spPr>
        <p:txBody>
          <a:bodyPr wrap="square" rtlCol="0">
            <a:spAutoFit/>
          </a:bodyPr>
          <a:lstStyle/>
          <a:p>
            <a:r>
              <a:rPr lang="en-US" altLang="zh-TW" sz="1200" dirty="0" smtClean="0">
                <a:solidFill>
                  <a:srgbClr val="00B050"/>
                </a:solidFill>
              </a:rPr>
              <a:t>(46,42,35)</a:t>
            </a:r>
            <a:endParaRPr lang="zh-TW" altLang="en-US" sz="1200" dirty="0">
              <a:solidFill>
                <a:srgbClr val="00B050"/>
              </a:solidFill>
            </a:endParaRPr>
          </a:p>
        </p:txBody>
      </p:sp>
      <p:sp>
        <p:nvSpPr>
          <p:cNvPr id="25" name="文字方塊 24"/>
          <p:cNvSpPr txBox="1"/>
          <p:nvPr/>
        </p:nvSpPr>
        <p:spPr>
          <a:xfrm>
            <a:off x="3071802" y="3857628"/>
            <a:ext cx="1143008" cy="276999"/>
          </a:xfrm>
          <a:prstGeom prst="rect">
            <a:avLst/>
          </a:prstGeom>
          <a:noFill/>
        </p:spPr>
        <p:txBody>
          <a:bodyPr wrap="square" rtlCol="0">
            <a:spAutoFit/>
          </a:bodyPr>
          <a:lstStyle/>
          <a:p>
            <a:r>
              <a:rPr lang="en-US" altLang="zh-TW" sz="1200" dirty="0" smtClean="0">
                <a:solidFill>
                  <a:srgbClr val="00B050"/>
                </a:solidFill>
              </a:rPr>
              <a:t>(49,44,36)</a:t>
            </a:r>
            <a:endParaRPr lang="zh-TW" altLang="en-US" sz="1200" dirty="0">
              <a:solidFill>
                <a:srgbClr val="00B050"/>
              </a:solidFill>
            </a:endParaRPr>
          </a:p>
        </p:txBody>
      </p:sp>
      <p:sp>
        <p:nvSpPr>
          <p:cNvPr id="26" name="文字方塊 25"/>
          <p:cNvSpPr txBox="1"/>
          <p:nvPr/>
        </p:nvSpPr>
        <p:spPr>
          <a:xfrm>
            <a:off x="4143372" y="2366183"/>
            <a:ext cx="1143008" cy="276999"/>
          </a:xfrm>
          <a:prstGeom prst="rect">
            <a:avLst/>
          </a:prstGeom>
          <a:noFill/>
        </p:spPr>
        <p:txBody>
          <a:bodyPr wrap="square" rtlCol="0">
            <a:spAutoFit/>
          </a:bodyPr>
          <a:lstStyle/>
          <a:p>
            <a:r>
              <a:rPr lang="en-US" altLang="zh-TW" sz="1200" dirty="0" smtClean="0">
                <a:solidFill>
                  <a:srgbClr val="00B050"/>
                </a:solidFill>
              </a:rPr>
              <a:t>(45,41,34)</a:t>
            </a:r>
            <a:endParaRPr lang="zh-TW" altLang="en-US" sz="1200" dirty="0">
              <a:solidFill>
                <a:srgbClr val="00B050"/>
              </a:solidFill>
            </a:endParaRPr>
          </a:p>
        </p:txBody>
      </p:sp>
      <p:pic>
        <p:nvPicPr>
          <p:cNvPr id="27" name="圖片 26" descr="影像1.jpg"/>
          <p:cNvPicPr>
            <a:picLocks noChangeAspect="1"/>
          </p:cNvPicPr>
          <p:nvPr/>
        </p:nvPicPr>
        <p:blipFill>
          <a:blip r:embed="rId4" cstate="print"/>
          <a:stretch>
            <a:fillRect/>
          </a:stretch>
        </p:blipFill>
        <p:spPr>
          <a:xfrm>
            <a:off x="5500694" y="2575466"/>
            <a:ext cx="2637785" cy="13536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71472" y="1000108"/>
            <a:ext cx="8215370" cy="4857784"/>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內容版面配置區 2"/>
          <p:cNvSpPr>
            <a:spLocks noGrp="1"/>
          </p:cNvSpPr>
          <p:nvPr>
            <p:ph idx="1"/>
          </p:nvPr>
        </p:nvSpPr>
        <p:spPr>
          <a:xfrm>
            <a:off x="468313" y="500043"/>
            <a:ext cx="8229600" cy="5654696"/>
          </a:xfrm>
        </p:spPr>
        <p:txBody>
          <a:bodyPr/>
          <a:lstStyle/>
          <a:p>
            <a:pPr lvl="3"/>
            <a:r>
              <a:rPr lang="zh-TW" altLang="en-US" dirty="0" smtClean="0"/>
              <a:t>立方體的切割</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43</a:t>
            </a:fld>
            <a:endParaRPr lang="zh-TW" altLang="en-US"/>
          </a:p>
        </p:txBody>
      </p:sp>
      <p:pic>
        <p:nvPicPr>
          <p:cNvPr id="7" name="圖片 6" descr="影像1.jpg"/>
          <p:cNvPicPr>
            <a:picLocks noChangeAspect="1"/>
          </p:cNvPicPr>
          <p:nvPr/>
        </p:nvPicPr>
        <p:blipFill>
          <a:blip r:embed="rId2" cstate="print"/>
          <a:stretch>
            <a:fillRect/>
          </a:stretch>
        </p:blipFill>
        <p:spPr>
          <a:xfrm>
            <a:off x="1214414" y="1432458"/>
            <a:ext cx="2637785" cy="1353600"/>
          </a:xfrm>
          <a:prstGeom prst="rect">
            <a:avLst/>
          </a:prstGeom>
        </p:spPr>
      </p:pic>
      <p:cxnSp>
        <p:nvCxnSpPr>
          <p:cNvPr id="8" name="直線單箭頭接點 7"/>
          <p:cNvCxnSpPr/>
          <p:nvPr/>
        </p:nvCxnSpPr>
        <p:spPr>
          <a:xfrm rot="5400000" flipH="1" flipV="1">
            <a:off x="1072332" y="175206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rot="5400000" flipH="1" flipV="1">
            <a:off x="2248406" y="128506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rot="5400000" flipH="1" flipV="1">
            <a:off x="2560798" y="248698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rot="5400000" flipH="1" flipV="1">
            <a:off x="3580675" y="167611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向右箭號 12"/>
          <p:cNvSpPr/>
          <p:nvPr/>
        </p:nvSpPr>
        <p:spPr>
          <a:xfrm>
            <a:off x="4286248" y="1785926"/>
            <a:ext cx="500066"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36" name="圖片 35" descr="影像1.jpg"/>
          <p:cNvPicPr>
            <a:picLocks noChangeAspect="1"/>
          </p:cNvPicPr>
          <p:nvPr/>
        </p:nvPicPr>
        <p:blipFill>
          <a:blip r:embed="rId3" cstate="print"/>
          <a:stretch>
            <a:fillRect/>
          </a:stretch>
        </p:blipFill>
        <p:spPr>
          <a:xfrm>
            <a:off x="5000628" y="1432800"/>
            <a:ext cx="2637785" cy="1353600"/>
          </a:xfrm>
          <a:prstGeom prst="rect">
            <a:avLst/>
          </a:prstGeom>
        </p:spPr>
      </p:pic>
      <p:cxnSp>
        <p:nvCxnSpPr>
          <p:cNvPr id="37" name="直線單箭頭接點 36"/>
          <p:cNvCxnSpPr/>
          <p:nvPr/>
        </p:nvCxnSpPr>
        <p:spPr>
          <a:xfrm rot="5400000" flipH="1" flipV="1">
            <a:off x="4848944" y="175206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rot="5400000" flipH="1" flipV="1">
            <a:off x="6025018" y="128506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rot="5400000" flipH="1" flipV="1">
            <a:off x="6337410" y="248698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rot="5400000" flipH="1" flipV="1">
            <a:off x="7376339" y="1666590"/>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rot="5400000" flipH="1" flipV="1">
            <a:off x="5142710" y="1647019"/>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rot="5400000" flipH="1" flipV="1">
            <a:off x="5409410" y="1532721"/>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rot="5400000" flipH="1" flipV="1">
            <a:off x="5644364" y="1442231"/>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rot="5400000" flipH="1" flipV="1">
            <a:off x="5857090" y="135650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rot="5400000" flipH="1" flipV="1">
            <a:off x="5080798" y="1861333"/>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rot="5400000" flipH="1" flipV="1">
            <a:off x="5376069" y="1737509"/>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rot="5400000" flipH="1" flipV="1">
            <a:off x="5633250" y="162320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rot="5400000" flipH="1" flipV="1">
            <a:off x="5868204" y="1513669"/>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rot="5400000" flipH="1" flipV="1">
            <a:off x="6071404" y="1432705"/>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rot="5400000" flipH="1" flipV="1">
            <a:off x="6257140" y="134697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p:nvPr/>
        </p:nvCxnSpPr>
        <p:spPr>
          <a:xfrm rot="5400000" flipH="1" flipV="1">
            <a:off x="5342735" y="199944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rot="5400000" flipH="1" flipV="1">
            <a:off x="5638013" y="1856570"/>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p:nvPr/>
        </p:nvCxnSpPr>
        <p:spPr>
          <a:xfrm rot="5400000" flipH="1" flipV="1">
            <a:off x="5890424" y="171369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rot="5400000" flipH="1" flipV="1">
            <a:off x="6119027" y="161367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p:nvPr/>
        </p:nvCxnSpPr>
        <p:spPr>
          <a:xfrm rot="5400000" flipH="1" flipV="1">
            <a:off x="6319059" y="1504143"/>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rot="5400000" flipH="1" flipV="1">
            <a:off x="6500032" y="1413653"/>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rot="5400000" flipH="1" flipV="1">
            <a:off x="5639601" y="2142322"/>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單箭頭接點 61"/>
          <p:cNvCxnSpPr/>
          <p:nvPr/>
        </p:nvCxnSpPr>
        <p:spPr>
          <a:xfrm rot="5400000" flipH="1" flipV="1">
            <a:off x="5923765" y="197086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rot="5400000" flipH="1" flipV="1">
            <a:off x="6180939" y="1818473"/>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p:nvPr/>
        </p:nvCxnSpPr>
        <p:spPr>
          <a:xfrm rot="5400000" flipH="1" flipV="1">
            <a:off x="6396848" y="1699405"/>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p:nvPr/>
        </p:nvCxnSpPr>
        <p:spPr>
          <a:xfrm rot="5400000" flipH="1" flipV="1">
            <a:off x="6600048" y="1585107"/>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rot="5400000" flipH="1" flipV="1">
            <a:off x="6766732" y="148985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rot="5400000" flipH="1" flipV="1">
            <a:off x="5971388" y="2289961"/>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flipH="1" flipV="1">
            <a:off x="6253972" y="210898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p:nvPr/>
        </p:nvCxnSpPr>
        <p:spPr>
          <a:xfrm rot="5400000" flipH="1" flipV="1">
            <a:off x="6500032" y="1932771"/>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rot="5400000" flipH="1" flipV="1">
            <a:off x="6714346" y="180418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rot="5400000" flipH="1" flipV="1">
            <a:off x="6900082" y="1685116"/>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rot="5400000" flipH="1" flipV="1">
            <a:off x="7066773" y="157081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線單箭頭接點 72"/>
          <p:cNvCxnSpPr/>
          <p:nvPr/>
        </p:nvCxnSpPr>
        <p:spPr>
          <a:xfrm rot="5400000" flipH="1" flipV="1">
            <a:off x="6619100" y="2261383"/>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線單箭頭接點 73"/>
          <p:cNvCxnSpPr/>
          <p:nvPr/>
        </p:nvCxnSpPr>
        <p:spPr>
          <a:xfrm rot="5400000" flipH="1" flipV="1">
            <a:off x="6857222" y="2070884"/>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rot="5400000" flipH="1" flipV="1">
            <a:off x="7057247" y="1928008"/>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rot="5400000" flipH="1" flipV="1">
            <a:off x="7233464" y="1785132"/>
            <a:ext cx="428628"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77" name="圖片 76" descr="影像1.jpg"/>
          <p:cNvPicPr>
            <a:picLocks noChangeAspect="1"/>
          </p:cNvPicPr>
          <p:nvPr/>
        </p:nvPicPr>
        <p:blipFill>
          <a:blip r:embed="rId4" cstate="print"/>
          <a:stretch>
            <a:fillRect/>
          </a:stretch>
        </p:blipFill>
        <p:spPr>
          <a:xfrm>
            <a:off x="1434149" y="3571876"/>
            <a:ext cx="2637785" cy="1353600"/>
          </a:xfrm>
          <a:prstGeom prst="rect">
            <a:avLst/>
          </a:prstGeom>
        </p:spPr>
      </p:pic>
      <p:sp>
        <p:nvSpPr>
          <p:cNvPr id="78" name="文字方塊 77"/>
          <p:cNvSpPr txBox="1"/>
          <p:nvPr/>
        </p:nvSpPr>
        <p:spPr>
          <a:xfrm>
            <a:off x="2143108" y="4929198"/>
            <a:ext cx="1357322" cy="338554"/>
          </a:xfrm>
          <a:prstGeom prst="rect">
            <a:avLst/>
          </a:prstGeom>
          <a:noFill/>
        </p:spPr>
        <p:txBody>
          <a:bodyPr wrap="square" rtlCol="0">
            <a:spAutoFit/>
          </a:bodyPr>
          <a:lstStyle/>
          <a:p>
            <a:r>
              <a:rPr lang="zh-TW" altLang="en-US" sz="1600" dirty="0" smtClean="0">
                <a:solidFill>
                  <a:srgbClr val="FF0000"/>
                </a:solidFill>
                <a:ea typeface="標楷體" pitchFamily="65" charset="-120"/>
              </a:rPr>
              <a:t>切割數</a:t>
            </a:r>
            <a:r>
              <a:rPr lang="en-US" altLang="zh-TW" sz="1600" dirty="0" smtClean="0">
                <a:solidFill>
                  <a:srgbClr val="FF0000"/>
                </a:solidFill>
                <a:ea typeface="標楷體" pitchFamily="65" charset="-120"/>
              </a:rPr>
              <a:t>: 100</a:t>
            </a:r>
            <a:endParaRPr lang="zh-TW" altLang="en-US" sz="1600" dirty="0">
              <a:solidFill>
                <a:srgbClr val="FF0000"/>
              </a:solidFill>
              <a:ea typeface="標楷體" pitchFamily="65" charset="-120"/>
            </a:endParaRPr>
          </a:p>
        </p:txBody>
      </p:sp>
      <p:sp>
        <p:nvSpPr>
          <p:cNvPr id="79" name="文字方塊 78"/>
          <p:cNvSpPr txBox="1"/>
          <p:nvPr/>
        </p:nvSpPr>
        <p:spPr>
          <a:xfrm>
            <a:off x="5857884" y="4929198"/>
            <a:ext cx="1500198" cy="338554"/>
          </a:xfrm>
          <a:prstGeom prst="rect">
            <a:avLst/>
          </a:prstGeom>
          <a:noFill/>
        </p:spPr>
        <p:txBody>
          <a:bodyPr wrap="square" rtlCol="0">
            <a:spAutoFit/>
          </a:bodyPr>
          <a:lstStyle/>
          <a:p>
            <a:r>
              <a:rPr lang="zh-TW" altLang="en-US" sz="1600" dirty="0" smtClean="0">
                <a:solidFill>
                  <a:srgbClr val="FF0000"/>
                </a:solidFill>
                <a:ea typeface="標楷體" pitchFamily="65" charset="-120"/>
              </a:rPr>
              <a:t>切割數</a:t>
            </a:r>
            <a:r>
              <a:rPr lang="en-US" altLang="zh-TW" sz="1600" dirty="0" smtClean="0">
                <a:solidFill>
                  <a:srgbClr val="FF0000"/>
                </a:solidFill>
                <a:ea typeface="標楷體" pitchFamily="65" charset="-120"/>
              </a:rPr>
              <a:t>: 10000</a:t>
            </a:r>
            <a:endParaRPr lang="zh-TW" altLang="en-US" sz="1600" dirty="0">
              <a:solidFill>
                <a:srgbClr val="FF0000"/>
              </a:solidFill>
              <a:ea typeface="標楷體" pitchFamily="65" charset="-120"/>
            </a:endParaRPr>
          </a:p>
        </p:txBody>
      </p:sp>
      <p:pic>
        <p:nvPicPr>
          <p:cNvPr id="80" name="圖片 79" descr="影像1.jpg"/>
          <p:cNvPicPr>
            <a:picLocks noChangeAspect="1"/>
          </p:cNvPicPr>
          <p:nvPr/>
        </p:nvPicPr>
        <p:blipFill>
          <a:blip r:embed="rId5" cstate="print"/>
          <a:stretch>
            <a:fillRect/>
          </a:stretch>
        </p:blipFill>
        <p:spPr>
          <a:xfrm>
            <a:off x="5077487" y="3571876"/>
            <a:ext cx="2637785" cy="13536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32657"/>
            <a:ext cx="8229600" cy="5822082"/>
          </a:xfrm>
        </p:spPr>
        <p:txBody>
          <a:bodyPr/>
          <a:lstStyle/>
          <a:p>
            <a:pPr lvl="3"/>
            <a:r>
              <a:rPr lang="zh-TW" altLang="en-US" dirty="0" smtClean="0"/>
              <a:t>建立一個切割後的立方體</a:t>
            </a:r>
            <a:r>
              <a:rPr lang="en-US" altLang="zh-TW" dirty="0" smtClean="0"/>
              <a:t>:</a:t>
            </a:r>
            <a:r>
              <a:rPr lang="zh-TW" altLang="en-US" dirty="0" smtClean="0"/>
              <a:t> </a:t>
            </a:r>
            <a:endParaRPr lang="en-US" altLang="zh-TW" dirty="0" smtClean="0"/>
          </a:p>
          <a:p>
            <a:pPr lvl="4"/>
            <a:r>
              <a:rPr lang="en-US" altLang="zh-TW" dirty="0" smtClean="0"/>
              <a:t>void </a:t>
            </a:r>
            <a:r>
              <a:rPr lang="en-US" altLang="zh-TW" dirty="0" err="1" smtClean="0"/>
              <a:t>MySolidCube</a:t>
            </a:r>
            <a:r>
              <a:rPr lang="en-US" altLang="zh-TW" dirty="0" smtClean="0"/>
              <a:t>(double size, </a:t>
            </a:r>
            <a:r>
              <a:rPr lang="en-US" altLang="zh-TW" dirty="0" err="1" smtClean="0"/>
              <a:t>int</a:t>
            </a:r>
            <a:r>
              <a:rPr lang="en-US" altLang="zh-TW" dirty="0" smtClean="0"/>
              <a:t> slices)</a:t>
            </a:r>
            <a:r>
              <a:rPr lang="zh-TW" altLang="en-US" dirty="0" smtClean="0"/>
              <a:t>函數</a:t>
            </a:r>
            <a:endParaRPr lang="en-US" altLang="zh-TW" dirty="0" smtClean="0"/>
          </a:p>
          <a:p>
            <a:pPr lvl="3"/>
            <a:endParaRPr lang="zh-TW" altLang="en-US" dirty="0" smtClean="0"/>
          </a:p>
          <a:p>
            <a:pPr lvl="3"/>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44</a:t>
            </a:fld>
            <a:endParaRPr lang="zh-TW" altLang="en-US"/>
          </a:p>
        </p:txBody>
      </p:sp>
      <p:sp>
        <p:nvSpPr>
          <p:cNvPr id="5" name="矩形 4"/>
          <p:cNvSpPr/>
          <p:nvPr/>
        </p:nvSpPr>
        <p:spPr>
          <a:xfrm>
            <a:off x="539552" y="1196752"/>
            <a:ext cx="8215370" cy="5040560"/>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112643" name="Picture 3"/>
          <p:cNvPicPr>
            <a:picLocks noChangeAspect="1" noChangeArrowheads="1"/>
          </p:cNvPicPr>
          <p:nvPr/>
        </p:nvPicPr>
        <p:blipFill>
          <a:blip r:embed="rId2" cstate="print"/>
          <a:srcRect/>
          <a:stretch>
            <a:fillRect/>
          </a:stretch>
        </p:blipFill>
        <p:spPr bwMode="auto">
          <a:xfrm>
            <a:off x="1187625" y="2564904"/>
            <a:ext cx="2624375" cy="2340000"/>
          </a:xfrm>
          <a:prstGeom prst="rect">
            <a:avLst/>
          </a:prstGeom>
          <a:noFill/>
          <a:ln w="9525">
            <a:noFill/>
            <a:miter lim="800000"/>
            <a:headEnd/>
            <a:tailEnd/>
          </a:ln>
        </p:spPr>
      </p:pic>
      <p:pic>
        <p:nvPicPr>
          <p:cNvPr id="112644" name="Picture 4"/>
          <p:cNvPicPr>
            <a:picLocks noChangeAspect="1" noChangeArrowheads="1"/>
          </p:cNvPicPr>
          <p:nvPr/>
        </p:nvPicPr>
        <p:blipFill>
          <a:blip r:embed="rId3" cstate="print"/>
          <a:srcRect/>
          <a:stretch>
            <a:fillRect/>
          </a:stretch>
        </p:blipFill>
        <p:spPr bwMode="auto">
          <a:xfrm>
            <a:off x="4892119" y="3608760"/>
            <a:ext cx="2624375" cy="2340000"/>
          </a:xfrm>
          <a:prstGeom prst="rect">
            <a:avLst/>
          </a:prstGeom>
          <a:noFill/>
          <a:ln w="9525">
            <a:noFill/>
            <a:miter lim="800000"/>
            <a:headEnd/>
            <a:tailEnd/>
          </a:ln>
        </p:spPr>
      </p:pic>
      <p:pic>
        <p:nvPicPr>
          <p:cNvPr id="112645" name="Picture 5"/>
          <p:cNvPicPr>
            <a:picLocks noChangeAspect="1" noChangeArrowheads="1"/>
          </p:cNvPicPr>
          <p:nvPr/>
        </p:nvPicPr>
        <p:blipFill>
          <a:blip r:embed="rId4" cstate="print"/>
          <a:srcRect/>
          <a:stretch>
            <a:fillRect/>
          </a:stretch>
        </p:blipFill>
        <p:spPr bwMode="auto">
          <a:xfrm>
            <a:off x="4899953" y="1521048"/>
            <a:ext cx="2624375" cy="2340000"/>
          </a:xfrm>
          <a:prstGeom prst="rect">
            <a:avLst/>
          </a:prstGeom>
          <a:noFill/>
          <a:ln w="9525">
            <a:noFill/>
            <a:miter lim="800000"/>
            <a:headEnd/>
            <a:tailEnd/>
          </a:ln>
        </p:spPr>
      </p:pic>
      <p:sp>
        <p:nvSpPr>
          <p:cNvPr id="10" name="文字方塊 9"/>
          <p:cNvSpPr txBox="1"/>
          <p:nvPr/>
        </p:nvSpPr>
        <p:spPr>
          <a:xfrm>
            <a:off x="1403648" y="2060848"/>
            <a:ext cx="2160240" cy="369332"/>
          </a:xfrm>
          <a:prstGeom prst="rect">
            <a:avLst/>
          </a:prstGeom>
          <a:noFill/>
        </p:spPr>
        <p:txBody>
          <a:bodyPr wrap="square" rtlCol="0">
            <a:spAutoFit/>
          </a:bodyPr>
          <a:lstStyle/>
          <a:p>
            <a:pPr algn="ctr"/>
            <a:r>
              <a:rPr lang="en-US" altLang="zh-TW" dirty="0" err="1" smtClean="0">
                <a:solidFill>
                  <a:srgbClr val="FF0000"/>
                </a:solidFill>
              </a:rPr>
              <a:t>glutSolidCube</a:t>
            </a:r>
            <a:r>
              <a:rPr lang="en-US" altLang="zh-TW" dirty="0" smtClean="0">
                <a:solidFill>
                  <a:srgbClr val="FF0000"/>
                </a:solidFill>
              </a:rPr>
              <a:t>(1.0)</a:t>
            </a:r>
            <a:endParaRPr lang="zh-TW" altLang="en-US" dirty="0">
              <a:solidFill>
                <a:srgbClr val="FF0000"/>
              </a:solidFill>
            </a:endParaRPr>
          </a:p>
        </p:txBody>
      </p:sp>
      <p:sp>
        <p:nvSpPr>
          <p:cNvPr id="11" name="文字方塊 10"/>
          <p:cNvSpPr txBox="1"/>
          <p:nvPr/>
        </p:nvSpPr>
        <p:spPr>
          <a:xfrm>
            <a:off x="5059464" y="1152452"/>
            <a:ext cx="2295020" cy="369332"/>
          </a:xfrm>
          <a:prstGeom prst="rect">
            <a:avLst/>
          </a:prstGeom>
          <a:noFill/>
        </p:spPr>
        <p:txBody>
          <a:bodyPr wrap="square" rtlCol="0">
            <a:spAutoFit/>
          </a:bodyPr>
          <a:lstStyle/>
          <a:p>
            <a:pPr algn="ctr"/>
            <a:r>
              <a:rPr lang="en-US" altLang="zh-TW" dirty="0" err="1" smtClean="0">
                <a:solidFill>
                  <a:srgbClr val="FF0000"/>
                </a:solidFill>
              </a:rPr>
              <a:t>MySolidCube</a:t>
            </a:r>
            <a:r>
              <a:rPr lang="en-US" altLang="zh-TW" dirty="0" smtClean="0">
                <a:solidFill>
                  <a:srgbClr val="FF0000"/>
                </a:solidFill>
              </a:rPr>
              <a:t>(1.0, 5)</a:t>
            </a:r>
            <a:endParaRPr lang="zh-TW" altLang="en-US" dirty="0">
              <a:solidFill>
                <a:srgbClr val="FF0000"/>
              </a:solidFill>
            </a:endParaRPr>
          </a:p>
        </p:txBody>
      </p:sp>
      <p:sp>
        <p:nvSpPr>
          <p:cNvPr id="12" name="文字方塊 11"/>
          <p:cNvSpPr txBox="1"/>
          <p:nvPr/>
        </p:nvSpPr>
        <p:spPr>
          <a:xfrm>
            <a:off x="5076056" y="5661248"/>
            <a:ext cx="2520280" cy="369332"/>
          </a:xfrm>
          <a:prstGeom prst="rect">
            <a:avLst/>
          </a:prstGeom>
          <a:noFill/>
        </p:spPr>
        <p:txBody>
          <a:bodyPr wrap="square" rtlCol="0">
            <a:spAutoFit/>
          </a:bodyPr>
          <a:lstStyle/>
          <a:p>
            <a:pPr algn="ctr"/>
            <a:r>
              <a:rPr lang="en-US" altLang="zh-TW" dirty="0" err="1" smtClean="0">
                <a:solidFill>
                  <a:srgbClr val="FF0000"/>
                </a:solidFill>
              </a:rPr>
              <a:t>MySolidCube</a:t>
            </a:r>
            <a:r>
              <a:rPr lang="en-US" altLang="zh-TW" dirty="0" smtClean="0">
                <a:solidFill>
                  <a:srgbClr val="FF0000"/>
                </a:solidFill>
              </a:rPr>
              <a:t>(1.0, 10)</a:t>
            </a:r>
            <a:endParaRPr lang="zh-TW" altLang="en-US" dirty="0">
              <a:solidFill>
                <a:srgbClr val="FF0000"/>
              </a:solidFill>
            </a:endParaRPr>
          </a:p>
        </p:txBody>
      </p:sp>
      <p:sp>
        <p:nvSpPr>
          <p:cNvPr id="13" name="向右箭號 12"/>
          <p:cNvSpPr/>
          <p:nvPr/>
        </p:nvSpPr>
        <p:spPr>
          <a:xfrm>
            <a:off x="4211960" y="3645024"/>
            <a:ext cx="432048" cy="21602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p:cNvSpPr/>
          <p:nvPr/>
        </p:nvSpPr>
        <p:spPr>
          <a:xfrm>
            <a:off x="395536" y="116632"/>
            <a:ext cx="8359386" cy="6480720"/>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45</a:t>
            </a:fld>
            <a:endParaRPr lang="zh-TW" altLang="en-US"/>
          </a:p>
        </p:txBody>
      </p:sp>
      <p:cxnSp>
        <p:nvCxnSpPr>
          <p:cNvPr id="10" name="直線單箭頭接點 9"/>
          <p:cNvCxnSpPr/>
          <p:nvPr/>
        </p:nvCxnSpPr>
        <p:spPr>
          <a:xfrm>
            <a:off x="683568" y="2211764"/>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V="1">
            <a:off x="1487502" y="1484784"/>
            <a:ext cx="0" cy="1447060"/>
          </a:xfrm>
          <a:prstGeom prst="straightConnector1">
            <a:avLst/>
          </a:prstGeom>
          <a:ln>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133372" y="1859618"/>
            <a:ext cx="720080" cy="720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5" name="直線單箭頭接點 14"/>
          <p:cNvCxnSpPr/>
          <p:nvPr/>
        </p:nvCxnSpPr>
        <p:spPr>
          <a:xfrm>
            <a:off x="3563888" y="1930632"/>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flipV="1">
            <a:off x="4223806" y="1556792"/>
            <a:ext cx="0" cy="1447060"/>
          </a:xfrm>
          <a:prstGeom prst="straightConnector1">
            <a:avLst/>
          </a:prstGeom>
          <a:ln>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220838" y="1932610"/>
            <a:ext cx="720080" cy="720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18" name="直線單箭頭接點 17"/>
          <p:cNvCxnSpPr/>
          <p:nvPr/>
        </p:nvCxnSpPr>
        <p:spPr>
          <a:xfrm>
            <a:off x="6588224" y="1937532"/>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flipV="1">
            <a:off x="7248142" y="1563692"/>
            <a:ext cx="0" cy="1447060"/>
          </a:xfrm>
          <a:prstGeom prst="straightConnector1">
            <a:avLst/>
          </a:prstGeom>
          <a:ln>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254410" y="193951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1" name="直線單箭頭接點 20"/>
          <p:cNvCxnSpPr/>
          <p:nvPr/>
        </p:nvCxnSpPr>
        <p:spPr>
          <a:xfrm>
            <a:off x="6434583" y="4240338"/>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flipV="1">
            <a:off x="7238517" y="3513358"/>
            <a:ext cx="0" cy="1447060"/>
          </a:xfrm>
          <a:prstGeom prst="straightConnector1">
            <a:avLst/>
          </a:prstGeom>
          <a:ln>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884387" y="3888192"/>
            <a:ext cx="720080" cy="720000"/>
          </a:xfrm>
          <a:prstGeom prst="rect">
            <a:avLst/>
          </a:prstGeom>
          <a:noFill/>
          <a:ln w="9525">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5" name="矩形 24"/>
          <p:cNvSpPr/>
          <p:nvPr/>
        </p:nvSpPr>
        <p:spPr>
          <a:xfrm>
            <a:off x="6885387" y="3886049"/>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26" name="直線單箭頭接點 25"/>
          <p:cNvCxnSpPr/>
          <p:nvPr/>
        </p:nvCxnSpPr>
        <p:spPr>
          <a:xfrm>
            <a:off x="3727154" y="4230713"/>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直線單箭頭接點 26"/>
          <p:cNvCxnSpPr/>
          <p:nvPr/>
        </p:nvCxnSpPr>
        <p:spPr>
          <a:xfrm flipV="1">
            <a:off x="4531088" y="3503733"/>
            <a:ext cx="0" cy="1447060"/>
          </a:xfrm>
          <a:prstGeom prst="straightConnector1">
            <a:avLst/>
          </a:prstGeom>
          <a:ln>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55" name="群組 54"/>
          <p:cNvGrpSpPr/>
          <p:nvPr/>
        </p:nvGrpSpPr>
        <p:grpSpPr>
          <a:xfrm>
            <a:off x="4176455" y="3864922"/>
            <a:ext cx="721551" cy="720080"/>
            <a:chOff x="4146206" y="4293096"/>
            <a:chExt cx="721551" cy="720080"/>
          </a:xfrm>
        </p:grpSpPr>
        <p:sp>
          <p:nvSpPr>
            <p:cNvPr id="30" name="矩形 29"/>
            <p:cNvSpPr/>
            <p:nvPr/>
          </p:nvSpPr>
          <p:spPr>
            <a:xfrm>
              <a:off x="4146834"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1" name="矩形 30"/>
            <p:cNvSpPr/>
            <p:nvPr/>
          </p:nvSpPr>
          <p:spPr>
            <a:xfrm>
              <a:off x="4291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2" name="矩形 31"/>
            <p:cNvSpPr/>
            <p:nvPr/>
          </p:nvSpPr>
          <p:spPr>
            <a:xfrm>
              <a:off x="4435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3" name="矩形 32"/>
            <p:cNvSpPr/>
            <p:nvPr/>
          </p:nvSpPr>
          <p:spPr>
            <a:xfrm>
              <a:off x="4579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4" name="矩形 33"/>
            <p:cNvSpPr/>
            <p:nvPr/>
          </p:nvSpPr>
          <p:spPr>
            <a:xfrm>
              <a:off x="4723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5" name="矩形 34"/>
            <p:cNvSpPr/>
            <p:nvPr/>
          </p:nvSpPr>
          <p:spPr>
            <a:xfrm>
              <a:off x="4146206"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6" name="矩形 35"/>
            <p:cNvSpPr/>
            <p:nvPr/>
          </p:nvSpPr>
          <p:spPr>
            <a:xfrm>
              <a:off x="4292349"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7" name="矩形 36"/>
            <p:cNvSpPr/>
            <p:nvPr/>
          </p:nvSpPr>
          <p:spPr>
            <a:xfrm>
              <a:off x="4435200"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8" name="矩形 37"/>
            <p:cNvSpPr/>
            <p:nvPr/>
          </p:nvSpPr>
          <p:spPr>
            <a:xfrm>
              <a:off x="4579200"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9" name="矩形 38"/>
            <p:cNvSpPr/>
            <p:nvPr/>
          </p:nvSpPr>
          <p:spPr>
            <a:xfrm>
              <a:off x="4723200"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0" name="矩形 39"/>
            <p:cNvSpPr/>
            <p:nvPr/>
          </p:nvSpPr>
          <p:spPr>
            <a:xfrm>
              <a:off x="4147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1" name="矩形 40"/>
            <p:cNvSpPr/>
            <p:nvPr/>
          </p:nvSpPr>
          <p:spPr>
            <a:xfrm>
              <a:off x="4291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2" name="矩形 41"/>
            <p:cNvSpPr/>
            <p:nvPr/>
          </p:nvSpPr>
          <p:spPr>
            <a:xfrm>
              <a:off x="4435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3" name="矩形 42"/>
            <p:cNvSpPr/>
            <p:nvPr/>
          </p:nvSpPr>
          <p:spPr>
            <a:xfrm>
              <a:off x="4579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4" name="矩形 43"/>
            <p:cNvSpPr/>
            <p:nvPr/>
          </p:nvSpPr>
          <p:spPr>
            <a:xfrm>
              <a:off x="4723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5" name="矩形 44"/>
            <p:cNvSpPr/>
            <p:nvPr/>
          </p:nvSpPr>
          <p:spPr>
            <a:xfrm>
              <a:off x="4147200"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6" name="矩形 45"/>
            <p:cNvSpPr/>
            <p:nvPr/>
          </p:nvSpPr>
          <p:spPr>
            <a:xfrm>
              <a:off x="4292349"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7" name="矩形 46"/>
            <p:cNvSpPr/>
            <p:nvPr/>
          </p:nvSpPr>
          <p:spPr>
            <a:xfrm>
              <a:off x="4436365"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8" name="矩形 47"/>
            <p:cNvSpPr/>
            <p:nvPr/>
          </p:nvSpPr>
          <p:spPr>
            <a:xfrm>
              <a:off x="4580397"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49" name="矩形 48"/>
            <p:cNvSpPr/>
            <p:nvPr/>
          </p:nvSpPr>
          <p:spPr>
            <a:xfrm>
              <a:off x="4723200"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0" name="矩形 49"/>
            <p:cNvSpPr/>
            <p:nvPr/>
          </p:nvSpPr>
          <p:spPr>
            <a:xfrm>
              <a:off x="4147200"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1" name="矩形 50"/>
            <p:cNvSpPr/>
            <p:nvPr/>
          </p:nvSpPr>
          <p:spPr>
            <a:xfrm>
              <a:off x="4290709"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2" name="矩形 51"/>
            <p:cNvSpPr/>
            <p:nvPr/>
          </p:nvSpPr>
          <p:spPr>
            <a:xfrm>
              <a:off x="4434725"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3" name="矩形 52"/>
            <p:cNvSpPr/>
            <p:nvPr/>
          </p:nvSpPr>
          <p:spPr>
            <a:xfrm>
              <a:off x="4578757"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54" name="矩形 53"/>
            <p:cNvSpPr/>
            <p:nvPr/>
          </p:nvSpPr>
          <p:spPr>
            <a:xfrm>
              <a:off x="4723757"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24" name="矩形 23"/>
          <p:cNvSpPr/>
          <p:nvPr/>
        </p:nvSpPr>
        <p:spPr>
          <a:xfrm>
            <a:off x="7238173" y="4240354"/>
            <a:ext cx="144000" cy="144000"/>
          </a:xfrm>
          <a:prstGeom prst="rect">
            <a:avLst/>
          </a:prstGeom>
          <a:noFill/>
          <a:ln w="9525">
            <a:solidFill>
              <a:schemeClr val="tx1"/>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cxnSp>
        <p:nvCxnSpPr>
          <p:cNvPr id="57" name="直線單箭頭接點 56"/>
          <p:cNvCxnSpPr/>
          <p:nvPr/>
        </p:nvCxnSpPr>
        <p:spPr>
          <a:xfrm>
            <a:off x="755576" y="4221088"/>
            <a:ext cx="1728192"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p:nvPr/>
        </p:nvCxnSpPr>
        <p:spPr>
          <a:xfrm flipV="1">
            <a:off x="1559510" y="3494108"/>
            <a:ext cx="0" cy="1447060"/>
          </a:xfrm>
          <a:prstGeom prst="straightConnector1">
            <a:avLst/>
          </a:prstGeom>
          <a:ln>
            <a:solidFill>
              <a:srgbClr val="0000FF"/>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59" name="群組 58"/>
          <p:cNvGrpSpPr/>
          <p:nvPr/>
        </p:nvGrpSpPr>
        <p:grpSpPr>
          <a:xfrm>
            <a:off x="1070486" y="3725539"/>
            <a:ext cx="990859" cy="997338"/>
            <a:chOff x="4146206" y="4293096"/>
            <a:chExt cx="721551" cy="720080"/>
          </a:xfrm>
        </p:grpSpPr>
        <p:sp>
          <p:nvSpPr>
            <p:cNvPr id="60" name="矩形 59"/>
            <p:cNvSpPr/>
            <p:nvPr/>
          </p:nvSpPr>
          <p:spPr>
            <a:xfrm>
              <a:off x="4146834"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1" name="矩形 60"/>
            <p:cNvSpPr/>
            <p:nvPr/>
          </p:nvSpPr>
          <p:spPr>
            <a:xfrm>
              <a:off x="4291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2" name="矩形 61"/>
            <p:cNvSpPr/>
            <p:nvPr/>
          </p:nvSpPr>
          <p:spPr>
            <a:xfrm>
              <a:off x="4435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3" name="矩形 62"/>
            <p:cNvSpPr/>
            <p:nvPr/>
          </p:nvSpPr>
          <p:spPr>
            <a:xfrm>
              <a:off x="4579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4" name="矩形 63"/>
            <p:cNvSpPr/>
            <p:nvPr/>
          </p:nvSpPr>
          <p:spPr>
            <a:xfrm>
              <a:off x="4723200" y="429309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5" name="矩形 64"/>
            <p:cNvSpPr/>
            <p:nvPr/>
          </p:nvSpPr>
          <p:spPr>
            <a:xfrm>
              <a:off x="4146206"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6" name="矩形 65"/>
            <p:cNvSpPr/>
            <p:nvPr/>
          </p:nvSpPr>
          <p:spPr>
            <a:xfrm>
              <a:off x="4292349"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7" name="矩形 66"/>
            <p:cNvSpPr/>
            <p:nvPr/>
          </p:nvSpPr>
          <p:spPr>
            <a:xfrm>
              <a:off x="4435200"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8" name="矩形 67"/>
            <p:cNvSpPr/>
            <p:nvPr/>
          </p:nvSpPr>
          <p:spPr>
            <a:xfrm>
              <a:off x="4579200"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69" name="矩形 68"/>
            <p:cNvSpPr/>
            <p:nvPr/>
          </p:nvSpPr>
          <p:spPr>
            <a:xfrm>
              <a:off x="4723200" y="4437112"/>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0" name="矩形 69"/>
            <p:cNvSpPr/>
            <p:nvPr/>
          </p:nvSpPr>
          <p:spPr>
            <a:xfrm>
              <a:off x="4147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1" name="矩形 70"/>
            <p:cNvSpPr/>
            <p:nvPr/>
          </p:nvSpPr>
          <p:spPr>
            <a:xfrm>
              <a:off x="4291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2" name="矩形 71"/>
            <p:cNvSpPr/>
            <p:nvPr/>
          </p:nvSpPr>
          <p:spPr>
            <a:xfrm>
              <a:off x="4435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3" name="矩形 72"/>
            <p:cNvSpPr/>
            <p:nvPr/>
          </p:nvSpPr>
          <p:spPr>
            <a:xfrm>
              <a:off x="4579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4" name="矩形 73"/>
            <p:cNvSpPr/>
            <p:nvPr/>
          </p:nvSpPr>
          <p:spPr>
            <a:xfrm>
              <a:off x="4723200" y="458280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5" name="矩形 74"/>
            <p:cNvSpPr/>
            <p:nvPr/>
          </p:nvSpPr>
          <p:spPr>
            <a:xfrm>
              <a:off x="4147200"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6" name="矩形 75"/>
            <p:cNvSpPr/>
            <p:nvPr/>
          </p:nvSpPr>
          <p:spPr>
            <a:xfrm>
              <a:off x="4292349"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7" name="矩形 76"/>
            <p:cNvSpPr/>
            <p:nvPr/>
          </p:nvSpPr>
          <p:spPr>
            <a:xfrm>
              <a:off x="4436365"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8" name="矩形 77"/>
            <p:cNvSpPr/>
            <p:nvPr/>
          </p:nvSpPr>
          <p:spPr>
            <a:xfrm>
              <a:off x="4580397"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79" name="矩形 78"/>
            <p:cNvSpPr/>
            <p:nvPr/>
          </p:nvSpPr>
          <p:spPr>
            <a:xfrm>
              <a:off x="4723200" y="4725160"/>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0" name="矩形 79"/>
            <p:cNvSpPr/>
            <p:nvPr/>
          </p:nvSpPr>
          <p:spPr>
            <a:xfrm>
              <a:off x="4147200"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1" name="矩形 80"/>
            <p:cNvSpPr/>
            <p:nvPr/>
          </p:nvSpPr>
          <p:spPr>
            <a:xfrm>
              <a:off x="4290709"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2" name="矩形 81"/>
            <p:cNvSpPr/>
            <p:nvPr/>
          </p:nvSpPr>
          <p:spPr>
            <a:xfrm>
              <a:off x="4434725"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3" name="矩形 82"/>
            <p:cNvSpPr/>
            <p:nvPr/>
          </p:nvSpPr>
          <p:spPr>
            <a:xfrm>
              <a:off x="4578757"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4" name="矩形 83"/>
            <p:cNvSpPr/>
            <p:nvPr/>
          </p:nvSpPr>
          <p:spPr>
            <a:xfrm>
              <a:off x="4723757" y="4869176"/>
              <a:ext cx="144000" cy="144000"/>
            </a:xfrm>
            <a:prstGeom prst="rect">
              <a:avLst/>
            </a:prstGeom>
            <a:no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grpSp>
      <p:sp>
        <p:nvSpPr>
          <p:cNvPr id="88" name="向右箭號 87"/>
          <p:cNvSpPr/>
          <p:nvPr/>
        </p:nvSpPr>
        <p:spPr>
          <a:xfrm>
            <a:off x="2647034" y="2132856"/>
            <a:ext cx="432048" cy="1440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89" name="向右箭號 88"/>
          <p:cNvSpPr/>
          <p:nvPr/>
        </p:nvSpPr>
        <p:spPr>
          <a:xfrm>
            <a:off x="5724128" y="2132856"/>
            <a:ext cx="432048" cy="1440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0" name="向下箭號 89"/>
          <p:cNvSpPr/>
          <p:nvPr/>
        </p:nvSpPr>
        <p:spPr>
          <a:xfrm>
            <a:off x="7164288" y="3140968"/>
            <a:ext cx="144016" cy="288032"/>
          </a:xfrm>
          <a:prstGeom prst="down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1" name="向左箭號 90"/>
          <p:cNvSpPr/>
          <p:nvPr/>
        </p:nvSpPr>
        <p:spPr>
          <a:xfrm>
            <a:off x="5724128" y="4158705"/>
            <a:ext cx="432048" cy="144016"/>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2" name="向左箭號 91"/>
          <p:cNvSpPr/>
          <p:nvPr/>
        </p:nvSpPr>
        <p:spPr>
          <a:xfrm>
            <a:off x="2843808" y="4149080"/>
            <a:ext cx="432048" cy="144016"/>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93" name="文字方塊 92"/>
          <p:cNvSpPr txBox="1"/>
          <p:nvPr/>
        </p:nvSpPr>
        <p:spPr>
          <a:xfrm>
            <a:off x="2402135" y="1648050"/>
            <a:ext cx="936104" cy="400110"/>
          </a:xfrm>
          <a:prstGeom prst="rect">
            <a:avLst/>
          </a:prstGeom>
          <a:noFill/>
        </p:spPr>
        <p:txBody>
          <a:bodyPr wrap="square" rtlCol="0">
            <a:spAutoFit/>
          </a:bodyPr>
          <a:lstStyle/>
          <a:p>
            <a:r>
              <a:rPr lang="en-US" altLang="zh-TW" sz="1000" dirty="0" err="1" smtClean="0"/>
              <a:t>glTranslated</a:t>
            </a:r>
            <a:r>
              <a:rPr lang="en-US" altLang="zh-TW" sz="1000" dirty="0" smtClean="0"/>
              <a:t> (</a:t>
            </a:r>
            <a:r>
              <a:rPr lang="en-US" altLang="zh-TW" sz="1000" dirty="0" smtClean="0"/>
              <a:t>0.5,0.0,0.5</a:t>
            </a:r>
            <a:r>
              <a:rPr lang="en-US" altLang="zh-TW" sz="1000" dirty="0" smtClean="0"/>
              <a:t>)</a:t>
            </a:r>
            <a:endParaRPr lang="zh-TW" altLang="en-US" sz="1000" dirty="0"/>
          </a:p>
        </p:txBody>
      </p:sp>
      <p:sp>
        <p:nvSpPr>
          <p:cNvPr id="94" name="文字方塊 93"/>
          <p:cNvSpPr txBox="1"/>
          <p:nvPr/>
        </p:nvSpPr>
        <p:spPr>
          <a:xfrm>
            <a:off x="1816446" y="2174667"/>
            <a:ext cx="360040" cy="246221"/>
          </a:xfrm>
          <a:prstGeom prst="rect">
            <a:avLst/>
          </a:prstGeom>
          <a:noFill/>
        </p:spPr>
        <p:txBody>
          <a:bodyPr wrap="square" rtlCol="0">
            <a:spAutoFit/>
          </a:bodyPr>
          <a:lstStyle/>
          <a:p>
            <a:r>
              <a:rPr lang="en-US" altLang="zh-TW" sz="1000" dirty="0" smtClean="0"/>
              <a:t>0.5</a:t>
            </a:r>
            <a:endParaRPr lang="zh-TW" altLang="en-US" sz="1000" dirty="0"/>
          </a:p>
        </p:txBody>
      </p:sp>
      <p:sp>
        <p:nvSpPr>
          <p:cNvPr id="95" name="文字方塊 94"/>
          <p:cNvSpPr txBox="1"/>
          <p:nvPr/>
        </p:nvSpPr>
        <p:spPr>
          <a:xfrm>
            <a:off x="789084" y="2171356"/>
            <a:ext cx="470548" cy="246221"/>
          </a:xfrm>
          <a:prstGeom prst="rect">
            <a:avLst/>
          </a:prstGeom>
          <a:noFill/>
        </p:spPr>
        <p:txBody>
          <a:bodyPr wrap="square" rtlCol="0">
            <a:spAutoFit/>
          </a:bodyPr>
          <a:lstStyle/>
          <a:p>
            <a:r>
              <a:rPr lang="en-US" altLang="zh-TW" sz="1000" dirty="0" smtClean="0"/>
              <a:t>-0.5</a:t>
            </a:r>
            <a:endParaRPr lang="zh-TW" altLang="en-US" sz="1000" dirty="0"/>
          </a:p>
        </p:txBody>
      </p:sp>
      <p:sp>
        <p:nvSpPr>
          <p:cNvPr id="96" name="文字方塊 95"/>
          <p:cNvSpPr txBox="1"/>
          <p:nvPr/>
        </p:nvSpPr>
        <p:spPr>
          <a:xfrm>
            <a:off x="1158749" y="1638425"/>
            <a:ext cx="470548" cy="246221"/>
          </a:xfrm>
          <a:prstGeom prst="rect">
            <a:avLst/>
          </a:prstGeom>
          <a:noFill/>
        </p:spPr>
        <p:txBody>
          <a:bodyPr wrap="square" rtlCol="0">
            <a:spAutoFit/>
          </a:bodyPr>
          <a:lstStyle/>
          <a:p>
            <a:r>
              <a:rPr lang="en-US" altLang="zh-TW" sz="1000" dirty="0" smtClean="0"/>
              <a:t>-0.5</a:t>
            </a:r>
            <a:endParaRPr lang="zh-TW" altLang="en-US" sz="1000" dirty="0"/>
          </a:p>
        </p:txBody>
      </p:sp>
      <p:sp>
        <p:nvSpPr>
          <p:cNvPr id="97" name="文字方塊 96"/>
          <p:cNvSpPr txBox="1"/>
          <p:nvPr/>
        </p:nvSpPr>
        <p:spPr>
          <a:xfrm>
            <a:off x="1187624" y="2553957"/>
            <a:ext cx="360040" cy="246221"/>
          </a:xfrm>
          <a:prstGeom prst="rect">
            <a:avLst/>
          </a:prstGeom>
          <a:noFill/>
        </p:spPr>
        <p:txBody>
          <a:bodyPr wrap="square" rtlCol="0">
            <a:spAutoFit/>
          </a:bodyPr>
          <a:lstStyle/>
          <a:p>
            <a:r>
              <a:rPr lang="en-US" altLang="zh-TW" sz="1000" dirty="0" smtClean="0"/>
              <a:t>0.5</a:t>
            </a:r>
            <a:endParaRPr lang="zh-TW" altLang="en-US" sz="1000" dirty="0"/>
          </a:p>
        </p:txBody>
      </p:sp>
      <p:sp>
        <p:nvSpPr>
          <p:cNvPr id="98" name="文字方塊 97"/>
          <p:cNvSpPr txBox="1"/>
          <p:nvPr/>
        </p:nvSpPr>
        <p:spPr>
          <a:xfrm>
            <a:off x="2267744" y="2214489"/>
            <a:ext cx="360040" cy="246221"/>
          </a:xfrm>
          <a:prstGeom prst="rect">
            <a:avLst/>
          </a:prstGeom>
          <a:noFill/>
        </p:spPr>
        <p:txBody>
          <a:bodyPr wrap="square" rtlCol="0">
            <a:spAutoFit/>
          </a:bodyPr>
          <a:lstStyle/>
          <a:p>
            <a:r>
              <a:rPr lang="en-US" altLang="zh-TW" sz="1000" dirty="0" smtClean="0">
                <a:solidFill>
                  <a:srgbClr val="FF0000"/>
                </a:solidFill>
              </a:rPr>
              <a:t>x</a:t>
            </a:r>
            <a:endParaRPr lang="zh-TW" altLang="en-US" sz="1000" dirty="0">
              <a:solidFill>
                <a:srgbClr val="FF0000"/>
              </a:solidFill>
            </a:endParaRPr>
          </a:p>
        </p:txBody>
      </p:sp>
      <p:sp>
        <p:nvSpPr>
          <p:cNvPr id="99" name="文字方塊 98"/>
          <p:cNvSpPr txBox="1"/>
          <p:nvPr/>
        </p:nvSpPr>
        <p:spPr>
          <a:xfrm>
            <a:off x="1475656" y="2750731"/>
            <a:ext cx="360040" cy="246221"/>
          </a:xfrm>
          <a:prstGeom prst="rect">
            <a:avLst/>
          </a:prstGeom>
          <a:noFill/>
        </p:spPr>
        <p:txBody>
          <a:bodyPr wrap="square" rtlCol="0">
            <a:spAutoFit/>
          </a:bodyPr>
          <a:lstStyle/>
          <a:p>
            <a:r>
              <a:rPr lang="en-US" altLang="zh-TW" sz="1000" dirty="0" smtClean="0">
                <a:solidFill>
                  <a:srgbClr val="0000FF"/>
                </a:solidFill>
              </a:rPr>
              <a:t>z</a:t>
            </a:r>
            <a:endParaRPr lang="zh-TW" altLang="en-US" sz="1000" dirty="0">
              <a:solidFill>
                <a:srgbClr val="0000FF"/>
              </a:solidFill>
            </a:endParaRPr>
          </a:p>
        </p:txBody>
      </p:sp>
      <p:sp>
        <p:nvSpPr>
          <p:cNvPr id="100" name="文字方塊 99"/>
          <p:cNvSpPr txBox="1"/>
          <p:nvPr/>
        </p:nvSpPr>
        <p:spPr>
          <a:xfrm>
            <a:off x="4768774" y="1709111"/>
            <a:ext cx="360040" cy="246221"/>
          </a:xfrm>
          <a:prstGeom prst="rect">
            <a:avLst/>
          </a:prstGeom>
          <a:noFill/>
        </p:spPr>
        <p:txBody>
          <a:bodyPr wrap="square" rtlCol="0">
            <a:spAutoFit/>
          </a:bodyPr>
          <a:lstStyle/>
          <a:p>
            <a:r>
              <a:rPr lang="en-US" altLang="zh-TW" sz="1000" dirty="0" smtClean="0"/>
              <a:t>1.0</a:t>
            </a:r>
            <a:endParaRPr lang="zh-TW" altLang="en-US" sz="1000" dirty="0"/>
          </a:p>
        </p:txBody>
      </p:sp>
      <p:sp>
        <p:nvSpPr>
          <p:cNvPr id="101" name="文字方塊 100"/>
          <p:cNvSpPr txBox="1"/>
          <p:nvPr/>
        </p:nvSpPr>
        <p:spPr>
          <a:xfrm>
            <a:off x="3923928" y="2525082"/>
            <a:ext cx="360040" cy="246221"/>
          </a:xfrm>
          <a:prstGeom prst="rect">
            <a:avLst/>
          </a:prstGeom>
          <a:noFill/>
        </p:spPr>
        <p:txBody>
          <a:bodyPr wrap="square" rtlCol="0">
            <a:spAutoFit/>
          </a:bodyPr>
          <a:lstStyle/>
          <a:p>
            <a:r>
              <a:rPr lang="en-US" altLang="zh-TW" sz="1000" dirty="0" smtClean="0"/>
              <a:t>1.0</a:t>
            </a:r>
            <a:endParaRPr lang="zh-TW" altLang="en-US" sz="1000" dirty="0"/>
          </a:p>
        </p:txBody>
      </p:sp>
      <p:sp>
        <p:nvSpPr>
          <p:cNvPr id="102" name="文字方塊 101"/>
          <p:cNvSpPr txBox="1"/>
          <p:nvPr/>
        </p:nvSpPr>
        <p:spPr>
          <a:xfrm>
            <a:off x="5632870" y="1700808"/>
            <a:ext cx="936104" cy="400110"/>
          </a:xfrm>
          <a:prstGeom prst="rect">
            <a:avLst/>
          </a:prstGeom>
          <a:noFill/>
        </p:spPr>
        <p:txBody>
          <a:bodyPr wrap="square" rtlCol="0">
            <a:spAutoFit/>
          </a:bodyPr>
          <a:lstStyle/>
          <a:p>
            <a:r>
              <a:rPr lang="en-US" altLang="zh-TW" sz="1000" dirty="0" err="1" smtClean="0"/>
              <a:t>glScale</a:t>
            </a:r>
            <a:r>
              <a:rPr lang="en-US" altLang="zh-TW" sz="1000" dirty="0" smtClean="0"/>
              <a:t> (s,1.0,s)</a:t>
            </a:r>
            <a:endParaRPr lang="zh-TW" altLang="en-US" sz="1000" dirty="0"/>
          </a:p>
        </p:txBody>
      </p:sp>
      <p:sp>
        <p:nvSpPr>
          <p:cNvPr id="103" name="文字方塊 102"/>
          <p:cNvSpPr txBox="1"/>
          <p:nvPr/>
        </p:nvSpPr>
        <p:spPr>
          <a:xfrm>
            <a:off x="7337179" y="3150593"/>
            <a:ext cx="1152128" cy="246221"/>
          </a:xfrm>
          <a:prstGeom prst="rect">
            <a:avLst/>
          </a:prstGeom>
          <a:noFill/>
        </p:spPr>
        <p:txBody>
          <a:bodyPr wrap="square" rtlCol="0">
            <a:spAutoFit/>
          </a:bodyPr>
          <a:lstStyle/>
          <a:p>
            <a:r>
              <a:rPr lang="en-US" altLang="zh-TW" sz="1000" dirty="0" err="1" smtClean="0"/>
              <a:t>glTranslated</a:t>
            </a:r>
            <a:r>
              <a:rPr lang="en-US" altLang="zh-TW" sz="1000" dirty="0" smtClean="0"/>
              <a:t>(….)</a:t>
            </a:r>
            <a:endParaRPr lang="zh-TW" altLang="en-US" sz="1000" dirty="0"/>
          </a:p>
        </p:txBody>
      </p:sp>
      <p:sp>
        <p:nvSpPr>
          <p:cNvPr id="104" name="文字方塊 103"/>
          <p:cNvSpPr txBox="1"/>
          <p:nvPr/>
        </p:nvSpPr>
        <p:spPr>
          <a:xfrm>
            <a:off x="7289054" y="1680236"/>
            <a:ext cx="936104" cy="246221"/>
          </a:xfrm>
          <a:prstGeom prst="rect">
            <a:avLst/>
          </a:prstGeom>
          <a:noFill/>
        </p:spPr>
        <p:txBody>
          <a:bodyPr wrap="square" rtlCol="0">
            <a:spAutoFit/>
          </a:bodyPr>
          <a:lstStyle/>
          <a:p>
            <a:r>
              <a:rPr lang="en-US" altLang="zh-TW" sz="1000" dirty="0" smtClean="0"/>
              <a:t>s=1.0/slices</a:t>
            </a:r>
            <a:endParaRPr lang="zh-TW" altLang="en-US" sz="1000" dirty="0"/>
          </a:p>
        </p:txBody>
      </p:sp>
      <p:sp>
        <p:nvSpPr>
          <p:cNvPr id="105" name="文字方塊 104"/>
          <p:cNvSpPr txBox="1"/>
          <p:nvPr/>
        </p:nvSpPr>
        <p:spPr>
          <a:xfrm>
            <a:off x="5220072" y="4481825"/>
            <a:ext cx="2448272" cy="1169551"/>
          </a:xfrm>
          <a:prstGeom prst="rect">
            <a:avLst/>
          </a:prstGeom>
          <a:noFill/>
        </p:spPr>
        <p:txBody>
          <a:bodyPr wrap="square" rtlCol="0">
            <a:spAutoFit/>
          </a:bodyPr>
          <a:lstStyle/>
          <a:p>
            <a:r>
              <a:rPr lang="en-US" altLang="zh-TW" sz="1000" dirty="0" smtClean="0"/>
              <a:t>for(</a:t>
            </a:r>
            <a:r>
              <a:rPr lang="en-US" altLang="zh-TW" sz="1000" dirty="0" err="1" smtClean="0"/>
              <a:t>int</a:t>
            </a:r>
            <a:r>
              <a:rPr lang="en-US" altLang="zh-TW" sz="1000" dirty="0" smtClean="0"/>
              <a:t> </a:t>
            </a:r>
            <a:r>
              <a:rPr lang="en-US" altLang="zh-TW" sz="1000" dirty="0" err="1" smtClean="0"/>
              <a:t>i</a:t>
            </a:r>
            <a:r>
              <a:rPr lang="en-US" altLang="zh-TW" sz="1000" dirty="0" smtClean="0"/>
              <a:t>=0; </a:t>
            </a:r>
            <a:r>
              <a:rPr lang="en-US" altLang="zh-TW" sz="1000" dirty="0" err="1" smtClean="0"/>
              <a:t>i</a:t>
            </a:r>
            <a:r>
              <a:rPr lang="en-US" altLang="zh-TW" sz="1000" dirty="0" smtClean="0"/>
              <a:t>&lt;slices; </a:t>
            </a:r>
            <a:r>
              <a:rPr lang="en-US" altLang="zh-TW" sz="1000" dirty="0" err="1" smtClean="0"/>
              <a:t>i</a:t>
            </a:r>
            <a:r>
              <a:rPr lang="en-US" altLang="zh-TW" sz="1000" dirty="0" smtClean="0"/>
              <a:t>++) </a:t>
            </a:r>
          </a:p>
          <a:p>
            <a:r>
              <a:rPr lang="en-US" altLang="zh-TW" sz="1000" dirty="0" smtClean="0"/>
              <a:t>{</a:t>
            </a:r>
          </a:p>
          <a:p>
            <a:r>
              <a:rPr lang="en-US" altLang="zh-TW" sz="1000" dirty="0" smtClean="0"/>
              <a:t>    for(</a:t>
            </a:r>
            <a:r>
              <a:rPr lang="en-US" altLang="zh-TW" sz="1000" dirty="0" err="1" smtClean="0"/>
              <a:t>int</a:t>
            </a:r>
            <a:r>
              <a:rPr lang="en-US" altLang="zh-TW" sz="1000" dirty="0" smtClean="0"/>
              <a:t> j=0; j&lt;slices; j++)</a:t>
            </a:r>
          </a:p>
          <a:p>
            <a:r>
              <a:rPr lang="en-US" altLang="zh-TW" sz="1000" dirty="0" smtClean="0"/>
              <a:t>    {</a:t>
            </a:r>
          </a:p>
          <a:p>
            <a:r>
              <a:rPr lang="en-US" altLang="zh-TW" sz="1000" dirty="0" smtClean="0"/>
              <a:t>         </a:t>
            </a:r>
            <a:r>
              <a:rPr lang="en-US" altLang="zh-TW" sz="1000" dirty="0" err="1" smtClean="0"/>
              <a:t>glTranslated</a:t>
            </a:r>
            <a:r>
              <a:rPr lang="en-US" altLang="zh-TW" sz="1000" dirty="0" smtClean="0"/>
              <a:t>(-0.5+i*s,0.0,-0.5+j*s);</a:t>
            </a:r>
            <a:endParaRPr lang="zh-TW" altLang="en-US" sz="1000" dirty="0" smtClean="0"/>
          </a:p>
          <a:p>
            <a:r>
              <a:rPr lang="en-US" altLang="zh-TW" sz="1000" dirty="0" smtClean="0"/>
              <a:t>    }</a:t>
            </a:r>
          </a:p>
          <a:p>
            <a:r>
              <a:rPr lang="en-US" altLang="zh-TW" sz="1000" dirty="0" smtClean="0"/>
              <a:t>}</a:t>
            </a:r>
            <a:endParaRPr lang="zh-TW" altLang="en-US" sz="1000" dirty="0"/>
          </a:p>
        </p:txBody>
      </p:sp>
      <p:sp>
        <p:nvSpPr>
          <p:cNvPr id="106" name="文字方塊 105"/>
          <p:cNvSpPr txBox="1"/>
          <p:nvPr/>
        </p:nvSpPr>
        <p:spPr>
          <a:xfrm>
            <a:off x="2709417" y="3676962"/>
            <a:ext cx="1152128" cy="400110"/>
          </a:xfrm>
          <a:prstGeom prst="rect">
            <a:avLst/>
          </a:prstGeom>
          <a:noFill/>
        </p:spPr>
        <p:txBody>
          <a:bodyPr wrap="square" rtlCol="0">
            <a:spAutoFit/>
          </a:bodyPr>
          <a:lstStyle/>
          <a:p>
            <a:r>
              <a:rPr lang="en-US" altLang="zh-TW" sz="1000" dirty="0" err="1" smtClean="0"/>
              <a:t>glScale</a:t>
            </a:r>
            <a:r>
              <a:rPr lang="en-US" altLang="zh-TW" sz="1000" dirty="0" smtClean="0"/>
              <a:t> (size, </a:t>
            </a:r>
            <a:r>
              <a:rPr lang="en-US" altLang="zh-TW" sz="1000" dirty="0" err="1" smtClean="0"/>
              <a:t>size,size</a:t>
            </a:r>
            <a:r>
              <a:rPr lang="en-US" altLang="zh-TW" sz="1000" dirty="0" smtClean="0"/>
              <a:t>)</a:t>
            </a:r>
            <a:endParaRPr lang="zh-TW" altLang="en-US" sz="1000" dirty="0"/>
          </a:p>
        </p:txBody>
      </p:sp>
      <p:sp>
        <p:nvSpPr>
          <p:cNvPr id="107" name="文字方塊 106"/>
          <p:cNvSpPr txBox="1"/>
          <p:nvPr/>
        </p:nvSpPr>
        <p:spPr>
          <a:xfrm>
            <a:off x="4860032" y="4221088"/>
            <a:ext cx="360040" cy="246221"/>
          </a:xfrm>
          <a:prstGeom prst="rect">
            <a:avLst/>
          </a:prstGeom>
          <a:noFill/>
        </p:spPr>
        <p:txBody>
          <a:bodyPr wrap="square" rtlCol="0">
            <a:spAutoFit/>
          </a:bodyPr>
          <a:lstStyle/>
          <a:p>
            <a:r>
              <a:rPr lang="en-US" altLang="zh-TW" sz="1000" dirty="0" smtClean="0"/>
              <a:t>0.5</a:t>
            </a:r>
            <a:endParaRPr lang="zh-TW" altLang="en-US" sz="1000" dirty="0"/>
          </a:p>
        </p:txBody>
      </p:sp>
      <p:sp>
        <p:nvSpPr>
          <p:cNvPr id="108" name="文字方塊 107"/>
          <p:cNvSpPr txBox="1"/>
          <p:nvPr/>
        </p:nvSpPr>
        <p:spPr>
          <a:xfrm>
            <a:off x="4211960" y="4550931"/>
            <a:ext cx="360040" cy="246221"/>
          </a:xfrm>
          <a:prstGeom prst="rect">
            <a:avLst/>
          </a:prstGeom>
          <a:noFill/>
        </p:spPr>
        <p:txBody>
          <a:bodyPr wrap="square" rtlCol="0">
            <a:spAutoFit/>
          </a:bodyPr>
          <a:lstStyle/>
          <a:p>
            <a:r>
              <a:rPr lang="en-US" altLang="zh-TW" sz="1000" dirty="0" smtClean="0"/>
              <a:t>0.5</a:t>
            </a:r>
            <a:endParaRPr lang="zh-TW" altLang="en-US" sz="1000" dirty="0"/>
          </a:p>
        </p:txBody>
      </p:sp>
      <p:sp>
        <p:nvSpPr>
          <p:cNvPr id="109" name="文字方塊 108"/>
          <p:cNvSpPr txBox="1"/>
          <p:nvPr/>
        </p:nvSpPr>
        <p:spPr>
          <a:xfrm>
            <a:off x="4211960" y="3645024"/>
            <a:ext cx="432048" cy="246221"/>
          </a:xfrm>
          <a:prstGeom prst="rect">
            <a:avLst/>
          </a:prstGeom>
          <a:noFill/>
        </p:spPr>
        <p:txBody>
          <a:bodyPr wrap="square" rtlCol="0">
            <a:spAutoFit/>
          </a:bodyPr>
          <a:lstStyle/>
          <a:p>
            <a:r>
              <a:rPr lang="en-US" altLang="zh-TW" sz="1000" dirty="0" smtClean="0"/>
              <a:t>-0.5</a:t>
            </a:r>
            <a:endParaRPr lang="zh-TW" altLang="en-US" sz="1000" dirty="0"/>
          </a:p>
        </p:txBody>
      </p:sp>
      <p:sp>
        <p:nvSpPr>
          <p:cNvPr id="110" name="文字方塊 109"/>
          <p:cNvSpPr txBox="1"/>
          <p:nvPr/>
        </p:nvSpPr>
        <p:spPr>
          <a:xfrm>
            <a:off x="1989336" y="4262899"/>
            <a:ext cx="566439" cy="246221"/>
          </a:xfrm>
          <a:prstGeom prst="rect">
            <a:avLst/>
          </a:prstGeom>
          <a:noFill/>
        </p:spPr>
        <p:txBody>
          <a:bodyPr wrap="square" rtlCol="0">
            <a:spAutoFit/>
          </a:bodyPr>
          <a:lstStyle/>
          <a:p>
            <a:r>
              <a:rPr lang="en-US" altLang="zh-TW" sz="1000" dirty="0" smtClean="0"/>
              <a:t>size/2</a:t>
            </a:r>
            <a:endParaRPr lang="zh-TW" altLang="en-US" sz="1000" dirty="0"/>
          </a:p>
        </p:txBody>
      </p:sp>
      <p:sp>
        <p:nvSpPr>
          <p:cNvPr id="111" name="文字方塊 110"/>
          <p:cNvSpPr txBox="1"/>
          <p:nvPr/>
        </p:nvSpPr>
        <p:spPr>
          <a:xfrm>
            <a:off x="1053233" y="4694947"/>
            <a:ext cx="566439" cy="246221"/>
          </a:xfrm>
          <a:prstGeom prst="rect">
            <a:avLst/>
          </a:prstGeom>
          <a:noFill/>
        </p:spPr>
        <p:txBody>
          <a:bodyPr wrap="square" rtlCol="0">
            <a:spAutoFit/>
          </a:bodyPr>
          <a:lstStyle/>
          <a:p>
            <a:r>
              <a:rPr lang="en-US" altLang="zh-TW" sz="1000" dirty="0" smtClean="0"/>
              <a:t>size/2</a:t>
            </a:r>
            <a:endParaRPr lang="zh-TW" altLang="en-US" sz="1000" dirty="0"/>
          </a:p>
        </p:txBody>
      </p:sp>
      <p:sp>
        <p:nvSpPr>
          <p:cNvPr id="112" name="文字方塊 111"/>
          <p:cNvSpPr txBox="1"/>
          <p:nvPr/>
        </p:nvSpPr>
        <p:spPr>
          <a:xfrm>
            <a:off x="3842295" y="4221088"/>
            <a:ext cx="432048" cy="246221"/>
          </a:xfrm>
          <a:prstGeom prst="rect">
            <a:avLst/>
          </a:prstGeom>
          <a:noFill/>
        </p:spPr>
        <p:txBody>
          <a:bodyPr wrap="square" rtlCol="0">
            <a:spAutoFit/>
          </a:bodyPr>
          <a:lstStyle/>
          <a:p>
            <a:r>
              <a:rPr lang="en-US" altLang="zh-TW" sz="1000" dirty="0" smtClean="0"/>
              <a:t>-0.5</a:t>
            </a:r>
            <a:endParaRPr lang="zh-TW" altLang="en-US" sz="1000" dirty="0"/>
          </a:p>
        </p:txBody>
      </p:sp>
      <p:pic>
        <p:nvPicPr>
          <p:cNvPr id="107523" name="Picture 3"/>
          <p:cNvPicPr>
            <a:picLocks noChangeAspect="1" noChangeArrowheads="1"/>
          </p:cNvPicPr>
          <p:nvPr/>
        </p:nvPicPr>
        <p:blipFill>
          <a:blip r:embed="rId3" cstate="print"/>
          <a:srcRect/>
          <a:stretch>
            <a:fillRect/>
          </a:stretch>
        </p:blipFill>
        <p:spPr bwMode="auto">
          <a:xfrm>
            <a:off x="683568" y="188640"/>
            <a:ext cx="1512168" cy="1384757"/>
          </a:xfrm>
          <a:prstGeom prst="rect">
            <a:avLst/>
          </a:prstGeom>
          <a:noFill/>
          <a:ln w="9525">
            <a:noFill/>
            <a:miter lim="800000"/>
            <a:headEnd/>
            <a:tailEnd/>
          </a:ln>
        </p:spPr>
      </p:pic>
      <p:pic>
        <p:nvPicPr>
          <p:cNvPr id="107524" name="Picture 4"/>
          <p:cNvPicPr>
            <a:picLocks noChangeAspect="1" noChangeArrowheads="1"/>
          </p:cNvPicPr>
          <p:nvPr/>
        </p:nvPicPr>
        <p:blipFill>
          <a:blip r:embed="rId4" cstate="print"/>
          <a:srcRect/>
          <a:stretch>
            <a:fillRect/>
          </a:stretch>
        </p:blipFill>
        <p:spPr bwMode="auto">
          <a:xfrm>
            <a:off x="970242" y="5067336"/>
            <a:ext cx="1513526" cy="13860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571472" y="274488"/>
            <a:ext cx="8229600" cy="5726134"/>
          </a:xfrm>
        </p:spPr>
        <p:txBody>
          <a:bodyPr/>
          <a:lstStyle/>
          <a:p>
            <a:pPr lvl="1"/>
            <a:r>
              <a:rPr lang="zh-TW" altLang="en-US" sz="2000" dirty="0" smtClean="0"/>
              <a:t>鏡射光</a:t>
            </a:r>
            <a:r>
              <a:rPr lang="en-US" altLang="zh-TW" sz="2000" dirty="0" smtClean="0"/>
              <a:t>(</a:t>
            </a:r>
            <a:r>
              <a:rPr lang="en-US" altLang="zh-TW" sz="2000" dirty="0" err="1" smtClean="0"/>
              <a:t>specular</a:t>
            </a:r>
            <a:r>
              <a:rPr lang="en-US" altLang="zh-TW" sz="2000" dirty="0" smtClean="0"/>
              <a:t> light)</a:t>
            </a:r>
            <a:r>
              <a:rPr lang="zh-TW" altLang="en-US" sz="2000" dirty="0" smtClean="0"/>
              <a:t>：</a:t>
            </a:r>
            <a:endParaRPr lang="en-US" altLang="zh-TW" sz="2000" dirty="0" smtClean="0"/>
          </a:p>
          <a:p>
            <a:pPr lvl="2"/>
            <a:r>
              <a:rPr lang="zh-TW" altLang="en-US" sz="1800" dirty="0" smtClean="0"/>
              <a:t>當物體表面很光滑時，入射光會依照反射定律反射回去， 形成物體表面的反光效果</a:t>
            </a:r>
            <a:endParaRPr lang="en-US" altLang="zh-TW" sz="1800" dirty="0" smtClean="0"/>
          </a:p>
          <a:p>
            <a:pPr lvl="2"/>
            <a:r>
              <a:rPr lang="zh-TW" altLang="en-US" sz="1800" dirty="0" smtClean="0"/>
              <a:t>鏡射光與光的位置、表面法向量以及觀者的位置有關</a:t>
            </a:r>
            <a:endParaRPr lang="en-US" altLang="zh-TW" sz="1800" dirty="0" smtClean="0"/>
          </a:p>
          <a:p>
            <a:pPr lvl="1"/>
            <a:endParaRPr lang="en-US" altLang="zh-TW" sz="2200" dirty="0" smtClean="0"/>
          </a:p>
          <a:p>
            <a:pPr lvl="1"/>
            <a:endParaRPr lang="en-US" altLang="zh-TW" sz="2200" dirty="0" smtClean="0"/>
          </a:p>
          <a:p>
            <a:pPr lvl="2"/>
            <a:endParaRPr lang="en-US" altLang="zh-TW" sz="1600" dirty="0" smtClean="0"/>
          </a:p>
          <a:p>
            <a:pPr lvl="2"/>
            <a:endParaRPr lang="en-US" altLang="zh-TW" sz="1600" dirty="0" smtClean="0"/>
          </a:p>
          <a:p>
            <a:pPr lvl="1"/>
            <a:r>
              <a:rPr lang="zh-TW" altLang="en-US" sz="2000" dirty="0" smtClean="0"/>
              <a:t>各個光源成份合成後</a:t>
            </a:r>
            <a:endParaRPr lang="zh-TW" altLang="en-US" sz="2000"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5</a:t>
            </a:fld>
            <a:endParaRPr lang="zh-TW" altLang="en-US" dirty="0"/>
          </a:p>
        </p:txBody>
      </p:sp>
      <p:sp>
        <p:nvSpPr>
          <p:cNvPr id="5" name="矩形 4"/>
          <p:cNvSpPr/>
          <p:nvPr/>
        </p:nvSpPr>
        <p:spPr>
          <a:xfrm>
            <a:off x="2571736" y="2715866"/>
            <a:ext cx="1857388" cy="214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7" name="直線接點 6"/>
          <p:cNvCxnSpPr>
            <a:stCxn id="5" idx="0"/>
          </p:cNvCxnSpPr>
          <p:nvPr/>
        </p:nvCxnSpPr>
        <p:spPr>
          <a:xfrm rot="5400000" flipH="1" flipV="1">
            <a:off x="3036083" y="2251519"/>
            <a:ext cx="928694" cy="1588"/>
          </a:xfrm>
          <a:prstGeom prst="line">
            <a:avLst/>
          </a:prstGeom>
          <a:ln>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a:endCxn id="5" idx="0"/>
          </p:cNvCxnSpPr>
          <p:nvPr/>
        </p:nvCxnSpPr>
        <p:spPr>
          <a:xfrm>
            <a:off x="2500298" y="1858610"/>
            <a:ext cx="1000132" cy="85725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a:stCxn id="5" idx="0"/>
          </p:cNvCxnSpPr>
          <p:nvPr/>
        </p:nvCxnSpPr>
        <p:spPr>
          <a:xfrm rot="5400000" flipH="1" flipV="1">
            <a:off x="3536149" y="1822891"/>
            <a:ext cx="857256" cy="92869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3227204" y="2287238"/>
            <a:ext cx="369716" cy="285752"/>
          </a:xfrm>
          <a:prstGeom prst="rect">
            <a:avLst/>
          </a:prstGeom>
          <a:noFill/>
        </p:spPr>
        <p:txBody>
          <a:bodyPr wrap="square" rtlCol="0">
            <a:spAutoFit/>
          </a:bodyPr>
          <a:lstStyle/>
          <a:p>
            <a:r>
              <a:rPr lang="el-GR" altLang="zh-TW" sz="1200" dirty="0" smtClean="0">
                <a:solidFill>
                  <a:srgbClr val="FF0000"/>
                </a:solidFill>
              </a:rPr>
              <a:t>Θ</a:t>
            </a:r>
            <a:endParaRPr lang="zh-TW" altLang="en-US" sz="1200" dirty="0">
              <a:solidFill>
                <a:srgbClr val="FF0000"/>
              </a:solidFill>
            </a:endParaRPr>
          </a:p>
        </p:txBody>
      </p:sp>
      <p:sp>
        <p:nvSpPr>
          <p:cNvPr id="13" name="文字方塊 12"/>
          <p:cNvSpPr txBox="1"/>
          <p:nvPr/>
        </p:nvSpPr>
        <p:spPr>
          <a:xfrm>
            <a:off x="3487904" y="2274712"/>
            <a:ext cx="369716" cy="285752"/>
          </a:xfrm>
          <a:prstGeom prst="rect">
            <a:avLst/>
          </a:prstGeom>
          <a:noFill/>
        </p:spPr>
        <p:txBody>
          <a:bodyPr wrap="square" rtlCol="0">
            <a:spAutoFit/>
          </a:bodyPr>
          <a:lstStyle/>
          <a:p>
            <a:r>
              <a:rPr lang="el-GR" altLang="zh-TW" sz="1200" dirty="0" smtClean="0">
                <a:solidFill>
                  <a:srgbClr val="FF0000"/>
                </a:solidFill>
              </a:rPr>
              <a:t>Θ</a:t>
            </a:r>
            <a:endParaRPr lang="zh-TW" altLang="en-US" sz="1200" dirty="0">
              <a:solidFill>
                <a:srgbClr val="FF0000"/>
              </a:solidFill>
            </a:endParaRPr>
          </a:p>
        </p:txBody>
      </p:sp>
      <p:pic>
        <p:nvPicPr>
          <p:cNvPr id="15" name="圖片 14" descr="影像1.jpg"/>
          <p:cNvPicPr>
            <a:picLocks noChangeAspect="1"/>
          </p:cNvPicPr>
          <p:nvPr/>
        </p:nvPicPr>
        <p:blipFill>
          <a:blip r:embed="rId2" cstate="print"/>
          <a:stretch>
            <a:fillRect/>
          </a:stretch>
        </p:blipFill>
        <p:spPr>
          <a:xfrm>
            <a:off x="5220957" y="1787172"/>
            <a:ext cx="1708497" cy="1213200"/>
          </a:xfrm>
          <a:prstGeom prst="rect">
            <a:avLst/>
          </a:prstGeom>
        </p:spPr>
      </p:pic>
      <p:pic>
        <p:nvPicPr>
          <p:cNvPr id="16" name="圖片 15" descr="影像1.jpg"/>
          <p:cNvPicPr>
            <a:picLocks noChangeAspect="1"/>
          </p:cNvPicPr>
          <p:nvPr/>
        </p:nvPicPr>
        <p:blipFill>
          <a:blip r:embed="rId3" cstate="print"/>
          <a:stretch>
            <a:fillRect/>
          </a:stretch>
        </p:blipFill>
        <p:spPr>
          <a:xfrm>
            <a:off x="3857620" y="3703512"/>
            <a:ext cx="1708497" cy="1213200"/>
          </a:xfrm>
          <a:prstGeom prst="rect">
            <a:avLst/>
          </a:prstGeom>
        </p:spPr>
      </p:pic>
      <p:pic>
        <p:nvPicPr>
          <p:cNvPr id="17" name="圖片 16" descr="影像1.jpg"/>
          <p:cNvPicPr>
            <a:picLocks noChangeAspect="1"/>
          </p:cNvPicPr>
          <p:nvPr/>
        </p:nvPicPr>
        <p:blipFill>
          <a:blip r:embed="rId2" cstate="print"/>
          <a:stretch>
            <a:fillRect/>
          </a:stretch>
        </p:blipFill>
        <p:spPr>
          <a:xfrm>
            <a:off x="6006775" y="3704758"/>
            <a:ext cx="1708497" cy="1213200"/>
          </a:xfrm>
          <a:prstGeom prst="rect">
            <a:avLst/>
          </a:prstGeom>
        </p:spPr>
      </p:pic>
      <p:pic>
        <p:nvPicPr>
          <p:cNvPr id="18" name="圖片 17" descr="影像1.jpg"/>
          <p:cNvPicPr>
            <a:picLocks noChangeAspect="1"/>
          </p:cNvPicPr>
          <p:nvPr/>
        </p:nvPicPr>
        <p:blipFill>
          <a:blip r:embed="rId4" cstate="print"/>
          <a:stretch>
            <a:fillRect/>
          </a:stretch>
        </p:blipFill>
        <p:spPr>
          <a:xfrm>
            <a:off x="1714480" y="3703512"/>
            <a:ext cx="1708497" cy="1213200"/>
          </a:xfrm>
          <a:prstGeom prst="rect">
            <a:avLst/>
          </a:prstGeom>
        </p:spPr>
      </p:pic>
      <p:sp>
        <p:nvSpPr>
          <p:cNvPr id="19" name="加號 18"/>
          <p:cNvSpPr/>
          <p:nvPr/>
        </p:nvSpPr>
        <p:spPr>
          <a:xfrm>
            <a:off x="3512956" y="4169718"/>
            <a:ext cx="252000" cy="252000"/>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0" name="加號 19"/>
          <p:cNvSpPr/>
          <p:nvPr/>
        </p:nvSpPr>
        <p:spPr>
          <a:xfrm>
            <a:off x="5652270" y="4178526"/>
            <a:ext cx="252000" cy="252000"/>
          </a:xfrm>
          <a:prstGeom prst="mathPlu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21" name="向右箭號 20"/>
          <p:cNvSpPr/>
          <p:nvPr/>
        </p:nvSpPr>
        <p:spPr>
          <a:xfrm>
            <a:off x="2857488" y="5775214"/>
            <a:ext cx="500066" cy="214314"/>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pic>
        <p:nvPicPr>
          <p:cNvPr id="22" name="圖片 21" descr="影像1.jpg"/>
          <p:cNvPicPr>
            <a:picLocks noChangeAspect="1"/>
          </p:cNvPicPr>
          <p:nvPr/>
        </p:nvPicPr>
        <p:blipFill>
          <a:blip r:embed="rId5" cstate="print"/>
          <a:stretch>
            <a:fillRect/>
          </a:stretch>
        </p:blipFill>
        <p:spPr>
          <a:xfrm>
            <a:off x="3714744" y="5132272"/>
            <a:ext cx="2027890" cy="1440000"/>
          </a:xfrm>
          <a:prstGeom prst="rect">
            <a:avLst/>
          </a:prstGeom>
        </p:spPr>
      </p:pic>
      <p:sp>
        <p:nvSpPr>
          <p:cNvPr id="23" name="文字方塊 22"/>
          <p:cNvSpPr txBox="1"/>
          <p:nvPr/>
        </p:nvSpPr>
        <p:spPr>
          <a:xfrm>
            <a:off x="2252124" y="3429000"/>
            <a:ext cx="785818" cy="276999"/>
          </a:xfrm>
          <a:prstGeom prst="rect">
            <a:avLst/>
          </a:prstGeom>
          <a:noFill/>
        </p:spPr>
        <p:txBody>
          <a:bodyPr wrap="square" rtlCol="0">
            <a:spAutoFit/>
          </a:bodyPr>
          <a:lstStyle/>
          <a:p>
            <a:r>
              <a:rPr lang="zh-TW" altLang="en-US" sz="1200" dirty="0" smtClean="0">
                <a:solidFill>
                  <a:srgbClr val="FF0000"/>
                </a:solidFill>
              </a:rPr>
              <a:t>環境光</a:t>
            </a:r>
            <a:endParaRPr lang="zh-TW" altLang="en-US" sz="1200" dirty="0">
              <a:solidFill>
                <a:srgbClr val="FF0000"/>
              </a:solidFill>
            </a:endParaRPr>
          </a:p>
        </p:txBody>
      </p:sp>
      <p:sp>
        <p:nvSpPr>
          <p:cNvPr id="24" name="文字方塊 23"/>
          <p:cNvSpPr txBox="1"/>
          <p:nvPr/>
        </p:nvSpPr>
        <p:spPr>
          <a:xfrm>
            <a:off x="4404072" y="3429000"/>
            <a:ext cx="785818" cy="276999"/>
          </a:xfrm>
          <a:prstGeom prst="rect">
            <a:avLst/>
          </a:prstGeom>
          <a:noFill/>
        </p:spPr>
        <p:txBody>
          <a:bodyPr wrap="square" rtlCol="0">
            <a:spAutoFit/>
          </a:bodyPr>
          <a:lstStyle/>
          <a:p>
            <a:r>
              <a:rPr lang="zh-TW" altLang="en-US" sz="1200" dirty="0" smtClean="0">
                <a:solidFill>
                  <a:srgbClr val="FF0000"/>
                </a:solidFill>
              </a:rPr>
              <a:t>散射光</a:t>
            </a:r>
            <a:endParaRPr lang="zh-TW" altLang="en-US" sz="1200" dirty="0">
              <a:solidFill>
                <a:srgbClr val="FF0000"/>
              </a:solidFill>
            </a:endParaRPr>
          </a:p>
        </p:txBody>
      </p:sp>
      <p:sp>
        <p:nvSpPr>
          <p:cNvPr id="25" name="文字方塊 24"/>
          <p:cNvSpPr txBox="1"/>
          <p:nvPr/>
        </p:nvSpPr>
        <p:spPr>
          <a:xfrm>
            <a:off x="6559738" y="3429000"/>
            <a:ext cx="785818" cy="276999"/>
          </a:xfrm>
          <a:prstGeom prst="rect">
            <a:avLst/>
          </a:prstGeom>
          <a:noFill/>
        </p:spPr>
        <p:txBody>
          <a:bodyPr wrap="square" rtlCol="0">
            <a:spAutoFit/>
          </a:bodyPr>
          <a:lstStyle/>
          <a:p>
            <a:r>
              <a:rPr lang="zh-TW" altLang="en-US" sz="1200" dirty="0" smtClean="0">
                <a:solidFill>
                  <a:srgbClr val="FF0000"/>
                </a:solidFill>
              </a:rPr>
              <a:t>鏡射光</a:t>
            </a:r>
            <a:endParaRPr lang="zh-TW" altLang="en-US" sz="12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346072"/>
            <a:ext cx="8229600" cy="5726134"/>
          </a:xfrm>
        </p:spPr>
        <p:txBody>
          <a:bodyPr/>
          <a:lstStyle/>
          <a:p>
            <a:r>
              <a:rPr lang="en-US" altLang="zh-TW" dirty="0" smtClean="0"/>
              <a:t>OpenGL</a:t>
            </a:r>
            <a:r>
              <a:rPr lang="zh-TW" altLang="en-US" dirty="0" smtClean="0"/>
              <a:t>的光影計算公式：</a:t>
            </a:r>
            <a:endParaRPr lang="en-US" altLang="zh-TW" dirty="0" smtClean="0"/>
          </a:p>
          <a:p>
            <a:pPr lvl="1"/>
            <a:r>
              <a:rPr lang="zh-TW" altLang="en-US" dirty="0" smtClean="0"/>
              <a:t>環境光：</a:t>
            </a:r>
            <a:endParaRPr lang="en-US" altLang="zh-TW" dirty="0" smtClean="0"/>
          </a:p>
          <a:p>
            <a:pPr lvl="2"/>
            <a:r>
              <a:rPr lang="en-US" altLang="zh-TW" i="1" dirty="0" err="1" smtClean="0">
                <a:latin typeface="+mj-lt"/>
              </a:rPr>
              <a:t>I</a:t>
            </a:r>
            <a:r>
              <a:rPr lang="en-US" altLang="zh-TW" i="1" baseline="-25000" dirty="0" err="1" smtClean="0">
                <a:latin typeface="+mj-lt"/>
              </a:rPr>
              <a:t>a</a:t>
            </a:r>
            <a:r>
              <a:rPr lang="en-US" altLang="zh-TW" dirty="0" smtClean="0">
                <a:latin typeface="+mj-lt"/>
              </a:rPr>
              <a:t> = </a:t>
            </a:r>
            <a:r>
              <a:rPr lang="en-US" altLang="zh-TW" i="1" dirty="0" err="1" smtClean="0">
                <a:latin typeface="+mj-lt"/>
              </a:rPr>
              <a:t>k</a:t>
            </a:r>
            <a:r>
              <a:rPr lang="en-US" altLang="zh-TW" i="1" baseline="-25000" dirty="0" err="1" smtClean="0">
                <a:latin typeface="+mj-lt"/>
              </a:rPr>
              <a:t>a</a:t>
            </a:r>
            <a:r>
              <a:rPr lang="en-US" altLang="zh-TW" i="1" dirty="0" err="1" smtClean="0">
                <a:latin typeface="+mj-lt"/>
              </a:rPr>
              <a:t>L</a:t>
            </a:r>
            <a:r>
              <a:rPr lang="en-US" altLang="zh-TW" i="1" baseline="-25000" dirty="0" err="1" smtClean="0">
                <a:latin typeface="+mj-lt"/>
              </a:rPr>
              <a:t>a</a:t>
            </a:r>
            <a:r>
              <a:rPr lang="en-US" altLang="zh-TW" dirty="0" smtClean="0">
                <a:latin typeface="+mj-lt"/>
              </a:rPr>
              <a:t>, 0 </a:t>
            </a:r>
            <a:r>
              <a:rPr lang="en-US" altLang="zh-TW" dirty="0" smtClean="0">
                <a:latin typeface="+mj-lt"/>
                <a:sym typeface="Symbol"/>
              </a:rPr>
              <a:t> </a:t>
            </a:r>
            <a:r>
              <a:rPr lang="en-US" altLang="zh-TW" i="1" dirty="0" smtClean="0">
                <a:latin typeface="+mj-lt"/>
              </a:rPr>
              <a:t>k</a:t>
            </a:r>
            <a:r>
              <a:rPr lang="en-US" altLang="zh-TW" i="1" baseline="-25000" dirty="0" smtClean="0">
                <a:latin typeface="+mj-lt"/>
              </a:rPr>
              <a:t>a</a:t>
            </a:r>
            <a:r>
              <a:rPr lang="en-US" altLang="zh-TW" dirty="0" smtClean="0">
                <a:latin typeface="+mj-lt"/>
              </a:rPr>
              <a:t> </a:t>
            </a:r>
            <a:r>
              <a:rPr lang="en-US" altLang="zh-TW" dirty="0" smtClean="0">
                <a:sym typeface="Symbol"/>
              </a:rPr>
              <a:t> </a:t>
            </a:r>
            <a:r>
              <a:rPr lang="en-US" altLang="zh-TW" dirty="0" smtClean="0">
                <a:latin typeface="+mj-lt"/>
              </a:rPr>
              <a:t>1</a:t>
            </a:r>
          </a:p>
          <a:p>
            <a:pPr lvl="2"/>
            <a:r>
              <a:rPr lang="en-US" altLang="zh-TW" i="1" dirty="0" err="1" smtClean="0">
                <a:latin typeface="+mj-lt"/>
              </a:rPr>
              <a:t>I</a:t>
            </a:r>
            <a:r>
              <a:rPr lang="en-US" altLang="zh-TW" i="1" baseline="-25000" dirty="0" err="1" smtClean="0">
                <a:latin typeface="+mj-lt"/>
              </a:rPr>
              <a:t>a</a:t>
            </a:r>
            <a:r>
              <a:rPr lang="zh-TW" altLang="en-US" dirty="0" smtClean="0"/>
              <a:t> </a:t>
            </a:r>
            <a:r>
              <a:rPr lang="en-US" altLang="zh-TW" dirty="0" smtClean="0"/>
              <a:t>:</a:t>
            </a:r>
            <a:r>
              <a:rPr lang="zh-TW" altLang="en-US" dirty="0" smtClean="0"/>
              <a:t>環境光反射光強度，</a:t>
            </a:r>
            <a:r>
              <a:rPr lang="en-US" altLang="zh-TW" i="1" dirty="0" smtClean="0">
                <a:latin typeface="Times New Roman"/>
                <a:cs typeface="+mn-cs"/>
              </a:rPr>
              <a:t>L</a:t>
            </a:r>
            <a:r>
              <a:rPr lang="en-US" altLang="zh-TW" i="1" baseline="-25000" dirty="0" smtClean="0">
                <a:latin typeface="Times New Roman"/>
                <a:cs typeface="+mn-cs"/>
              </a:rPr>
              <a:t>a </a:t>
            </a:r>
            <a:r>
              <a:rPr lang="en-US" altLang="zh-TW" dirty="0" smtClean="0"/>
              <a:t>:</a:t>
            </a:r>
            <a:r>
              <a:rPr lang="zh-TW" altLang="en-US" dirty="0" smtClean="0"/>
              <a:t>環境光入射光強度，</a:t>
            </a:r>
            <a:r>
              <a:rPr lang="en-US" altLang="zh-TW" i="1" dirty="0" smtClean="0">
                <a:latin typeface="Times New Roman"/>
                <a:cs typeface="+mn-cs"/>
              </a:rPr>
              <a:t>k</a:t>
            </a:r>
            <a:r>
              <a:rPr lang="en-US" altLang="zh-TW" i="1" baseline="-25000" dirty="0" smtClean="0">
                <a:latin typeface="Times New Roman"/>
                <a:cs typeface="+mn-cs"/>
              </a:rPr>
              <a:t>a </a:t>
            </a:r>
            <a:r>
              <a:rPr lang="en-US" altLang="zh-TW" dirty="0" smtClean="0"/>
              <a:t>:</a:t>
            </a:r>
            <a:r>
              <a:rPr lang="zh-TW" altLang="en-US" dirty="0" smtClean="0"/>
              <a:t>環境光反射係數</a:t>
            </a:r>
            <a:endParaRPr lang="en-US" altLang="zh-TW" dirty="0" smtClean="0"/>
          </a:p>
          <a:p>
            <a:pPr lvl="2"/>
            <a:r>
              <a:rPr lang="zh-TW" altLang="en-US" dirty="0" smtClean="0"/>
              <a:t>針對紅綠藍三原色各有一個相對的計算公式，底下對散射光及鏡射光亦同</a:t>
            </a:r>
            <a:endParaRPr lang="en-US" altLang="zh-TW" sz="1800" dirty="0" smtClean="0"/>
          </a:p>
          <a:p>
            <a:pPr lvl="1"/>
            <a:r>
              <a:rPr lang="zh-TW" altLang="en-US" dirty="0" smtClean="0"/>
              <a:t>散射光：</a:t>
            </a:r>
            <a:endParaRPr lang="en-US" altLang="zh-TW" dirty="0" smtClean="0"/>
          </a:p>
          <a:p>
            <a:pPr lvl="2"/>
            <a:r>
              <a:rPr lang="zh-TW" altLang="en-US" dirty="0" smtClean="0"/>
              <a:t> </a:t>
            </a:r>
            <a:r>
              <a:rPr lang="en-US" altLang="zh-TW" i="1" dirty="0" smtClean="0">
                <a:latin typeface="Times New Roman"/>
              </a:rPr>
              <a:t>I</a:t>
            </a:r>
            <a:r>
              <a:rPr lang="en-US" altLang="zh-TW" i="1" baseline="-25000" dirty="0" smtClean="0">
                <a:latin typeface="Times New Roman"/>
              </a:rPr>
              <a:t>d</a:t>
            </a:r>
            <a:r>
              <a:rPr lang="en-US" altLang="zh-TW" dirty="0" smtClean="0">
                <a:latin typeface="Times New Roman"/>
              </a:rPr>
              <a:t> = </a:t>
            </a:r>
            <a:r>
              <a:rPr lang="en-US" altLang="zh-TW" i="1" dirty="0" err="1" smtClean="0">
                <a:latin typeface="Times New Roman"/>
              </a:rPr>
              <a:t>k</a:t>
            </a:r>
            <a:r>
              <a:rPr lang="en-US" altLang="zh-TW" i="1" baseline="-25000" dirty="0" err="1" smtClean="0">
                <a:latin typeface="Times New Roman"/>
              </a:rPr>
              <a:t>d</a:t>
            </a:r>
            <a:r>
              <a:rPr lang="en-US" altLang="zh-TW" i="1" dirty="0" err="1" smtClean="0">
                <a:latin typeface="Times New Roman"/>
              </a:rPr>
              <a:t>L</a:t>
            </a:r>
            <a:r>
              <a:rPr lang="en-US" altLang="zh-TW" i="1" baseline="-25000" dirty="0" err="1" smtClean="0">
                <a:latin typeface="Times New Roman"/>
              </a:rPr>
              <a:t>d</a:t>
            </a:r>
            <a:r>
              <a:rPr lang="zh-TW" altLang="en-US" i="1" baseline="-25000" dirty="0" smtClean="0">
                <a:latin typeface="Times New Roman"/>
              </a:rPr>
              <a:t> </a:t>
            </a:r>
            <a:r>
              <a:rPr lang="en-US" altLang="zh-TW" dirty="0" smtClean="0">
                <a:latin typeface="Times New Roman"/>
              </a:rPr>
              <a:t>max(</a:t>
            </a:r>
            <a:r>
              <a:rPr lang="en-US" altLang="zh-TW" b="1" dirty="0" smtClean="0">
                <a:latin typeface="Times New Roman"/>
              </a:rPr>
              <a:t>l</a:t>
            </a:r>
            <a:r>
              <a:rPr lang="zh-TW" altLang="en-US" dirty="0" smtClean="0">
                <a:latin typeface="Times New Roman"/>
              </a:rPr>
              <a:t>．</a:t>
            </a:r>
            <a:r>
              <a:rPr lang="en-US" altLang="zh-TW" b="1" dirty="0" smtClean="0">
                <a:latin typeface="Times New Roman"/>
              </a:rPr>
              <a:t>n</a:t>
            </a:r>
            <a:r>
              <a:rPr lang="en-US" altLang="zh-TW" dirty="0" smtClean="0">
                <a:latin typeface="Times New Roman"/>
              </a:rPr>
              <a:t>, 0), 0 </a:t>
            </a:r>
            <a:r>
              <a:rPr lang="en-US" altLang="zh-TW" dirty="0" smtClean="0">
                <a:latin typeface="Times New Roman"/>
                <a:sym typeface="Symbol"/>
              </a:rPr>
              <a:t> </a:t>
            </a:r>
            <a:r>
              <a:rPr lang="en-US" altLang="zh-TW" i="1" dirty="0" err="1" smtClean="0">
                <a:latin typeface="Times New Roman"/>
              </a:rPr>
              <a:t>k</a:t>
            </a:r>
            <a:r>
              <a:rPr lang="en-US" altLang="zh-TW" i="1" baseline="-25000" dirty="0" err="1" smtClean="0">
                <a:latin typeface="Times New Roman"/>
              </a:rPr>
              <a:t>d</a:t>
            </a:r>
            <a:r>
              <a:rPr lang="en-US" altLang="zh-TW" dirty="0" smtClean="0">
                <a:latin typeface="Times New Roman"/>
              </a:rPr>
              <a:t> </a:t>
            </a:r>
            <a:r>
              <a:rPr lang="en-US" altLang="zh-TW" dirty="0" smtClean="0">
                <a:sym typeface="Symbol"/>
              </a:rPr>
              <a:t> </a:t>
            </a:r>
            <a:r>
              <a:rPr lang="en-US" altLang="zh-TW" dirty="0" smtClean="0">
                <a:latin typeface="Times New Roman"/>
              </a:rPr>
              <a:t>1</a:t>
            </a:r>
          </a:p>
          <a:p>
            <a:pPr lvl="2"/>
            <a:endParaRPr lang="en-US" altLang="zh-TW" dirty="0" smtClean="0">
              <a:latin typeface="Times New Roman"/>
            </a:endParaRPr>
          </a:p>
          <a:p>
            <a:pPr lvl="2"/>
            <a:endParaRPr lang="en-US" altLang="zh-TW" dirty="0" smtClean="0">
              <a:latin typeface="Times New Roman"/>
            </a:endParaRPr>
          </a:p>
          <a:p>
            <a:pPr lvl="2"/>
            <a:r>
              <a:rPr lang="en-US" altLang="zh-TW" i="1" dirty="0" smtClean="0">
                <a:latin typeface="Times New Roman"/>
                <a:cs typeface="+mn-cs"/>
              </a:rPr>
              <a:t>I</a:t>
            </a:r>
            <a:r>
              <a:rPr lang="en-US" altLang="zh-TW" i="1" baseline="-25000" dirty="0" smtClean="0">
                <a:latin typeface="Times New Roman"/>
                <a:cs typeface="+mn-cs"/>
              </a:rPr>
              <a:t>d</a:t>
            </a:r>
            <a:r>
              <a:rPr lang="en-US" altLang="zh-TW" dirty="0" smtClean="0"/>
              <a:t> :</a:t>
            </a:r>
            <a:r>
              <a:rPr lang="zh-TW" altLang="en-US" dirty="0" smtClean="0"/>
              <a:t>散射光反射光強度， </a:t>
            </a:r>
            <a:r>
              <a:rPr lang="en-US" altLang="zh-TW" i="1" dirty="0" smtClean="0">
                <a:latin typeface="Times New Roman"/>
                <a:cs typeface="+mn-cs"/>
              </a:rPr>
              <a:t>L</a:t>
            </a:r>
            <a:r>
              <a:rPr lang="en-US" altLang="zh-TW" i="1" baseline="-25000" dirty="0" smtClean="0">
                <a:latin typeface="Times New Roman"/>
                <a:cs typeface="+mn-cs"/>
              </a:rPr>
              <a:t>d</a:t>
            </a:r>
            <a:r>
              <a:rPr lang="en-US" altLang="zh-TW" dirty="0" smtClean="0"/>
              <a:t> :</a:t>
            </a:r>
            <a:r>
              <a:rPr lang="zh-TW" altLang="en-US" dirty="0" smtClean="0"/>
              <a:t>散射光入射光強度，</a:t>
            </a:r>
            <a:r>
              <a:rPr lang="en-US" altLang="zh-TW" i="1" dirty="0" err="1" smtClean="0">
                <a:latin typeface="Times New Roman"/>
                <a:cs typeface="+mn-cs"/>
              </a:rPr>
              <a:t>k</a:t>
            </a:r>
            <a:r>
              <a:rPr lang="en-US" altLang="zh-TW" i="1" baseline="-25000" dirty="0" err="1" smtClean="0">
                <a:latin typeface="Times New Roman"/>
                <a:cs typeface="+mn-cs"/>
              </a:rPr>
              <a:t>d</a:t>
            </a:r>
            <a:r>
              <a:rPr lang="en-US" altLang="zh-TW" i="1" baseline="-25000" dirty="0" smtClean="0">
                <a:latin typeface="Times New Roman"/>
                <a:cs typeface="+mn-cs"/>
              </a:rPr>
              <a:t> </a:t>
            </a:r>
            <a:r>
              <a:rPr lang="en-US" altLang="zh-TW" dirty="0" smtClean="0"/>
              <a:t>:</a:t>
            </a:r>
            <a:r>
              <a:rPr lang="zh-TW" altLang="en-US" dirty="0" smtClean="0"/>
              <a:t>散射光反射係數，</a:t>
            </a:r>
            <a:r>
              <a:rPr lang="en-US" altLang="zh-TW" b="1" dirty="0" smtClean="0">
                <a:latin typeface="+mj-lt"/>
              </a:rPr>
              <a:t>l</a:t>
            </a:r>
            <a:r>
              <a:rPr lang="en-US" altLang="zh-TW" dirty="0" smtClean="0"/>
              <a:t>:</a:t>
            </a:r>
            <a:r>
              <a:rPr lang="zh-TW" altLang="en-US" dirty="0" smtClean="0"/>
              <a:t>光源方向，</a:t>
            </a:r>
            <a:r>
              <a:rPr lang="en-US" altLang="zh-TW" b="1" dirty="0" smtClean="0">
                <a:latin typeface="+mj-lt"/>
              </a:rPr>
              <a:t>n</a:t>
            </a:r>
            <a:r>
              <a:rPr lang="en-US" altLang="zh-TW" dirty="0" smtClean="0"/>
              <a:t>:</a:t>
            </a:r>
            <a:r>
              <a:rPr lang="zh-TW" altLang="en-US" dirty="0" smtClean="0"/>
              <a:t>表面法向量 </a:t>
            </a:r>
            <a:r>
              <a:rPr lang="en-US" altLang="zh-TW" dirty="0" smtClean="0"/>
              <a:t>(</a:t>
            </a:r>
            <a:r>
              <a:rPr lang="en-US" altLang="zh-TW" b="1" dirty="0" smtClean="0">
                <a:latin typeface="+mj-lt"/>
              </a:rPr>
              <a:t>l</a:t>
            </a:r>
            <a:r>
              <a:rPr lang="zh-TW" altLang="en-US" dirty="0" smtClean="0"/>
              <a:t>及</a:t>
            </a:r>
            <a:r>
              <a:rPr lang="en-US" altLang="zh-TW" b="1" dirty="0" smtClean="0">
                <a:latin typeface="+mj-lt"/>
              </a:rPr>
              <a:t>n</a:t>
            </a:r>
            <a:r>
              <a:rPr lang="zh-TW" altLang="en-US" dirty="0" smtClean="0"/>
              <a:t>皆為單位向量</a:t>
            </a:r>
            <a:r>
              <a:rPr lang="en-US" altLang="zh-TW" dirty="0" smtClean="0"/>
              <a:t>)</a:t>
            </a:r>
          </a:p>
        </p:txBody>
      </p:sp>
      <p:sp>
        <p:nvSpPr>
          <p:cNvPr id="6" name="矩形 5"/>
          <p:cNvSpPr/>
          <p:nvPr/>
        </p:nvSpPr>
        <p:spPr>
          <a:xfrm>
            <a:off x="5731227" y="4143380"/>
            <a:ext cx="1857388"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直線單箭頭接點 7"/>
          <p:cNvCxnSpPr/>
          <p:nvPr/>
        </p:nvCxnSpPr>
        <p:spPr>
          <a:xfrm rot="5400000" flipH="1" flipV="1">
            <a:off x="6267012" y="3750471"/>
            <a:ext cx="785818" cy="1588"/>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a:off x="6016979" y="3643314"/>
            <a:ext cx="642942" cy="500066"/>
          </a:xfrm>
          <a:prstGeom prst="straightConnector1">
            <a:avLst/>
          </a:prstGeom>
          <a:ln>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2052" name="Picture 4" descr="C:\Users\chteng\AppData\Local\Microsoft\Windows\Temporary Internet Files\Content.IE5\16R8KVFH\MCj03317950000[1].wmf"/>
          <p:cNvPicPr>
            <a:picLocks noChangeAspect="1" noChangeArrowheads="1"/>
          </p:cNvPicPr>
          <p:nvPr/>
        </p:nvPicPr>
        <p:blipFill>
          <a:blip r:embed="rId2" cstate="print"/>
          <a:srcRect/>
          <a:stretch>
            <a:fillRect/>
          </a:stretch>
        </p:blipFill>
        <p:spPr bwMode="auto">
          <a:xfrm>
            <a:off x="5631044" y="3311176"/>
            <a:ext cx="398461" cy="405294"/>
          </a:xfrm>
          <a:prstGeom prst="rect">
            <a:avLst/>
          </a:prstGeom>
          <a:noFill/>
        </p:spPr>
      </p:pic>
      <p:sp>
        <p:nvSpPr>
          <p:cNvPr id="14" name="文字方塊 13"/>
          <p:cNvSpPr txBox="1"/>
          <p:nvPr/>
        </p:nvSpPr>
        <p:spPr>
          <a:xfrm>
            <a:off x="6420555" y="3802434"/>
            <a:ext cx="369716" cy="285752"/>
          </a:xfrm>
          <a:prstGeom prst="rect">
            <a:avLst/>
          </a:prstGeom>
          <a:noFill/>
        </p:spPr>
        <p:txBody>
          <a:bodyPr wrap="square" rtlCol="0">
            <a:spAutoFit/>
          </a:bodyPr>
          <a:lstStyle/>
          <a:p>
            <a:r>
              <a:rPr lang="el-GR" altLang="zh-TW" sz="1200" dirty="0" smtClean="0">
                <a:solidFill>
                  <a:srgbClr val="FF0000"/>
                </a:solidFill>
              </a:rPr>
              <a:t>Θ</a:t>
            </a:r>
            <a:endParaRPr lang="zh-TW" altLang="en-US" sz="1200" dirty="0">
              <a:solidFill>
                <a:srgbClr val="FF0000"/>
              </a:solidFill>
            </a:endParaRPr>
          </a:p>
        </p:txBody>
      </p:sp>
      <p:sp>
        <p:nvSpPr>
          <p:cNvPr id="15" name="文字方塊 14"/>
          <p:cNvSpPr txBox="1"/>
          <p:nvPr/>
        </p:nvSpPr>
        <p:spPr>
          <a:xfrm>
            <a:off x="6004453" y="3714752"/>
            <a:ext cx="369716" cy="285752"/>
          </a:xfrm>
          <a:prstGeom prst="rect">
            <a:avLst/>
          </a:prstGeom>
          <a:noFill/>
        </p:spPr>
        <p:txBody>
          <a:bodyPr wrap="square" rtlCol="0">
            <a:spAutoFit/>
          </a:bodyPr>
          <a:lstStyle/>
          <a:p>
            <a:r>
              <a:rPr lang="en-US" altLang="zh-TW" sz="1200" b="1" dirty="0" smtClean="0">
                <a:solidFill>
                  <a:srgbClr val="FF0000"/>
                </a:solidFill>
                <a:latin typeface="+mj-lt"/>
              </a:rPr>
              <a:t>l</a:t>
            </a:r>
            <a:endParaRPr lang="zh-TW" altLang="en-US" sz="1200" b="1" dirty="0">
              <a:solidFill>
                <a:srgbClr val="FF0000"/>
              </a:solidFill>
              <a:latin typeface="+mj-lt"/>
            </a:endParaRPr>
          </a:p>
        </p:txBody>
      </p:sp>
      <p:sp>
        <p:nvSpPr>
          <p:cNvPr id="16" name="文字方塊 15"/>
          <p:cNvSpPr txBox="1"/>
          <p:nvPr/>
        </p:nvSpPr>
        <p:spPr>
          <a:xfrm>
            <a:off x="6659921" y="3429000"/>
            <a:ext cx="369716" cy="285752"/>
          </a:xfrm>
          <a:prstGeom prst="rect">
            <a:avLst/>
          </a:prstGeom>
          <a:noFill/>
        </p:spPr>
        <p:txBody>
          <a:bodyPr wrap="square" rtlCol="0">
            <a:spAutoFit/>
          </a:bodyPr>
          <a:lstStyle/>
          <a:p>
            <a:r>
              <a:rPr lang="en-US" altLang="zh-TW" sz="1200" b="1" dirty="0" smtClean="0">
                <a:solidFill>
                  <a:srgbClr val="FF0000"/>
                </a:solidFill>
                <a:latin typeface="+mj-lt"/>
              </a:rPr>
              <a:t>n</a:t>
            </a:r>
            <a:endParaRPr lang="zh-TW" altLang="en-US" sz="1200" b="1" dirty="0">
              <a:solidFill>
                <a:srgbClr val="FF0000"/>
              </a:solidFill>
              <a:latin typeface="+mj-lt"/>
            </a:endParaRPr>
          </a:p>
        </p:txBody>
      </p:sp>
      <p:sp>
        <p:nvSpPr>
          <p:cNvPr id="17" name="文字方塊 16"/>
          <p:cNvSpPr txBox="1"/>
          <p:nvPr/>
        </p:nvSpPr>
        <p:spPr>
          <a:xfrm>
            <a:off x="7202680" y="3525490"/>
            <a:ext cx="1084096" cy="276999"/>
          </a:xfrm>
          <a:prstGeom prst="rect">
            <a:avLst/>
          </a:prstGeom>
          <a:noFill/>
        </p:spPr>
        <p:txBody>
          <a:bodyPr wrap="square" rtlCol="0">
            <a:spAutoFit/>
          </a:bodyPr>
          <a:lstStyle/>
          <a:p>
            <a:r>
              <a:rPr lang="en-US" altLang="zh-TW" sz="1200" b="1" dirty="0" smtClean="0">
                <a:solidFill>
                  <a:srgbClr val="FF0000"/>
                </a:solidFill>
                <a:latin typeface="+mj-lt"/>
              </a:rPr>
              <a:t>l </a:t>
            </a:r>
            <a:r>
              <a:rPr lang="zh-TW" altLang="en-US" sz="1200" b="1" dirty="0" smtClean="0">
                <a:solidFill>
                  <a:srgbClr val="FF0000"/>
                </a:solidFill>
                <a:latin typeface="+mj-lt"/>
              </a:rPr>
              <a:t>．</a:t>
            </a:r>
            <a:r>
              <a:rPr lang="en-US" altLang="zh-TW" sz="1200" b="1" dirty="0" smtClean="0">
                <a:solidFill>
                  <a:srgbClr val="FF0000"/>
                </a:solidFill>
                <a:latin typeface="+mj-lt"/>
              </a:rPr>
              <a:t>n </a:t>
            </a:r>
            <a:r>
              <a:rPr lang="en-US" altLang="zh-TW" sz="1200" dirty="0" smtClean="0">
                <a:solidFill>
                  <a:srgbClr val="FF0000"/>
                </a:solidFill>
                <a:latin typeface="+mj-lt"/>
              </a:rPr>
              <a:t>= </a:t>
            </a:r>
            <a:r>
              <a:rPr lang="en-US" altLang="zh-TW" sz="1200" dirty="0" err="1" smtClean="0">
                <a:solidFill>
                  <a:srgbClr val="FF0000"/>
                </a:solidFill>
                <a:latin typeface="+mj-lt"/>
              </a:rPr>
              <a:t>cos</a:t>
            </a:r>
            <a:r>
              <a:rPr lang="el-GR" altLang="zh-TW" sz="1200" dirty="0" smtClean="0">
                <a:solidFill>
                  <a:srgbClr val="FF0000"/>
                </a:solidFill>
                <a:latin typeface="+mj-lt"/>
              </a:rPr>
              <a:t>θ</a:t>
            </a:r>
            <a:endParaRPr lang="zh-TW" altLang="en-US" sz="1200" dirty="0">
              <a:solidFill>
                <a:srgbClr val="FF0000"/>
              </a:solidFill>
              <a:latin typeface="+mj-lt"/>
            </a:endParaRPr>
          </a:p>
        </p:txBody>
      </p:sp>
      <p:sp>
        <p:nvSpPr>
          <p:cNvPr id="26" name="投影片編號版面配置區 3"/>
          <p:cNvSpPr>
            <a:spLocks noGrp="1"/>
          </p:cNvSpPr>
          <p:nvPr>
            <p:ph type="sldNum" sz="quarter" idx="13"/>
          </p:nvPr>
        </p:nvSpPr>
        <p:spPr>
          <a:xfrm>
            <a:off x="6553200" y="6245225"/>
            <a:ext cx="2133600" cy="476250"/>
          </a:xfrm>
        </p:spPr>
        <p:txBody>
          <a:bodyPr/>
          <a:lstStyle/>
          <a:p>
            <a:pPr>
              <a:defRPr/>
            </a:pPr>
            <a:fld id="{AF70BC1E-29C6-4484-9D37-63019B8C4D97}" type="slidenum">
              <a:rPr lang="zh-TW" altLang="en-US" smtClean="0"/>
              <a:pPr>
                <a:defRPr/>
              </a:pPr>
              <a:t>6</a:t>
            </a:fld>
            <a:endParaRPr lang="zh-TW" alt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6715140" y="714356"/>
            <a:ext cx="2143140" cy="1500198"/>
          </a:xfrm>
          <a:prstGeom prst="rect">
            <a:avLst/>
          </a:prstGeom>
          <a:solidFill>
            <a:schemeClr val="bg1"/>
          </a:solidFill>
          <a:ln>
            <a:noFill/>
          </a:ln>
          <a:effectLst/>
        </p:spPr>
        <p:style>
          <a:lnRef idx="1">
            <a:schemeClr val="accent2"/>
          </a:lnRef>
          <a:fillRef idx="2">
            <a:schemeClr val="accent2"/>
          </a:fillRef>
          <a:effectRef idx="1">
            <a:schemeClr val="accent2"/>
          </a:effectRef>
          <a:fontRef idx="minor">
            <a:schemeClr val="dk1"/>
          </a:fontRef>
        </p:style>
        <p:txBody>
          <a:bodyPr rtlCol="0" anchor="ctr"/>
          <a:lstStyle/>
          <a:p>
            <a:pPr algn="ctr"/>
            <a:endParaRPr lang="zh-TW" altLang="en-US"/>
          </a:p>
        </p:txBody>
      </p:sp>
      <p:sp>
        <p:nvSpPr>
          <p:cNvPr id="3" name="內容版面配置區 2"/>
          <p:cNvSpPr>
            <a:spLocks noGrp="1"/>
          </p:cNvSpPr>
          <p:nvPr>
            <p:ph idx="1"/>
          </p:nvPr>
        </p:nvSpPr>
        <p:spPr>
          <a:xfrm>
            <a:off x="468313" y="500043"/>
            <a:ext cx="8229600" cy="5654696"/>
          </a:xfrm>
        </p:spPr>
        <p:txBody>
          <a:bodyPr/>
          <a:lstStyle/>
          <a:p>
            <a:pPr lvl="1"/>
            <a:r>
              <a:rPr lang="zh-TW" altLang="en-US" dirty="0" smtClean="0"/>
              <a:t>鏡射光：</a:t>
            </a:r>
            <a:endParaRPr lang="en-US" altLang="zh-TW" dirty="0" smtClean="0"/>
          </a:p>
          <a:p>
            <a:pPr lvl="2"/>
            <a:r>
              <a:rPr lang="zh-TW" altLang="en-US" dirty="0" smtClean="0"/>
              <a:t> </a:t>
            </a:r>
            <a:r>
              <a:rPr lang="en-US" altLang="zh-TW" i="1" dirty="0" smtClean="0">
                <a:latin typeface="Times New Roman"/>
              </a:rPr>
              <a:t>I</a:t>
            </a:r>
            <a:r>
              <a:rPr lang="en-US" altLang="zh-TW" i="1" baseline="-25000" dirty="0" smtClean="0">
                <a:latin typeface="Times New Roman"/>
              </a:rPr>
              <a:t>s</a:t>
            </a:r>
            <a:r>
              <a:rPr lang="en-US" altLang="zh-TW" dirty="0" smtClean="0">
                <a:latin typeface="Times New Roman"/>
              </a:rPr>
              <a:t> = </a:t>
            </a:r>
            <a:r>
              <a:rPr lang="en-US" altLang="zh-TW" i="1" dirty="0" err="1" smtClean="0">
                <a:latin typeface="Times New Roman"/>
              </a:rPr>
              <a:t>k</a:t>
            </a:r>
            <a:r>
              <a:rPr lang="en-US" altLang="zh-TW" i="1" baseline="-25000" dirty="0" err="1" smtClean="0">
                <a:latin typeface="Times New Roman"/>
              </a:rPr>
              <a:t>s</a:t>
            </a:r>
            <a:r>
              <a:rPr lang="en-US" altLang="zh-TW" i="1" dirty="0" err="1" smtClean="0">
                <a:latin typeface="Times New Roman"/>
              </a:rPr>
              <a:t>L</a:t>
            </a:r>
            <a:r>
              <a:rPr lang="en-US" altLang="zh-TW" i="1" baseline="-25000" dirty="0" err="1" smtClean="0">
                <a:latin typeface="Times New Roman"/>
              </a:rPr>
              <a:t>s</a:t>
            </a:r>
            <a:r>
              <a:rPr lang="zh-TW" altLang="en-US" i="1" baseline="-25000" dirty="0" smtClean="0">
                <a:latin typeface="Times New Roman"/>
              </a:rPr>
              <a:t> </a:t>
            </a:r>
            <a:r>
              <a:rPr lang="en-US" altLang="zh-TW" dirty="0" smtClean="0">
                <a:latin typeface="Times New Roman"/>
              </a:rPr>
              <a:t>max((</a:t>
            </a:r>
            <a:r>
              <a:rPr lang="en-US" altLang="zh-TW" b="1" dirty="0" smtClean="0">
                <a:latin typeface="Times New Roman"/>
              </a:rPr>
              <a:t>r</a:t>
            </a:r>
            <a:r>
              <a:rPr lang="zh-TW" altLang="en-US" dirty="0" smtClean="0">
                <a:latin typeface="Times New Roman"/>
              </a:rPr>
              <a:t>．</a:t>
            </a:r>
            <a:r>
              <a:rPr lang="en-US" altLang="zh-TW" b="1" dirty="0" smtClean="0">
                <a:latin typeface="Times New Roman"/>
              </a:rPr>
              <a:t>v</a:t>
            </a:r>
            <a:r>
              <a:rPr lang="en-US" altLang="zh-TW" dirty="0" smtClean="0">
                <a:latin typeface="Times New Roman"/>
              </a:rPr>
              <a:t>)</a:t>
            </a:r>
            <a:r>
              <a:rPr lang="el-GR" altLang="zh-TW" baseline="30000" dirty="0" smtClean="0">
                <a:latin typeface="Times New Roman"/>
              </a:rPr>
              <a:t>α</a:t>
            </a:r>
            <a:r>
              <a:rPr lang="en-US" altLang="zh-TW" dirty="0" smtClean="0">
                <a:latin typeface="Times New Roman"/>
              </a:rPr>
              <a:t>, 0), </a:t>
            </a:r>
          </a:p>
          <a:p>
            <a:pPr lvl="2">
              <a:buNone/>
            </a:pPr>
            <a:r>
              <a:rPr lang="en-US" altLang="zh-TW" dirty="0" smtClean="0">
                <a:latin typeface="Times New Roman"/>
              </a:rPr>
              <a:t>     0 </a:t>
            </a:r>
            <a:r>
              <a:rPr lang="en-US" altLang="zh-TW" dirty="0" smtClean="0">
                <a:latin typeface="Times New Roman"/>
                <a:sym typeface="Symbol"/>
              </a:rPr>
              <a:t> </a:t>
            </a:r>
            <a:r>
              <a:rPr lang="en-US" altLang="zh-TW" i="1" dirty="0" err="1" smtClean="0">
                <a:latin typeface="Times New Roman"/>
              </a:rPr>
              <a:t>k</a:t>
            </a:r>
            <a:r>
              <a:rPr lang="en-US" altLang="zh-TW" i="1" baseline="-25000" dirty="0" err="1" smtClean="0">
                <a:latin typeface="Times New Roman"/>
              </a:rPr>
              <a:t>s</a:t>
            </a:r>
            <a:r>
              <a:rPr lang="en-US" altLang="zh-TW" dirty="0" smtClean="0">
                <a:latin typeface="Times New Roman"/>
              </a:rPr>
              <a:t> </a:t>
            </a:r>
            <a:r>
              <a:rPr lang="en-US" altLang="zh-TW" dirty="0" smtClean="0">
                <a:sym typeface="Symbol"/>
              </a:rPr>
              <a:t> </a:t>
            </a:r>
            <a:r>
              <a:rPr lang="en-US" altLang="zh-TW" dirty="0" smtClean="0">
                <a:latin typeface="Times New Roman"/>
              </a:rPr>
              <a:t>1</a:t>
            </a:r>
          </a:p>
          <a:p>
            <a:pPr lvl="2"/>
            <a:endParaRPr lang="en-US" altLang="zh-TW" dirty="0" smtClean="0"/>
          </a:p>
          <a:p>
            <a:pPr lvl="2"/>
            <a:endParaRPr lang="en-US" altLang="zh-TW" dirty="0" smtClean="0"/>
          </a:p>
          <a:p>
            <a:pPr lvl="2"/>
            <a:r>
              <a:rPr lang="en-US" altLang="zh-TW" i="1" dirty="0" smtClean="0">
                <a:latin typeface="Times New Roman"/>
              </a:rPr>
              <a:t>I</a:t>
            </a:r>
            <a:r>
              <a:rPr lang="en-US" altLang="zh-TW" i="1" baseline="-25000" dirty="0" smtClean="0">
                <a:latin typeface="Times New Roman"/>
              </a:rPr>
              <a:t>s</a:t>
            </a:r>
            <a:r>
              <a:rPr lang="en-US" altLang="zh-TW" dirty="0" smtClean="0"/>
              <a:t> :</a:t>
            </a:r>
            <a:r>
              <a:rPr lang="zh-TW" altLang="en-US" dirty="0" smtClean="0"/>
              <a:t>鏡射光反射光強度， </a:t>
            </a:r>
            <a:r>
              <a:rPr lang="en-US" altLang="zh-TW" i="1" dirty="0" smtClean="0">
                <a:latin typeface="Times New Roman"/>
              </a:rPr>
              <a:t>L</a:t>
            </a:r>
            <a:r>
              <a:rPr lang="en-US" altLang="zh-TW" i="1" baseline="-25000" dirty="0" smtClean="0">
                <a:latin typeface="Times New Roman"/>
              </a:rPr>
              <a:t>s</a:t>
            </a:r>
            <a:r>
              <a:rPr lang="en-US" altLang="zh-TW" dirty="0" smtClean="0"/>
              <a:t> :</a:t>
            </a:r>
            <a:r>
              <a:rPr lang="zh-TW" altLang="en-US" dirty="0" smtClean="0"/>
              <a:t>鏡射光入射光強度，</a:t>
            </a:r>
            <a:r>
              <a:rPr lang="en-US" altLang="zh-TW" i="1" dirty="0" err="1" smtClean="0">
                <a:latin typeface="Times New Roman"/>
              </a:rPr>
              <a:t>k</a:t>
            </a:r>
            <a:r>
              <a:rPr lang="en-US" altLang="zh-TW" i="1" baseline="-25000" dirty="0" err="1" smtClean="0">
                <a:latin typeface="Times New Roman"/>
              </a:rPr>
              <a:t>s</a:t>
            </a:r>
            <a:r>
              <a:rPr lang="en-US" altLang="zh-TW" dirty="0" smtClean="0"/>
              <a:t>:</a:t>
            </a:r>
            <a:r>
              <a:rPr lang="zh-TW" altLang="en-US" dirty="0" smtClean="0"/>
              <a:t>鏡射光反射係數，</a:t>
            </a:r>
            <a:r>
              <a:rPr lang="en-US" altLang="zh-TW" b="1" dirty="0" smtClean="0">
                <a:latin typeface="+mj-lt"/>
              </a:rPr>
              <a:t>r</a:t>
            </a:r>
            <a:r>
              <a:rPr lang="en-US" altLang="zh-TW" dirty="0" smtClean="0">
                <a:latin typeface="+mj-lt"/>
              </a:rPr>
              <a:t>:</a:t>
            </a:r>
            <a:r>
              <a:rPr lang="zh-TW" altLang="en-US" dirty="0" smtClean="0"/>
              <a:t>光源反射方向，</a:t>
            </a:r>
            <a:r>
              <a:rPr lang="en-US" altLang="zh-TW" b="1" dirty="0" smtClean="0">
                <a:latin typeface="+mj-lt"/>
              </a:rPr>
              <a:t>v</a:t>
            </a:r>
            <a:r>
              <a:rPr lang="en-US" altLang="zh-TW" dirty="0" smtClean="0"/>
              <a:t>:</a:t>
            </a:r>
            <a:r>
              <a:rPr lang="zh-TW" altLang="en-US" dirty="0" smtClean="0"/>
              <a:t>觀者或攝影機方向，</a:t>
            </a:r>
            <a:r>
              <a:rPr lang="el-GR" altLang="zh-TW" dirty="0" smtClean="0">
                <a:latin typeface="+mj-lt"/>
              </a:rPr>
              <a:t>α</a:t>
            </a:r>
            <a:r>
              <a:rPr lang="en-US" altLang="zh-TW" dirty="0" smtClean="0"/>
              <a:t>:</a:t>
            </a:r>
            <a:r>
              <a:rPr lang="zh-TW" altLang="en-US" dirty="0" smtClean="0"/>
              <a:t>閃亮係數</a:t>
            </a:r>
            <a:r>
              <a:rPr lang="en-US" altLang="zh-TW" dirty="0" smtClean="0"/>
              <a:t>(shininess)</a:t>
            </a:r>
          </a:p>
          <a:p>
            <a:pPr lvl="2"/>
            <a:r>
              <a:rPr lang="zh-TW" altLang="en-US" dirty="0" smtClean="0"/>
              <a:t>不同閃亮係數的效果：</a:t>
            </a:r>
            <a:endParaRPr lang="en-US" altLang="zh-TW" dirty="0" smtClean="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7</a:t>
            </a:fld>
            <a:endParaRPr lang="zh-TW" altLang="en-US"/>
          </a:p>
        </p:txBody>
      </p:sp>
      <p:sp>
        <p:nvSpPr>
          <p:cNvPr id="5" name="矩形 4"/>
          <p:cNvSpPr/>
          <p:nvPr/>
        </p:nvSpPr>
        <p:spPr>
          <a:xfrm>
            <a:off x="4529339" y="1903750"/>
            <a:ext cx="1857388" cy="1428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 name="直線單箭頭接點 5"/>
          <p:cNvCxnSpPr/>
          <p:nvPr/>
        </p:nvCxnSpPr>
        <p:spPr>
          <a:xfrm rot="5400000" flipH="1" flipV="1">
            <a:off x="5065124" y="1510841"/>
            <a:ext cx="785818" cy="1588"/>
          </a:xfrm>
          <a:prstGeom prst="straightConnector1">
            <a:avLst/>
          </a:prstGeom>
          <a:ln>
            <a:solidFill>
              <a:srgbClr val="660066"/>
            </a:solidFill>
            <a:tailEnd type="arrow"/>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a:off x="4815091" y="1403684"/>
            <a:ext cx="642942" cy="500066"/>
          </a:xfrm>
          <a:prstGeom prst="straightConnector1">
            <a:avLst/>
          </a:prstGeom>
          <a:ln>
            <a:solidFill>
              <a:srgbClr val="FF0000"/>
            </a:solidFill>
            <a:headEnd type="arrow"/>
            <a:tailEnd type="none"/>
          </a:ln>
        </p:spPr>
        <p:style>
          <a:lnRef idx="1">
            <a:schemeClr val="accent1"/>
          </a:lnRef>
          <a:fillRef idx="0">
            <a:schemeClr val="accent1"/>
          </a:fillRef>
          <a:effectRef idx="0">
            <a:schemeClr val="accent1"/>
          </a:effectRef>
          <a:fontRef idx="minor">
            <a:schemeClr val="tx1"/>
          </a:fontRef>
        </p:style>
      </p:cxnSp>
      <p:pic>
        <p:nvPicPr>
          <p:cNvPr id="8" name="Picture 4" descr="C:\Users\chteng\AppData\Local\Microsoft\Windows\Temporary Internet Files\Content.IE5\16R8KVFH\MCj03317950000[1].wmf"/>
          <p:cNvPicPr>
            <a:picLocks noChangeAspect="1" noChangeArrowheads="1"/>
          </p:cNvPicPr>
          <p:nvPr/>
        </p:nvPicPr>
        <p:blipFill>
          <a:blip r:embed="rId2" cstate="print"/>
          <a:srcRect/>
          <a:stretch>
            <a:fillRect/>
          </a:stretch>
        </p:blipFill>
        <p:spPr bwMode="auto">
          <a:xfrm>
            <a:off x="4429156" y="1071546"/>
            <a:ext cx="398461" cy="405294"/>
          </a:xfrm>
          <a:prstGeom prst="rect">
            <a:avLst/>
          </a:prstGeom>
          <a:noFill/>
        </p:spPr>
      </p:pic>
      <p:sp>
        <p:nvSpPr>
          <p:cNvPr id="9" name="文字方塊 8"/>
          <p:cNvSpPr txBox="1"/>
          <p:nvPr/>
        </p:nvSpPr>
        <p:spPr>
          <a:xfrm>
            <a:off x="4802565" y="1475122"/>
            <a:ext cx="369716" cy="285752"/>
          </a:xfrm>
          <a:prstGeom prst="rect">
            <a:avLst/>
          </a:prstGeom>
          <a:noFill/>
        </p:spPr>
        <p:txBody>
          <a:bodyPr wrap="square" rtlCol="0">
            <a:spAutoFit/>
          </a:bodyPr>
          <a:lstStyle/>
          <a:p>
            <a:r>
              <a:rPr lang="en-US" altLang="zh-TW" sz="1200" b="1" dirty="0" smtClean="0">
                <a:solidFill>
                  <a:srgbClr val="FF0000"/>
                </a:solidFill>
                <a:latin typeface="+mj-lt"/>
              </a:rPr>
              <a:t>l</a:t>
            </a:r>
            <a:endParaRPr lang="zh-TW" altLang="en-US" sz="1200" b="1" dirty="0">
              <a:solidFill>
                <a:srgbClr val="FF0000"/>
              </a:solidFill>
              <a:latin typeface="+mj-lt"/>
            </a:endParaRPr>
          </a:p>
        </p:txBody>
      </p:sp>
      <p:sp>
        <p:nvSpPr>
          <p:cNvPr id="10" name="文字方塊 9"/>
          <p:cNvSpPr txBox="1"/>
          <p:nvPr/>
        </p:nvSpPr>
        <p:spPr>
          <a:xfrm>
            <a:off x="5458033" y="1189370"/>
            <a:ext cx="369716" cy="285752"/>
          </a:xfrm>
          <a:prstGeom prst="rect">
            <a:avLst/>
          </a:prstGeom>
          <a:noFill/>
        </p:spPr>
        <p:txBody>
          <a:bodyPr wrap="square" rtlCol="0">
            <a:spAutoFit/>
          </a:bodyPr>
          <a:lstStyle/>
          <a:p>
            <a:r>
              <a:rPr lang="en-US" altLang="zh-TW" sz="1200" b="1" dirty="0" smtClean="0">
                <a:solidFill>
                  <a:srgbClr val="FF0000"/>
                </a:solidFill>
                <a:latin typeface="+mj-lt"/>
              </a:rPr>
              <a:t>n</a:t>
            </a:r>
            <a:endParaRPr lang="zh-TW" altLang="en-US" sz="1200" b="1" dirty="0">
              <a:solidFill>
                <a:srgbClr val="FF0000"/>
              </a:solidFill>
              <a:latin typeface="+mj-lt"/>
            </a:endParaRPr>
          </a:p>
        </p:txBody>
      </p:sp>
      <p:sp>
        <p:nvSpPr>
          <p:cNvPr id="11" name="文字方塊 10"/>
          <p:cNvSpPr txBox="1"/>
          <p:nvPr/>
        </p:nvSpPr>
        <p:spPr>
          <a:xfrm>
            <a:off x="5357850" y="794547"/>
            <a:ext cx="1084096" cy="276999"/>
          </a:xfrm>
          <a:prstGeom prst="rect">
            <a:avLst/>
          </a:prstGeom>
          <a:noFill/>
        </p:spPr>
        <p:txBody>
          <a:bodyPr wrap="square" rtlCol="0">
            <a:spAutoFit/>
          </a:bodyPr>
          <a:lstStyle/>
          <a:p>
            <a:r>
              <a:rPr lang="en-US" altLang="zh-TW" sz="1200" b="1" dirty="0" smtClean="0">
                <a:solidFill>
                  <a:srgbClr val="FF0000"/>
                </a:solidFill>
                <a:latin typeface="+mj-lt"/>
              </a:rPr>
              <a:t>r</a:t>
            </a:r>
            <a:r>
              <a:rPr lang="zh-TW" altLang="en-US" sz="1200" b="1" dirty="0" smtClean="0">
                <a:solidFill>
                  <a:srgbClr val="FF0000"/>
                </a:solidFill>
                <a:latin typeface="+mj-lt"/>
              </a:rPr>
              <a:t>．</a:t>
            </a:r>
            <a:r>
              <a:rPr lang="en-US" altLang="zh-TW" sz="1200" b="1" dirty="0" smtClean="0">
                <a:solidFill>
                  <a:srgbClr val="FF0000"/>
                </a:solidFill>
                <a:latin typeface="+mj-lt"/>
              </a:rPr>
              <a:t>v </a:t>
            </a:r>
            <a:r>
              <a:rPr lang="en-US" altLang="zh-TW" sz="1200" dirty="0" smtClean="0">
                <a:solidFill>
                  <a:srgbClr val="FF0000"/>
                </a:solidFill>
                <a:latin typeface="+mj-lt"/>
              </a:rPr>
              <a:t>= </a:t>
            </a:r>
            <a:r>
              <a:rPr lang="en-US" altLang="zh-TW" sz="1200" dirty="0" err="1" smtClean="0">
                <a:solidFill>
                  <a:srgbClr val="FF0000"/>
                </a:solidFill>
                <a:latin typeface="+mj-lt"/>
              </a:rPr>
              <a:t>cos</a:t>
            </a:r>
            <a:r>
              <a:rPr lang="el-GR" altLang="zh-TW" sz="1200" dirty="0" smtClean="0">
                <a:solidFill>
                  <a:srgbClr val="FF0000"/>
                </a:solidFill>
                <a:latin typeface="+mj-lt"/>
              </a:rPr>
              <a:t>φ </a:t>
            </a:r>
            <a:endParaRPr lang="zh-TW" altLang="en-US" sz="1200" dirty="0">
              <a:solidFill>
                <a:srgbClr val="FF0000"/>
              </a:solidFill>
              <a:latin typeface="+mj-lt"/>
            </a:endParaRPr>
          </a:p>
        </p:txBody>
      </p:sp>
      <p:cxnSp>
        <p:nvCxnSpPr>
          <p:cNvPr id="12" name="直線單箭頭接點 11"/>
          <p:cNvCxnSpPr/>
          <p:nvPr/>
        </p:nvCxnSpPr>
        <p:spPr>
          <a:xfrm flipV="1">
            <a:off x="5453095" y="1395061"/>
            <a:ext cx="644400" cy="500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stCxn id="5" idx="0"/>
          </p:cNvCxnSpPr>
          <p:nvPr/>
        </p:nvCxnSpPr>
        <p:spPr>
          <a:xfrm rot="5400000" flipH="1" flipV="1">
            <a:off x="5706219" y="1394864"/>
            <a:ext cx="260700" cy="757073"/>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059704" y="1142984"/>
            <a:ext cx="369716" cy="285752"/>
          </a:xfrm>
          <a:prstGeom prst="rect">
            <a:avLst/>
          </a:prstGeom>
          <a:noFill/>
        </p:spPr>
        <p:txBody>
          <a:bodyPr wrap="square" rtlCol="0">
            <a:spAutoFit/>
          </a:bodyPr>
          <a:lstStyle/>
          <a:p>
            <a:r>
              <a:rPr lang="en-US" altLang="zh-TW" sz="1200" b="1" dirty="0" smtClean="0">
                <a:solidFill>
                  <a:srgbClr val="FF0000"/>
                </a:solidFill>
                <a:latin typeface="+mj-lt"/>
              </a:rPr>
              <a:t>r</a:t>
            </a:r>
            <a:endParaRPr lang="zh-TW" altLang="en-US" sz="1200" b="1" dirty="0">
              <a:solidFill>
                <a:srgbClr val="FF0000"/>
              </a:solidFill>
              <a:latin typeface="+mj-lt"/>
            </a:endParaRPr>
          </a:p>
        </p:txBody>
      </p:sp>
      <p:sp>
        <p:nvSpPr>
          <p:cNvPr id="15" name="文字方塊 14"/>
          <p:cNvSpPr txBox="1"/>
          <p:nvPr/>
        </p:nvSpPr>
        <p:spPr>
          <a:xfrm>
            <a:off x="6143668" y="1500174"/>
            <a:ext cx="369716" cy="285752"/>
          </a:xfrm>
          <a:prstGeom prst="rect">
            <a:avLst/>
          </a:prstGeom>
          <a:noFill/>
        </p:spPr>
        <p:txBody>
          <a:bodyPr wrap="square" rtlCol="0">
            <a:spAutoFit/>
          </a:bodyPr>
          <a:lstStyle/>
          <a:p>
            <a:r>
              <a:rPr lang="en-US" altLang="zh-TW" sz="1200" b="1" dirty="0" smtClean="0">
                <a:solidFill>
                  <a:srgbClr val="FF0000"/>
                </a:solidFill>
                <a:latin typeface="+mj-lt"/>
              </a:rPr>
              <a:t>v</a:t>
            </a:r>
            <a:endParaRPr lang="zh-TW" altLang="en-US" sz="1200" b="1" dirty="0">
              <a:solidFill>
                <a:srgbClr val="FF0000"/>
              </a:solidFill>
              <a:latin typeface="+mj-lt"/>
            </a:endParaRPr>
          </a:p>
        </p:txBody>
      </p:sp>
      <p:sp>
        <p:nvSpPr>
          <p:cNvPr id="16" name="文字方塊 15"/>
          <p:cNvSpPr txBox="1"/>
          <p:nvPr/>
        </p:nvSpPr>
        <p:spPr>
          <a:xfrm>
            <a:off x="5715040" y="1546560"/>
            <a:ext cx="369716" cy="285752"/>
          </a:xfrm>
          <a:prstGeom prst="rect">
            <a:avLst/>
          </a:prstGeom>
          <a:noFill/>
        </p:spPr>
        <p:txBody>
          <a:bodyPr wrap="square" rtlCol="0">
            <a:spAutoFit/>
          </a:bodyPr>
          <a:lstStyle/>
          <a:p>
            <a:r>
              <a:rPr lang="el-GR" altLang="zh-TW" sz="1200" dirty="0" smtClean="0">
                <a:solidFill>
                  <a:srgbClr val="FF0000"/>
                </a:solidFill>
              </a:rPr>
              <a:t>φ</a:t>
            </a:r>
            <a:endParaRPr lang="zh-TW" altLang="en-US" sz="1200" dirty="0">
              <a:solidFill>
                <a:srgbClr val="FF0000"/>
              </a:solidFill>
            </a:endParaRPr>
          </a:p>
        </p:txBody>
      </p:sp>
      <p:pic>
        <p:nvPicPr>
          <p:cNvPr id="18" name="圖片 17" descr="影像1.jpg"/>
          <p:cNvPicPr>
            <a:picLocks noChangeAspect="1"/>
          </p:cNvPicPr>
          <p:nvPr/>
        </p:nvPicPr>
        <p:blipFill>
          <a:blip r:embed="rId3" cstate="print"/>
          <a:stretch>
            <a:fillRect/>
          </a:stretch>
        </p:blipFill>
        <p:spPr>
          <a:xfrm>
            <a:off x="6807337" y="847721"/>
            <a:ext cx="1765223" cy="1366833"/>
          </a:xfrm>
          <a:prstGeom prst="rect">
            <a:avLst/>
          </a:prstGeom>
        </p:spPr>
      </p:pic>
      <p:sp>
        <p:nvSpPr>
          <p:cNvPr id="20" name="文字方塊 19"/>
          <p:cNvSpPr txBox="1"/>
          <p:nvPr/>
        </p:nvSpPr>
        <p:spPr>
          <a:xfrm>
            <a:off x="8215370" y="761510"/>
            <a:ext cx="928662" cy="738664"/>
          </a:xfrm>
          <a:prstGeom prst="rect">
            <a:avLst/>
          </a:prstGeom>
          <a:noFill/>
        </p:spPr>
        <p:txBody>
          <a:bodyPr wrap="square" rtlCol="0">
            <a:spAutoFit/>
          </a:bodyPr>
          <a:lstStyle/>
          <a:p>
            <a:r>
              <a:rPr lang="el-GR" altLang="zh-TW" sz="1400" dirty="0" smtClean="0">
                <a:solidFill>
                  <a:srgbClr val="0000FF"/>
                </a:solidFill>
                <a:latin typeface="+mj-lt"/>
              </a:rPr>
              <a:t>α</a:t>
            </a:r>
            <a:r>
              <a:rPr lang="en-US" altLang="zh-TW" sz="1400" dirty="0" smtClean="0">
                <a:solidFill>
                  <a:srgbClr val="0000FF"/>
                </a:solidFill>
                <a:latin typeface="+mj-lt"/>
              </a:rPr>
              <a:t> = 1</a:t>
            </a:r>
          </a:p>
          <a:p>
            <a:pPr lvl="0"/>
            <a:r>
              <a:rPr lang="el-GR" altLang="zh-TW" sz="1400" dirty="0" smtClean="0">
                <a:solidFill>
                  <a:srgbClr val="FF00FF"/>
                </a:solidFill>
                <a:latin typeface="Times New Roman"/>
              </a:rPr>
              <a:t>α</a:t>
            </a:r>
            <a:r>
              <a:rPr lang="en-US" altLang="zh-TW" sz="1400" dirty="0" smtClean="0">
                <a:solidFill>
                  <a:srgbClr val="FF00FF"/>
                </a:solidFill>
                <a:latin typeface="Times New Roman"/>
              </a:rPr>
              <a:t> = 5</a:t>
            </a:r>
            <a:endParaRPr lang="zh-TW" altLang="en-US" sz="1400" dirty="0" smtClean="0">
              <a:solidFill>
                <a:srgbClr val="FF00FF"/>
              </a:solidFill>
              <a:latin typeface="Times New Roman"/>
            </a:endParaRPr>
          </a:p>
          <a:p>
            <a:pPr lvl="0"/>
            <a:r>
              <a:rPr lang="el-GR" altLang="zh-TW" sz="1400" dirty="0" smtClean="0">
                <a:solidFill>
                  <a:srgbClr val="C0801A"/>
                </a:solidFill>
                <a:latin typeface="Times New Roman"/>
              </a:rPr>
              <a:t>α</a:t>
            </a:r>
            <a:r>
              <a:rPr lang="en-US" altLang="zh-TW" sz="1400" dirty="0" smtClean="0">
                <a:solidFill>
                  <a:srgbClr val="C0801A"/>
                </a:solidFill>
                <a:latin typeface="Times New Roman"/>
              </a:rPr>
              <a:t> = 20</a:t>
            </a:r>
            <a:endParaRPr lang="zh-TW" altLang="en-US" sz="1400" dirty="0">
              <a:solidFill>
                <a:srgbClr val="C0801A"/>
              </a:solidFill>
              <a:latin typeface="+mj-lt"/>
            </a:endParaRPr>
          </a:p>
        </p:txBody>
      </p:sp>
      <p:pic>
        <p:nvPicPr>
          <p:cNvPr id="22" name="Picture 3" descr="C:\Documents and Settings\User\Local Settings\Temporary Internet Files\Content.IE5\GH234H2N\MCHM00380_0000[1].wmf"/>
          <p:cNvPicPr>
            <a:picLocks noChangeAspect="1" noChangeArrowheads="1"/>
          </p:cNvPicPr>
          <p:nvPr/>
        </p:nvPicPr>
        <p:blipFill>
          <a:blip r:embed="rId4" cstate="print"/>
          <a:srcRect/>
          <a:stretch>
            <a:fillRect/>
          </a:stretch>
        </p:blipFill>
        <p:spPr bwMode="auto">
          <a:xfrm>
            <a:off x="6303764" y="1374550"/>
            <a:ext cx="357190" cy="305498"/>
          </a:xfrm>
          <a:prstGeom prst="rect">
            <a:avLst/>
          </a:prstGeom>
          <a:noFill/>
        </p:spPr>
      </p:pic>
      <p:pic>
        <p:nvPicPr>
          <p:cNvPr id="23" name="圖片 22" descr="temp.jpg"/>
          <p:cNvPicPr>
            <a:picLocks noChangeAspect="1"/>
          </p:cNvPicPr>
          <p:nvPr/>
        </p:nvPicPr>
        <p:blipFill>
          <a:blip r:embed="rId5" cstate="print"/>
          <a:stretch>
            <a:fillRect/>
          </a:stretch>
        </p:blipFill>
        <p:spPr>
          <a:xfrm>
            <a:off x="500034" y="4143380"/>
            <a:ext cx="1964940" cy="1440000"/>
          </a:xfrm>
          <a:prstGeom prst="rect">
            <a:avLst/>
          </a:prstGeom>
        </p:spPr>
      </p:pic>
      <p:sp>
        <p:nvSpPr>
          <p:cNvPr id="24" name="文字方塊 23"/>
          <p:cNvSpPr txBox="1"/>
          <p:nvPr/>
        </p:nvSpPr>
        <p:spPr>
          <a:xfrm>
            <a:off x="1000100" y="3786190"/>
            <a:ext cx="928694" cy="338554"/>
          </a:xfrm>
          <a:prstGeom prst="rect">
            <a:avLst/>
          </a:prstGeom>
          <a:noFill/>
        </p:spPr>
        <p:txBody>
          <a:bodyPr wrap="square" rtlCol="0">
            <a:spAutoFit/>
          </a:bodyPr>
          <a:lstStyle/>
          <a:p>
            <a:pPr algn="ctr"/>
            <a:r>
              <a:rPr lang="el-GR" altLang="zh-TW" sz="1600" dirty="0" smtClean="0">
                <a:solidFill>
                  <a:srgbClr val="FF0000"/>
                </a:solidFill>
                <a:latin typeface="+mj-lt"/>
              </a:rPr>
              <a:t>α </a:t>
            </a:r>
            <a:r>
              <a:rPr lang="en-US" altLang="zh-TW" sz="1600" dirty="0" smtClean="0">
                <a:solidFill>
                  <a:srgbClr val="FF0000"/>
                </a:solidFill>
                <a:latin typeface="+mj-lt"/>
              </a:rPr>
              <a:t>=1</a:t>
            </a:r>
            <a:endParaRPr lang="zh-TW" altLang="en-US" sz="1600" dirty="0">
              <a:solidFill>
                <a:srgbClr val="FF0000"/>
              </a:solidFill>
              <a:latin typeface="+mj-lt"/>
            </a:endParaRPr>
          </a:p>
        </p:txBody>
      </p:sp>
      <p:sp>
        <p:nvSpPr>
          <p:cNvPr id="25" name="文字方塊 24"/>
          <p:cNvSpPr txBox="1"/>
          <p:nvPr/>
        </p:nvSpPr>
        <p:spPr>
          <a:xfrm>
            <a:off x="3117113" y="3786190"/>
            <a:ext cx="928694" cy="338554"/>
          </a:xfrm>
          <a:prstGeom prst="rect">
            <a:avLst/>
          </a:prstGeom>
          <a:noFill/>
        </p:spPr>
        <p:txBody>
          <a:bodyPr wrap="square" rtlCol="0">
            <a:spAutoFit/>
          </a:bodyPr>
          <a:lstStyle/>
          <a:p>
            <a:pPr algn="ctr"/>
            <a:r>
              <a:rPr lang="el-GR" altLang="zh-TW" sz="1600" dirty="0" smtClean="0">
                <a:solidFill>
                  <a:srgbClr val="FF0000"/>
                </a:solidFill>
                <a:latin typeface="+mj-lt"/>
              </a:rPr>
              <a:t>α </a:t>
            </a:r>
            <a:r>
              <a:rPr lang="en-US" altLang="zh-TW" sz="1600" dirty="0" smtClean="0">
                <a:solidFill>
                  <a:srgbClr val="FF0000"/>
                </a:solidFill>
                <a:latin typeface="+mj-lt"/>
              </a:rPr>
              <a:t>=5</a:t>
            </a:r>
            <a:endParaRPr lang="zh-TW" altLang="en-US" sz="1600" dirty="0">
              <a:solidFill>
                <a:srgbClr val="FF0000"/>
              </a:solidFill>
              <a:latin typeface="+mj-lt"/>
            </a:endParaRPr>
          </a:p>
        </p:txBody>
      </p:sp>
      <p:sp>
        <p:nvSpPr>
          <p:cNvPr id="26" name="文字方塊 25"/>
          <p:cNvSpPr txBox="1"/>
          <p:nvPr/>
        </p:nvSpPr>
        <p:spPr>
          <a:xfrm>
            <a:off x="5197524" y="3786190"/>
            <a:ext cx="928694" cy="338554"/>
          </a:xfrm>
          <a:prstGeom prst="rect">
            <a:avLst/>
          </a:prstGeom>
          <a:noFill/>
        </p:spPr>
        <p:txBody>
          <a:bodyPr wrap="square" rtlCol="0">
            <a:spAutoFit/>
          </a:bodyPr>
          <a:lstStyle/>
          <a:p>
            <a:pPr algn="ctr"/>
            <a:r>
              <a:rPr lang="el-GR" altLang="zh-TW" sz="1600" dirty="0" smtClean="0">
                <a:solidFill>
                  <a:srgbClr val="FF0000"/>
                </a:solidFill>
                <a:latin typeface="+mj-lt"/>
              </a:rPr>
              <a:t>α </a:t>
            </a:r>
            <a:r>
              <a:rPr lang="en-US" altLang="zh-TW" sz="1600" dirty="0" smtClean="0">
                <a:solidFill>
                  <a:srgbClr val="FF0000"/>
                </a:solidFill>
                <a:latin typeface="+mj-lt"/>
              </a:rPr>
              <a:t>=10</a:t>
            </a:r>
            <a:endParaRPr lang="zh-TW" altLang="en-US" sz="1600" dirty="0">
              <a:solidFill>
                <a:srgbClr val="FF0000"/>
              </a:solidFill>
              <a:latin typeface="+mj-lt"/>
            </a:endParaRPr>
          </a:p>
        </p:txBody>
      </p:sp>
      <p:sp>
        <p:nvSpPr>
          <p:cNvPr id="27" name="文字方塊 26"/>
          <p:cNvSpPr txBox="1"/>
          <p:nvPr/>
        </p:nvSpPr>
        <p:spPr>
          <a:xfrm>
            <a:off x="7286644" y="3786190"/>
            <a:ext cx="928694" cy="338554"/>
          </a:xfrm>
          <a:prstGeom prst="rect">
            <a:avLst/>
          </a:prstGeom>
          <a:noFill/>
        </p:spPr>
        <p:txBody>
          <a:bodyPr wrap="square" rtlCol="0">
            <a:spAutoFit/>
          </a:bodyPr>
          <a:lstStyle/>
          <a:p>
            <a:pPr algn="ctr"/>
            <a:r>
              <a:rPr lang="el-GR" altLang="zh-TW" sz="1600" dirty="0" smtClean="0">
                <a:solidFill>
                  <a:srgbClr val="FF0000"/>
                </a:solidFill>
                <a:latin typeface="+mj-lt"/>
              </a:rPr>
              <a:t>α </a:t>
            </a:r>
            <a:r>
              <a:rPr lang="en-US" altLang="zh-TW" sz="1600" dirty="0" smtClean="0">
                <a:solidFill>
                  <a:srgbClr val="FF0000"/>
                </a:solidFill>
                <a:latin typeface="+mj-lt"/>
              </a:rPr>
              <a:t>=100</a:t>
            </a:r>
            <a:endParaRPr lang="zh-TW" altLang="en-US" sz="1600" dirty="0">
              <a:solidFill>
                <a:srgbClr val="FF0000"/>
              </a:solidFill>
              <a:latin typeface="+mj-lt"/>
            </a:endParaRPr>
          </a:p>
        </p:txBody>
      </p:sp>
      <p:pic>
        <p:nvPicPr>
          <p:cNvPr id="28" name="圖片 27" descr="temp.jpg"/>
          <p:cNvPicPr>
            <a:picLocks noChangeAspect="1"/>
          </p:cNvPicPr>
          <p:nvPr/>
        </p:nvPicPr>
        <p:blipFill>
          <a:blip r:embed="rId6" cstate="print"/>
          <a:stretch>
            <a:fillRect/>
          </a:stretch>
        </p:blipFill>
        <p:spPr>
          <a:xfrm>
            <a:off x="2571736" y="4143380"/>
            <a:ext cx="1964940" cy="1440000"/>
          </a:xfrm>
          <a:prstGeom prst="rect">
            <a:avLst/>
          </a:prstGeom>
        </p:spPr>
      </p:pic>
      <p:pic>
        <p:nvPicPr>
          <p:cNvPr id="29" name="圖片 28" descr="temp.jpg"/>
          <p:cNvPicPr>
            <a:picLocks noChangeAspect="1"/>
          </p:cNvPicPr>
          <p:nvPr/>
        </p:nvPicPr>
        <p:blipFill>
          <a:blip r:embed="rId7" cstate="print"/>
          <a:stretch>
            <a:fillRect/>
          </a:stretch>
        </p:blipFill>
        <p:spPr>
          <a:xfrm>
            <a:off x="4643438" y="4143381"/>
            <a:ext cx="1964940" cy="1440000"/>
          </a:xfrm>
          <a:prstGeom prst="rect">
            <a:avLst/>
          </a:prstGeom>
        </p:spPr>
      </p:pic>
      <p:pic>
        <p:nvPicPr>
          <p:cNvPr id="30" name="圖片 29" descr="temp.jpg"/>
          <p:cNvPicPr>
            <a:picLocks noChangeAspect="1"/>
          </p:cNvPicPr>
          <p:nvPr/>
        </p:nvPicPr>
        <p:blipFill>
          <a:blip r:embed="rId8" cstate="print"/>
          <a:stretch>
            <a:fillRect/>
          </a:stretch>
        </p:blipFill>
        <p:spPr>
          <a:xfrm>
            <a:off x="6715140" y="4143381"/>
            <a:ext cx="1964940" cy="1440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428605"/>
            <a:ext cx="8229600" cy="5726134"/>
          </a:xfrm>
        </p:spPr>
        <p:txBody>
          <a:bodyPr/>
          <a:lstStyle/>
          <a:p>
            <a:pPr lvl="1"/>
            <a:r>
              <a:rPr lang="zh-TW" altLang="en-US" dirty="0" smtClean="0"/>
              <a:t>考量距離衰減後的整合公式：</a:t>
            </a:r>
            <a:endParaRPr lang="en-US" altLang="zh-TW" dirty="0" smtClean="0"/>
          </a:p>
          <a:p>
            <a:pPr lvl="2"/>
            <a:endParaRPr lang="en-US" altLang="zh-TW" dirty="0" smtClean="0"/>
          </a:p>
          <a:p>
            <a:pPr lvl="2"/>
            <a:endParaRPr lang="en-US" altLang="zh-TW" dirty="0" smtClean="0"/>
          </a:p>
          <a:p>
            <a:pPr lvl="2"/>
            <a:endParaRPr lang="en-US" altLang="zh-TW" dirty="0" smtClean="0"/>
          </a:p>
          <a:p>
            <a:pPr lvl="2"/>
            <a:r>
              <a:rPr lang="en-US" altLang="zh-TW" i="1" dirty="0" smtClean="0">
                <a:latin typeface="Times New Roman"/>
              </a:rPr>
              <a:t>d</a:t>
            </a:r>
            <a:r>
              <a:rPr lang="en-US" altLang="zh-TW" dirty="0" smtClean="0"/>
              <a:t>:</a:t>
            </a:r>
            <a:r>
              <a:rPr lang="zh-TW" altLang="en-US" dirty="0" smtClean="0"/>
              <a:t>光源到平面的距離，</a:t>
            </a:r>
            <a:r>
              <a:rPr lang="en-US" altLang="zh-TW" i="1" dirty="0" smtClean="0">
                <a:latin typeface="Times New Roman"/>
              </a:rPr>
              <a:t>a</a:t>
            </a:r>
            <a:r>
              <a:rPr lang="en-US" altLang="zh-TW" dirty="0" smtClean="0"/>
              <a:t>, </a:t>
            </a:r>
            <a:r>
              <a:rPr lang="en-US" altLang="zh-TW" i="1" dirty="0" smtClean="0">
                <a:latin typeface="Times New Roman"/>
              </a:rPr>
              <a:t>b</a:t>
            </a:r>
            <a:r>
              <a:rPr lang="en-US" altLang="zh-TW" dirty="0" smtClean="0"/>
              <a:t>, </a:t>
            </a:r>
            <a:r>
              <a:rPr lang="en-US" altLang="zh-TW" i="1" dirty="0" smtClean="0">
                <a:latin typeface="Times New Roman"/>
              </a:rPr>
              <a:t>c</a:t>
            </a:r>
            <a:r>
              <a:rPr lang="en-US" altLang="zh-TW" dirty="0" smtClean="0">
                <a:latin typeface="Times New Roman"/>
              </a:rPr>
              <a:t>:</a:t>
            </a:r>
            <a:r>
              <a:rPr lang="zh-TW" altLang="en-US" dirty="0" smtClean="0"/>
              <a:t>光源衰減係數</a:t>
            </a:r>
            <a:r>
              <a:rPr lang="en-US" altLang="zh-TW" dirty="0" smtClean="0"/>
              <a:t> </a:t>
            </a:r>
            <a:endParaRPr lang="zh-TW" altLang="en-US" dirty="0" smtClean="0"/>
          </a:p>
          <a:p>
            <a:pPr lvl="2"/>
            <a:endParaRPr lang="en-US" altLang="zh-TW" dirty="0" smtClean="0"/>
          </a:p>
          <a:p>
            <a:pPr lvl="1"/>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8</a:t>
            </a:fld>
            <a:endParaRPr lang="zh-TW" altLang="en-US"/>
          </a:p>
        </p:txBody>
      </p:sp>
      <p:graphicFrame>
        <p:nvGraphicFramePr>
          <p:cNvPr id="75778" name="Object 2"/>
          <p:cNvGraphicFramePr>
            <a:graphicFrameLocks noChangeAspect="1"/>
          </p:cNvGraphicFramePr>
          <p:nvPr/>
        </p:nvGraphicFramePr>
        <p:xfrm>
          <a:off x="1357313" y="1071546"/>
          <a:ext cx="7000875" cy="687387"/>
        </p:xfrm>
        <a:graphic>
          <a:graphicData uri="http://schemas.openxmlformats.org/presentationml/2006/ole">
            <p:oleObj spid="_x0000_s75778" name="方程式" r:id="rId3" imgW="3848040" imgH="393480" progId="Equation.3">
              <p:embed/>
            </p:oleObj>
          </a:graphicData>
        </a:graphic>
      </p:graphicFrame>
      <p:sp>
        <p:nvSpPr>
          <p:cNvPr id="5" name="文字方塊 4"/>
          <p:cNvSpPr txBox="1"/>
          <p:nvPr/>
        </p:nvSpPr>
        <p:spPr>
          <a:xfrm>
            <a:off x="6448487" y="5305024"/>
            <a:ext cx="1928826" cy="338554"/>
          </a:xfrm>
          <a:prstGeom prst="rect">
            <a:avLst/>
          </a:prstGeom>
          <a:noFill/>
        </p:spPr>
        <p:txBody>
          <a:bodyPr wrap="square" rtlCol="0">
            <a:spAutoFit/>
          </a:bodyPr>
          <a:lstStyle/>
          <a:p>
            <a:pPr algn="ctr"/>
            <a:r>
              <a:rPr lang="zh-TW" altLang="en-US" sz="1600" dirty="0" smtClean="0">
                <a:solidFill>
                  <a:srgbClr val="FF0000"/>
                </a:solidFill>
                <a:latin typeface="+mn-ea"/>
                <a:ea typeface="+mn-ea"/>
              </a:rPr>
              <a:t>與距離平方成反比</a:t>
            </a:r>
            <a:endParaRPr lang="zh-TW" altLang="en-US" sz="1600" dirty="0">
              <a:solidFill>
                <a:srgbClr val="FF0000"/>
              </a:solidFill>
              <a:latin typeface="+mn-ea"/>
              <a:ea typeface="+mn-ea"/>
            </a:endParaRPr>
          </a:p>
        </p:txBody>
      </p:sp>
      <p:sp>
        <p:nvSpPr>
          <p:cNvPr id="6" name="文字方塊 5"/>
          <p:cNvSpPr txBox="1"/>
          <p:nvPr/>
        </p:nvSpPr>
        <p:spPr>
          <a:xfrm>
            <a:off x="3948157" y="5305024"/>
            <a:ext cx="1643074" cy="338554"/>
          </a:xfrm>
          <a:prstGeom prst="rect">
            <a:avLst/>
          </a:prstGeom>
          <a:noFill/>
        </p:spPr>
        <p:txBody>
          <a:bodyPr wrap="square" rtlCol="0">
            <a:spAutoFit/>
          </a:bodyPr>
          <a:lstStyle/>
          <a:p>
            <a:pPr algn="ctr"/>
            <a:r>
              <a:rPr lang="zh-TW" altLang="en-US" sz="1600" dirty="0" smtClean="0">
                <a:solidFill>
                  <a:srgbClr val="FF0000"/>
                </a:solidFill>
                <a:latin typeface="+mn-ea"/>
                <a:ea typeface="+mn-ea"/>
              </a:rPr>
              <a:t>與距離成反比</a:t>
            </a:r>
            <a:endParaRPr lang="zh-TW" altLang="en-US" sz="1600" dirty="0">
              <a:solidFill>
                <a:srgbClr val="FF0000"/>
              </a:solidFill>
              <a:latin typeface="+mn-ea"/>
              <a:ea typeface="+mn-ea"/>
            </a:endParaRPr>
          </a:p>
        </p:txBody>
      </p:sp>
      <p:pic>
        <p:nvPicPr>
          <p:cNvPr id="7" name="圖片 6" descr="0temp.jpg"/>
          <p:cNvPicPr>
            <a:picLocks noChangeAspect="1"/>
          </p:cNvPicPr>
          <p:nvPr/>
        </p:nvPicPr>
        <p:blipFill>
          <a:blip r:embed="rId4" cstate="print"/>
          <a:stretch>
            <a:fillRect/>
          </a:stretch>
        </p:blipFill>
        <p:spPr>
          <a:xfrm>
            <a:off x="3479716" y="2786702"/>
            <a:ext cx="2481231" cy="2520000"/>
          </a:xfrm>
          <a:prstGeom prst="rect">
            <a:avLst/>
          </a:prstGeom>
          <a:effectLst>
            <a:outerShdw blurRad="50800" dist="38100" dir="2700000" algn="tl" rotWithShape="0">
              <a:prstClr val="black">
                <a:alpha val="40000"/>
              </a:prstClr>
            </a:outerShdw>
          </a:effectLst>
        </p:spPr>
      </p:pic>
      <p:pic>
        <p:nvPicPr>
          <p:cNvPr id="8" name="圖片 7" descr="0temp.jpg"/>
          <p:cNvPicPr>
            <a:picLocks noChangeAspect="1"/>
          </p:cNvPicPr>
          <p:nvPr/>
        </p:nvPicPr>
        <p:blipFill>
          <a:blip r:embed="rId5" cstate="print"/>
          <a:stretch>
            <a:fillRect/>
          </a:stretch>
        </p:blipFill>
        <p:spPr>
          <a:xfrm>
            <a:off x="6162735" y="2786702"/>
            <a:ext cx="2481231" cy="2520000"/>
          </a:xfrm>
          <a:prstGeom prst="rect">
            <a:avLst/>
          </a:prstGeom>
          <a:effectLst>
            <a:outerShdw blurRad="50800" dist="38100" dir="2700000" algn="tl" rotWithShape="0">
              <a:prstClr val="black">
                <a:alpha val="40000"/>
              </a:prstClr>
            </a:outerShdw>
          </a:effectLst>
        </p:spPr>
      </p:pic>
      <p:pic>
        <p:nvPicPr>
          <p:cNvPr id="9" name="圖片 8" descr="0temp.jpg"/>
          <p:cNvPicPr>
            <a:picLocks noChangeAspect="1"/>
          </p:cNvPicPr>
          <p:nvPr/>
        </p:nvPicPr>
        <p:blipFill>
          <a:blip r:embed="rId6" cstate="print"/>
          <a:stretch>
            <a:fillRect/>
          </a:stretch>
        </p:blipFill>
        <p:spPr>
          <a:xfrm>
            <a:off x="804885" y="2785024"/>
            <a:ext cx="2481231" cy="2520000"/>
          </a:xfrm>
          <a:prstGeom prst="rect">
            <a:avLst/>
          </a:prstGeom>
          <a:effectLst>
            <a:outerShdw blurRad="50800" dist="38100" dir="2700000" algn="tl" rotWithShape="0">
              <a:prstClr val="black">
                <a:alpha val="40000"/>
              </a:prstClr>
            </a:outerShdw>
          </a:effectLst>
        </p:spPr>
      </p:pic>
      <p:sp>
        <p:nvSpPr>
          <p:cNvPr id="10" name="文字方塊 9"/>
          <p:cNvSpPr txBox="1"/>
          <p:nvPr/>
        </p:nvSpPr>
        <p:spPr>
          <a:xfrm>
            <a:off x="1233513" y="5305024"/>
            <a:ext cx="1643074" cy="338554"/>
          </a:xfrm>
          <a:prstGeom prst="rect">
            <a:avLst/>
          </a:prstGeom>
          <a:noFill/>
        </p:spPr>
        <p:txBody>
          <a:bodyPr wrap="square" rtlCol="0">
            <a:spAutoFit/>
          </a:bodyPr>
          <a:lstStyle/>
          <a:p>
            <a:pPr algn="ctr"/>
            <a:r>
              <a:rPr lang="zh-TW" altLang="en-US" sz="1600" dirty="0" smtClean="0">
                <a:solidFill>
                  <a:srgbClr val="FF0000"/>
                </a:solidFill>
                <a:latin typeface="+mn-ea"/>
                <a:ea typeface="+mn-ea"/>
              </a:rPr>
              <a:t>不隨距離衰減</a:t>
            </a:r>
            <a:endParaRPr lang="zh-TW" altLang="en-US" sz="1600" dirty="0">
              <a:solidFill>
                <a:srgbClr val="FF0000"/>
              </a:solidFill>
              <a:latin typeface="+mn-ea"/>
              <a:ea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68313" y="714355"/>
            <a:ext cx="8229600" cy="5440383"/>
          </a:xfrm>
        </p:spPr>
        <p:txBody>
          <a:bodyPr/>
          <a:lstStyle/>
          <a:p>
            <a:pPr lvl="1"/>
            <a:r>
              <a:rPr lang="zh-TW" altLang="en-US" dirty="0" smtClean="0"/>
              <a:t>另一種更有效的鏡射光計算方式：</a:t>
            </a:r>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endParaRPr lang="en-US" altLang="zh-TW" dirty="0" smtClean="0"/>
          </a:p>
          <a:p>
            <a:pPr lvl="2"/>
            <a:r>
              <a:rPr lang="zh-TW" altLang="en-US" dirty="0" smtClean="0"/>
              <a:t>光源反射方向</a:t>
            </a:r>
            <a:r>
              <a:rPr lang="en-US" altLang="zh-TW" dirty="0" smtClean="0"/>
              <a:t>(</a:t>
            </a:r>
            <a:r>
              <a:rPr lang="en-US" altLang="zh-TW" b="1" dirty="0" smtClean="0">
                <a:latin typeface="+mj-lt"/>
              </a:rPr>
              <a:t>r</a:t>
            </a:r>
            <a:r>
              <a:rPr lang="en-US" altLang="zh-TW" dirty="0" smtClean="0"/>
              <a:t>)</a:t>
            </a:r>
            <a:r>
              <a:rPr lang="zh-TW" altLang="en-US" dirty="0" smtClean="0"/>
              <a:t>的計算通常需要較多的運算，用</a:t>
            </a:r>
            <a:r>
              <a:rPr lang="en-US" altLang="zh-TW" dirty="0" smtClean="0"/>
              <a:t>(</a:t>
            </a:r>
            <a:r>
              <a:rPr lang="en-US" altLang="zh-TW" b="1" dirty="0" smtClean="0">
                <a:latin typeface="+mj-lt"/>
              </a:rPr>
              <a:t>n</a:t>
            </a:r>
            <a:r>
              <a:rPr lang="zh-TW" altLang="en-US" b="1" dirty="0" smtClean="0">
                <a:latin typeface="+mj-lt"/>
              </a:rPr>
              <a:t>．</a:t>
            </a:r>
            <a:r>
              <a:rPr lang="en-US" altLang="zh-TW" b="1" dirty="0" smtClean="0">
                <a:latin typeface="+mj-lt"/>
              </a:rPr>
              <a:t>h</a:t>
            </a:r>
            <a:r>
              <a:rPr lang="en-US" altLang="zh-TW" dirty="0" smtClean="0"/>
              <a:t>)</a:t>
            </a:r>
            <a:r>
              <a:rPr lang="zh-TW" altLang="en-US" dirty="0" smtClean="0"/>
              <a:t>取代</a:t>
            </a:r>
            <a:r>
              <a:rPr lang="en-US" altLang="zh-TW" dirty="0" smtClean="0"/>
              <a:t>(</a:t>
            </a:r>
            <a:r>
              <a:rPr lang="en-US" altLang="zh-TW" b="1" dirty="0" smtClean="0">
                <a:latin typeface="+mj-lt"/>
              </a:rPr>
              <a:t>r</a:t>
            </a:r>
            <a:r>
              <a:rPr lang="zh-TW" altLang="en-US" sz="1600" b="1" dirty="0" smtClean="0"/>
              <a:t>．</a:t>
            </a:r>
            <a:r>
              <a:rPr lang="en-US" altLang="zh-TW" b="1" dirty="0" smtClean="0">
                <a:latin typeface="+mj-lt"/>
              </a:rPr>
              <a:t>v</a:t>
            </a:r>
            <a:r>
              <a:rPr lang="en-US" altLang="zh-TW" dirty="0" smtClean="0"/>
              <a:t>)</a:t>
            </a:r>
            <a:r>
              <a:rPr lang="zh-TW" altLang="en-US" dirty="0" smtClean="0"/>
              <a:t> 可簡化鏡射光的計算，其中</a:t>
            </a:r>
            <a:r>
              <a:rPr lang="en-US" altLang="zh-TW" b="1" dirty="0" smtClean="0">
                <a:latin typeface="+mj-lt"/>
              </a:rPr>
              <a:t>h</a:t>
            </a:r>
            <a:r>
              <a:rPr lang="zh-TW" altLang="en-US" dirty="0" smtClean="0">
                <a:latin typeface="+mj-lt"/>
              </a:rPr>
              <a:t>為</a:t>
            </a:r>
            <a:r>
              <a:rPr lang="en-US" altLang="zh-TW" b="1" dirty="0" smtClean="0">
                <a:latin typeface="+mj-lt"/>
              </a:rPr>
              <a:t>l</a:t>
            </a:r>
            <a:r>
              <a:rPr lang="zh-TW" altLang="en-US" dirty="0" smtClean="0"/>
              <a:t>與</a:t>
            </a:r>
            <a:r>
              <a:rPr lang="en-US" altLang="zh-TW" b="1" dirty="0" smtClean="0">
                <a:latin typeface="+mj-lt"/>
              </a:rPr>
              <a:t>v</a:t>
            </a:r>
            <a:r>
              <a:rPr lang="zh-TW" altLang="en-US" dirty="0" smtClean="0"/>
              <a:t>的中間向量</a:t>
            </a:r>
            <a:r>
              <a:rPr lang="en-US" altLang="zh-TW" dirty="0" smtClean="0"/>
              <a:t>(</a:t>
            </a:r>
            <a:r>
              <a:rPr lang="zh-TW" altLang="en-US" dirty="0" smtClean="0"/>
              <a:t>即                      </a:t>
            </a:r>
            <a:r>
              <a:rPr lang="en-US" altLang="zh-TW" dirty="0" smtClean="0"/>
              <a:t>)</a:t>
            </a:r>
          </a:p>
          <a:p>
            <a:pPr lvl="2"/>
            <a:r>
              <a:rPr lang="zh-TW" altLang="en-US" dirty="0" smtClean="0"/>
              <a:t>理論上 </a:t>
            </a:r>
            <a:r>
              <a:rPr lang="en-US" altLang="zh-TW" b="1" dirty="0" smtClean="0">
                <a:latin typeface="Times New Roman"/>
                <a:cs typeface="+mn-cs"/>
              </a:rPr>
              <a:t>n</a:t>
            </a:r>
            <a:r>
              <a:rPr lang="zh-TW" altLang="en-US" b="1" dirty="0" smtClean="0">
                <a:latin typeface="Times New Roman"/>
                <a:cs typeface="+mn-cs"/>
              </a:rPr>
              <a:t>．</a:t>
            </a:r>
            <a:r>
              <a:rPr lang="en-US" altLang="zh-TW" b="1" dirty="0" smtClean="0">
                <a:latin typeface="Times New Roman"/>
                <a:cs typeface="+mn-cs"/>
              </a:rPr>
              <a:t>h</a:t>
            </a:r>
            <a:r>
              <a:rPr lang="zh-TW" altLang="en-US" dirty="0" smtClean="0"/>
              <a:t> ≠</a:t>
            </a:r>
            <a:r>
              <a:rPr lang="en-US" altLang="zh-TW" b="1" dirty="0" smtClean="0">
                <a:latin typeface="Times New Roman"/>
                <a:cs typeface="+mn-cs"/>
              </a:rPr>
              <a:t> r</a:t>
            </a:r>
            <a:r>
              <a:rPr lang="zh-TW" altLang="en-US" b="1" dirty="0" smtClean="0">
                <a:cs typeface="+mn-cs"/>
              </a:rPr>
              <a:t>．</a:t>
            </a:r>
            <a:r>
              <a:rPr lang="en-US" altLang="zh-TW" b="1" dirty="0" smtClean="0">
                <a:latin typeface="Times New Roman"/>
                <a:cs typeface="+mn-cs"/>
              </a:rPr>
              <a:t>v </a:t>
            </a:r>
            <a:r>
              <a:rPr lang="en-US" altLang="zh-TW" dirty="0" smtClean="0">
                <a:latin typeface="Times New Roman"/>
                <a:cs typeface="+mn-cs"/>
              </a:rPr>
              <a:t>(</a:t>
            </a:r>
            <a:r>
              <a:rPr lang="zh-TW" altLang="en-US" dirty="0" smtClean="0">
                <a:latin typeface="Times New Roman"/>
                <a:cs typeface="+mn-cs"/>
              </a:rPr>
              <a:t>實際上，</a:t>
            </a:r>
            <a:r>
              <a:rPr lang="el-GR" altLang="zh-TW" i="1" dirty="0" smtClean="0">
                <a:latin typeface="Times New Roman"/>
                <a:cs typeface="+mn-cs"/>
              </a:rPr>
              <a:t>ψ</a:t>
            </a:r>
            <a:r>
              <a:rPr lang="el-GR" altLang="zh-TW" dirty="0" smtClean="0">
                <a:latin typeface="Times New Roman"/>
                <a:cs typeface="+mn-cs"/>
              </a:rPr>
              <a:t> </a:t>
            </a:r>
            <a:r>
              <a:rPr lang="en-US" altLang="zh-TW" dirty="0" smtClean="0">
                <a:latin typeface="Times New Roman"/>
                <a:cs typeface="+mn-cs"/>
              </a:rPr>
              <a:t>=2</a:t>
            </a:r>
            <a:r>
              <a:rPr lang="zh-TW" altLang="en-US" i="1" dirty="0" smtClean="0">
                <a:latin typeface="Times New Roman"/>
                <a:cs typeface="+mn-cs"/>
                <a:sym typeface="Symbol"/>
              </a:rPr>
              <a:t></a:t>
            </a:r>
            <a:r>
              <a:rPr lang="en-US" altLang="zh-TW" dirty="0" smtClean="0">
                <a:latin typeface="Times New Roman"/>
                <a:cs typeface="+mn-cs"/>
              </a:rPr>
              <a:t>)</a:t>
            </a:r>
            <a:r>
              <a:rPr lang="zh-TW" altLang="en-US" dirty="0" smtClean="0"/>
              <a:t>，但此差異可由閃亮係數</a:t>
            </a:r>
            <a:r>
              <a:rPr lang="en-US" altLang="zh-TW" dirty="0" smtClean="0"/>
              <a:t>(</a:t>
            </a:r>
            <a:r>
              <a:rPr lang="el-GR" altLang="zh-TW" i="1" dirty="0" smtClean="0">
                <a:latin typeface="+mj-lt"/>
              </a:rPr>
              <a:t>α</a:t>
            </a:r>
            <a:r>
              <a:rPr lang="en-US" altLang="zh-TW" dirty="0" smtClean="0"/>
              <a:t>)</a:t>
            </a:r>
            <a:r>
              <a:rPr lang="zh-TW" altLang="en-US" dirty="0" smtClean="0"/>
              <a:t>補償回來， 故目前</a:t>
            </a:r>
            <a:r>
              <a:rPr lang="en-US" altLang="zh-TW" dirty="0" smtClean="0"/>
              <a:t>OpenGL</a:t>
            </a:r>
            <a:r>
              <a:rPr lang="zh-TW" altLang="en-US" dirty="0" smtClean="0"/>
              <a:t>採用此較簡單的公式進行光影的計算</a:t>
            </a:r>
            <a:endParaRPr lang="en-US" altLang="zh-TW" dirty="0" smtClean="0"/>
          </a:p>
          <a:p>
            <a:pPr lvl="2">
              <a:buNone/>
            </a:pPr>
            <a:r>
              <a:rPr lang="zh-TW" altLang="zh-TW" dirty="0" smtClean="0">
                <a:sym typeface="Symbol"/>
              </a:rPr>
              <a:t></a:t>
            </a:r>
            <a:r>
              <a:rPr lang="zh-TW" altLang="en-US" dirty="0" smtClean="0">
                <a:sym typeface="Symbol"/>
              </a:rPr>
              <a:t> </a:t>
            </a:r>
            <a:r>
              <a:rPr lang="en-US" altLang="zh-TW" i="1" dirty="0" smtClean="0">
                <a:latin typeface="Times New Roman"/>
              </a:rPr>
              <a:t>I</a:t>
            </a:r>
            <a:r>
              <a:rPr lang="en-US" altLang="zh-TW" i="1" baseline="-25000" dirty="0" smtClean="0">
                <a:latin typeface="Times New Roman"/>
              </a:rPr>
              <a:t>s</a:t>
            </a:r>
            <a:r>
              <a:rPr lang="en-US" altLang="zh-TW" dirty="0" smtClean="0">
                <a:latin typeface="Times New Roman"/>
              </a:rPr>
              <a:t> = </a:t>
            </a:r>
            <a:r>
              <a:rPr lang="en-US" altLang="zh-TW" i="1" dirty="0" err="1" smtClean="0">
                <a:latin typeface="Times New Roman"/>
              </a:rPr>
              <a:t>k</a:t>
            </a:r>
            <a:r>
              <a:rPr lang="en-US" altLang="zh-TW" i="1" baseline="-25000" dirty="0" err="1" smtClean="0">
                <a:latin typeface="Times New Roman"/>
              </a:rPr>
              <a:t>s</a:t>
            </a:r>
            <a:r>
              <a:rPr lang="en-US" altLang="zh-TW" i="1" dirty="0" err="1" smtClean="0">
                <a:latin typeface="Times New Roman"/>
              </a:rPr>
              <a:t>L</a:t>
            </a:r>
            <a:r>
              <a:rPr lang="en-US" altLang="zh-TW" i="1" baseline="-25000" dirty="0" err="1" smtClean="0">
                <a:latin typeface="Times New Roman"/>
              </a:rPr>
              <a:t>s</a:t>
            </a:r>
            <a:r>
              <a:rPr lang="zh-TW" altLang="en-US" i="1" baseline="-25000" dirty="0" smtClean="0">
                <a:latin typeface="Times New Roman"/>
              </a:rPr>
              <a:t> </a:t>
            </a:r>
            <a:r>
              <a:rPr lang="en-US" altLang="zh-TW" dirty="0" smtClean="0">
                <a:latin typeface="Times New Roman"/>
              </a:rPr>
              <a:t>max((</a:t>
            </a:r>
            <a:r>
              <a:rPr lang="en-US" altLang="zh-TW" b="1" dirty="0" smtClean="0">
                <a:latin typeface="Times New Roman"/>
              </a:rPr>
              <a:t>n</a:t>
            </a:r>
            <a:r>
              <a:rPr lang="zh-TW" altLang="en-US" dirty="0" smtClean="0">
                <a:latin typeface="Times New Roman"/>
              </a:rPr>
              <a:t>．</a:t>
            </a:r>
            <a:r>
              <a:rPr lang="en-US" altLang="zh-TW" b="1" dirty="0" smtClean="0">
                <a:latin typeface="Times New Roman"/>
              </a:rPr>
              <a:t>h</a:t>
            </a:r>
            <a:r>
              <a:rPr lang="en-US" altLang="zh-TW" dirty="0" smtClean="0">
                <a:latin typeface="Times New Roman"/>
              </a:rPr>
              <a:t>)</a:t>
            </a:r>
            <a:r>
              <a:rPr lang="el-GR" altLang="zh-TW" baseline="30000" dirty="0" smtClean="0">
                <a:latin typeface="Times New Roman"/>
              </a:rPr>
              <a:t>α</a:t>
            </a:r>
            <a:r>
              <a:rPr lang="en-US" altLang="zh-TW" dirty="0" smtClean="0">
                <a:latin typeface="Times New Roman"/>
              </a:rPr>
              <a:t>, 0), </a:t>
            </a:r>
            <a:endParaRPr lang="zh-TW" altLang="en-US" dirty="0"/>
          </a:p>
        </p:txBody>
      </p:sp>
      <p:sp>
        <p:nvSpPr>
          <p:cNvPr id="4" name="投影片編號版面配置區 3"/>
          <p:cNvSpPr>
            <a:spLocks noGrp="1"/>
          </p:cNvSpPr>
          <p:nvPr>
            <p:ph type="sldNum" sz="quarter" idx="13"/>
          </p:nvPr>
        </p:nvSpPr>
        <p:spPr/>
        <p:txBody>
          <a:bodyPr/>
          <a:lstStyle/>
          <a:p>
            <a:pPr>
              <a:defRPr/>
            </a:pPr>
            <a:fld id="{AF70BC1E-29C6-4484-9D37-63019B8C4D97}" type="slidenum">
              <a:rPr lang="zh-TW" altLang="en-US" smtClean="0"/>
              <a:pPr>
                <a:defRPr/>
              </a:pPr>
              <a:t>9</a:t>
            </a:fld>
            <a:endParaRPr lang="zh-TW" altLang="en-US"/>
          </a:p>
        </p:txBody>
      </p:sp>
      <p:pic>
        <p:nvPicPr>
          <p:cNvPr id="5" name="圖片 4" descr="AN06F20.jpg"/>
          <p:cNvPicPr>
            <a:picLocks noChangeAspect="1"/>
          </p:cNvPicPr>
          <p:nvPr/>
        </p:nvPicPr>
        <p:blipFill>
          <a:blip r:embed="rId3" cstate="print"/>
          <a:stretch>
            <a:fillRect/>
          </a:stretch>
        </p:blipFill>
        <p:spPr>
          <a:xfrm>
            <a:off x="1749168" y="1357298"/>
            <a:ext cx="1751262" cy="1428760"/>
          </a:xfrm>
          <a:prstGeom prst="rect">
            <a:avLst/>
          </a:prstGeom>
          <a:effectLst>
            <a:outerShdw blurRad="50800" dist="38100" dir="2700000" algn="tl" rotWithShape="0">
              <a:prstClr val="black">
                <a:alpha val="40000"/>
              </a:prstClr>
            </a:outerShdw>
          </a:effectLst>
        </p:spPr>
      </p:pic>
      <p:sp>
        <p:nvSpPr>
          <p:cNvPr id="6" name="文字方塊 5"/>
          <p:cNvSpPr txBox="1"/>
          <p:nvPr/>
        </p:nvSpPr>
        <p:spPr>
          <a:xfrm>
            <a:off x="3714744" y="2324393"/>
            <a:ext cx="3857652" cy="461665"/>
          </a:xfrm>
          <a:prstGeom prst="rect">
            <a:avLst/>
          </a:prstGeom>
          <a:noFill/>
        </p:spPr>
        <p:txBody>
          <a:bodyPr wrap="square" rtlCol="0">
            <a:spAutoFit/>
          </a:bodyPr>
          <a:lstStyle/>
          <a:p>
            <a:r>
              <a:rPr lang="zh-TW" altLang="en-US" sz="1200" dirty="0" smtClean="0">
                <a:solidFill>
                  <a:srgbClr val="660066"/>
                </a:solidFill>
                <a:latin typeface="+mn-ea"/>
                <a:ea typeface="+mn-ea"/>
              </a:rPr>
              <a:t>圖片來源</a:t>
            </a:r>
            <a:r>
              <a:rPr lang="en-US" altLang="zh-TW" sz="1200" dirty="0" smtClean="0">
                <a:solidFill>
                  <a:srgbClr val="660066"/>
                </a:solidFill>
                <a:latin typeface="+mn-ea"/>
                <a:ea typeface="+mn-ea"/>
              </a:rPr>
              <a:t>: </a:t>
            </a:r>
            <a:r>
              <a:rPr lang="zh-TW" altLang="en-US" sz="1200" dirty="0" smtClean="0">
                <a:solidFill>
                  <a:srgbClr val="660066"/>
                </a:solidFill>
                <a:latin typeface="+mn-ea"/>
                <a:ea typeface="+mn-ea"/>
              </a:rPr>
              <a:t> </a:t>
            </a:r>
            <a:r>
              <a:rPr lang="en-US" altLang="zh-TW" sz="1200" dirty="0" smtClean="0">
                <a:solidFill>
                  <a:srgbClr val="660066"/>
                </a:solidFill>
              </a:rPr>
              <a:t>Angel: Interactive Computer Graphics 5E © Addison-Wesley 2009</a:t>
            </a:r>
            <a:endParaRPr lang="en-US" altLang="zh-TW" sz="1200" dirty="0">
              <a:solidFill>
                <a:srgbClr val="660066"/>
              </a:solidFill>
            </a:endParaRPr>
          </a:p>
        </p:txBody>
      </p:sp>
      <p:graphicFrame>
        <p:nvGraphicFramePr>
          <p:cNvPr id="49154" name="Object 2"/>
          <p:cNvGraphicFramePr>
            <a:graphicFrameLocks noChangeAspect="1"/>
          </p:cNvGraphicFramePr>
          <p:nvPr/>
        </p:nvGraphicFramePr>
        <p:xfrm>
          <a:off x="2080296" y="3608810"/>
          <a:ext cx="1464480" cy="357190"/>
        </p:xfrm>
        <a:graphic>
          <a:graphicData uri="http://schemas.openxmlformats.org/presentationml/2006/ole">
            <p:oleObj spid="_x0000_s49154" name="方程式" r:id="rId4" imgW="1041120" imgH="253800" progId="Equation.3">
              <p:embed/>
            </p:oleObj>
          </a:graphicData>
        </a:graphic>
      </p:graphicFrame>
    </p:spTree>
  </p:cSld>
  <p:clrMapOvr>
    <a:masterClrMapping/>
  </p:clrMapOvr>
</p:sld>
</file>

<file path=ppt/theme/theme1.xml><?xml version="1.0" encoding="utf-8"?>
<a:theme xmlns:a="http://schemas.openxmlformats.org/drawingml/2006/main" name="Yzu">
  <a:themeElements>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預設簡報設計">
      <a:majorFont>
        <a:latin typeface="Times New Roman"/>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2"/>
        </a:lnRef>
        <a:fillRef idx="2">
          <a:schemeClr val="accent2"/>
        </a:fillRef>
        <a:effectRef idx="1">
          <a:schemeClr val="accent2"/>
        </a:effectRef>
        <a:fontRef idx="minor">
          <a:schemeClr val="dk1"/>
        </a:fontRef>
      </a:style>
    </a:spDef>
    <a:lnDef>
      <a:spPr>
        <a:ln>
          <a:solidFill>
            <a:srgbClr val="7030A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預設簡報設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預設簡報設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預設簡報設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預設簡報設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預設簡報設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預設簡報設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預設簡報設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預設簡報設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Yzu</Template>
  <TotalTime>4867</TotalTime>
  <Words>4249</Words>
  <Application>Microsoft Office PowerPoint</Application>
  <PresentationFormat>如螢幕大小 (4:3)</PresentationFormat>
  <Paragraphs>774</Paragraphs>
  <Slides>45</Slides>
  <Notes>5</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45</vt:i4>
      </vt:variant>
    </vt:vector>
  </HeadingPairs>
  <TitlesOfParts>
    <vt:vector size="47" baseType="lpstr">
      <vt:lpstr>Yzu</vt:lpstr>
      <vt:lpstr>方程式</vt:lpstr>
      <vt:lpstr>光影及著色</vt:lpstr>
      <vt:lpstr>Shading Model</vt:lpstr>
      <vt:lpstr>投影片 3</vt:lpstr>
      <vt:lpstr>投影片 4</vt:lpstr>
      <vt:lpstr>投影片 5</vt:lpstr>
      <vt:lpstr>投影片 6</vt:lpstr>
      <vt:lpstr>投影片 7</vt:lpstr>
      <vt:lpstr>投影片 8</vt:lpstr>
      <vt:lpstr>投影片 9</vt:lpstr>
      <vt:lpstr>投影片 10</vt:lpstr>
      <vt:lpstr>OpenGL的光源設定指令</vt:lpstr>
      <vt:lpstr>投影片 12</vt:lpstr>
      <vt:lpstr>投影片 13</vt:lpstr>
      <vt:lpstr>投影片 14</vt:lpstr>
      <vt:lpstr>OpenGL的材質設定</vt:lpstr>
      <vt:lpstr>投影片 16</vt:lpstr>
      <vt:lpstr>投影片 17</vt:lpstr>
      <vt:lpstr>投影片 18</vt:lpstr>
      <vt:lpstr>補充資料</vt:lpstr>
      <vt:lpstr>投影片 20</vt:lpstr>
      <vt:lpstr>投影片 21</vt:lpstr>
      <vt:lpstr>多邊形著色 </vt:lpstr>
      <vt:lpstr>投影片 23</vt:lpstr>
      <vt:lpstr>投影片 24</vt:lpstr>
      <vt:lpstr>綜合範例</vt:lpstr>
      <vt:lpstr>投影片 26</vt:lpstr>
      <vt:lpstr>投影片 27</vt:lpstr>
      <vt:lpstr>投影片 28</vt:lpstr>
      <vt:lpstr>投影片 29</vt:lpstr>
      <vt:lpstr>投影片 30</vt:lpstr>
      <vt:lpstr>投影片 31</vt:lpstr>
      <vt:lpstr>投影片 32</vt:lpstr>
      <vt:lpstr>投影片 33</vt:lpstr>
      <vt:lpstr>投影片 34</vt:lpstr>
      <vt:lpstr>投影片 35</vt:lpstr>
      <vt:lpstr>投影片 36</vt:lpstr>
      <vt:lpstr>投影片 37</vt:lpstr>
      <vt:lpstr>投影片 38</vt:lpstr>
      <vt:lpstr>投影片 39</vt:lpstr>
      <vt:lpstr>投影片 40</vt:lpstr>
      <vt:lpstr>投影片 41</vt:lpstr>
      <vt:lpstr>投影片 42</vt:lpstr>
      <vt:lpstr>投影片 43</vt:lpstr>
      <vt:lpstr>投影片 44</vt:lpstr>
      <vt:lpstr>投影片 45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chteng</dc:creator>
  <cp:lastModifiedBy>user</cp:lastModifiedBy>
  <cp:revision>391</cp:revision>
  <dcterms:created xsi:type="dcterms:W3CDTF">2009-01-04T13:15:21Z</dcterms:created>
  <dcterms:modified xsi:type="dcterms:W3CDTF">2014-05-12T04:18:42Z</dcterms:modified>
</cp:coreProperties>
</file>