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8" r:id="rId6"/>
    <p:sldId id="262" r:id="rId7"/>
    <p:sldId id="289" r:id="rId8"/>
    <p:sldId id="290" r:id="rId9"/>
    <p:sldId id="264" r:id="rId10"/>
    <p:sldId id="269" r:id="rId11"/>
    <p:sldId id="270" r:id="rId12"/>
    <p:sldId id="271" r:id="rId13"/>
    <p:sldId id="258" r:id="rId14"/>
    <p:sldId id="272" r:id="rId15"/>
    <p:sldId id="274" r:id="rId16"/>
    <p:sldId id="275" r:id="rId17"/>
    <p:sldId id="277" r:id="rId18"/>
    <p:sldId id="279" r:id="rId19"/>
    <p:sldId id="276" r:id="rId20"/>
    <p:sldId id="278" r:id="rId21"/>
    <p:sldId id="281" r:id="rId22"/>
    <p:sldId id="282" r:id="rId23"/>
    <p:sldId id="273" r:id="rId24"/>
    <p:sldId id="283" r:id="rId25"/>
    <p:sldId id="284" r:id="rId26"/>
    <p:sldId id="286" r:id="rId27"/>
    <p:sldId id="285" r:id="rId28"/>
    <p:sldId id="287" r:id="rId29"/>
    <p:sldId id="28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00CC"/>
    <a:srgbClr val="FFFF00"/>
    <a:srgbClr val="FF5050"/>
    <a:srgbClr val="2C3C2C"/>
    <a:srgbClr val="0AA633"/>
    <a:srgbClr val="3333CC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94337" autoAdjust="0"/>
  </p:normalViewPr>
  <p:slideViewPr>
    <p:cSldViewPr>
      <p:cViewPr varScale="1">
        <p:scale>
          <a:sx n="108" d="100"/>
          <a:sy n="108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A935-50D3-4419-BD5C-E3304AD7CB89}" type="datetimeFigureOut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2364A-480A-4B2D-90B3-3121333EFC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2364A-480A-4B2D-90B3-3121333EFCE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2364A-480A-4B2D-90B3-3121333EFCE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2364A-480A-4B2D-90B3-3121333EFCE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404F5-E257-4BA0-8A2A-7B6FB59540A6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37373-8CB2-41C6-AAC9-13C5B47B0633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6FE14-BE45-4010-AA08-407CA923335A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48916-D882-46B0-8568-1D1CD127C33F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BBFC1E-C6D7-4CDE-941C-BDC6B56F65EA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ABEAE-78CD-4342-9C4C-6FAF65537F2F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F2F810-2391-48CD-9EF1-A753DE108EB4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08E9F-8292-4472-A76B-B1B245FF7DE6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D97DD-155E-41D9-AC7A-2A388B8D67F6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16D1B-F578-49A1-BDB4-F403AA46F790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23809E-5AEF-4DA4-97FD-46D0BF27E38E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YZU5L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2CAAC94-8100-4F1C-AE4A-2EE73F3A849E}" type="datetime1">
              <a:rPr lang="zh-TW" altLang="en-US" smtClean="0"/>
              <a:pPr/>
              <a:t>2011/5/30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66006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66006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66006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建模及多邊形網格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元智大學資訊傳播學系</a:t>
            </a:r>
          </a:p>
          <a:p>
            <a:r>
              <a:rPr lang="zh-TW" altLang="en-US" dirty="0" smtClean="0"/>
              <a:t>助理教授 鄧進宏</a:t>
            </a:r>
          </a:p>
          <a:p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6375" y="1341438"/>
            <a:ext cx="6400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sz="2800" dirty="0" smtClean="0">
                <a:solidFill>
                  <a:srgbClr val="660066"/>
                </a:solidFill>
                <a:ea typeface="標楷體" pitchFamily="65" charset="-120"/>
              </a:rPr>
              <a:t>IC271A: </a:t>
            </a:r>
            <a:r>
              <a:rPr lang="zh-TW" altLang="en-US" sz="2800" dirty="0" smtClean="0">
                <a:solidFill>
                  <a:srgbClr val="660066"/>
                </a:solidFill>
                <a:ea typeface="標楷體" pitchFamily="65" charset="-120"/>
              </a:rPr>
              <a:t>電腦圖學</a:t>
            </a:r>
            <a:endParaRPr lang="zh-TW" altLang="en-US" sz="2800" dirty="0">
              <a:solidFill>
                <a:srgbClr val="660066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修改前一章房間、桌子、茶壺、球及啞鈴的範例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用立方體分割牆面及桌面會造成許多多餘的多邊形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多邊形愈多會使得整體效能愈低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496917"/>
            <a:ext cx="3507693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652" y="2482867"/>
            <a:ext cx="3500000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785786" y="4354305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用立方體分割牆面，在立方體相接的地方的多邊形是多餘的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29190" y="4350916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自行分割牆面可減少許多多餘的多邊形，加快程式的運作效能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14942" y="1071546"/>
            <a:ext cx="3286148" cy="271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2"/>
            <a:r>
              <a:rPr lang="zh-TW" altLang="en-US" dirty="0" smtClean="0"/>
              <a:t>朝上的面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5786" y="1071546"/>
            <a:ext cx="4071966" cy="350046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double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1.0 / Slices;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double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1.0 / Slices;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Gl.GL_QUADS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Gl.glNormal3d(0.0, 1.0,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for (double x = 0; x &lt; 1.0; x+=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for (double z = 0; z &lt; 1.0; z+=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Gl.glVertex3d(x, thickness,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Gl.glVertex3d(x, thickness, z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, thickness, z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, thickness,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428736"/>
            <a:ext cx="2047875" cy="18859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5870410" y="1571612"/>
            <a:ext cx="2143140" cy="1588"/>
          </a:xfrm>
          <a:prstGeom prst="straightConnector1">
            <a:avLst/>
          </a:prstGeom>
          <a:ln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4954242" y="2500306"/>
            <a:ext cx="1857388" cy="1588"/>
          </a:xfrm>
          <a:prstGeom prst="straightConnector1">
            <a:avLst/>
          </a:prstGeom>
          <a:ln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24" y="1357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9900CC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773920" y="33575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9900CC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3702" y="2214553"/>
            <a:ext cx="361936" cy="323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2"/>
          </p:cNvCxnSpPr>
          <p:nvPr/>
        </p:nvCxnSpPr>
        <p:spPr>
          <a:xfrm rot="16200000" flipH="1">
            <a:off x="6003140" y="3359942"/>
            <a:ext cx="1676406" cy="33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spect="1"/>
          </p:cNvSpPr>
          <p:nvPr/>
        </p:nvSpPr>
        <p:spPr>
          <a:xfrm>
            <a:off x="6357950" y="4572008"/>
            <a:ext cx="1206979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929322" y="4311308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(x, z)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29520" y="428625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x+dx</a:t>
            </a:r>
            <a:r>
              <a:rPr lang="en-US" altLang="zh-TW" sz="1200" dirty="0" smtClean="0">
                <a:solidFill>
                  <a:srgbClr val="FF0000"/>
                </a:solidFill>
              </a:rPr>
              <a:t>, z)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29322" y="564357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(x,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z+dz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9520" y="5652331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x+dx</a:t>
            </a:r>
            <a:r>
              <a:rPr lang="en-US" altLang="zh-TW" sz="1200" dirty="0" smtClean="0">
                <a:solidFill>
                  <a:srgbClr val="FF0000"/>
                </a:solidFill>
              </a:rPr>
              <a:t>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z+dz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14942" y="1071546"/>
            <a:ext cx="3286148" cy="271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2"/>
            <a:r>
              <a:rPr lang="zh-TW" altLang="en-US" dirty="0" smtClean="0"/>
              <a:t>朝下的面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5786" y="1071546"/>
            <a:ext cx="4071966" cy="300039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Gl.GL_QUADS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Gl.glNormal3d(0.0, -1.0,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for (double x = 0; x &lt; 1.0; x +=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for (double z = 0; z &lt; 1.0; z +=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Gl.glVertex3d(x, 0.0,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, 0.0,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, 0.0, z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Gl.glVertex3d(x, 0.0, z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428736"/>
            <a:ext cx="2047875" cy="18859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5870410" y="3162994"/>
            <a:ext cx="2143140" cy="1588"/>
          </a:xfrm>
          <a:prstGeom prst="straightConnector1">
            <a:avLst/>
          </a:prstGeom>
          <a:ln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>
            <a:off x="4954242" y="2247620"/>
            <a:ext cx="1857388" cy="1588"/>
          </a:xfrm>
          <a:prstGeom prst="straightConnector1">
            <a:avLst/>
          </a:prstGeom>
          <a:ln>
            <a:solidFill>
              <a:srgbClr val="9900C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24" y="296317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9900CC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3570" y="10001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9900CC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9900CC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3702" y="2214553"/>
            <a:ext cx="361936" cy="323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2"/>
          </p:cNvCxnSpPr>
          <p:nvPr/>
        </p:nvCxnSpPr>
        <p:spPr>
          <a:xfrm rot="16200000" flipH="1">
            <a:off x="6003140" y="3359942"/>
            <a:ext cx="1676406" cy="33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spect="1"/>
          </p:cNvSpPr>
          <p:nvPr/>
        </p:nvSpPr>
        <p:spPr>
          <a:xfrm>
            <a:off x="6357950" y="4572008"/>
            <a:ext cx="1206979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929322" y="431130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(x,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z+dz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29520" y="428625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x+dx</a:t>
            </a:r>
            <a:r>
              <a:rPr lang="en-US" altLang="zh-TW" sz="1200" dirty="0" smtClean="0">
                <a:solidFill>
                  <a:srgbClr val="FF0000"/>
                </a:solidFill>
              </a:rPr>
              <a:t>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z+dz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29322" y="564357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(x, z)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9520" y="5652331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x+dx</a:t>
            </a:r>
            <a:r>
              <a:rPr lang="en-US" altLang="zh-TW" sz="1200" dirty="0" smtClean="0">
                <a:solidFill>
                  <a:srgbClr val="FF0000"/>
                </a:solidFill>
              </a:rPr>
              <a:t>, z)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7224" y="4643446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660066"/>
                </a:solidFill>
              </a:rPr>
              <a:t>註：我們亦可使用</a:t>
            </a:r>
            <a:r>
              <a:rPr lang="en-US" altLang="zh-TW" dirty="0" err="1" smtClean="0">
                <a:solidFill>
                  <a:srgbClr val="660066"/>
                </a:solidFill>
              </a:rPr>
              <a:t>glFrontFace</a:t>
            </a:r>
            <a:r>
              <a:rPr lang="zh-TW" altLang="en-US" dirty="0" smtClean="0">
                <a:solidFill>
                  <a:srgbClr val="660066"/>
                </a:solidFill>
              </a:rPr>
              <a:t>指令指定多邊形頂點順序的設定</a:t>
            </a:r>
            <a:endParaRPr lang="zh-TW" alt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多邊形網格的資料結構表示法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3D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OpenGL</a:t>
            </a:r>
            <a:r>
              <a:rPr lang="zh-TW" altLang="en-US" dirty="0" smtClean="0"/>
              <a:t>是一個用來繪製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物件的繪圖函式庫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3D</a:t>
            </a:r>
            <a:r>
              <a:rPr lang="zh-TW" altLang="en-US" dirty="0" smtClean="0"/>
              <a:t>物件的建立可以完全獨立於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指令外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不懂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的人只要了解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物件的基本概念也可以建立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Question</a:t>
            </a:r>
            <a:r>
              <a:rPr lang="zh-TW" altLang="en-US" dirty="0" smtClean="0"/>
              <a:t>：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若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物件是用多邊形網格來表示，則如何有效地儲存多邊形網格以利後續使用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指令將其繪製於螢幕上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3042" y="2786058"/>
            <a:ext cx="2000264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660066"/>
                </a:solidFill>
              </a:rPr>
              <a:t>3D</a:t>
            </a:r>
            <a:r>
              <a:rPr lang="zh-TW" altLang="en-US" dirty="0" smtClean="0">
                <a:solidFill>
                  <a:srgbClr val="660066"/>
                </a:solidFill>
              </a:rPr>
              <a:t>物件</a:t>
            </a:r>
            <a:endParaRPr lang="zh-TW" altLang="en-US" dirty="0">
              <a:solidFill>
                <a:srgbClr val="66006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6248" y="2786058"/>
            <a:ext cx="2000264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660066"/>
                </a:solidFill>
              </a:rPr>
              <a:t>OpenGL</a:t>
            </a:r>
            <a:r>
              <a:rPr lang="zh-TW" altLang="en-US" dirty="0" smtClean="0">
                <a:solidFill>
                  <a:srgbClr val="660066"/>
                </a:solidFill>
              </a:rPr>
              <a:t>函式庫</a:t>
            </a:r>
            <a:endParaRPr lang="zh-TW" altLang="en-US" dirty="0">
              <a:solidFill>
                <a:srgbClr val="660066"/>
              </a:solidFill>
            </a:endParaRPr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643306" y="3214686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</p:cNvCxnSpPr>
          <p:nvPr/>
        </p:nvCxnSpPr>
        <p:spPr>
          <a:xfrm>
            <a:off x="6286512" y="321468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1719" y="2947421"/>
            <a:ext cx="916429" cy="5530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29322" y="1285860"/>
            <a:ext cx="2571768" cy="3571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5869011"/>
          </a:xfrm>
        </p:spPr>
        <p:txBody>
          <a:bodyPr/>
          <a:lstStyle/>
          <a:p>
            <a:r>
              <a:rPr lang="zh-TW" altLang="en-US" dirty="0" smtClean="0"/>
              <a:t>儲存多邊形網格的資料結構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最直覺的方法：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zh-TW" altLang="en-US" dirty="0" smtClean="0"/>
              <a:t>缺點：有許多重複的資料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28663" y="1305886"/>
          <a:ext cx="48577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50"/>
                <a:gridCol w="1174361"/>
                <a:gridCol w="1428760"/>
                <a:gridCol w="17145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660066"/>
                          </a:solidFill>
                        </a:rPr>
                        <a:t>頂點座標</a:t>
                      </a:r>
                      <a:endParaRPr lang="zh-TW" altLang="en-US" b="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660066"/>
                          </a:solidFill>
                        </a:rPr>
                        <a:t>頂點法向量</a:t>
                      </a:r>
                      <a:endParaRPr lang="zh-TW" altLang="en-US" b="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660066"/>
                          </a:solidFill>
                        </a:rPr>
                        <a:t>頂點顏色</a:t>
                      </a:r>
                      <a:endParaRPr lang="zh-TW" altLang="en-US" b="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第一面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(0, 1, 1)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(0, 0, 1)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(0, 255, 255)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</a:t>
                      </a:r>
                      <a:r>
                        <a:rPr lang="en-US" altLang="zh-TW" baseline="0" dirty="0" smtClean="0">
                          <a:solidFill>
                            <a:srgbClr val="660066"/>
                          </a:solidFill>
                        </a:rPr>
                        <a:t> 0, 1)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(0, 0, 1)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(0, 0, 255)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(1, 0, 1)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(0, 0, 1)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(255, 0, 255)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(1, 1, 1)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(0, 0, 1)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(255,</a:t>
                      </a:r>
                      <a:r>
                        <a:rPr lang="en-US" altLang="zh-TW" baseline="0" dirty="0" smtClean="0">
                          <a:solidFill>
                            <a:srgbClr val="660066"/>
                          </a:solidFill>
                        </a:rPr>
                        <a:t> 255, 255)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660066"/>
                          </a:solidFill>
                        </a:rPr>
                        <a:t>第二面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(1, 1, 1)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(1, 0, 0)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(255, 255, 255)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(1, 0,</a:t>
                      </a:r>
                      <a:r>
                        <a:rPr lang="en-US" altLang="zh-TW" baseline="0" dirty="0" smtClean="0">
                          <a:solidFill>
                            <a:srgbClr val="660066"/>
                          </a:solidFill>
                        </a:rPr>
                        <a:t> 1)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(1, 0, 0)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(255, 0, 255)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(1, 0, 0)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(1, 0, 0)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(255, 0, 0)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(1, 1, 0)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(1, 0, 0)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660066"/>
                          </a:solidFill>
                        </a:rPr>
                        <a:t>(255, 255, 0)</a:t>
                      </a:r>
                      <a:endParaRPr lang="zh-TW" altLang="en-US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圖片 7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1857364"/>
            <a:ext cx="1931229" cy="1857388"/>
          </a:xfrm>
          <a:prstGeom prst="rect">
            <a:avLst/>
          </a:prstGeom>
          <a:effectLst/>
        </p:spPr>
      </p:pic>
      <p:cxnSp>
        <p:nvCxnSpPr>
          <p:cNvPr id="11" name="直線單箭頭接點 10"/>
          <p:cNvCxnSpPr/>
          <p:nvPr/>
        </p:nvCxnSpPr>
        <p:spPr>
          <a:xfrm rot="5400000" flipH="1" flipV="1">
            <a:off x="6465107" y="2321711"/>
            <a:ext cx="1357322" cy="1588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143750" y="2995610"/>
            <a:ext cx="1262062" cy="23336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0800000" flipV="1">
            <a:off x="6067426" y="2995609"/>
            <a:ext cx="1076327" cy="314325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6435169" y="3331423"/>
            <a:ext cx="539585" cy="450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72198" y="37861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第一面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6200000" flipH="1">
            <a:off x="7448496" y="3267148"/>
            <a:ext cx="574239" cy="469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72396" y="377404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第二面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929322" y="179467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(0,1,1)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929586" y="178592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(1,1,0)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29454" y="362198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(1,0,1)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流程圖: 文件 33"/>
          <p:cNvSpPr/>
          <p:nvPr/>
        </p:nvSpPr>
        <p:spPr>
          <a:xfrm>
            <a:off x="928662" y="4643446"/>
            <a:ext cx="4857784" cy="214314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rot="5400000">
            <a:off x="1361262" y="4750603"/>
            <a:ext cx="214314" cy="1588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6200000" flipH="1">
            <a:off x="2540786" y="4752978"/>
            <a:ext cx="209539" cy="0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5400000">
            <a:off x="3982641" y="4732738"/>
            <a:ext cx="178587" cy="0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28662" y="4988110"/>
            <a:ext cx="7572428" cy="10001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class Face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nVerts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 Point[]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pPt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 Vector[]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pNorm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 Color[]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pColor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//…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grpSp>
        <p:nvGrpSpPr>
          <p:cNvPr id="44" name="群組 43"/>
          <p:cNvGrpSpPr/>
          <p:nvPr/>
        </p:nvGrpSpPr>
        <p:grpSpPr>
          <a:xfrm>
            <a:off x="193771" y="2920126"/>
            <a:ext cx="1486849" cy="785818"/>
            <a:chOff x="193771" y="2920126"/>
            <a:chExt cx="1486849" cy="785818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680488" y="2987846"/>
              <a:ext cx="100013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680488" y="3357562"/>
              <a:ext cx="100013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rot="5400000">
              <a:off x="509907" y="3178967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rot="10800000" flipH="1">
              <a:off x="537612" y="3189634"/>
              <a:ext cx="142876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193771" y="2920126"/>
              <a:ext cx="461665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重複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74488"/>
            <a:ext cx="8229600" cy="5797573"/>
          </a:xfrm>
        </p:spPr>
        <p:txBody>
          <a:bodyPr/>
          <a:lstStyle/>
          <a:p>
            <a:pPr lvl="1"/>
            <a:r>
              <a:rPr lang="zh-TW" altLang="en-US" dirty="0" smtClean="0"/>
              <a:t>另一種較省空間的方式：</a:t>
            </a:r>
            <a:endParaRPr lang="en-US" altLang="zh-TW" dirty="0" smtClean="0"/>
          </a:p>
          <a:p>
            <a:pPr lvl="2">
              <a:buNone/>
            </a:pPr>
            <a:r>
              <a:rPr lang="zh-TW" altLang="en-US" dirty="0" smtClean="0"/>
              <a:t>頂點列表：            </a:t>
            </a:r>
            <a:r>
              <a:rPr lang="zh-TW" altLang="en-US" sz="1200" dirty="0" smtClean="0">
                <a:sym typeface="Symbol"/>
              </a:rPr>
              <a:t>   </a:t>
            </a:r>
            <a:r>
              <a:rPr lang="zh-TW" altLang="en-US" dirty="0" smtClean="0">
                <a:sym typeface="Symbol"/>
              </a:rPr>
              <a:t>法向量列表：           色彩列表：</a:t>
            </a:r>
            <a:endParaRPr lang="zh-TW" altLang="en-US" dirty="0"/>
          </a:p>
        </p:txBody>
      </p:sp>
      <p:sp>
        <p:nvSpPr>
          <p:cNvPr id="3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7207C00-BE8D-4B81-AB28-04AA0221EAC8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500166" y="1163010"/>
          <a:ext cx="19288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62"/>
                <a:gridCol w="12689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編號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頂點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0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(0, 0, 0)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1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(0, 0, 1)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2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(0, 1, 0)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(0, 1, 1)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4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(1, 0, 0)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5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(1, 0, 1)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6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(1, 1, 0)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7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(1, 1, 1)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285720" y="4786322"/>
            <a:ext cx="2000264" cy="15716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172" y="4998087"/>
            <a:ext cx="1144954" cy="1101176"/>
          </a:xfrm>
          <a:prstGeom prst="rect">
            <a:avLst/>
          </a:prstGeom>
          <a:effectLst/>
        </p:spPr>
      </p:pic>
      <p:cxnSp>
        <p:nvCxnSpPr>
          <p:cNvPr id="31" name="直線單箭頭接點 30"/>
          <p:cNvCxnSpPr/>
          <p:nvPr/>
        </p:nvCxnSpPr>
        <p:spPr>
          <a:xfrm rot="5400000" flipH="1" flipV="1">
            <a:off x="870407" y="5273381"/>
            <a:ext cx="804706" cy="94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1272749" y="5672911"/>
            <a:ext cx="748230" cy="13835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10800000" flipV="1">
            <a:off x="634637" y="5672910"/>
            <a:ext cx="638114" cy="18635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85720" y="4937951"/>
            <a:ext cx="619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(0,1,1)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738643" y="4955734"/>
            <a:ext cx="61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(1,1,0)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928662" y="6044262"/>
            <a:ext cx="64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(1,0,1)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714744" y="1168036"/>
          <a:ext cx="19288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62"/>
                <a:gridCol w="12689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編號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法向量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0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(1, 0, 0)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1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(-1, 0,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2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(0, 1, 0)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-1,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4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(0, 0, 1)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5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0, -1)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5929322" y="1168036"/>
          <a:ext cx="24288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2"/>
                <a:gridCol w="172373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編號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色彩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0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(0, 0, 0)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1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(0, 0, 255)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2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(0, 255, 0)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(0, 255, 255)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4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(255, 0, 0)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5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(255, 0, 255)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6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(255, 255, 0)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7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(255, 255, 255)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2643174" y="4929198"/>
          <a:ext cx="55721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714512"/>
                <a:gridCol w="1393041"/>
                <a:gridCol w="139304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頂點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法向量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色彩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第一面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3, 1, 5, 7 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4, 4, 4, 4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3, 1, 5, 7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第二面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7, 5, 4, 6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0, 0, 0, 0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7, 5, 4, 6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 rot="10800000" flipV="1">
            <a:off x="642910" y="5857892"/>
            <a:ext cx="500066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14282" y="606006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第一面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1500166" y="5857892"/>
            <a:ext cx="428628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571604" y="605018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第二面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流程圖: 文件 55"/>
          <p:cNvSpPr/>
          <p:nvPr/>
        </p:nvSpPr>
        <p:spPr>
          <a:xfrm>
            <a:off x="2643188" y="6046015"/>
            <a:ext cx="5572149" cy="169434"/>
          </a:xfrm>
          <a:prstGeom prst="flowChartDocumen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 rot="5400000">
            <a:off x="6754038" y="6119829"/>
            <a:ext cx="142876" cy="1588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>
            <a:off x="5352271" y="6126964"/>
            <a:ext cx="157147" cy="0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3634587" y="6133317"/>
            <a:ext cx="161909" cy="1582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429124" y="45598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多邊形網格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4043626" y="5340574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>
            <a:stCxn id="61" idx="1"/>
          </p:cNvCxnSpPr>
          <p:nvPr/>
        </p:nvCxnSpPr>
        <p:spPr>
          <a:xfrm rot="16200000" flipV="1">
            <a:off x="1744672" y="3041619"/>
            <a:ext cx="2524925" cy="21566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5609066" y="5349200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/>
          <p:cNvCxnSpPr/>
          <p:nvPr/>
        </p:nvCxnSpPr>
        <p:spPr>
          <a:xfrm rot="16200000" flipV="1">
            <a:off x="3849772" y="3517186"/>
            <a:ext cx="2095760" cy="1600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7000892" y="5349200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/>
          <p:nvPr/>
        </p:nvCxnSpPr>
        <p:spPr>
          <a:xfrm rot="16200000" flipV="1">
            <a:off x="5490547" y="3774224"/>
            <a:ext cx="2431651" cy="749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zh-TW" altLang="en-US" dirty="0" smtClean="0"/>
              <a:t>程式碼：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資料型態：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頂點、向量及色彩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3"/>
            <a:r>
              <a:rPr lang="zh-TW" altLang="en-US" dirty="0" smtClean="0"/>
              <a:t>頂點編號：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3"/>
            <a:r>
              <a:rPr lang="zh-TW" altLang="en-US" dirty="0" smtClean="0"/>
              <a:t>面：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57356" y="1643050"/>
            <a:ext cx="2143140" cy="10001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struct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Point3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float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x,y,z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214810" y="1655407"/>
            <a:ext cx="2143140" cy="10001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struct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Vector3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float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x,y,z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572264" y="1643050"/>
            <a:ext cx="2143140" cy="10001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struct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Color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byte r, g, b;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857356" y="3143248"/>
            <a:ext cx="4572032" cy="10001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struct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VertexID</a:t>
            </a:r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vertIndex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,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normIndex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,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colorIndex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857356" y="4643446"/>
            <a:ext cx="4572032" cy="114300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struct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Face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nVerts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VertexID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pPr lvl="2"/>
            <a:r>
              <a:rPr lang="zh-TW" altLang="en-US" dirty="0" smtClean="0"/>
              <a:t>多邊形網格：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3042" y="1071546"/>
            <a:ext cx="6286544" cy="47863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class Mesh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nVerts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=0;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Point3[]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pPt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nNormals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=0;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Vector3[]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pNorm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nColors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=0;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Color[]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pColor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nFaces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=0;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private Face[]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//</a:t>
            </a:r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成員函數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CalNormal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(Point3 p1, Point3 p2, Point3 p3, out Vector3 normal)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//...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ReadFile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(string filename)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//...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public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DrawByOpenGL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bool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DisableColor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//...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2"/>
            <a:r>
              <a:rPr lang="zh-TW" altLang="en-US" dirty="0" smtClean="0"/>
              <a:t>使用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指令繪製多邊形網格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3042" y="1071546"/>
            <a:ext cx="6286544" cy="428628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public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DrawByOpenGL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for 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0;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&lt;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nFaces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++)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Gl.GL_POLYGON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for 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j = 0; j &lt;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nVerts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; j++)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Gl.glColor3ub(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pColor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colorIndex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].r,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pColor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colorIndex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].g,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pColor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colorIndex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].b);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Gl.glNormal3f(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pNorm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normIndex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].x,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pNorm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normIndex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].y,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pNorm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normIndex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Gl.glVertex3f(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pPt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vertIndex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].x,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pPt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vertIndex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].y,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pPt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pFace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pVert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[j].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vertIndex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].z);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house.txt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流程圖: 文件 4"/>
          <p:cNvSpPr/>
          <p:nvPr/>
        </p:nvSpPr>
        <p:spPr>
          <a:xfrm>
            <a:off x="1071538" y="1285860"/>
            <a:ext cx="3000396" cy="5357850"/>
          </a:xfrm>
          <a:prstGeom prst="flowChartDocumen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Vertex List: 22</a:t>
            </a:r>
          </a:p>
          <a:p>
            <a:r>
              <a:rPr lang="en-US" altLang="zh-TW" sz="1200" dirty="0" smtClean="0"/>
              <a:t>1: 0, 0, 0</a:t>
            </a:r>
          </a:p>
          <a:p>
            <a:r>
              <a:rPr lang="en-US" altLang="zh-TW" sz="1200" dirty="0" smtClean="0"/>
              <a:t>2: 1, 0, 0</a:t>
            </a:r>
          </a:p>
          <a:p>
            <a:r>
              <a:rPr lang="en-US" altLang="zh-TW" sz="1200" dirty="0" smtClean="0"/>
              <a:t>3: 1, 1, 0</a:t>
            </a:r>
          </a:p>
          <a:p>
            <a:r>
              <a:rPr lang="en-US" altLang="zh-TW" sz="1200" dirty="0" smtClean="0"/>
              <a:t>4: 0.5, 1.5, 0</a:t>
            </a:r>
          </a:p>
          <a:p>
            <a:r>
              <a:rPr lang="en-US" altLang="zh-TW" sz="1200" dirty="0" smtClean="0"/>
              <a:t>5: 0, 1, 0</a:t>
            </a:r>
          </a:p>
          <a:p>
            <a:r>
              <a:rPr lang="en-US" altLang="zh-TW" sz="1200" dirty="0" smtClean="0"/>
              <a:t>6: 0, 0, 1</a:t>
            </a:r>
          </a:p>
          <a:p>
            <a:r>
              <a:rPr lang="en-US" altLang="zh-TW" sz="1200" dirty="0" smtClean="0"/>
              <a:t>7: 1, 0, 1</a:t>
            </a:r>
          </a:p>
          <a:p>
            <a:r>
              <a:rPr lang="en-US" altLang="zh-TW" sz="1200" dirty="0" smtClean="0"/>
              <a:t>8: 1, 1, 1</a:t>
            </a:r>
          </a:p>
          <a:p>
            <a:r>
              <a:rPr lang="en-US" altLang="zh-TW" sz="1200" dirty="0" smtClean="0"/>
              <a:t>9: 0.5, 1.5, 1</a:t>
            </a:r>
          </a:p>
          <a:p>
            <a:r>
              <a:rPr lang="en-US" altLang="zh-TW" sz="1200" dirty="0" smtClean="0"/>
              <a:t>10: 0, 1, 1</a:t>
            </a:r>
          </a:p>
          <a:p>
            <a:r>
              <a:rPr lang="en-US" altLang="zh-TW" sz="1200" dirty="0" smtClean="0"/>
              <a:t>11: 0.3333, 0, 1.001</a:t>
            </a:r>
          </a:p>
          <a:p>
            <a:r>
              <a:rPr lang="en-US" altLang="zh-TW" sz="1200" dirty="0" smtClean="0"/>
              <a:t>12: 0.6666, 0, 1.001</a:t>
            </a:r>
          </a:p>
          <a:p>
            <a:r>
              <a:rPr lang="en-US" altLang="zh-TW" sz="1200" dirty="0" smtClean="0"/>
              <a:t>13: 0.6666, 0.5, 1.001</a:t>
            </a:r>
          </a:p>
          <a:p>
            <a:r>
              <a:rPr lang="en-US" altLang="zh-TW" sz="1200" dirty="0" smtClean="0"/>
              <a:t>14: 0.3333, 0.5, 1.001</a:t>
            </a:r>
          </a:p>
          <a:p>
            <a:r>
              <a:rPr lang="en-US" altLang="zh-TW" sz="1200" dirty="0" smtClean="0"/>
              <a:t>15: 1.001, 0.45, 0.2</a:t>
            </a:r>
          </a:p>
          <a:p>
            <a:r>
              <a:rPr lang="en-US" altLang="zh-TW" sz="1200" dirty="0" smtClean="0"/>
              <a:t>16: 1.001, 0.6, 0.2</a:t>
            </a:r>
          </a:p>
          <a:p>
            <a:r>
              <a:rPr lang="en-US" altLang="zh-TW" sz="1200" dirty="0" smtClean="0"/>
              <a:t>17: 1.001, 0.6, 0.4</a:t>
            </a:r>
          </a:p>
          <a:p>
            <a:r>
              <a:rPr lang="en-US" altLang="zh-TW" sz="1200" dirty="0" smtClean="0"/>
              <a:t>18: 1.001, 0.45, 0.4</a:t>
            </a:r>
          </a:p>
          <a:p>
            <a:r>
              <a:rPr lang="en-US" altLang="zh-TW" sz="1200" dirty="0" smtClean="0"/>
              <a:t>19: 1.001, 0.45, 0.6</a:t>
            </a:r>
          </a:p>
          <a:p>
            <a:r>
              <a:rPr lang="en-US" altLang="zh-TW" sz="1200" dirty="0" smtClean="0"/>
              <a:t>20: 1.001, 0.6, 0.6</a:t>
            </a:r>
          </a:p>
          <a:p>
            <a:r>
              <a:rPr lang="en-US" altLang="zh-TW" sz="1200" dirty="0" smtClean="0"/>
              <a:t>21: 1.001, 0.6, 0.8</a:t>
            </a:r>
          </a:p>
          <a:p>
            <a:r>
              <a:rPr lang="en-US" altLang="zh-TW" sz="1200" dirty="0" smtClean="0"/>
              <a:t>22: 1.001, 0.45, 0.8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500562" y="1214422"/>
            <a:ext cx="3429024" cy="92869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Mesh House = new Mesh();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House.ReadFile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("house.txt");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House.DrawByOpenGL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643182"/>
            <a:ext cx="3429024" cy="3175516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6143636" y="2273635"/>
            <a:ext cx="214314" cy="28575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TW" i="1" dirty="0" smtClean="0"/>
              <a:t>3D</a:t>
            </a:r>
            <a:r>
              <a:rPr lang="zh-TW" altLang="en-US" dirty="0" smtClean="0"/>
              <a:t>物件的表示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428737"/>
            <a:ext cx="8229600" cy="4726002"/>
          </a:xfrm>
        </p:spPr>
        <p:txBody>
          <a:bodyPr/>
          <a:lstStyle/>
          <a:p>
            <a:r>
              <a:rPr lang="zh-TW" altLang="en-US" dirty="0" smtClean="0"/>
              <a:t>多邊形網格</a:t>
            </a:r>
            <a:r>
              <a:rPr lang="en-US" altLang="zh-TW" dirty="0" smtClean="0"/>
              <a:t> (polygonal mesh)</a:t>
            </a:r>
          </a:p>
          <a:p>
            <a:pPr lvl="1"/>
            <a:r>
              <a:rPr lang="zh-TW" altLang="en-US" dirty="0" smtClean="0"/>
              <a:t>用一堆多邊形組成物體的表面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目前最常使用的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物件表示法</a:t>
            </a:r>
            <a:endParaRPr lang="en-US" altLang="zh-TW" dirty="0" smtClean="0"/>
          </a:p>
          <a:p>
            <a:r>
              <a:rPr lang="zh-TW" altLang="en-US" dirty="0" smtClean="0"/>
              <a:t>曲線及曲面</a:t>
            </a:r>
            <a:r>
              <a:rPr lang="en-US" altLang="zh-TW" dirty="0" smtClean="0"/>
              <a:t>(curve and surface)</a:t>
            </a:r>
          </a:p>
          <a:p>
            <a:pPr lvl="1"/>
            <a:r>
              <a:rPr lang="zh-TW" altLang="en-US" dirty="0" smtClean="0"/>
              <a:t>用平滑的曲線及曲面代表物體</a:t>
            </a:r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   的表面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最終還是要轉成多邊形才能用</a:t>
            </a:r>
            <a:endParaRPr lang="en-US" altLang="zh-TW" dirty="0" smtClean="0"/>
          </a:p>
          <a:p>
            <a:pPr lvl="1">
              <a:buNone/>
            </a:pPr>
            <a:r>
              <a:rPr lang="zh-TW" altLang="en-US" dirty="0" smtClean="0"/>
              <a:t>   目前的硬體繪製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1214422"/>
            <a:ext cx="2500330" cy="21529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4214810" y="5938083"/>
            <a:ext cx="471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</a:t>
            </a:r>
            <a:r>
              <a:rPr lang="zh-TW" altLang="en-US" sz="1200" dirty="0" smtClean="0">
                <a:solidFill>
                  <a:srgbClr val="660066"/>
                </a:solidFill>
              </a:rPr>
              <a:t> </a:t>
            </a:r>
            <a:r>
              <a:rPr lang="en-US" altLang="zh-TW" sz="1200" dirty="0" err="1" smtClean="0">
                <a:solidFill>
                  <a:srgbClr val="660066"/>
                </a:solidFill>
              </a:rPr>
              <a:t>Kerlow</a:t>
            </a:r>
            <a:r>
              <a:rPr lang="en-US" altLang="zh-TW" sz="1200" dirty="0" smtClean="0">
                <a:solidFill>
                  <a:srgbClr val="660066"/>
                </a:solidFill>
              </a:rPr>
              <a:t>: The Art of 3D Computer Animation and Effects</a:t>
            </a:r>
            <a:endParaRPr lang="en-US" altLang="zh-TW" sz="1200" dirty="0">
              <a:solidFill>
                <a:srgbClr val="660066"/>
              </a:solidFill>
            </a:endParaRPr>
          </a:p>
        </p:txBody>
      </p:sp>
      <p:pic>
        <p:nvPicPr>
          <p:cNvPr id="9" name="圖片 8" descr="te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2051" y="3562090"/>
            <a:ext cx="2428892" cy="2295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/>
              <a:t>綜合範例</a:t>
            </a:r>
            <a:endParaRPr lang="zh-TW" altLang="en-US" sz="4400" dirty="0"/>
          </a:p>
        </p:txBody>
      </p:sp>
      <p:pic>
        <p:nvPicPr>
          <p:cNvPr id="6" name="內容版面配置區 5" descr="影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0430" y="932656"/>
            <a:ext cx="5087004" cy="4710922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 簡單的室外場景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−"/>
            </a:pPr>
            <a:r>
              <a:rPr lang="zh-TW" altLang="en-US" sz="2600" dirty="0" smtClean="0"/>
              <a:t> </a:t>
            </a:r>
            <a:r>
              <a:rPr lang="zh-TW" altLang="en-US" sz="2400" dirty="0" smtClean="0"/>
              <a:t>按下鍵盤左右鍵可讓飛機旋轉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1"/>
            <a:r>
              <a:rPr lang="zh-TW" altLang="en-US" dirty="0" smtClean="0"/>
              <a:t>基本概念：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地面：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地面可用一大片四邊形來表示，並將較遠的兩個頂點設定為偏暗的顏色以達到漸層的效果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梯形 4"/>
          <p:cNvSpPr/>
          <p:nvPr/>
        </p:nvSpPr>
        <p:spPr>
          <a:xfrm>
            <a:off x="1000100" y="4467533"/>
            <a:ext cx="2286016" cy="642942"/>
          </a:xfrm>
          <a:prstGeom prst="trapezoid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7158" y="5181913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Vertex: (-50,0,50)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Color: (120,255,120)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0298" y="5181913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Vertex: (50,0,50)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Color: (120,255,120)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7158" y="3967467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Vertex: (-50,0,-50)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Color: (10,32,10)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57422" y="3967467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Vertex: (50,0,-50)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Color: (10,32,10)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28926" y="2000240"/>
            <a:ext cx="3000396" cy="17859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Gl.GL_QUADS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Gl.glNormal3d(0.0, 1.0,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Gl.glColor3ub(10, 32, 10);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Gl.glVertex3d(50.0, 0.0, -50.0);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Gl.glVertex3d(-50.0, 0.0, -50.0);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Gl.glColor3ub(120, 255, 120);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Gl.glVertex3d(-50.0, 0.0, 50.0);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Gl.glVertex3d(50.0, 0.0, 50.0);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sp>
        <p:nvSpPr>
          <p:cNvPr id="12" name="右彎箭號 11"/>
          <p:cNvSpPr/>
          <p:nvPr/>
        </p:nvSpPr>
        <p:spPr>
          <a:xfrm>
            <a:off x="1857356" y="2643182"/>
            <a:ext cx="857256" cy="1000132"/>
          </a:xfrm>
          <a:prstGeom prst="ben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>
            <a:off x="6286512" y="2714620"/>
            <a:ext cx="857256" cy="1000132"/>
          </a:xfrm>
          <a:prstGeom prst="ben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5037" y="4005280"/>
            <a:ext cx="2481739" cy="17811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zh-TW" altLang="en-US" dirty="0" smtClean="0"/>
              <a:t>房子及飛機：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房子及飛機的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模型已內建於</a:t>
            </a:r>
            <a:r>
              <a:rPr lang="en-US" altLang="zh-TW" dirty="0" smtClean="0"/>
              <a:t>house.txt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jet.txt</a:t>
            </a:r>
            <a:r>
              <a:rPr lang="zh-TW" altLang="en-US" dirty="0" smtClean="0"/>
              <a:t>兩個文字檔中，因此只要透過前述的多邊形網格類別</a:t>
            </a:r>
            <a:r>
              <a:rPr lang="en-US" altLang="zh-TW" dirty="0" smtClean="0"/>
              <a:t>(Mesh) </a:t>
            </a:r>
            <a:r>
              <a:rPr lang="zh-TW" altLang="en-US" dirty="0" smtClean="0"/>
              <a:t>，即可將其繪製於螢幕上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樹：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樹可透過圓柱及圓錐體建立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6215074" y="3143248"/>
            <a:ext cx="142876" cy="571504"/>
          </a:xfrm>
          <a:prstGeom prst="ca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00232" y="4786322"/>
            <a:ext cx="3000396" cy="14287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Gl.glColor3ub(92, 16, 16);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cylinder(0.05, 0.3, 20);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Gl.glColor3ub(0, 32, 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(-90.0, 1.0, 0.0,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(0, 0, 0.3);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Glut.glutSolidCone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(0.3, 1.0, 20, 20);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5286380" y="5357826"/>
            <a:ext cx="857256" cy="2143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6" y="2928934"/>
            <a:ext cx="1590675" cy="3333750"/>
          </a:xfrm>
          <a:prstGeom prst="rect">
            <a:avLst/>
          </a:prstGeom>
        </p:spPr>
      </p:pic>
      <p:pic>
        <p:nvPicPr>
          <p:cNvPr id="14" name="圖片 13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2928934"/>
            <a:ext cx="1299096" cy="957600"/>
          </a:xfrm>
          <a:prstGeom prst="rect">
            <a:avLst/>
          </a:prstGeom>
        </p:spPr>
      </p:pic>
      <p:pic>
        <p:nvPicPr>
          <p:cNvPr id="15" name="圖片 14" descr="影像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2928934"/>
            <a:ext cx="1299097" cy="957600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2214546" y="3357562"/>
            <a:ext cx="214314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 descr="影像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4473" y="2928934"/>
            <a:ext cx="1299097" cy="957600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4000496" y="3404286"/>
            <a:ext cx="214314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加號 18"/>
          <p:cNvSpPr/>
          <p:nvPr/>
        </p:nvSpPr>
        <p:spPr>
          <a:xfrm>
            <a:off x="5798803" y="3369919"/>
            <a:ext cx="214314" cy="214314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3428992" y="4143380"/>
            <a:ext cx="285752" cy="428628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654696"/>
          </a:xfrm>
        </p:spPr>
        <p:txBody>
          <a:bodyPr/>
          <a:lstStyle/>
          <a:p>
            <a:pPr lvl="1"/>
            <a:r>
              <a:rPr lang="zh-TW" altLang="en-US" dirty="0" smtClean="0"/>
              <a:t>陰影的產生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OpenGL</a:t>
            </a:r>
            <a:r>
              <a:rPr lang="zh-TW" altLang="en-US" dirty="0" smtClean="0"/>
              <a:t>沒有內建產生陰影的指令，因此必須自行產生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產生陰影的方法有好幾種，大部分都有一定的複雜度，在此介紹一個較簡單的方法，但它有以下的缺點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只能適用於點光源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只能在特定的平面上產生陰影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基本概念：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陰影的產生與相機成像相當類似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Picture 5" descr="C:\BOOK\OpenGL\Paul Final\Art\jpeg\AN05F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500438"/>
            <a:ext cx="248331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梯形 5"/>
          <p:cNvSpPr/>
          <p:nvPr/>
        </p:nvSpPr>
        <p:spPr>
          <a:xfrm>
            <a:off x="4857752" y="4786322"/>
            <a:ext cx="3714776" cy="857256"/>
          </a:xfrm>
          <a:prstGeom prst="trapezoid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4" descr="C:\Users\chteng\AppData\Local\Microsoft\Windows\Temporary Internet Files\Content.IE5\16R8KVFH\MCj0331795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9656" y="3464691"/>
            <a:ext cx="398461" cy="405294"/>
          </a:xfrm>
          <a:prstGeom prst="rect">
            <a:avLst/>
          </a:prstGeom>
          <a:noFill/>
        </p:spPr>
      </p:pic>
      <p:sp>
        <p:nvSpPr>
          <p:cNvPr id="9" name="橢圓 8"/>
          <p:cNvSpPr/>
          <p:nvPr/>
        </p:nvSpPr>
        <p:spPr>
          <a:xfrm>
            <a:off x="5929322" y="4143380"/>
            <a:ext cx="285752" cy="285752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135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5429256" y="3643314"/>
            <a:ext cx="2052635" cy="148589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rot="16200000" flipH="1">
            <a:off x="5210179" y="3843337"/>
            <a:ext cx="1533525" cy="11239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553203" y="5057799"/>
            <a:ext cx="947754" cy="223826"/>
          </a:xfrm>
          <a:prstGeom prst="ellipse">
            <a:avLst/>
          </a:prstGeom>
          <a:solidFill>
            <a:srgbClr val="2C3C2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4348" y="6009521"/>
            <a:ext cx="571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smtClean="0">
                <a:solidFill>
                  <a:srgbClr val="660066"/>
                </a:solidFill>
              </a:rPr>
              <a:t>:  </a:t>
            </a:r>
            <a:r>
              <a:rPr lang="zh-TW" altLang="en-US" sz="1200" dirty="0" smtClean="0">
                <a:solidFill>
                  <a:srgbClr val="660066"/>
                </a:solidFill>
              </a:rPr>
              <a:t> </a:t>
            </a:r>
            <a:r>
              <a:rPr lang="en-US" altLang="zh-TW" sz="1200" dirty="0" smtClean="0">
                <a:solidFill>
                  <a:srgbClr val="660066"/>
                </a:solidFill>
              </a:rPr>
              <a:t>Angel: Interactive Computer Graphics 5E © Addison-Wesley 2009</a:t>
            </a:r>
            <a:endParaRPr lang="en-US" altLang="zh-TW" sz="1200" dirty="0">
              <a:solidFill>
                <a:srgbClr val="66006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28992" y="3857628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眼睛    </a:t>
            </a:r>
            <a:r>
              <a:rPr lang="zh-TW" altLang="en-US" sz="1600" dirty="0" smtClean="0">
                <a:solidFill>
                  <a:srgbClr val="FF0000"/>
                </a:solidFill>
                <a:sym typeface="Symbol"/>
              </a:rPr>
              <a:t>光源</a:t>
            </a:r>
            <a:endParaRPr lang="en-US" altLang="zh-TW" sz="1600" dirty="0" smtClean="0">
              <a:solidFill>
                <a:srgbClr val="FF0000"/>
              </a:solidFill>
              <a:sym typeface="Symbol"/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成像面</a:t>
            </a:r>
            <a:r>
              <a:rPr lang="zh-TW" altLang="en-US" sz="1600" dirty="0" smtClean="0">
                <a:solidFill>
                  <a:srgbClr val="FF0000"/>
                </a:solidFill>
                <a:sym typeface="Symbol"/>
              </a:rPr>
              <a:t> 陰影面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左-右雙向箭號 18"/>
          <p:cNvSpPr/>
          <p:nvPr/>
        </p:nvSpPr>
        <p:spPr>
          <a:xfrm>
            <a:off x="3643306" y="5000636"/>
            <a:ext cx="714380" cy="214314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 rot="21132260">
            <a:off x="2378458" y="4465236"/>
            <a:ext cx="556054" cy="348049"/>
          </a:xfrm>
          <a:custGeom>
            <a:avLst/>
            <a:gdLst>
              <a:gd name="connsiteX0" fmla="*/ 556054 w 556054"/>
              <a:gd name="connsiteY0" fmla="*/ 0 h 348049"/>
              <a:gd name="connsiteX1" fmla="*/ 383059 w 556054"/>
              <a:gd name="connsiteY1" fmla="*/ 296562 h 348049"/>
              <a:gd name="connsiteX2" fmla="*/ 0 w 556054"/>
              <a:gd name="connsiteY2" fmla="*/ 308919 h 3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054" h="348049">
                <a:moveTo>
                  <a:pt x="556054" y="0"/>
                </a:moveTo>
                <a:cubicBezTo>
                  <a:pt x="515894" y="122538"/>
                  <a:pt x="475735" y="245076"/>
                  <a:pt x="383059" y="296562"/>
                </a:cubicBezTo>
                <a:cubicBezTo>
                  <a:pt x="290383" y="348049"/>
                  <a:pt x="145191" y="328484"/>
                  <a:pt x="0" y="30891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714612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j-lt"/>
              </a:rPr>
              <a:t>P</a:t>
            </a:r>
            <a:endParaRPr lang="zh-TW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6376086" y="4173079"/>
            <a:ext cx="863833" cy="684681"/>
          </a:xfrm>
          <a:custGeom>
            <a:avLst/>
            <a:gdLst>
              <a:gd name="connsiteX0" fmla="*/ 0 w 976184"/>
              <a:gd name="connsiteY0" fmla="*/ 0 h 766119"/>
              <a:gd name="connsiteX1" fmla="*/ 605482 w 976184"/>
              <a:gd name="connsiteY1" fmla="*/ 135924 h 766119"/>
              <a:gd name="connsiteX2" fmla="*/ 976184 w 976184"/>
              <a:gd name="connsiteY2" fmla="*/ 766119 h 766119"/>
              <a:gd name="connsiteX0" fmla="*/ 0 w 976184"/>
              <a:gd name="connsiteY0" fmla="*/ 81673 h 847792"/>
              <a:gd name="connsiteX1" fmla="*/ 777984 w 976184"/>
              <a:gd name="connsiteY1" fmla="*/ 127686 h 847792"/>
              <a:gd name="connsiteX2" fmla="*/ 976184 w 976184"/>
              <a:gd name="connsiteY2" fmla="*/ 847792 h 847792"/>
              <a:gd name="connsiteX0" fmla="*/ 0 w 1004934"/>
              <a:gd name="connsiteY0" fmla="*/ 79176 h 830310"/>
              <a:gd name="connsiteX1" fmla="*/ 777984 w 1004934"/>
              <a:gd name="connsiteY1" fmla="*/ 125189 h 830310"/>
              <a:gd name="connsiteX2" fmla="*/ 1004934 w 1004934"/>
              <a:gd name="connsiteY2" fmla="*/ 830310 h 830310"/>
              <a:gd name="connsiteX0" fmla="*/ 0 w 1004934"/>
              <a:gd name="connsiteY0" fmla="*/ 79176 h 830310"/>
              <a:gd name="connsiteX1" fmla="*/ 777984 w 1004934"/>
              <a:gd name="connsiteY1" fmla="*/ 125189 h 830310"/>
              <a:gd name="connsiteX2" fmla="*/ 1004934 w 1004934"/>
              <a:gd name="connsiteY2" fmla="*/ 830310 h 83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934" h="830310">
                <a:moveTo>
                  <a:pt x="0" y="79176"/>
                </a:moveTo>
                <a:cubicBezTo>
                  <a:pt x="221392" y="83295"/>
                  <a:pt x="610495" y="0"/>
                  <a:pt x="777984" y="125189"/>
                </a:cubicBezTo>
                <a:cubicBezTo>
                  <a:pt x="945473" y="250378"/>
                  <a:pt x="987183" y="579055"/>
                  <a:pt x="1004934" y="83031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000892" y="3941423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j-lt"/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投影矩陣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rot="5400000" flipH="1" flipV="1">
            <a:off x="7108049" y="3679033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29388" y="2711231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可以把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3D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物件壓平在一個平面上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5726134"/>
          </a:xfrm>
        </p:spPr>
        <p:txBody>
          <a:bodyPr/>
          <a:lstStyle/>
          <a:p>
            <a:pPr lvl="2"/>
            <a:r>
              <a:rPr lang="zh-TW" altLang="en-US" dirty="0" smtClean="0"/>
              <a:t>陰影投影矩陣：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已知：</a:t>
            </a:r>
            <a:r>
              <a:rPr lang="en-US" altLang="zh-TW" i="1" dirty="0" smtClean="0">
                <a:latin typeface="+mj-lt"/>
              </a:rPr>
              <a:t>S</a:t>
            </a:r>
            <a:r>
              <a:rPr lang="zh-TW" altLang="en-US" dirty="0" smtClean="0">
                <a:latin typeface="+mj-lt"/>
              </a:rPr>
              <a:t>、</a:t>
            </a:r>
            <a:r>
              <a:rPr lang="en-US" altLang="zh-TW" i="1" dirty="0" smtClean="0">
                <a:latin typeface="+mj-lt"/>
              </a:rPr>
              <a:t>V</a:t>
            </a:r>
            <a:r>
              <a:rPr lang="zh-TW" altLang="en-US" dirty="0" smtClean="0">
                <a:latin typeface="+mj-lt"/>
              </a:rPr>
              <a:t>、</a:t>
            </a:r>
            <a:r>
              <a:rPr lang="en-US" altLang="zh-TW" i="1" dirty="0" smtClean="0">
                <a:latin typeface="+mj-lt"/>
              </a:rPr>
              <a:t>A</a:t>
            </a:r>
            <a:r>
              <a:rPr lang="zh-TW" altLang="en-US" dirty="0" smtClean="0">
                <a:latin typeface="+mj-lt"/>
              </a:rPr>
              <a:t>、</a:t>
            </a:r>
            <a:r>
              <a:rPr lang="en-US" altLang="zh-TW" b="1" dirty="0" smtClean="0">
                <a:latin typeface="+mj-lt"/>
              </a:rPr>
              <a:t>n</a:t>
            </a:r>
            <a:r>
              <a:rPr lang="zh-TW" altLang="en-US" dirty="0" smtClean="0"/>
              <a:t>，求</a:t>
            </a:r>
            <a:r>
              <a:rPr lang="en-US" altLang="zh-TW" i="1" dirty="0" smtClean="0">
                <a:latin typeface="+mj-lt"/>
              </a:rPr>
              <a:t>V′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梯形 4"/>
          <p:cNvSpPr/>
          <p:nvPr/>
        </p:nvSpPr>
        <p:spPr>
          <a:xfrm>
            <a:off x="785786" y="3071810"/>
            <a:ext cx="3714776" cy="857256"/>
          </a:xfrm>
          <a:prstGeom prst="trapezoid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4" descr="C:\Users\chteng\AppData\Local\Microsoft\Windows\Temporary Internet Files\Content.IE5\16R8KVFH\MCj033179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705" y="1357298"/>
            <a:ext cx="398461" cy="405294"/>
          </a:xfrm>
          <a:prstGeom prst="rect">
            <a:avLst/>
          </a:prstGeom>
          <a:noFill/>
        </p:spPr>
      </p:pic>
      <p:cxnSp>
        <p:nvCxnSpPr>
          <p:cNvPr id="8" name="直線單箭頭接點 7"/>
          <p:cNvCxnSpPr/>
          <p:nvPr/>
        </p:nvCxnSpPr>
        <p:spPr>
          <a:xfrm rot="5400000" flipH="1" flipV="1">
            <a:off x="3679025" y="2964653"/>
            <a:ext cx="642942" cy="1588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134399" y="2383149"/>
            <a:ext cx="54000" cy="54000"/>
          </a:xfrm>
          <a:prstGeom prst="ellipse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4000496" y="3214686"/>
            <a:ext cx="71438" cy="1588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4036215" y="3250405"/>
            <a:ext cx="71438" cy="1588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00496" y="235743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660066"/>
                </a:solidFill>
                <a:latin typeface="+mj-lt"/>
              </a:rPr>
              <a:t>n</a:t>
            </a:r>
            <a:endParaRPr lang="zh-TW" altLang="en-US" b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28728" y="11429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S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3108" y="20595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V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cxnSp>
        <p:nvCxnSpPr>
          <p:cNvPr id="23" name="直線接點 22"/>
          <p:cNvCxnSpPr/>
          <p:nvPr/>
        </p:nvCxnSpPr>
        <p:spPr>
          <a:xfrm rot="16200000" flipH="1">
            <a:off x="1291165" y="1555823"/>
            <a:ext cx="1861335" cy="1837125"/>
          </a:xfrm>
          <a:prstGeom prst="line">
            <a:avLst/>
          </a:prstGeom>
          <a:ln>
            <a:solidFill>
              <a:srgbClr val="66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143240" y="31311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V′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113048" y="3375000"/>
            <a:ext cx="54000" cy="54000"/>
          </a:xfrm>
          <a:prstGeom prst="ellipse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714480" y="3517876"/>
            <a:ext cx="54000" cy="54000"/>
          </a:xfrm>
          <a:prstGeom prst="ellipse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392126" y="328612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A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572131" y="2428868"/>
          <a:ext cx="2643207" cy="686818"/>
        </p:xfrm>
        <a:graphic>
          <a:graphicData uri="http://schemas.openxmlformats.org/presentationml/2006/ole">
            <p:oleObj spid="_x0000_s1026" name="方程式" r:id="rId4" imgW="1612800" imgH="419040" progId="Equation.3">
              <p:embed/>
            </p:oleObj>
          </a:graphicData>
        </a:graphic>
      </p:graphicFrame>
      <p:sp>
        <p:nvSpPr>
          <p:cNvPr id="25" name="向右箭號 24"/>
          <p:cNvSpPr/>
          <p:nvPr/>
        </p:nvSpPr>
        <p:spPr>
          <a:xfrm>
            <a:off x="5000628" y="2643182"/>
            <a:ext cx="357190" cy="2143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4500570"/>
          <a:ext cx="4912302" cy="928694"/>
        </p:xfrm>
        <a:graphic>
          <a:graphicData uri="http://schemas.openxmlformats.org/presentationml/2006/ole">
            <p:oleObj spid="_x0000_s1027" name="方程式" r:id="rId5" imgW="2552400" imgH="482400" progId="Equation.3">
              <p:embed/>
            </p:oleObj>
          </a:graphicData>
        </a:graphic>
      </p:graphicFrame>
      <p:sp>
        <p:nvSpPr>
          <p:cNvPr id="28" name="右大括弧 27"/>
          <p:cNvSpPr/>
          <p:nvPr/>
        </p:nvSpPr>
        <p:spPr>
          <a:xfrm rot="5400000">
            <a:off x="6055278" y="3786189"/>
            <a:ext cx="214313" cy="3500463"/>
          </a:xfrm>
          <a:prstGeom prst="righ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412336" y="563143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陰影投影矩陣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向下箭號 29"/>
          <p:cNvSpPr/>
          <p:nvPr/>
        </p:nvSpPr>
        <p:spPr>
          <a:xfrm>
            <a:off x="6572264" y="3500438"/>
            <a:ext cx="214314" cy="50006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14290"/>
            <a:ext cx="8229600" cy="6215106"/>
          </a:xfrm>
        </p:spPr>
        <p:txBody>
          <a:bodyPr/>
          <a:lstStyle/>
          <a:p>
            <a:pPr lvl="2"/>
            <a:r>
              <a:rPr lang="zh-TW" altLang="en-US" dirty="0" smtClean="0"/>
              <a:t>計算陰影投影矩陣的程式碼：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642918"/>
            <a:ext cx="7286676" cy="578647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MakeShadowMatrix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(float[,] points, float[]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, float[]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float[]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new float[4];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float dot;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calcNormal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points,planeCoeff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 = - ((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[0]*points[2,0]) + 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[1]*points[2,1]) +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[2]*points[2,2]));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dot 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 +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	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 = dot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[4]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[8]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[12]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[5] = dot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[9]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[13]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[6]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[10] = dot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[14]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[0];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[7]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[11] = 0.0f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[2];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destMat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[15] = dot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lightPos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planeCoeff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[3];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357166"/>
            <a:ext cx="7286676" cy="592935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ReduceToUnit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(float[] vector)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float length;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	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length = (float)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Math.Sqrt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((vector[0]*vector[0]) + (vector[1]*vector[1]) + 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 (vector[2]*vector[2]));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if(length == 0.0f) length = 1.0f;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vector[0] /= length; vector[1] /= length; vector[2] /= length;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Points p1, p2, &amp; p3 specified in counter clock-wise order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calcNormal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(float[,] v, float[] normal)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float[] v1 = new float[3],v2 = new float[3];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x = 0, y = 1, z = 2;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Calculate two vectors from the three points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v1[x] = v[0,x] - v[1,x]; v1[y] = v[0,y] - v[1,y]; v1[z] = v[0,z] - v[1,z];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v2[x] = v[1,x] - v[2,x]; v2[y] = v[1,y] - v[2,y]; v2[z] = v[1,z] - v[2,z];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Take the cross product of the two vectors to get</a:t>
            </a: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    // the normal vector which will be stored in out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normal[x] = v1[y]*v2[z] - v1[z]*v2[y];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normal[y] = v1[z]*v2[x] - v1[x]*v2[z];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normal[z] = v1[x]*v2[y] - v1[y]*v2[x];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Normalize the vector (shorten length to one)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ReduceToUnit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(normal);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5797573"/>
          </a:xfrm>
        </p:spPr>
        <p:txBody>
          <a:bodyPr/>
          <a:lstStyle/>
          <a:p>
            <a:pPr lvl="2"/>
            <a:r>
              <a:rPr lang="zh-TW" altLang="en-US" dirty="0" smtClean="0"/>
              <a:t>程式流程：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2281174"/>
            <a:ext cx="285752" cy="598881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68568" y="1643050"/>
            <a:ext cx="1000131" cy="42862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1400" dirty="0" smtClean="0">
                <a:ea typeface="標楷體" pitchFamily="65" charset="-120"/>
              </a:rPr>
              <a:t>移至適</a:t>
            </a:r>
            <a:endParaRPr lang="en-US" altLang="zh-TW" sz="1400" dirty="0" smtClean="0">
              <a:ea typeface="標楷體" pitchFamily="65" charset="-120"/>
            </a:endParaRPr>
          </a:p>
          <a:p>
            <a:pPr algn="ctr"/>
            <a:r>
              <a:rPr lang="zh-TW" altLang="en-US" sz="1400" dirty="0" smtClean="0">
                <a:ea typeface="標楷體" pitchFamily="65" charset="-120"/>
              </a:rPr>
              <a:t>當位置</a:t>
            </a:r>
            <a:endParaRPr lang="zh-TW" altLang="en-US" sz="1400" dirty="0">
              <a:ea typeface="標楷體" pitchFamily="65" charset="-12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42638" y="1552428"/>
            <a:ext cx="928693" cy="264320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1400" dirty="0" smtClean="0">
                <a:ea typeface="標楷體" pitchFamily="65" charset="-120"/>
              </a:rPr>
              <a:t>轉換至相</a:t>
            </a:r>
            <a:endParaRPr lang="en-US" altLang="zh-TW" sz="1400" dirty="0" smtClean="0">
              <a:ea typeface="標楷體" pitchFamily="65" charset="-120"/>
            </a:endParaRPr>
          </a:p>
          <a:p>
            <a:pPr algn="ctr"/>
            <a:r>
              <a:rPr lang="zh-TW" altLang="en-US" sz="1400" dirty="0" smtClean="0">
                <a:ea typeface="標楷體" pitchFamily="65" charset="-120"/>
              </a:rPr>
              <a:t>機座標系</a:t>
            </a:r>
            <a:endParaRPr lang="en-US" altLang="zh-TW" sz="1400" dirty="0" smtClean="0">
              <a:ea typeface="標楷體" pitchFamily="65" charset="-120"/>
            </a:endParaRPr>
          </a:p>
          <a:p>
            <a:pPr algn="ctr"/>
            <a:r>
              <a:rPr lang="en-US" altLang="zh-TW" sz="1400" dirty="0" smtClean="0">
                <a:latin typeface="+mj-lt"/>
                <a:ea typeface="標楷體" pitchFamily="65" charset="-120"/>
              </a:rPr>
              <a:t>(</a:t>
            </a:r>
            <a:r>
              <a:rPr lang="en-US" altLang="zh-TW" sz="1400" dirty="0" err="1" smtClean="0">
                <a:latin typeface="+mj-lt"/>
                <a:ea typeface="標楷體" pitchFamily="65" charset="-120"/>
              </a:rPr>
              <a:t>gluLookAt</a:t>
            </a:r>
            <a:r>
              <a:rPr lang="en-US" altLang="zh-TW" sz="1400" dirty="0" smtClean="0">
                <a:latin typeface="+mj-lt"/>
                <a:ea typeface="標楷體" pitchFamily="65" charset="-120"/>
              </a:rPr>
              <a:t>)</a:t>
            </a:r>
            <a:endParaRPr lang="zh-TW" altLang="en-US" sz="1400" dirty="0">
              <a:latin typeface="+mj-lt"/>
              <a:ea typeface="標楷體" pitchFamily="65" charset="-12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43505" y="1545485"/>
            <a:ext cx="928693" cy="264320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1400" dirty="0" smtClean="0">
                <a:ea typeface="標楷體" pitchFamily="65" charset="-120"/>
              </a:rPr>
              <a:t>投影至視</a:t>
            </a:r>
            <a:endParaRPr lang="en-US" altLang="zh-TW" sz="1400" dirty="0" smtClean="0">
              <a:ea typeface="標楷體" pitchFamily="65" charset="-120"/>
            </a:endParaRPr>
          </a:p>
          <a:p>
            <a:pPr algn="ctr"/>
            <a:r>
              <a:rPr lang="zh-TW" altLang="en-US" sz="1400" dirty="0" smtClean="0">
                <a:ea typeface="標楷體" pitchFamily="65" charset="-120"/>
              </a:rPr>
              <a:t>窗工作區</a:t>
            </a:r>
            <a:endParaRPr lang="en-US" altLang="zh-TW" sz="1400" dirty="0" smtClean="0">
              <a:ea typeface="標楷體" pitchFamily="65" charset="-12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68567" y="2643182"/>
            <a:ext cx="1000132" cy="42862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1400" dirty="0" smtClean="0">
                <a:ea typeface="標楷體" pitchFamily="65" charset="-120"/>
              </a:rPr>
              <a:t>陰影投</a:t>
            </a:r>
            <a:endParaRPr lang="en-US" altLang="zh-TW" sz="1400" dirty="0" smtClean="0">
              <a:ea typeface="標楷體" pitchFamily="65" charset="-120"/>
            </a:endParaRPr>
          </a:p>
          <a:p>
            <a:pPr algn="ctr"/>
            <a:r>
              <a:rPr lang="zh-TW" altLang="en-US" sz="1400" dirty="0" smtClean="0">
                <a:ea typeface="標楷體" pitchFamily="65" charset="-120"/>
              </a:rPr>
              <a:t>影矩陣</a:t>
            </a:r>
            <a:endParaRPr lang="zh-TW" altLang="en-US" sz="1400" dirty="0">
              <a:ea typeface="標楷體" pitchFamily="65" charset="-120"/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2697195" y="2071678"/>
            <a:ext cx="142876" cy="57150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666795" y="1785926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4671331" y="2786058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268699" y="1785926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3268699" y="2786058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梯形 20"/>
          <p:cNvSpPr>
            <a:spLocks noChangeAspect="1"/>
          </p:cNvSpPr>
          <p:nvPr/>
        </p:nvSpPr>
        <p:spPr>
          <a:xfrm>
            <a:off x="1244566" y="3926818"/>
            <a:ext cx="1024000" cy="288000"/>
          </a:xfrm>
          <a:prstGeom prst="trapezoid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313878" y="3786190"/>
            <a:ext cx="1428759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4671331" y="3786190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446186" y="353531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768369" y="3286124"/>
            <a:ext cx="3000396" cy="1588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 descr="te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6055" y="1522733"/>
            <a:ext cx="545322" cy="642942"/>
          </a:xfrm>
          <a:prstGeom prst="rect">
            <a:avLst/>
          </a:prstGeom>
        </p:spPr>
      </p:pic>
      <p:pic>
        <p:nvPicPr>
          <p:cNvPr id="28" name="圖片 27" descr="tem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5559" y="928670"/>
            <a:ext cx="857256" cy="451187"/>
          </a:xfrm>
          <a:prstGeom prst="rect">
            <a:avLst/>
          </a:prstGeom>
        </p:spPr>
      </p:pic>
      <p:sp>
        <p:nvSpPr>
          <p:cNvPr id="29" name="右大括弧 28"/>
          <p:cNvSpPr/>
          <p:nvPr/>
        </p:nvSpPr>
        <p:spPr>
          <a:xfrm>
            <a:off x="2000232" y="1000108"/>
            <a:ext cx="196897" cy="1714512"/>
          </a:xfrm>
          <a:prstGeom prst="righ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68369" y="928670"/>
            <a:ext cx="285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66"/>
                </a:solidFill>
              </a:rPr>
              <a:t>會產生陰影的物件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581443" y="3357562"/>
            <a:ext cx="615553" cy="11430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660066"/>
                </a:solidFill>
              </a:rPr>
              <a:t>不會產生陰影的物件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76863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設成陰影顏色</a:t>
            </a:r>
          </a:p>
        </p:txBody>
      </p:sp>
      <p:sp>
        <p:nvSpPr>
          <p:cNvPr id="34" name="向右箭號 33"/>
          <p:cNvSpPr/>
          <p:nvPr/>
        </p:nvSpPr>
        <p:spPr>
          <a:xfrm>
            <a:off x="6069428" y="1785926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6072198" y="2786058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6072198" y="3786190"/>
            <a:ext cx="46800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 descr="tem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4665" y="2357364"/>
            <a:ext cx="1444590" cy="10368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42" name="圖片 41" descr="tem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08019" y="857232"/>
            <a:ext cx="1444590" cy="10368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43" name="圖片 42" descr="temp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5140" y="3820960"/>
            <a:ext cx="1444590" cy="10368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44" name="加號 43"/>
          <p:cNvSpPr/>
          <p:nvPr/>
        </p:nvSpPr>
        <p:spPr>
          <a:xfrm>
            <a:off x="7349373" y="2000240"/>
            <a:ext cx="214314" cy="214314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加號 44"/>
          <p:cNvSpPr/>
          <p:nvPr/>
        </p:nvSpPr>
        <p:spPr>
          <a:xfrm>
            <a:off x="7358082" y="3500438"/>
            <a:ext cx="214314" cy="214314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上彎箭號 45"/>
          <p:cNvSpPr/>
          <p:nvPr/>
        </p:nvSpPr>
        <p:spPr>
          <a:xfrm rot="5400000" flipV="1">
            <a:off x="7000892" y="5072074"/>
            <a:ext cx="428628" cy="571504"/>
          </a:xfrm>
          <a:prstGeom prst="bentUp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片 46" descr="tem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16766" y="4791098"/>
            <a:ext cx="2006375" cy="1440000"/>
          </a:xfrm>
          <a:prstGeom prst="rect">
            <a:avLst/>
          </a:prstGeom>
        </p:spPr>
      </p:pic>
      <p:pic>
        <p:nvPicPr>
          <p:cNvPr id="48" name="圖片 47" descr="temp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5852" y="4775082"/>
            <a:ext cx="2006375" cy="1440000"/>
          </a:xfrm>
          <a:prstGeom prst="rect">
            <a:avLst/>
          </a:prstGeom>
        </p:spPr>
      </p:pic>
      <p:sp>
        <p:nvSpPr>
          <p:cNvPr id="49" name="向左箭號 48"/>
          <p:cNvSpPr/>
          <p:nvPr/>
        </p:nvSpPr>
        <p:spPr>
          <a:xfrm>
            <a:off x="3714744" y="5437973"/>
            <a:ext cx="357190" cy="142876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643306" y="4896161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使用黑色背景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6"/>
            <a:ext cx="8229600" cy="5797573"/>
          </a:xfrm>
        </p:spPr>
        <p:txBody>
          <a:bodyPr/>
          <a:lstStyle/>
          <a:p>
            <a:pPr lvl="2"/>
            <a:r>
              <a:rPr lang="zh-TW" altLang="en-US" dirty="0" smtClean="0"/>
              <a:t>程式設計基本概念： </a:t>
            </a:r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將會產生陰影的物件繪製放在一個</a:t>
            </a:r>
            <a:r>
              <a:rPr lang="en-US" altLang="zh-TW" dirty="0" err="1" smtClean="0"/>
              <a:t>DrawScene</a:t>
            </a:r>
            <a:r>
              <a:rPr lang="zh-TW" altLang="en-US" dirty="0" smtClean="0"/>
              <a:t>函數內</a:t>
            </a:r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為配合陰影顏色的設定，可用一個布林參數控制</a:t>
            </a:r>
            <a:r>
              <a:rPr lang="en-US" altLang="zh-TW" dirty="0" err="1" smtClean="0"/>
              <a:t>DrawScene</a:t>
            </a:r>
            <a:r>
              <a:rPr lang="zh-TW" altLang="en-US" dirty="0" smtClean="0"/>
              <a:t>函數是否要正常上色</a:t>
            </a:r>
            <a:endParaRPr lang="en-US" altLang="zh-TW" dirty="0" smtClean="0"/>
          </a:p>
          <a:p>
            <a:pPr lvl="4"/>
            <a:r>
              <a:rPr lang="en-US" altLang="zh-TW" dirty="0" err="1" smtClean="0"/>
              <a:t>DrawScene</a:t>
            </a:r>
            <a:r>
              <a:rPr lang="en-US" altLang="zh-TW" dirty="0" smtClean="0"/>
              <a:t>(false): </a:t>
            </a:r>
            <a:r>
              <a:rPr lang="zh-TW" altLang="en-US" dirty="0" smtClean="0"/>
              <a:t>使用正常顏色對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物件著色，可用來繪製正常的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4"/>
            <a:r>
              <a:rPr lang="en-US" altLang="zh-TW" dirty="0" err="1" smtClean="0"/>
              <a:t>DrawScene</a:t>
            </a:r>
            <a:r>
              <a:rPr lang="en-US" altLang="zh-TW" dirty="0" smtClean="0"/>
              <a:t>(true): </a:t>
            </a:r>
            <a:r>
              <a:rPr lang="zh-TW" altLang="en-US" dirty="0" smtClean="0"/>
              <a:t>不設定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物件的顏色，顏色的設定由外部指令進行， 故可用來產生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物件的陰影</a:t>
            </a:r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3. Paint</a:t>
            </a:r>
            <a:r>
              <a:rPr lang="zh-TW" altLang="en-US" dirty="0" smtClean="0"/>
              <a:t>事件處理函數的基本架構：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14480" y="3286124"/>
            <a:ext cx="6643734" cy="292895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simpleOpenGlControl1_Paint(object sender,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PaintEventArgs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清除螢幕</a:t>
            </a:r>
            <a:r>
              <a:rPr lang="zh-TW" altLang="en-US" sz="1200" dirty="0" smtClean="0">
                <a:solidFill>
                  <a:srgbClr val="9900CC"/>
                </a:solidFill>
                <a:latin typeface="+mn-ea"/>
              </a:rPr>
              <a:t>、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設定矩陣模式以及設定相機的位置及方向</a:t>
            </a:r>
            <a:endParaRPr lang="en-US" altLang="zh-TW" sz="1200" dirty="0" smtClean="0">
              <a:solidFill>
                <a:srgbClr val="9900CC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繪製太陽及地面</a:t>
            </a:r>
            <a:endParaRPr lang="en-US" altLang="zh-TW" sz="1200" dirty="0" smtClean="0">
              <a:solidFill>
                <a:srgbClr val="9900CC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DrawScene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(false);</a:t>
            </a:r>
            <a:r>
              <a:rPr lang="zh-TW" altLang="en-US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繪出正常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3D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物件</a:t>
            </a:r>
            <a:endParaRPr lang="en-US" altLang="zh-TW" sz="1200" dirty="0" smtClean="0">
              <a:solidFill>
                <a:srgbClr val="9900CC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Gl.glDisable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Gl.GL_LIGHTING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Gl.glMultMatrixf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shadowMat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en-US" altLang="zh-TW" sz="1200" dirty="0" err="1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shadowMat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是所產生的陰影投影矩陣</a:t>
            </a:r>
            <a:endParaRPr lang="en-US" altLang="zh-TW" sz="1200" dirty="0" smtClean="0">
              <a:solidFill>
                <a:srgbClr val="9900CC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Gl.glColor3ub(10, 32, 10);</a:t>
            </a:r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設定陰影顏色</a:t>
            </a:r>
            <a:endParaRPr lang="en-US" altLang="zh-TW" sz="1200" dirty="0" smtClean="0">
              <a:solidFill>
                <a:srgbClr val="9900CC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DrawScene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(true);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產生陰影</a:t>
            </a:r>
            <a:endParaRPr lang="en-US" altLang="zh-TW" sz="1200" dirty="0" smtClean="0">
              <a:solidFill>
                <a:srgbClr val="9900CC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Gl.glEnable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Gl.GL_LIGHTING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pPr lvl="2"/>
            <a:r>
              <a:rPr lang="en-US" altLang="zh-TW" dirty="0" err="1" smtClean="0"/>
              <a:t>glMultMatrix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fd</a:t>
            </a:r>
            <a:r>
              <a:rPr lang="en-US" altLang="zh-TW" dirty="0" smtClean="0"/>
              <a:t>}</a:t>
            </a:r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glMultMatrix</a:t>
            </a:r>
            <a:r>
              <a:rPr lang="zh-TW" altLang="en-US" dirty="0" smtClean="0"/>
              <a:t>指令可以將目前的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矩陣乘上一個自訂的矩陣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 </a:t>
            </a:r>
            <a:r>
              <a:rPr lang="en-US" altLang="zh-TW" dirty="0" smtClean="0"/>
              <a:t>M: 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</a:t>
            </a:r>
          </a:p>
          <a:p>
            <a:pPr lvl="2"/>
            <a:r>
              <a:rPr lang="zh-TW" altLang="en-US" dirty="0" smtClean="0"/>
              <a:t>矩陣格式：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28794" y="1785926"/>
            <a:ext cx="2286016" cy="4286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glMultMatrixf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shadowMat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4429124" y="1928802"/>
            <a:ext cx="357190" cy="14287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29190" y="1822997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660066"/>
                </a:solidFill>
              </a:rPr>
              <a:t>M = </a:t>
            </a:r>
            <a:r>
              <a:rPr lang="en-US" altLang="zh-TW" dirty="0" err="1" smtClean="0">
                <a:solidFill>
                  <a:srgbClr val="660066"/>
                </a:solidFill>
              </a:rPr>
              <a:t>M×shadowMat</a:t>
            </a:r>
            <a:endParaRPr lang="zh-TW" altLang="en-US" dirty="0" smtClean="0">
              <a:solidFill>
                <a:srgbClr val="660066"/>
              </a:solidFill>
            </a:endParaRPr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245438" y="3286124"/>
          <a:ext cx="4041074" cy="1857388"/>
        </p:xfrm>
        <a:graphic>
          <a:graphicData uri="http://schemas.openxmlformats.org/presentationml/2006/ole">
            <p:oleObj spid="_x0000_s21505" name="方程式" r:id="rId3" imgW="204444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r>
              <a:rPr lang="en-US" altLang="zh-TW" dirty="0" smtClean="0"/>
              <a:t>CSG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(Constructive Solid Geometry)</a:t>
            </a:r>
          </a:p>
          <a:p>
            <a:pPr lvl="1"/>
            <a:r>
              <a:rPr lang="zh-TW" altLang="en-US" dirty="0" smtClean="0"/>
              <a:t>由一堆基礎元件藉由交集連集等方式組合而成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較適用於工業上的零件設計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4" descr="Csg_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2428868"/>
            <a:ext cx="4000528" cy="3545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 descr="Boolean_differ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0299" y="3714752"/>
            <a:ext cx="1199999" cy="9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 descr="Boolean_un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0298" y="2428868"/>
            <a:ext cx="1200000" cy="9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 descr="Boolean_inters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5852" y="5022661"/>
            <a:ext cx="1200000" cy="9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1500166" y="214311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</a:rPr>
              <a:t>聯集∪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1604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</a:rPr>
              <a:t>差集－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62895" y="471488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7030A0"/>
                </a:solidFill>
              </a:rPr>
              <a:t>交集∩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14942" y="207167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7030A0"/>
                </a:solidFill>
              </a:rPr>
              <a:t>CSG</a:t>
            </a:r>
            <a:r>
              <a:rPr lang="zh-TW" altLang="en-US" sz="1400" dirty="0" smtClean="0">
                <a:solidFill>
                  <a:srgbClr val="7030A0"/>
                </a:solidFill>
              </a:rPr>
              <a:t> </a:t>
            </a:r>
            <a:r>
              <a:rPr lang="en-US" altLang="zh-TW" sz="1400" dirty="0" smtClean="0">
                <a:solidFill>
                  <a:srgbClr val="7030A0"/>
                </a:solidFill>
              </a:rPr>
              <a:t>Tree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00298" y="6215082"/>
            <a:ext cx="471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</a:t>
            </a:r>
            <a:r>
              <a:rPr lang="en-US" sz="1200" dirty="0" smtClean="0">
                <a:solidFill>
                  <a:srgbClr val="7030A0"/>
                </a:solidFill>
              </a:rPr>
              <a:t>Wikipedia, Constructive Solid Geometry</a:t>
            </a:r>
            <a:r>
              <a:rPr lang="en-US" sz="1200" b="1" dirty="0" smtClean="0">
                <a:solidFill>
                  <a:srgbClr val="7030A0"/>
                </a:solidFill>
              </a:rPr>
              <a:t>.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TW" i="1" dirty="0" smtClean="0"/>
              <a:t>3D</a:t>
            </a:r>
            <a:r>
              <a:rPr lang="zh-TW" altLang="en-US" dirty="0" smtClean="0"/>
              <a:t>模型的建立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43636" y="3357562"/>
            <a:ext cx="2643206" cy="2428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357299"/>
            <a:ext cx="8318529" cy="4797440"/>
          </a:xfrm>
        </p:spPr>
        <p:txBody>
          <a:bodyPr/>
          <a:lstStyle/>
          <a:p>
            <a:r>
              <a:rPr lang="zh-TW" altLang="en-US" dirty="0" smtClean="0"/>
              <a:t>到目前為止的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物件都是由</a:t>
            </a:r>
            <a:r>
              <a:rPr lang="en-US" altLang="zh-TW" dirty="0" smtClean="0"/>
              <a:t>GLUT</a:t>
            </a:r>
            <a:r>
              <a:rPr lang="zh-TW" altLang="en-US" dirty="0" smtClean="0"/>
              <a:t>函式庫所提供</a:t>
            </a:r>
            <a:endParaRPr lang="en-US" altLang="zh-TW" dirty="0" smtClean="0"/>
          </a:p>
          <a:p>
            <a:r>
              <a:rPr lang="zh-TW" altLang="en-US" dirty="0" smtClean="0"/>
              <a:t>如何用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指令建立一個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glBegin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glEnd</a:t>
            </a:r>
            <a:r>
              <a:rPr lang="zh-TW" altLang="en-US" dirty="0" smtClean="0"/>
              <a:t>指令搭配適當的幾何元件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立方體：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zh-TW" altLang="en-US" dirty="0" smtClean="0"/>
              <a:t>注意法向量的設定以及點的順序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522" y="3345036"/>
            <a:ext cx="5000660" cy="242889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Gl.GL_QUADS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Gl.glNormal3d(0.0, 0.0, 1.0);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Gl.glVertex3d(-0.5, 0.5, 0.5); Gl.glVertex3d(-0.5, -0.5, 0.5);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Gl.glVertex3d(0.5, -0.5, 0.5); Gl.glVertex3d(0.5, 0.5, 0.5);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Gl.glNormal3d(1.0, 0.0,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Gl.glVertex3d(0.5, 0.5, 0.5); Gl.glVertex3d(0.5, -0.5, 0.5);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Gl.glVertex3d(0.5, -0.5, -0.5); Gl.glVertex3d(0.5, 0.5, -0.5);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Gl.glNormal3d(0.0, 1.0,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Gl.glVertex3d(0.5, 0.5, 0.5); Gl.glVertex3d(0.5, 0.5, -0.5);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Gl.glVertex3d(-0.5, 0.5, -0.5); Gl.glVertex3d(-0.5, 0.5, 0.5);</a:t>
            </a: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其他三個面</a:t>
            </a:r>
            <a:endParaRPr lang="en-US" altLang="zh-TW" sz="1200" dirty="0" smtClean="0">
              <a:solidFill>
                <a:srgbClr val="9900CC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5306" y="3643314"/>
            <a:ext cx="2195784" cy="189070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072330" y="3357562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50"/>
                </a:solidFill>
              </a:rPr>
              <a:t>(0,1,0)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V="1">
            <a:off x="7330292" y="3711567"/>
            <a:ext cx="148436" cy="24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201025" y="4812506"/>
            <a:ext cx="123855" cy="41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0800000" flipV="1">
            <a:off x="6578615" y="4852987"/>
            <a:ext cx="169850" cy="72220"/>
          </a:xfrm>
          <a:prstGeom prst="straightConnector1">
            <a:avLst/>
          </a:prstGeom>
          <a:ln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143900" y="486651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(1,0,0)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43636" y="4937951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3333CC"/>
                </a:solidFill>
              </a:rPr>
              <a:t>(0,0,1)</a:t>
            </a:r>
            <a:endParaRPr lang="zh-TW" altLang="en-US" sz="1200" dirty="0">
              <a:solidFill>
                <a:srgbClr val="3333CC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29454" y="5223703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660066"/>
                </a:solidFill>
              </a:rPr>
              <a:t>(0.5,-0.5,0.5)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858148" y="400925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660066"/>
                </a:solidFill>
              </a:rPr>
              <a:t>(0.5,0.5,-0.5)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43636" y="392906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660066"/>
                </a:solidFill>
              </a:rPr>
              <a:t>(-0.5,0.5,0.5)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29454" y="431130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660066"/>
                </a:solidFill>
              </a:rPr>
              <a:t>(0.5,0.5,0.5)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zh-TW" altLang="en-US" dirty="0" smtClean="0"/>
              <a:t>圓柱體：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0100" y="928670"/>
            <a:ext cx="7429552" cy="271464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Slices = 20;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double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360.0 / Slices;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double x, z, r = 1.0, h = 3.0;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Gl.GL_QUAD_STRIP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for (double theta = -180.0; theta &lt;= 180.0 +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*0.5; theta +=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x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z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Gl.glNormal3d(x/r, 0, z/r);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Gl.glVertex3d(x, h,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Gl.glVertex3d(x, 0,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3150" y="3857628"/>
            <a:ext cx="1638300" cy="2495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向右箭號 6"/>
          <p:cNvSpPr/>
          <p:nvPr/>
        </p:nvSpPr>
        <p:spPr>
          <a:xfrm>
            <a:off x="1528770" y="5000636"/>
            <a:ext cx="500066" cy="2143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28967" y="3929065"/>
            <a:ext cx="233375" cy="23288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314720" y="5214950"/>
            <a:ext cx="13573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10303" y="4000504"/>
            <a:ext cx="233375" cy="23288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814918" y="3786190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y = h, 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angle=theta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14918" y="600076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y = 0, 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angle=theta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72240" y="6001591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y = 0, 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angle=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theta+dt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72240" y="3786190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y = h, 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angle=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theta+dt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投影片編號版面配置區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07C00-BE8D-4B81-AB28-04AA0221EAC8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14290"/>
            <a:ext cx="8229600" cy="5940449"/>
          </a:xfrm>
        </p:spPr>
        <p:txBody>
          <a:bodyPr/>
          <a:lstStyle/>
          <a:p>
            <a:pPr lvl="1"/>
            <a:r>
              <a:rPr lang="zh-TW" altLang="en-US" smtClean="0"/>
              <a:t>球：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扣除南北極的部分：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1538" y="1071546"/>
            <a:ext cx="7429552" cy="364333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int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Stacks = 20, Slices = 20;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double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180.0 / Stacks,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360.0 / Slices;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double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x,y,z,r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 1.0;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for (double phi = -(90-dp); phi &lt;90-dp; phi +=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Gl.GL_QUAD_STRIP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for(double theta = 0.0; theta&lt;=360.0+dt*0.5; theta+=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x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phi +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y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phi +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z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phi +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Gl.glNormal3d(x/r, y/r, z/r);</a:t>
            </a:r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Gl.glVertex3d(x, y,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x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phi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y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phi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z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phi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Gl.glNormal3d(x/r, y/r, z/r);</a:t>
            </a:r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Gl.glVertex3d(x, y,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4839992"/>
            <a:ext cx="1928826" cy="1660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手繪多邊形 8"/>
          <p:cNvSpPr/>
          <p:nvPr/>
        </p:nvSpPr>
        <p:spPr>
          <a:xfrm>
            <a:off x="3390892" y="5505464"/>
            <a:ext cx="257176" cy="185740"/>
          </a:xfrm>
          <a:custGeom>
            <a:avLst/>
            <a:gdLst>
              <a:gd name="connsiteX0" fmla="*/ 0 w 2428892"/>
              <a:gd name="connsiteY0" fmla="*/ 1000132 h 1000132"/>
              <a:gd name="connsiteX1" fmla="*/ 250033 w 2428892"/>
              <a:gd name="connsiteY1" fmla="*/ 0 h 1000132"/>
              <a:gd name="connsiteX2" fmla="*/ 2178859 w 2428892"/>
              <a:gd name="connsiteY2" fmla="*/ 0 h 1000132"/>
              <a:gd name="connsiteX3" fmla="*/ 2428892 w 2428892"/>
              <a:gd name="connsiteY3" fmla="*/ 1000132 h 1000132"/>
              <a:gd name="connsiteX4" fmla="*/ 0 w 2428892"/>
              <a:gd name="connsiteY4" fmla="*/ 1000132 h 1000132"/>
              <a:gd name="connsiteX0" fmla="*/ 0 w 2428892"/>
              <a:gd name="connsiteY0" fmla="*/ 1000132 h 1000132"/>
              <a:gd name="connsiteX1" fmla="*/ 93296 w 2428892"/>
              <a:gd name="connsiteY1" fmla="*/ 0 h 1000132"/>
              <a:gd name="connsiteX2" fmla="*/ 2178859 w 2428892"/>
              <a:gd name="connsiteY2" fmla="*/ 0 h 1000132"/>
              <a:gd name="connsiteX3" fmla="*/ 2428892 w 2428892"/>
              <a:gd name="connsiteY3" fmla="*/ 1000132 h 1000132"/>
              <a:gd name="connsiteX4" fmla="*/ 0 w 2428892"/>
              <a:gd name="connsiteY4" fmla="*/ 1000132 h 1000132"/>
              <a:gd name="connsiteX0" fmla="*/ 0 w 2428892"/>
              <a:gd name="connsiteY0" fmla="*/ 1000132 h 1000132"/>
              <a:gd name="connsiteX1" fmla="*/ 93296 w 2428892"/>
              <a:gd name="connsiteY1" fmla="*/ 0 h 1000132"/>
              <a:gd name="connsiteX2" fmla="*/ 2335527 w 2428892"/>
              <a:gd name="connsiteY2" fmla="*/ 0 h 1000132"/>
              <a:gd name="connsiteX3" fmla="*/ 2428892 w 2428892"/>
              <a:gd name="connsiteY3" fmla="*/ 1000132 h 1000132"/>
              <a:gd name="connsiteX4" fmla="*/ 0 w 2428892"/>
              <a:gd name="connsiteY4" fmla="*/ 1000132 h 1000132"/>
              <a:gd name="connsiteX0" fmla="*/ 0 w 2346897"/>
              <a:gd name="connsiteY0" fmla="*/ 1026730 h 1026730"/>
              <a:gd name="connsiteX1" fmla="*/ 11301 w 2346897"/>
              <a:gd name="connsiteY1" fmla="*/ 0 h 1026730"/>
              <a:gd name="connsiteX2" fmla="*/ 2253532 w 2346897"/>
              <a:gd name="connsiteY2" fmla="*/ 0 h 1026730"/>
              <a:gd name="connsiteX3" fmla="*/ 2346897 w 2346897"/>
              <a:gd name="connsiteY3" fmla="*/ 1000132 h 1026730"/>
              <a:gd name="connsiteX4" fmla="*/ 0 w 2346897"/>
              <a:gd name="connsiteY4" fmla="*/ 1026730 h 1026730"/>
              <a:gd name="connsiteX0" fmla="*/ 0 w 2305682"/>
              <a:gd name="connsiteY0" fmla="*/ 1026730 h 1026730"/>
              <a:gd name="connsiteX1" fmla="*/ 11301 w 2305682"/>
              <a:gd name="connsiteY1" fmla="*/ 0 h 1026730"/>
              <a:gd name="connsiteX2" fmla="*/ 2253532 w 2305682"/>
              <a:gd name="connsiteY2" fmla="*/ 0 h 1026730"/>
              <a:gd name="connsiteX3" fmla="*/ 2305682 w 2305682"/>
              <a:gd name="connsiteY3" fmla="*/ 950028 h 1026730"/>
              <a:gd name="connsiteX4" fmla="*/ 0 w 2305682"/>
              <a:gd name="connsiteY4" fmla="*/ 1026730 h 1026730"/>
              <a:gd name="connsiteX0" fmla="*/ 0 w 2305682"/>
              <a:gd name="connsiteY0" fmla="*/ 1026730 h 1026730"/>
              <a:gd name="connsiteX1" fmla="*/ 11301 w 2305682"/>
              <a:gd name="connsiteY1" fmla="*/ 0 h 1026730"/>
              <a:gd name="connsiteX2" fmla="*/ 2171103 w 2305682"/>
              <a:gd name="connsiteY2" fmla="*/ 87682 h 1026730"/>
              <a:gd name="connsiteX3" fmla="*/ 2305682 w 2305682"/>
              <a:gd name="connsiteY3" fmla="*/ 950028 h 1026730"/>
              <a:gd name="connsiteX4" fmla="*/ 0 w 2305682"/>
              <a:gd name="connsiteY4" fmla="*/ 1026730 h 1026730"/>
              <a:gd name="connsiteX0" fmla="*/ 0 w 2305682"/>
              <a:gd name="connsiteY0" fmla="*/ 1026730 h 1026730"/>
              <a:gd name="connsiteX1" fmla="*/ 11301 w 2305682"/>
              <a:gd name="connsiteY1" fmla="*/ 0 h 1026730"/>
              <a:gd name="connsiteX2" fmla="*/ 2198580 w 2305682"/>
              <a:gd name="connsiteY2" fmla="*/ 25052 h 1026730"/>
              <a:gd name="connsiteX3" fmla="*/ 2305682 w 2305682"/>
              <a:gd name="connsiteY3" fmla="*/ 950028 h 1026730"/>
              <a:gd name="connsiteX4" fmla="*/ 0 w 2305682"/>
              <a:gd name="connsiteY4" fmla="*/ 1026730 h 1026730"/>
              <a:gd name="connsiteX0" fmla="*/ 59066 w 2364748"/>
              <a:gd name="connsiteY0" fmla="*/ 1001678 h 1001678"/>
              <a:gd name="connsiteX1" fmla="*/ 0 w 2364748"/>
              <a:gd name="connsiteY1" fmla="*/ 25651 h 1001678"/>
              <a:gd name="connsiteX2" fmla="*/ 2257646 w 2364748"/>
              <a:gd name="connsiteY2" fmla="*/ 0 h 1001678"/>
              <a:gd name="connsiteX3" fmla="*/ 2364748 w 2364748"/>
              <a:gd name="connsiteY3" fmla="*/ 924976 h 1001678"/>
              <a:gd name="connsiteX4" fmla="*/ 59066 w 2364748"/>
              <a:gd name="connsiteY4" fmla="*/ 1001678 h 1001678"/>
              <a:gd name="connsiteX0" fmla="*/ 59066 w 2364748"/>
              <a:gd name="connsiteY0" fmla="*/ 1027029 h 1027029"/>
              <a:gd name="connsiteX1" fmla="*/ 0 w 2364748"/>
              <a:gd name="connsiteY1" fmla="*/ 51002 h 1027029"/>
              <a:gd name="connsiteX2" fmla="*/ 2187278 w 2364748"/>
              <a:gd name="connsiteY2" fmla="*/ 0 h 1027029"/>
              <a:gd name="connsiteX3" fmla="*/ 2364748 w 2364748"/>
              <a:gd name="connsiteY3" fmla="*/ 950327 h 1027029"/>
              <a:gd name="connsiteX4" fmla="*/ 59066 w 2364748"/>
              <a:gd name="connsiteY4" fmla="*/ 1027029 h 1027029"/>
              <a:gd name="connsiteX0" fmla="*/ 59066 w 2294380"/>
              <a:gd name="connsiteY0" fmla="*/ 1027029 h 1027029"/>
              <a:gd name="connsiteX1" fmla="*/ 0 w 2294380"/>
              <a:gd name="connsiteY1" fmla="*/ 51002 h 1027029"/>
              <a:gd name="connsiteX2" fmla="*/ 2187278 w 2294380"/>
              <a:gd name="connsiteY2" fmla="*/ 0 h 1027029"/>
              <a:gd name="connsiteX3" fmla="*/ 2294380 w 2294380"/>
              <a:gd name="connsiteY3" fmla="*/ 950327 h 1027029"/>
              <a:gd name="connsiteX4" fmla="*/ 59066 w 2294380"/>
              <a:gd name="connsiteY4" fmla="*/ 1027029 h 1027029"/>
              <a:gd name="connsiteX0" fmla="*/ 3 w 2235317"/>
              <a:gd name="connsiteY0" fmla="*/ 1027029 h 1027029"/>
              <a:gd name="connsiteX1" fmla="*/ 208617 w 2235317"/>
              <a:gd name="connsiteY1" fmla="*/ 187939 h 1027029"/>
              <a:gd name="connsiteX2" fmla="*/ 2128215 w 2235317"/>
              <a:gd name="connsiteY2" fmla="*/ 0 h 1027029"/>
              <a:gd name="connsiteX3" fmla="*/ 2235317 w 2235317"/>
              <a:gd name="connsiteY3" fmla="*/ 950327 h 1027029"/>
              <a:gd name="connsiteX4" fmla="*/ 3 w 2235317"/>
              <a:gd name="connsiteY4" fmla="*/ 1027029 h 1027029"/>
              <a:gd name="connsiteX0" fmla="*/ 135534 w 2026700"/>
              <a:gd name="connsiteY0" fmla="*/ 912918 h 950326"/>
              <a:gd name="connsiteX1" fmla="*/ 0 w 2026700"/>
              <a:gd name="connsiteY1" fmla="*/ 187939 h 950326"/>
              <a:gd name="connsiteX2" fmla="*/ 1919598 w 2026700"/>
              <a:gd name="connsiteY2" fmla="*/ 0 h 950326"/>
              <a:gd name="connsiteX3" fmla="*/ 2026700 w 2026700"/>
              <a:gd name="connsiteY3" fmla="*/ 950327 h 950326"/>
              <a:gd name="connsiteX4" fmla="*/ 135534 w 2026700"/>
              <a:gd name="connsiteY4" fmla="*/ 912918 h 950326"/>
              <a:gd name="connsiteX0" fmla="*/ 135534 w 2064935"/>
              <a:gd name="connsiteY0" fmla="*/ 912918 h 912918"/>
              <a:gd name="connsiteX1" fmla="*/ 0 w 2064935"/>
              <a:gd name="connsiteY1" fmla="*/ 187939 h 912918"/>
              <a:gd name="connsiteX2" fmla="*/ 1919598 w 2064935"/>
              <a:gd name="connsiteY2" fmla="*/ 0 h 912918"/>
              <a:gd name="connsiteX3" fmla="*/ 2064935 w 2064935"/>
              <a:gd name="connsiteY3" fmla="*/ 722099 h 912918"/>
              <a:gd name="connsiteX4" fmla="*/ 135534 w 2064935"/>
              <a:gd name="connsiteY4" fmla="*/ 912918 h 912918"/>
              <a:gd name="connsiteX0" fmla="*/ 135534 w 2064935"/>
              <a:gd name="connsiteY0" fmla="*/ 890098 h 890098"/>
              <a:gd name="connsiteX1" fmla="*/ 0 w 2064935"/>
              <a:gd name="connsiteY1" fmla="*/ 165119 h 890098"/>
              <a:gd name="connsiteX2" fmla="*/ 1804875 w 2064935"/>
              <a:gd name="connsiteY2" fmla="*/ 0 h 890098"/>
              <a:gd name="connsiteX3" fmla="*/ 2064935 w 2064935"/>
              <a:gd name="connsiteY3" fmla="*/ 699279 h 890098"/>
              <a:gd name="connsiteX4" fmla="*/ 135534 w 2064935"/>
              <a:gd name="connsiteY4" fmla="*/ 890098 h 8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935" h="890098">
                <a:moveTo>
                  <a:pt x="135534" y="890098"/>
                </a:moveTo>
                <a:lnTo>
                  <a:pt x="0" y="165119"/>
                </a:lnTo>
                <a:lnTo>
                  <a:pt x="1804875" y="0"/>
                </a:lnTo>
                <a:lnTo>
                  <a:pt x="2064935" y="699279"/>
                </a:lnTo>
                <a:lnTo>
                  <a:pt x="135534" y="890098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>
            <a:spLocks noChangeAspect="1"/>
          </p:cNvSpPr>
          <p:nvPr/>
        </p:nvSpPr>
        <p:spPr>
          <a:xfrm>
            <a:off x="5929322" y="5214950"/>
            <a:ext cx="1246143" cy="900000"/>
          </a:xfrm>
          <a:custGeom>
            <a:avLst/>
            <a:gdLst>
              <a:gd name="connsiteX0" fmla="*/ 0 w 2428892"/>
              <a:gd name="connsiteY0" fmla="*/ 1000132 h 1000132"/>
              <a:gd name="connsiteX1" fmla="*/ 250033 w 2428892"/>
              <a:gd name="connsiteY1" fmla="*/ 0 h 1000132"/>
              <a:gd name="connsiteX2" fmla="*/ 2178859 w 2428892"/>
              <a:gd name="connsiteY2" fmla="*/ 0 h 1000132"/>
              <a:gd name="connsiteX3" fmla="*/ 2428892 w 2428892"/>
              <a:gd name="connsiteY3" fmla="*/ 1000132 h 1000132"/>
              <a:gd name="connsiteX4" fmla="*/ 0 w 2428892"/>
              <a:gd name="connsiteY4" fmla="*/ 1000132 h 1000132"/>
              <a:gd name="connsiteX0" fmla="*/ 0 w 2428892"/>
              <a:gd name="connsiteY0" fmla="*/ 1000132 h 1000132"/>
              <a:gd name="connsiteX1" fmla="*/ 93296 w 2428892"/>
              <a:gd name="connsiteY1" fmla="*/ 0 h 1000132"/>
              <a:gd name="connsiteX2" fmla="*/ 2178859 w 2428892"/>
              <a:gd name="connsiteY2" fmla="*/ 0 h 1000132"/>
              <a:gd name="connsiteX3" fmla="*/ 2428892 w 2428892"/>
              <a:gd name="connsiteY3" fmla="*/ 1000132 h 1000132"/>
              <a:gd name="connsiteX4" fmla="*/ 0 w 2428892"/>
              <a:gd name="connsiteY4" fmla="*/ 1000132 h 1000132"/>
              <a:gd name="connsiteX0" fmla="*/ 0 w 2428892"/>
              <a:gd name="connsiteY0" fmla="*/ 1000132 h 1000132"/>
              <a:gd name="connsiteX1" fmla="*/ 93296 w 2428892"/>
              <a:gd name="connsiteY1" fmla="*/ 0 h 1000132"/>
              <a:gd name="connsiteX2" fmla="*/ 2335527 w 2428892"/>
              <a:gd name="connsiteY2" fmla="*/ 0 h 1000132"/>
              <a:gd name="connsiteX3" fmla="*/ 2428892 w 2428892"/>
              <a:gd name="connsiteY3" fmla="*/ 1000132 h 1000132"/>
              <a:gd name="connsiteX4" fmla="*/ 0 w 2428892"/>
              <a:gd name="connsiteY4" fmla="*/ 1000132 h 1000132"/>
              <a:gd name="connsiteX0" fmla="*/ 0 w 2346897"/>
              <a:gd name="connsiteY0" fmla="*/ 1026730 h 1026730"/>
              <a:gd name="connsiteX1" fmla="*/ 11301 w 2346897"/>
              <a:gd name="connsiteY1" fmla="*/ 0 h 1026730"/>
              <a:gd name="connsiteX2" fmla="*/ 2253532 w 2346897"/>
              <a:gd name="connsiteY2" fmla="*/ 0 h 1026730"/>
              <a:gd name="connsiteX3" fmla="*/ 2346897 w 2346897"/>
              <a:gd name="connsiteY3" fmla="*/ 1000132 h 1026730"/>
              <a:gd name="connsiteX4" fmla="*/ 0 w 2346897"/>
              <a:gd name="connsiteY4" fmla="*/ 1026730 h 1026730"/>
              <a:gd name="connsiteX0" fmla="*/ 0 w 2305682"/>
              <a:gd name="connsiteY0" fmla="*/ 1026730 h 1026730"/>
              <a:gd name="connsiteX1" fmla="*/ 11301 w 2305682"/>
              <a:gd name="connsiteY1" fmla="*/ 0 h 1026730"/>
              <a:gd name="connsiteX2" fmla="*/ 2253532 w 2305682"/>
              <a:gd name="connsiteY2" fmla="*/ 0 h 1026730"/>
              <a:gd name="connsiteX3" fmla="*/ 2305682 w 2305682"/>
              <a:gd name="connsiteY3" fmla="*/ 950028 h 1026730"/>
              <a:gd name="connsiteX4" fmla="*/ 0 w 2305682"/>
              <a:gd name="connsiteY4" fmla="*/ 1026730 h 1026730"/>
              <a:gd name="connsiteX0" fmla="*/ 0 w 2305682"/>
              <a:gd name="connsiteY0" fmla="*/ 1026730 h 1026730"/>
              <a:gd name="connsiteX1" fmla="*/ 11301 w 2305682"/>
              <a:gd name="connsiteY1" fmla="*/ 0 h 1026730"/>
              <a:gd name="connsiteX2" fmla="*/ 2171103 w 2305682"/>
              <a:gd name="connsiteY2" fmla="*/ 87682 h 1026730"/>
              <a:gd name="connsiteX3" fmla="*/ 2305682 w 2305682"/>
              <a:gd name="connsiteY3" fmla="*/ 950028 h 1026730"/>
              <a:gd name="connsiteX4" fmla="*/ 0 w 2305682"/>
              <a:gd name="connsiteY4" fmla="*/ 1026730 h 1026730"/>
              <a:gd name="connsiteX0" fmla="*/ 0 w 2305682"/>
              <a:gd name="connsiteY0" fmla="*/ 1026730 h 1026730"/>
              <a:gd name="connsiteX1" fmla="*/ 11301 w 2305682"/>
              <a:gd name="connsiteY1" fmla="*/ 0 h 1026730"/>
              <a:gd name="connsiteX2" fmla="*/ 2198580 w 2305682"/>
              <a:gd name="connsiteY2" fmla="*/ 25052 h 1026730"/>
              <a:gd name="connsiteX3" fmla="*/ 2305682 w 2305682"/>
              <a:gd name="connsiteY3" fmla="*/ 950028 h 1026730"/>
              <a:gd name="connsiteX4" fmla="*/ 0 w 2305682"/>
              <a:gd name="connsiteY4" fmla="*/ 1026730 h 1026730"/>
              <a:gd name="connsiteX0" fmla="*/ 59066 w 2364748"/>
              <a:gd name="connsiteY0" fmla="*/ 1001678 h 1001678"/>
              <a:gd name="connsiteX1" fmla="*/ 0 w 2364748"/>
              <a:gd name="connsiteY1" fmla="*/ 25651 h 1001678"/>
              <a:gd name="connsiteX2" fmla="*/ 2257646 w 2364748"/>
              <a:gd name="connsiteY2" fmla="*/ 0 h 1001678"/>
              <a:gd name="connsiteX3" fmla="*/ 2364748 w 2364748"/>
              <a:gd name="connsiteY3" fmla="*/ 924976 h 1001678"/>
              <a:gd name="connsiteX4" fmla="*/ 59066 w 2364748"/>
              <a:gd name="connsiteY4" fmla="*/ 1001678 h 1001678"/>
              <a:gd name="connsiteX0" fmla="*/ 59066 w 2364748"/>
              <a:gd name="connsiteY0" fmla="*/ 1027029 h 1027029"/>
              <a:gd name="connsiteX1" fmla="*/ 0 w 2364748"/>
              <a:gd name="connsiteY1" fmla="*/ 51002 h 1027029"/>
              <a:gd name="connsiteX2" fmla="*/ 2187278 w 2364748"/>
              <a:gd name="connsiteY2" fmla="*/ 0 h 1027029"/>
              <a:gd name="connsiteX3" fmla="*/ 2364748 w 2364748"/>
              <a:gd name="connsiteY3" fmla="*/ 950327 h 1027029"/>
              <a:gd name="connsiteX4" fmla="*/ 59066 w 2364748"/>
              <a:gd name="connsiteY4" fmla="*/ 1027029 h 1027029"/>
              <a:gd name="connsiteX0" fmla="*/ 59066 w 2294380"/>
              <a:gd name="connsiteY0" fmla="*/ 1027029 h 1027029"/>
              <a:gd name="connsiteX1" fmla="*/ 0 w 2294380"/>
              <a:gd name="connsiteY1" fmla="*/ 51002 h 1027029"/>
              <a:gd name="connsiteX2" fmla="*/ 2187278 w 2294380"/>
              <a:gd name="connsiteY2" fmla="*/ 0 h 1027029"/>
              <a:gd name="connsiteX3" fmla="*/ 2294380 w 2294380"/>
              <a:gd name="connsiteY3" fmla="*/ 950327 h 1027029"/>
              <a:gd name="connsiteX4" fmla="*/ 59066 w 2294380"/>
              <a:gd name="connsiteY4" fmla="*/ 1027029 h 1027029"/>
              <a:gd name="connsiteX0" fmla="*/ 3 w 2235317"/>
              <a:gd name="connsiteY0" fmla="*/ 1027029 h 1027029"/>
              <a:gd name="connsiteX1" fmla="*/ 208617 w 2235317"/>
              <a:gd name="connsiteY1" fmla="*/ 187939 h 1027029"/>
              <a:gd name="connsiteX2" fmla="*/ 2128215 w 2235317"/>
              <a:gd name="connsiteY2" fmla="*/ 0 h 1027029"/>
              <a:gd name="connsiteX3" fmla="*/ 2235317 w 2235317"/>
              <a:gd name="connsiteY3" fmla="*/ 950327 h 1027029"/>
              <a:gd name="connsiteX4" fmla="*/ 3 w 2235317"/>
              <a:gd name="connsiteY4" fmla="*/ 1027029 h 1027029"/>
              <a:gd name="connsiteX0" fmla="*/ 135534 w 2026700"/>
              <a:gd name="connsiteY0" fmla="*/ 912918 h 950326"/>
              <a:gd name="connsiteX1" fmla="*/ 0 w 2026700"/>
              <a:gd name="connsiteY1" fmla="*/ 187939 h 950326"/>
              <a:gd name="connsiteX2" fmla="*/ 1919598 w 2026700"/>
              <a:gd name="connsiteY2" fmla="*/ 0 h 950326"/>
              <a:gd name="connsiteX3" fmla="*/ 2026700 w 2026700"/>
              <a:gd name="connsiteY3" fmla="*/ 950327 h 950326"/>
              <a:gd name="connsiteX4" fmla="*/ 135534 w 2026700"/>
              <a:gd name="connsiteY4" fmla="*/ 912918 h 950326"/>
              <a:gd name="connsiteX0" fmla="*/ 135534 w 2064935"/>
              <a:gd name="connsiteY0" fmla="*/ 912918 h 912918"/>
              <a:gd name="connsiteX1" fmla="*/ 0 w 2064935"/>
              <a:gd name="connsiteY1" fmla="*/ 187939 h 912918"/>
              <a:gd name="connsiteX2" fmla="*/ 1919598 w 2064935"/>
              <a:gd name="connsiteY2" fmla="*/ 0 h 912918"/>
              <a:gd name="connsiteX3" fmla="*/ 2064935 w 2064935"/>
              <a:gd name="connsiteY3" fmla="*/ 722099 h 912918"/>
              <a:gd name="connsiteX4" fmla="*/ 135534 w 2064935"/>
              <a:gd name="connsiteY4" fmla="*/ 912918 h 912918"/>
              <a:gd name="connsiteX0" fmla="*/ 135534 w 2064935"/>
              <a:gd name="connsiteY0" fmla="*/ 890098 h 890098"/>
              <a:gd name="connsiteX1" fmla="*/ 0 w 2064935"/>
              <a:gd name="connsiteY1" fmla="*/ 165119 h 890098"/>
              <a:gd name="connsiteX2" fmla="*/ 1804875 w 2064935"/>
              <a:gd name="connsiteY2" fmla="*/ 0 h 890098"/>
              <a:gd name="connsiteX3" fmla="*/ 2064935 w 2064935"/>
              <a:gd name="connsiteY3" fmla="*/ 699279 h 890098"/>
              <a:gd name="connsiteX4" fmla="*/ 135534 w 2064935"/>
              <a:gd name="connsiteY4" fmla="*/ 890098 h 89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935" h="890098">
                <a:moveTo>
                  <a:pt x="135534" y="890098"/>
                </a:moveTo>
                <a:lnTo>
                  <a:pt x="0" y="165119"/>
                </a:lnTo>
                <a:lnTo>
                  <a:pt x="1804875" y="0"/>
                </a:lnTo>
                <a:lnTo>
                  <a:pt x="2064935" y="699279"/>
                </a:lnTo>
                <a:lnTo>
                  <a:pt x="135534" y="890098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714744" y="5572140"/>
            <a:ext cx="18468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1357290" y="5500702"/>
            <a:ext cx="500066" cy="2143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57818" y="5038214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phi+dp,theta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57818" y="607220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phi,theta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15140" y="4929198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phi+dp,theta+dt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072330" y="5938083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phi,theta+dt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85729"/>
            <a:ext cx="8229600" cy="5869010"/>
          </a:xfrm>
        </p:spPr>
        <p:txBody>
          <a:bodyPr/>
          <a:lstStyle/>
          <a:p>
            <a:pPr lvl="2"/>
            <a:r>
              <a:rPr lang="zh-TW" altLang="en-US" sz="2000" dirty="0" smtClean="0"/>
              <a:t>北極部分：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785794"/>
            <a:ext cx="7715304" cy="250033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Gl.GL_TRIANGLE_FAN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Gl.glNormal3d(0.0, 1.0,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Gl.glVertex3d(0.0, r,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y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((90 -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for (double theta = 0.0; theta &lt;= 360.0+dt*0.5; theta +=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x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((90 -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z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((90 -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Gl.glNormal3d(x/r, y/r, z/r);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Gl.glVertex3d(x, y,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3589736"/>
            <a:ext cx="2286016" cy="2339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向右箭號 6"/>
          <p:cNvSpPr/>
          <p:nvPr/>
        </p:nvSpPr>
        <p:spPr>
          <a:xfrm>
            <a:off x="1357290" y="4589868"/>
            <a:ext cx="500066" cy="2143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 rot="15410332">
            <a:off x="3549082" y="4238026"/>
            <a:ext cx="327528" cy="1095428"/>
          </a:xfrm>
          <a:custGeom>
            <a:avLst/>
            <a:gdLst>
              <a:gd name="connsiteX0" fmla="*/ 0 w 428628"/>
              <a:gd name="connsiteY0" fmla="*/ 285752 h 285752"/>
              <a:gd name="connsiteX1" fmla="*/ 214314 w 428628"/>
              <a:gd name="connsiteY1" fmla="*/ 0 h 285752"/>
              <a:gd name="connsiteX2" fmla="*/ 428628 w 428628"/>
              <a:gd name="connsiteY2" fmla="*/ 285752 h 285752"/>
              <a:gd name="connsiteX3" fmla="*/ 0 w 428628"/>
              <a:gd name="connsiteY3" fmla="*/ 285752 h 285752"/>
              <a:gd name="connsiteX0" fmla="*/ 0 w 428628"/>
              <a:gd name="connsiteY0" fmla="*/ 456621 h 456621"/>
              <a:gd name="connsiteX1" fmla="*/ 131995 w 428628"/>
              <a:gd name="connsiteY1" fmla="*/ 0 h 456621"/>
              <a:gd name="connsiteX2" fmla="*/ 428628 w 428628"/>
              <a:gd name="connsiteY2" fmla="*/ 456621 h 456621"/>
              <a:gd name="connsiteX3" fmla="*/ 0 w 428628"/>
              <a:gd name="connsiteY3" fmla="*/ 456621 h 456621"/>
              <a:gd name="connsiteX0" fmla="*/ 0 w 633436"/>
              <a:gd name="connsiteY0" fmla="*/ 1039664 h 1039664"/>
              <a:gd name="connsiteX1" fmla="*/ 336803 w 633436"/>
              <a:gd name="connsiteY1" fmla="*/ 0 h 1039664"/>
              <a:gd name="connsiteX2" fmla="*/ 633436 w 633436"/>
              <a:gd name="connsiteY2" fmla="*/ 456621 h 1039664"/>
              <a:gd name="connsiteX3" fmla="*/ 0 w 633436"/>
              <a:gd name="connsiteY3" fmla="*/ 1039664 h 1039664"/>
              <a:gd name="connsiteX0" fmla="*/ 0 w 336803"/>
              <a:gd name="connsiteY0" fmla="*/ 1039664 h 1093260"/>
              <a:gd name="connsiteX1" fmla="*/ 336803 w 336803"/>
              <a:gd name="connsiteY1" fmla="*/ 0 h 1093260"/>
              <a:gd name="connsiteX2" fmla="*/ 323166 w 336803"/>
              <a:gd name="connsiteY2" fmla="*/ 1093260 h 1093260"/>
              <a:gd name="connsiteX3" fmla="*/ 0 w 336803"/>
              <a:gd name="connsiteY3" fmla="*/ 1039664 h 1093260"/>
              <a:gd name="connsiteX0" fmla="*/ 0 w 327528"/>
              <a:gd name="connsiteY0" fmla="*/ 1041832 h 1095428"/>
              <a:gd name="connsiteX1" fmla="*/ 327528 w 327528"/>
              <a:gd name="connsiteY1" fmla="*/ 0 h 1095428"/>
              <a:gd name="connsiteX2" fmla="*/ 323166 w 327528"/>
              <a:gd name="connsiteY2" fmla="*/ 1095428 h 1095428"/>
              <a:gd name="connsiteX3" fmla="*/ 0 w 327528"/>
              <a:gd name="connsiteY3" fmla="*/ 1041832 h 109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28" h="1095428">
                <a:moveTo>
                  <a:pt x="0" y="1041832"/>
                </a:moveTo>
                <a:lnTo>
                  <a:pt x="327528" y="0"/>
                </a:lnTo>
                <a:lnTo>
                  <a:pt x="323166" y="1095428"/>
                </a:lnTo>
                <a:lnTo>
                  <a:pt x="0" y="104183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>
            <a:spLocks noChangeAspect="1"/>
          </p:cNvSpPr>
          <p:nvPr/>
        </p:nvSpPr>
        <p:spPr>
          <a:xfrm rot="15410332">
            <a:off x="6722859" y="3871066"/>
            <a:ext cx="538192" cy="1800000"/>
          </a:xfrm>
          <a:custGeom>
            <a:avLst/>
            <a:gdLst>
              <a:gd name="connsiteX0" fmla="*/ 0 w 428628"/>
              <a:gd name="connsiteY0" fmla="*/ 285752 h 285752"/>
              <a:gd name="connsiteX1" fmla="*/ 214314 w 428628"/>
              <a:gd name="connsiteY1" fmla="*/ 0 h 285752"/>
              <a:gd name="connsiteX2" fmla="*/ 428628 w 428628"/>
              <a:gd name="connsiteY2" fmla="*/ 285752 h 285752"/>
              <a:gd name="connsiteX3" fmla="*/ 0 w 428628"/>
              <a:gd name="connsiteY3" fmla="*/ 285752 h 285752"/>
              <a:gd name="connsiteX0" fmla="*/ 0 w 428628"/>
              <a:gd name="connsiteY0" fmla="*/ 456621 h 456621"/>
              <a:gd name="connsiteX1" fmla="*/ 131995 w 428628"/>
              <a:gd name="connsiteY1" fmla="*/ 0 h 456621"/>
              <a:gd name="connsiteX2" fmla="*/ 428628 w 428628"/>
              <a:gd name="connsiteY2" fmla="*/ 456621 h 456621"/>
              <a:gd name="connsiteX3" fmla="*/ 0 w 428628"/>
              <a:gd name="connsiteY3" fmla="*/ 456621 h 456621"/>
              <a:gd name="connsiteX0" fmla="*/ 0 w 633436"/>
              <a:gd name="connsiteY0" fmla="*/ 1039664 h 1039664"/>
              <a:gd name="connsiteX1" fmla="*/ 336803 w 633436"/>
              <a:gd name="connsiteY1" fmla="*/ 0 h 1039664"/>
              <a:gd name="connsiteX2" fmla="*/ 633436 w 633436"/>
              <a:gd name="connsiteY2" fmla="*/ 456621 h 1039664"/>
              <a:gd name="connsiteX3" fmla="*/ 0 w 633436"/>
              <a:gd name="connsiteY3" fmla="*/ 1039664 h 1039664"/>
              <a:gd name="connsiteX0" fmla="*/ 0 w 336803"/>
              <a:gd name="connsiteY0" fmla="*/ 1039664 h 1093260"/>
              <a:gd name="connsiteX1" fmla="*/ 336803 w 336803"/>
              <a:gd name="connsiteY1" fmla="*/ 0 h 1093260"/>
              <a:gd name="connsiteX2" fmla="*/ 323166 w 336803"/>
              <a:gd name="connsiteY2" fmla="*/ 1093260 h 1093260"/>
              <a:gd name="connsiteX3" fmla="*/ 0 w 336803"/>
              <a:gd name="connsiteY3" fmla="*/ 1039664 h 1093260"/>
              <a:gd name="connsiteX0" fmla="*/ 0 w 327528"/>
              <a:gd name="connsiteY0" fmla="*/ 1041832 h 1095428"/>
              <a:gd name="connsiteX1" fmla="*/ 327528 w 327528"/>
              <a:gd name="connsiteY1" fmla="*/ 0 h 1095428"/>
              <a:gd name="connsiteX2" fmla="*/ 323166 w 327528"/>
              <a:gd name="connsiteY2" fmla="*/ 1095428 h 1095428"/>
              <a:gd name="connsiteX3" fmla="*/ 0 w 327528"/>
              <a:gd name="connsiteY3" fmla="*/ 1041832 h 109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28" h="1095428">
                <a:moveTo>
                  <a:pt x="0" y="1041832"/>
                </a:moveTo>
                <a:lnTo>
                  <a:pt x="327528" y="0"/>
                </a:lnTo>
                <a:lnTo>
                  <a:pt x="323166" y="1095428"/>
                </a:lnTo>
                <a:lnTo>
                  <a:pt x="0" y="104183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271375" y="4661306"/>
            <a:ext cx="10150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00694" y="4741497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(0,1,0)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495581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(90-dp, theta)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00958" y="3955679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(90-dp,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theta+dt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85729"/>
            <a:ext cx="8229600" cy="5869010"/>
          </a:xfrm>
        </p:spPr>
        <p:txBody>
          <a:bodyPr/>
          <a:lstStyle/>
          <a:p>
            <a:pPr lvl="2"/>
            <a:r>
              <a:rPr lang="zh-TW" altLang="en-US" sz="2000" dirty="0" smtClean="0"/>
              <a:t>南極部分：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0100" y="778549"/>
            <a:ext cx="7715304" cy="257901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Gl.glBegin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Gl.GL_TRIANGLE_FAN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Gl.glNormal3d(0.0, -1.0,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Gl.glVertex3d(0.0, -r, 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y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- 90)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for (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double theta = 360.0; theta &gt;= 0-dt*0.5; theta -=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dt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x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- 90)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z = r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dp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- 90)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(theta *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Math.PI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/ 180.0);</a:t>
            </a:r>
          </a:p>
          <a:p>
            <a:r>
              <a:rPr lang="en-US" altLang="zh-TW" sz="1200" smtClean="0">
                <a:latin typeface="BatangChe" pitchFamily="49" charset="-127"/>
                <a:ea typeface="BatangChe" pitchFamily="49" charset="-127"/>
              </a:rPr>
              <a:t>    Gl.glNormal3d(x/r, y/r, z/r);</a:t>
            </a:r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Gl.glVertex3d(x, y, z);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Gl.glEnd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1142976" y="4677306"/>
            <a:ext cx="500066" cy="2143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4584" y="3643314"/>
            <a:ext cx="2349894" cy="23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手繪多邊形 7"/>
          <p:cNvSpPr/>
          <p:nvPr/>
        </p:nvSpPr>
        <p:spPr>
          <a:xfrm rot="15410332">
            <a:off x="3302589" y="4145297"/>
            <a:ext cx="360450" cy="1120424"/>
          </a:xfrm>
          <a:custGeom>
            <a:avLst/>
            <a:gdLst>
              <a:gd name="connsiteX0" fmla="*/ 0 w 428628"/>
              <a:gd name="connsiteY0" fmla="*/ 285752 h 285752"/>
              <a:gd name="connsiteX1" fmla="*/ 214314 w 428628"/>
              <a:gd name="connsiteY1" fmla="*/ 0 h 285752"/>
              <a:gd name="connsiteX2" fmla="*/ 428628 w 428628"/>
              <a:gd name="connsiteY2" fmla="*/ 285752 h 285752"/>
              <a:gd name="connsiteX3" fmla="*/ 0 w 428628"/>
              <a:gd name="connsiteY3" fmla="*/ 285752 h 285752"/>
              <a:gd name="connsiteX0" fmla="*/ 0 w 428628"/>
              <a:gd name="connsiteY0" fmla="*/ 456621 h 456621"/>
              <a:gd name="connsiteX1" fmla="*/ 131995 w 428628"/>
              <a:gd name="connsiteY1" fmla="*/ 0 h 456621"/>
              <a:gd name="connsiteX2" fmla="*/ 428628 w 428628"/>
              <a:gd name="connsiteY2" fmla="*/ 456621 h 456621"/>
              <a:gd name="connsiteX3" fmla="*/ 0 w 428628"/>
              <a:gd name="connsiteY3" fmla="*/ 456621 h 456621"/>
              <a:gd name="connsiteX0" fmla="*/ 0 w 633436"/>
              <a:gd name="connsiteY0" fmla="*/ 1039664 h 1039664"/>
              <a:gd name="connsiteX1" fmla="*/ 336803 w 633436"/>
              <a:gd name="connsiteY1" fmla="*/ 0 h 1039664"/>
              <a:gd name="connsiteX2" fmla="*/ 633436 w 633436"/>
              <a:gd name="connsiteY2" fmla="*/ 456621 h 1039664"/>
              <a:gd name="connsiteX3" fmla="*/ 0 w 633436"/>
              <a:gd name="connsiteY3" fmla="*/ 1039664 h 1039664"/>
              <a:gd name="connsiteX0" fmla="*/ 0 w 336803"/>
              <a:gd name="connsiteY0" fmla="*/ 1039664 h 1093260"/>
              <a:gd name="connsiteX1" fmla="*/ 336803 w 336803"/>
              <a:gd name="connsiteY1" fmla="*/ 0 h 1093260"/>
              <a:gd name="connsiteX2" fmla="*/ 323166 w 336803"/>
              <a:gd name="connsiteY2" fmla="*/ 1093260 h 1093260"/>
              <a:gd name="connsiteX3" fmla="*/ 0 w 336803"/>
              <a:gd name="connsiteY3" fmla="*/ 1039664 h 1093260"/>
              <a:gd name="connsiteX0" fmla="*/ 0 w 327528"/>
              <a:gd name="connsiteY0" fmla="*/ 1041832 h 1095428"/>
              <a:gd name="connsiteX1" fmla="*/ 327528 w 327528"/>
              <a:gd name="connsiteY1" fmla="*/ 0 h 1095428"/>
              <a:gd name="connsiteX2" fmla="*/ 323166 w 327528"/>
              <a:gd name="connsiteY2" fmla="*/ 1095428 h 1095428"/>
              <a:gd name="connsiteX3" fmla="*/ 0 w 327528"/>
              <a:gd name="connsiteY3" fmla="*/ 1041832 h 1095428"/>
              <a:gd name="connsiteX0" fmla="*/ 0 w 345777"/>
              <a:gd name="connsiteY0" fmla="*/ 1057128 h 1110724"/>
              <a:gd name="connsiteX1" fmla="*/ 345777 w 345777"/>
              <a:gd name="connsiteY1" fmla="*/ 0 h 1110724"/>
              <a:gd name="connsiteX2" fmla="*/ 323166 w 345777"/>
              <a:gd name="connsiteY2" fmla="*/ 1110724 h 1110724"/>
              <a:gd name="connsiteX3" fmla="*/ 0 w 345777"/>
              <a:gd name="connsiteY3" fmla="*/ 1057128 h 1110724"/>
              <a:gd name="connsiteX0" fmla="*/ 0 w 510831"/>
              <a:gd name="connsiteY0" fmla="*/ 1057128 h 1144825"/>
              <a:gd name="connsiteX1" fmla="*/ 345777 w 510831"/>
              <a:gd name="connsiteY1" fmla="*/ 0 h 1144825"/>
              <a:gd name="connsiteX2" fmla="*/ 510831 w 510831"/>
              <a:gd name="connsiteY2" fmla="*/ 1144825 h 1144825"/>
              <a:gd name="connsiteX3" fmla="*/ 0 w 510831"/>
              <a:gd name="connsiteY3" fmla="*/ 1057128 h 1144825"/>
              <a:gd name="connsiteX0" fmla="*/ 0 w 360450"/>
              <a:gd name="connsiteY0" fmla="*/ 1146093 h 1146093"/>
              <a:gd name="connsiteX1" fmla="*/ 195396 w 360450"/>
              <a:gd name="connsiteY1" fmla="*/ 0 h 1146093"/>
              <a:gd name="connsiteX2" fmla="*/ 360450 w 360450"/>
              <a:gd name="connsiteY2" fmla="*/ 1144825 h 1146093"/>
              <a:gd name="connsiteX3" fmla="*/ 0 w 360450"/>
              <a:gd name="connsiteY3" fmla="*/ 1146093 h 1146093"/>
              <a:gd name="connsiteX0" fmla="*/ 0 w 360450"/>
              <a:gd name="connsiteY0" fmla="*/ 1150717 h 1150717"/>
              <a:gd name="connsiteX1" fmla="*/ 196489 w 360450"/>
              <a:gd name="connsiteY1" fmla="*/ 0 h 1150717"/>
              <a:gd name="connsiteX2" fmla="*/ 360450 w 360450"/>
              <a:gd name="connsiteY2" fmla="*/ 1149449 h 1150717"/>
              <a:gd name="connsiteX3" fmla="*/ 0 w 360450"/>
              <a:gd name="connsiteY3" fmla="*/ 1150717 h 1150717"/>
              <a:gd name="connsiteX0" fmla="*/ 0 w 360450"/>
              <a:gd name="connsiteY0" fmla="*/ 1120424 h 1120424"/>
              <a:gd name="connsiteX1" fmla="*/ 179624 w 360450"/>
              <a:gd name="connsiteY1" fmla="*/ 0 h 1120424"/>
              <a:gd name="connsiteX2" fmla="*/ 360450 w 360450"/>
              <a:gd name="connsiteY2" fmla="*/ 1119156 h 1120424"/>
              <a:gd name="connsiteX3" fmla="*/ 0 w 360450"/>
              <a:gd name="connsiteY3" fmla="*/ 1120424 h 112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450" h="1120424">
                <a:moveTo>
                  <a:pt x="0" y="1120424"/>
                </a:moveTo>
                <a:lnTo>
                  <a:pt x="179624" y="0"/>
                </a:lnTo>
                <a:lnTo>
                  <a:pt x="360450" y="1119156"/>
                </a:lnTo>
                <a:lnTo>
                  <a:pt x="0" y="112042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076697" y="4605868"/>
            <a:ext cx="10150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14942" y="4748744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(0,-1,0)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58082" y="467730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(-90+dp</a:t>
            </a:r>
            <a:r>
              <a:rPr lang="en-US" altLang="zh-TW" sz="1200" dirty="0" smtClean="0">
                <a:solidFill>
                  <a:srgbClr val="FF0000"/>
                </a:solidFill>
              </a:rPr>
              <a:t>, theta)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58082" y="3962926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(-90+dp</a:t>
            </a:r>
            <a:r>
              <a:rPr lang="en-US" altLang="zh-TW" sz="1200" dirty="0" smtClean="0">
                <a:solidFill>
                  <a:srgbClr val="FF0000"/>
                </a:solidFill>
              </a:rPr>
              <a:t>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theta+dt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手繪多邊形 16"/>
          <p:cNvSpPr/>
          <p:nvPr/>
        </p:nvSpPr>
        <p:spPr>
          <a:xfrm rot="15410332">
            <a:off x="6546213" y="3754083"/>
            <a:ext cx="360450" cy="1800000"/>
          </a:xfrm>
          <a:custGeom>
            <a:avLst/>
            <a:gdLst>
              <a:gd name="connsiteX0" fmla="*/ 0 w 428628"/>
              <a:gd name="connsiteY0" fmla="*/ 285752 h 285752"/>
              <a:gd name="connsiteX1" fmla="*/ 214314 w 428628"/>
              <a:gd name="connsiteY1" fmla="*/ 0 h 285752"/>
              <a:gd name="connsiteX2" fmla="*/ 428628 w 428628"/>
              <a:gd name="connsiteY2" fmla="*/ 285752 h 285752"/>
              <a:gd name="connsiteX3" fmla="*/ 0 w 428628"/>
              <a:gd name="connsiteY3" fmla="*/ 285752 h 285752"/>
              <a:gd name="connsiteX0" fmla="*/ 0 w 428628"/>
              <a:gd name="connsiteY0" fmla="*/ 456621 h 456621"/>
              <a:gd name="connsiteX1" fmla="*/ 131995 w 428628"/>
              <a:gd name="connsiteY1" fmla="*/ 0 h 456621"/>
              <a:gd name="connsiteX2" fmla="*/ 428628 w 428628"/>
              <a:gd name="connsiteY2" fmla="*/ 456621 h 456621"/>
              <a:gd name="connsiteX3" fmla="*/ 0 w 428628"/>
              <a:gd name="connsiteY3" fmla="*/ 456621 h 456621"/>
              <a:gd name="connsiteX0" fmla="*/ 0 w 633436"/>
              <a:gd name="connsiteY0" fmla="*/ 1039664 h 1039664"/>
              <a:gd name="connsiteX1" fmla="*/ 336803 w 633436"/>
              <a:gd name="connsiteY1" fmla="*/ 0 h 1039664"/>
              <a:gd name="connsiteX2" fmla="*/ 633436 w 633436"/>
              <a:gd name="connsiteY2" fmla="*/ 456621 h 1039664"/>
              <a:gd name="connsiteX3" fmla="*/ 0 w 633436"/>
              <a:gd name="connsiteY3" fmla="*/ 1039664 h 1039664"/>
              <a:gd name="connsiteX0" fmla="*/ 0 w 336803"/>
              <a:gd name="connsiteY0" fmla="*/ 1039664 h 1093260"/>
              <a:gd name="connsiteX1" fmla="*/ 336803 w 336803"/>
              <a:gd name="connsiteY1" fmla="*/ 0 h 1093260"/>
              <a:gd name="connsiteX2" fmla="*/ 323166 w 336803"/>
              <a:gd name="connsiteY2" fmla="*/ 1093260 h 1093260"/>
              <a:gd name="connsiteX3" fmla="*/ 0 w 336803"/>
              <a:gd name="connsiteY3" fmla="*/ 1039664 h 1093260"/>
              <a:gd name="connsiteX0" fmla="*/ 0 w 327528"/>
              <a:gd name="connsiteY0" fmla="*/ 1041832 h 1095428"/>
              <a:gd name="connsiteX1" fmla="*/ 327528 w 327528"/>
              <a:gd name="connsiteY1" fmla="*/ 0 h 1095428"/>
              <a:gd name="connsiteX2" fmla="*/ 323166 w 327528"/>
              <a:gd name="connsiteY2" fmla="*/ 1095428 h 1095428"/>
              <a:gd name="connsiteX3" fmla="*/ 0 w 327528"/>
              <a:gd name="connsiteY3" fmla="*/ 1041832 h 1095428"/>
              <a:gd name="connsiteX0" fmla="*/ 0 w 345777"/>
              <a:gd name="connsiteY0" fmla="*/ 1057128 h 1110724"/>
              <a:gd name="connsiteX1" fmla="*/ 345777 w 345777"/>
              <a:gd name="connsiteY1" fmla="*/ 0 h 1110724"/>
              <a:gd name="connsiteX2" fmla="*/ 323166 w 345777"/>
              <a:gd name="connsiteY2" fmla="*/ 1110724 h 1110724"/>
              <a:gd name="connsiteX3" fmla="*/ 0 w 345777"/>
              <a:gd name="connsiteY3" fmla="*/ 1057128 h 1110724"/>
              <a:gd name="connsiteX0" fmla="*/ 0 w 510831"/>
              <a:gd name="connsiteY0" fmla="*/ 1057128 h 1144825"/>
              <a:gd name="connsiteX1" fmla="*/ 345777 w 510831"/>
              <a:gd name="connsiteY1" fmla="*/ 0 h 1144825"/>
              <a:gd name="connsiteX2" fmla="*/ 510831 w 510831"/>
              <a:gd name="connsiteY2" fmla="*/ 1144825 h 1144825"/>
              <a:gd name="connsiteX3" fmla="*/ 0 w 510831"/>
              <a:gd name="connsiteY3" fmla="*/ 1057128 h 1144825"/>
              <a:gd name="connsiteX0" fmla="*/ 0 w 360450"/>
              <a:gd name="connsiteY0" fmla="*/ 1146093 h 1146093"/>
              <a:gd name="connsiteX1" fmla="*/ 195396 w 360450"/>
              <a:gd name="connsiteY1" fmla="*/ 0 h 1146093"/>
              <a:gd name="connsiteX2" fmla="*/ 360450 w 360450"/>
              <a:gd name="connsiteY2" fmla="*/ 1144825 h 1146093"/>
              <a:gd name="connsiteX3" fmla="*/ 0 w 360450"/>
              <a:gd name="connsiteY3" fmla="*/ 1146093 h 1146093"/>
              <a:gd name="connsiteX0" fmla="*/ 0 w 360450"/>
              <a:gd name="connsiteY0" fmla="*/ 1150717 h 1150717"/>
              <a:gd name="connsiteX1" fmla="*/ 196489 w 360450"/>
              <a:gd name="connsiteY1" fmla="*/ 0 h 1150717"/>
              <a:gd name="connsiteX2" fmla="*/ 360450 w 360450"/>
              <a:gd name="connsiteY2" fmla="*/ 1149449 h 1150717"/>
              <a:gd name="connsiteX3" fmla="*/ 0 w 360450"/>
              <a:gd name="connsiteY3" fmla="*/ 1150717 h 1150717"/>
              <a:gd name="connsiteX0" fmla="*/ 0 w 360450"/>
              <a:gd name="connsiteY0" fmla="*/ 1120424 h 1120424"/>
              <a:gd name="connsiteX1" fmla="*/ 179624 w 360450"/>
              <a:gd name="connsiteY1" fmla="*/ 0 h 1120424"/>
              <a:gd name="connsiteX2" fmla="*/ 360450 w 360450"/>
              <a:gd name="connsiteY2" fmla="*/ 1119156 h 1120424"/>
              <a:gd name="connsiteX3" fmla="*/ 0 w 360450"/>
              <a:gd name="connsiteY3" fmla="*/ 1120424 h 112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450" h="1120424">
                <a:moveTo>
                  <a:pt x="0" y="1120424"/>
                </a:moveTo>
                <a:lnTo>
                  <a:pt x="179624" y="0"/>
                </a:lnTo>
                <a:lnTo>
                  <a:pt x="360450" y="1119156"/>
                </a:lnTo>
                <a:lnTo>
                  <a:pt x="0" y="112042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2"/>
            <a:ext cx="8229600" cy="5654697"/>
          </a:xfrm>
        </p:spPr>
        <p:txBody>
          <a:bodyPr/>
          <a:lstStyle/>
          <a:p>
            <a:pPr lvl="1"/>
            <a:r>
              <a:rPr lang="zh-TW" altLang="en-US" dirty="0" smtClean="0"/>
              <a:t>自己建立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物件的好處是可以有其他更多的變化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785926"/>
            <a:ext cx="3565345" cy="3429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5154" y="1766891"/>
            <a:ext cx="3471622" cy="3448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1000100" y="127371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每個頂點可以設定不同的顏色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6380" y="128586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修改每個頂點的法向量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zu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Yzu</Template>
  <TotalTime>2047</TotalTime>
  <Words>3082</Words>
  <Application>Microsoft Office PowerPoint</Application>
  <PresentationFormat>如螢幕大小 (4:3)</PresentationFormat>
  <Paragraphs>621</Paragraphs>
  <Slides>29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Yzu</vt:lpstr>
      <vt:lpstr>方程式</vt:lpstr>
      <vt:lpstr>3D建模及多邊形網格</vt:lpstr>
      <vt:lpstr>3D物件的表示</vt:lpstr>
      <vt:lpstr>投影片 3</vt:lpstr>
      <vt:lpstr>3D模型的建立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多邊形網格的資料結構表示法</vt:lpstr>
      <vt:lpstr>投影片 14</vt:lpstr>
      <vt:lpstr>投影片 15</vt:lpstr>
      <vt:lpstr>投影片 16</vt:lpstr>
      <vt:lpstr>投影片 17</vt:lpstr>
      <vt:lpstr>投影片 18</vt:lpstr>
      <vt:lpstr>投影片 19</vt:lpstr>
      <vt:lpstr>綜合範例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chteng</dc:creator>
  <cp:lastModifiedBy>yzu</cp:lastModifiedBy>
  <cp:revision>236</cp:revision>
  <dcterms:created xsi:type="dcterms:W3CDTF">2009-01-04T13:15:21Z</dcterms:created>
  <dcterms:modified xsi:type="dcterms:W3CDTF">2011-05-30T08:36:33Z</dcterms:modified>
</cp:coreProperties>
</file>