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60"/>
  </p:notesMasterIdLst>
  <p:sldIdLst>
    <p:sldId id="256" r:id="rId2"/>
    <p:sldId id="257" r:id="rId3"/>
    <p:sldId id="258" r:id="rId4"/>
    <p:sldId id="260" r:id="rId5"/>
    <p:sldId id="259" r:id="rId6"/>
    <p:sldId id="262" r:id="rId7"/>
    <p:sldId id="263" r:id="rId8"/>
    <p:sldId id="264" r:id="rId9"/>
    <p:sldId id="265" r:id="rId10"/>
    <p:sldId id="271" r:id="rId11"/>
    <p:sldId id="267" r:id="rId12"/>
    <p:sldId id="268" r:id="rId13"/>
    <p:sldId id="269" r:id="rId14"/>
    <p:sldId id="270" r:id="rId15"/>
    <p:sldId id="291" r:id="rId16"/>
    <p:sldId id="278" r:id="rId17"/>
    <p:sldId id="279" r:id="rId18"/>
    <p:sldId id="281" r:id="rId19"/>
    <p:sldId id="282" r:id="rId20"/>
    <p:sldId id="283" r:id="rId21"/>
    <p:sldId id="284" r:id="rId22"/>
    <p:sldId id="289" r:id="rId23"/>
    <p:sldId id="285" r:id="rId24"/>
    <p:sldId id="286" r:id="rId25"/>
    <p:sldId id="287" r:id="rId26"/>
    <p:sldId id="288" r:id="rId27"/>
    <p:sldId id="274" r:id="rId28"/>
    <p:sldId id="290" r:id="rId29"/>
    <p:sldId id="296" r:id="rId30"/>
    <p:sldId id="292" r:id="rId31"/>
    <p:sldId id="297" r:id="rId32"/>
    <p:sldId id="300" r:id="rId33"/>
    <p:sldId id="293" r:id="rId34"/>
    <p:sldId id="298" r:id="rId35"/>
    <p:sldId id="299" r:id="rId36"/>
    <p:sldId id="276" r:id="rId37"/>
    <p:sldId id="301" r:id="rId38"/>
    <p:sldId id="294" r:id="rId39"/>
    <p:sldId id="302" r:id="rId40"/>
    <p:sldId id="304" r:id="rId41"/>
    <p:sldId id="295" r:id="rId42"/>
    <p:sldId id="303" r:id="rId43"/>
    <p:sldId id="320"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577600"/>
    <a:srgbClr val="99CC00"/>
    <a:srgbClr val="808040"/>
    <a:srgbClr val="8C9356"/>
    <a:srgbClr val="808000"/>
    <a:srgbClr val="9900CC"/>
    <a:srgbClr val="FF00FF"/>
    <a:srgbClr val="0000CC"/>
    <a:srgbClr val="FFFF99"/>
  </p:clrMru>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997" autoAdjust="0"/>
  </p:normalViewPr>
  <p:slideViewPr>
    <p:cSldViewPr>
      <p:cViewPr varScale="1">
        <p:scale>
          <a:sx n="87" d="100"/>
          <a:sy n="87" d="100"/>
        </p:scale>
        <p:origin x="-1288" y="-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D9DFBA-2B07-41FE-9163-573A319889FF}" type="datetimeFigureOut">
              <a:rPr lang="zh-TW" altLang="en-US" smtClean="0"/>
              <a:pPr/>
              <a:t>2013/3/27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2694AB-2792-4049-902D-D7059161FF73}"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742694AB-2792-4049-902D-D7059161FF73}" type="slidenum">
              <a:rPr lang="zh-TW" altLang="en-US" smtClean="0"/>
              <a:pPr/>
              <a:t>21</a:t>
            </a:fld>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742694AB-2792-4049-902D-D7059161FF73}" type="slidenum">
              <a:rPr lang="zh-TW" altLang="en-US" smtClean="0"/>
              <a:pPr/>
              <a:t>37</a:t>
            </a:fld>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742694AB-2792-4049-902D-D7059161FF73}" type="slidenum">
              <a:rPr lang="zh-TW" altLang="en-US" smtClean="0"/>
              <a:pPr/>
              <a:t>42</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lvl1pPr>
              <a:defRPr/>
            </a:lvl1pPr>
          </a:lstStyle>
          <a:p>
            <a:fld id="{07AE2C76-515B-478A-92C6-CC294A56F818}" type="datetime1">
              <a:rPr lang="zh-TW" altLang="en-US" smtClean="0"/>
              <a:pPr/>
              <a:t>2013/3/27</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27207C00-BE8D-4B81-AB28-04AA0221EAC8}"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fld id="{B27608BA-B967-4389-A7C7-FDA840312237}" type="datetime1">
              <a:rPr lang="zh-TW" altLang="en-US" smtClean="0"/>
              <a:pPr/>
              <a:t>2013/3/27</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27207C00-BE8D-4B81-AB28-04AA0221EAC8}"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38925" y="274638"/>
            <a:ext cx="2058988" cy="58801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29325" cy="58801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fld id="{5C2EEADD-DFAD-4679-80C8-322872F7C4C1}" type="datetime1">
              <a:rPr lang="zh-TW" altLang="en-US" smtClean="0"/>
              <a:pPr/>
              <a:t>2013/3/27</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27207C00-BE8D-4B81-AB28-04AA0221EAC8}"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i="0"/>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a:lvl1pPr>
          </a:lstStyle>
          <a:p>
            <a:fld id="{E50C62D8-B90C-4908-8A37-6B8D002418A9}" type="datetime1">
              <a:rPr lang="zh-TW" altLang="en-US" smtClean="0"/>
              <a:pPr/>
              <a:t>2013/3/27</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27207C00-BE8D-4B81-AB28-04AA0221EAC8}"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a:lvl1pPr>
          </a:lstStyle>
          <a:p>
            <a:fld id="{972D5555-5805-46F6-9C90-D51965AB52B8}" type="datetime1">
              <a:rPr lang="zh-TW" altLang="en-US" smtClean="0"/>
              <a:pPr/>
              <a:t>2013/3/27</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27207C00-BE8D-4B81-AB28-04AA0221EAC8}"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68313" y="16287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59313" y="16287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lvl1pPr>
              <a:defRPr/>
            </a:lvl1pPr>
          </a:lstStyle>
          <a:p>
            <a:fld id="{5F0AA9C0-1883-4606-BA37-11EE1DDC50A2}" type="datetime1">
              <a:rPr lang="zh-TW" altLang="en-US" smtClean="0"/>
              <a:pPr/>
              <a:t>2013/3/27</a:t>
            </a:fld>
            <a:endParaRPr lang="zh-TW" altLang="en-US"/>
          </a:p>
        </p:txBody>
      </p:sp>
      <p:sp>
        <p:nvSpPr>
          <p:cNvPr id="6" name="頁尾版面配置區 5"/>
          <p:cNvSpPr>
            <a:spLocks noGrp="1"/>
          </p:cNvSpPr>
          <p:nvPr>
            <p:ph type="ftr" sz="quarter" idx="11"/>
          </p:nvPr>
        </p:nvSpPr>
        <p:spPr/>
        <p:txBody>
          <a:bodyPr/>
          <a:lstStyle>
            <a:lvl1pPr>
              <a:defRPr/>
            </a:lvl1pPr>
          </a:lstStyle>
          <a:p>
            <a:endParaRPr lang="zh-TW" altLang="en-US"/>
          </a:p>
        </p:txBody>
      </p:sp>
      <p:sp>
        <p:nvSpPr>
          <p:cNvPr id="7" name="投影片編號版面配置區 6"/>
          <p:cNvSpPr>
            <a:spLocks noGrp="1"/>
          </p:cNvSpPr>
          <p:nvPr>
            <p:ph type="sldNum" sz="quarter" idx="12"/>
          </p:nvPr>
        </p:nvSpPr>
        <p:spPr/>
        <p:txBody>
          <a:bodyPr/>
          <a:lstStyle>
            <a:lvl1pPr>
              <a:defRPr/>
            </a:lvl1pPr>
          </a:lstStyle>
          <a:p>
            <a:fld id="{27207C00-BE8D-4B81-AB28-04AA0221EAC8}"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lvl1pPr>
              <a:defRPr/>
            </a:lvl1pPr>
          </a:lstStyle>
          <a:p>
            <a:fld id="{4F0DC76F-276E-4431-9DF2-616E1A48523F}" type="datetime1">
              <a:rPr lang="zh-TW" altLang="en-US" smtClean="0"/>
              <a:pPr/>
              <a:t>2013/3/27</a:t>
            </a:fld>
            <a:endParaRPr lang="zh-TW" altLang="en-US"/>
          </a:p>
        </p:txBody>
      </p:sp>
      <p:sp>
        <p:nvSpPr>
          <p:cNvPr id="8" name="頁尾版面配置區 7"/>
          <p:cNvSpPr>
            <a:spLocks noGrp="1"/>
          </p:cNvSpPr>
          <p:nvPr>
            <p:ph type="ftr" sz="quarter" idx="11"/>
          </p:nvPr>
        </p:nvSpPr>
        <p:spPr/>
        <p:txBody>
          <a:bodyPr/>
          <a:lstStyle>
            <a:lvl1pPr>
              <a:defRPr/>
            </a:lvl1pPr>
          </a:lstStyle>
          <a:p>
            <a:endParaRPr lang="zh-TW" altLang="en-US"/>
          </a:p>
        </p:txBody>
      </p:sp>
      <p:sp>
        <p:nvSpPr>
          <p:cNvPr id="9" name="投影片編號版面配置區 8"/>
          <p:cNvSpPr>
            <a:spLocks noGrp="1"/>
          </p:cNvSpPr>
          <p:nvPr>
            <p:ph type="sldNum" sz="quarter" idx="12"/>
          </p:nvPr>
        </p:nvSpPr>
        <p:spPr/>
        <p:txBody>
          <a:bodyPr/>
          <a:lstStyle>
            <a:lvl1pPr>
              <a:defRPr/>
            </a:lvl1pPr>
          </a:lstStyle>
          <a:p>
            <a:fld id="{27207C00-BE8D-4B81-AB28-04AA0221EAC8}"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lvl1pPr>
              <a:defRPr/>
            </a:lvl1pPr>
          </a:lstStyle>
          <a:p>
            <a:fld id="{A36DDD87-CE80-4E65-BDA0-A5754C0E8983}" type="datetime1">
              <a:rPr lang="zh-TW" altLang="en-US" smtClean="0"/>
              <a:pPr/>
              <a:t>2013/3/27</a:t>
            </a:fld>
            <a:endParaRPr lang="zh-TW" altLang="en-US"/>
          </a:p>
        </p:txBody>
      </p:sp>
      <p:sp>
        <p:nvSpPr>
          <p:cNvPr id="4" name="頁尾版面配置區 3"/>
          <p:cNvSpPr>
            <a:spLocks noGrp="1"/>
          </p:cNvSpPr>
          <p:nvPr>
            <p:ph type="ftr" sz="quarter" idx="11"/>
          </p:nvPr>
        </p:nvSpPr>
        <p:spPr/>
        <p:txBody>
          <a:bodyPr/>
          <a:lstStyle>
            <a:lvl1pPr>
              <a:defRPr/>
            </a:lvl1pPr>
          </a:lstStyle>
          <a:p>
            <a:endParaRPr lang="zh-TW" altLang="en-US"/>
          </a:p>
        </p:txBody>
      </p:sp>
      <p:sp>
        <p:nvSpPr>
          <p:cNvPr id="5" name="投影片編號版面配置區 4"/>
          <p:cNvSpPr>
            <a:spLocks noGrp="1"/>
          </p:cNvSpPr>
          <p:nvPr>
            <p:ph type="sldNum" sz="quarter" idx="12"/>
          </p:nvPr>
        </p:nvSpPr>
        <p:spPr/>
        <p:txBody>
          <a:bodyPr/>
          <a:lstStyle>
            <a:lvl1pPr>
              <a:defRPr/>
            </a:lvl1pPr>
          </a:lstStyle>
          <a:p>
            <a:fld id="{27207C00-BE8D-4B81-AB28-04AA0221EAC8}"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lvl1pPr>
              <a:defRPr/>
            </a:lvl1pPr>
          </a:lstStyle>
          <a:p>
            <a:fld id="{294283D9-F1CD-49BF-8F01-99EE38F498F4}" type="datetime1">
              <a:rPr lang="zh-TW" altLang="en-US" smtClean="0"/>
              <a:pPr/>
              <a:t>2013/3/27</a:t>
            </a:fld>
            <a:endParaRPr lang="zh-TW" altLang="en-US"/>
          </a:p>
        </p:txBody>
      </p:sp>
      <p:sp>
        <p:nvSpPr>
          <p:cNvPr id="3" name="頁尾版面配置區 2"/>
          <p:cNvSpPr>
            <a:spLocks noGrp="1"/>
          </p:cNvSpPr>
          <p:nvPr>
            <p:ph type="ftr" sz="quarter" idx="11"/>
          </p:nvPr>
        </p:nvSpPr>
        <p:spPr/>
        <p:txBody>
          <a:bodyPr/>
          <a:lstStyle>
            <a:lvl1pPr>
              <a:defRPr/>
            </a:lvl1pPr>
          </a:lstStyle>
          <a:p>
            <a:endParaRPr lang="zh-TW" altLang="en-US"/>
          </a:p>
        </p:txBody>
      </p:sp>
      <p:sp>
        <p:nvSpPr>
          <p:cNvPr id="4" name="投影片編號版面配置區 3"/>
          <p:cNvSpPr>
            <a:spLocks noGrp="1"/>
          </p:cNvSpPr>
          <p:nvPr>
            <p:ph type="sldNum" sz="quarter" idx="12"/>
          </p:nvPr>
        </p:nvSpPr>
        <p:spPr/>
        <p:txBody>
          <a:bodyPr/>
          <a:lstStyle>
            <a:lvl1pPr>
              <a:defRPr/>
            </a:lvl1pPr>
          </a:lstStyle>
          <a:p>
            <a:fld id="{27207C00-BE8D-4B81-AB28-04AA0221EAC8}"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fld id="{D28DA311-7DC5-4068-9DB6-34C4676863AE}" type="datetime1">
              <a:rPr lang="zh-TW" altLang="en-US" smtClean="0"/>
              <a:pPr/>
              <a:t>2013/3/27</a:t>
            </a:fld>
            <a:endParaRPr lang="zh-TW" altLang="en-US"/>
          </a:p>
        </p:txBody>
      </p:sp>
      <p:sp>
        <p:nvSpPr>
          <p:cNvPr id="6" name="頁尾版面配置區 5"/>
          <p:cNvSpPr>
            <a:spLocks noGrp="1"/>
          </p:cNvSpPr>
          <p:nvPr>
            <p:ph type="ftr" sz="quarter" idx="11"/>
          </p:nvPr>
        </p:nvSpPr>
        <p:spPr/>
        <p:txBody>
          <a:bodyPr/>
          <a:lstStyle>
            <a:lvl1pPr>
              <a:defRPr/>
            </a:lvl1pPr>
          </a:lstStyle>
          <a:p>
            <a:endParaRPr lang="zh-TW" altLang="en-US"/>
          </a:p>
        </p:txBody>
      </p:sp>
      <p:sp>
        <p:nvSpPr>
          <p:cNvPr id="7" name="投影片編號版面配置區 6"/>
          <p:cNvSpPr>
            <a:spLocks noGrp="1"/>
          </p:cNvSpPr>
          <p:nvPr>
            <p:ph type="sldNum" sz="quarter" idx="12"/>
          </p:nvPr>
        </p:nvSpPr>
        <p:spPr/>
        <p:txBody>
          <a:bodyPr/>
          <a:lstStyle>
            <a:lvl1pPr>
              <a:defRPr/>
            </a:lvl1pPr>
          </a:lstStyle>
          <a:p>
            <a:fld id="{27207C00-BE8D-4B81-AB28-04AA0221EAC8}"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lvl1pPr>
              <a:defRPr/>
            </a:lvl1pPr>
          </a:lstStyle>
          <a:p>
            <a:fld id="{EC344F93-7D4E-4ABC-8031-79361EF23E58}" type="datetime1">
              <a:rPr lang="zh-TW" altLang="en-US" smtClean="0"/>
              <a:pPr/>
              <a:t>2013/3/27</a:t>
            </a:fld>
            <a:endParaRPr lang="zh-TW" altLang="en-US"/>
          </a:p>
        </p:txBody>
      </p:sp>
      <p:sp>
        <p:nvSpPr>
          <p:cNvPr id="6" name="頁尾版面配置區 5"/>
          <p:cNvSpPr>
            <a:spLocks noGrp="1"/>
          </p:cNvSpPr>
          <p:nvPr>
            <p:ph type="ftr" sz="quarter" idx="11"/>
          </p:nvPr>
        </p:nvSpPr>
        <p:spPr/>
        <p:txBody>
          <a:bodyPr/>
          <a:lstStyle>
            <a:lvl1pPr>
              <a:defRPr/>
            </a:lvl1pPr>
          </a:lstStyle>
          <a:p>
            <a:endParaRPr lang="zh-TW" altLang="en-US"/>
          </a:p>
        </p:txBody>
      </p:sp>
      <p:sp>
        <p:nvSpPr>
          <p:cNvPr id="7" name="投影片編號版面配置區 6"/>
          <p:cNvSpPr>
            <a:spLocks noGrp="1"/>
          </p:cNvSpPr>
          <p:nvPr>
            <p:ph type="sldNum" sz="quarter" idx="12"/>
          </p:nvPr>
        </p:nvSpPr>
        <p:spPr/>
        <p:txBody>
          <a:bodyPr/>
          <a:lstStyle>
            <a:lvl1pPr>
              <a:defRPr/>
            </a:lvl1pPr>
          </a:lstStyle>
          <a:p>
            <a:fld id="{27207C00-BE8D-4B81-AB28-04AA0221EAC8}"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1" name="Picture 7" descr="YZU5L"/>
          <p:cNvPicPr>
            <a:picLocks noChangeArrowheads="1"/>
          </p:cNvPicPr>
          <p:nvPr/>
        </p:nvPicPr>
        <p:blipFill>
          <a:blip r:embed="rId13" cstate="print"/>
          <a:srcRect/>
          <a:stretch>
            <a:fillRect/>
          </a:stretch>
        </p:blipFill>
        <p:spPr bwMode="auto">
          <a:xfrm>
            <a:off x="0" y="0"/>
            <a:ext cx="9140825" cy="6856413"/>
          </a:xfrm>
          <a:prstGeom prst="rect">
            <a:avLst/>
          </a:prstGeom>
          <a:noFill/>
        </p:spPr>
      </p:pic>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7" name="Rectangle 3"/>
          <p:cNvSpPr>
            <a:spLocks noGrp="1" noChangeArrowheads="1"/>
          </p:cNvSpPr>
          <p:nvPr>
            <p:ph type="body" idx="1"/>
          </p:nvPr>
        </p:nvSpPr>
        <p:spPr bwMode="auto">
          <a:xfrm>
            <a:off x="468313" y="1628775"/>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78DB2672-D853-4598-BE52-AC74C54DA19F}" type="datetime1">
              <a:rPr lang="zh-TW" altLang="en-US" smtClean="0"/>
              <a:pPr/>
              <a:t>2013/3/27</a:t>
            </a:fld>
            <a:endParaRPr lang="zh-TW"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zh-TW"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27207C00-BE8D-4B81-AB28-04AA0221EAC8}"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rtl="0" eaLnBrk="1" fontAlgn="base" hangingPunct="1">
        <a:spcBef>
          <a:spcPct val="0"/>
        </a:spcBef>
        <a:spcAft>
          <a:spcPct val="0"/>
        </a:spcAft>
        <a:defRPr kumimoji="1" sz="4400" b="1">
          <a:solidFill>
            <a:schemeClr val="accent2"/>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標楷體" pitchFamily="65" charset="-120"/>
        </a:defRPr>
      </a:lvl2pPr>
      <a:lvl3pPr algn="ctr" rtl="0" eaLnBrk="1" fontAlgn="base" hangingPunct="1">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標楷體" pitchFamily="65" charset="-120"/>
        </a:defRPr>
      </a:lvl3pPr>
      <a:lvl4pPr algn="ctr" rtl="0" eaLnBrk="1" fontAlgn="base" hangingPunct="1">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標楷體" pitchFamily="65" charset="-120"/>
        </a:defRPr>
      </a:lvl4pPr>
      <a:lvl5pPr algn="ctr" rtl="0" eaLnBrk="1" fontAlgn="base" hangingPunct="1">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標楷體" pitchFamily="65" charset="-120"/>
        </a:defRPr>
      </a:lvl5pPr>
      <a:lvl6pPr marL="457200" algn="ctr" rtl="0" eaLnBrk="1" fontAlgn="base" hangingPunct="1">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標楷體" pitchFamily="65" charset="-120"/>
        </a:defRPr>
      </a:lvl6pPr>
      <a:lvl7pPr marL="914400" algn="ctr" rtl="0" eaLnBrk="1" fontAlgn="base" hangingPunct="1">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標楷體" pitchFamily="65" charset="-120"/>
        </a:defRPr>
      </a:lvl7pPr>
      <a:lvl8pPr marL="1371600" algn="ctr" rtl="0" eaLnBrk="1" fontAlgn="base" hangingPunct="1">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標楷體" pitchFamily="65" charset="-120"/>
        </a:defRPr>
      </a:lvl8pPr>
      <a:lvl9pPr marL="1828800" algn="ctr" rtl="0" eaLnBrk="1" fontAlgn="base" hangingPunct="1">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標楷體" pitchFamily="65" charset="-120"/>
        </a:defRPr>
      </a:lvl9pPr>
    </p:titleStyle>
    <p:bodyStyle>
      <a:lvl1pPr marL="342900" indent="-342900" algn="l" rtl="0" eaLnBrk="1" fontAlgn="base" hangingPunct="1">
        <a:spcBef>
          <a:spcPct val="20000"/>
        </a:spcBef>
        <a:spcAft>
          <a:spcPct val="0"/>
        </a:spcAft>
        <a:buChar char="•"/>
        <a:defRPr kumimoji="1" sz="3200">
          <a:solidFill>
            <a:srgbClr val="660066"/>
          </a:solidFill>
          <a:latin typeface="+mn-lt"/>
          <a:ea typeface="+mn-ea"/>
          <a:cs typeface="+mn-cs"/>
        </a:defRPr>
      </a:lvl1pPr>
      <a:lvl2pPr marL="742950" indent="-285750" algn="l" rtl="0" eaLnBrk="1" fontAlgn="base" hangingPunct="1">
        <a:spcBef>
          <a:spcPct val="20000"/>
        </a:spcBef>
        <a:spcAft>
          <a:spcPct val="0"/>
        </a:spcAft>
        <a:buChar char="–"/>
        <a:defRPr kumimoji="1" sz="2800">
          <a:solidFill>
            <a:srgbClr val="660066"/>
          </a:solidFill>
          <a:latin typeface="+mn-lt"/>
          <a:ea typeface="+mn-ea"/>
        </a:defRPr>
      </a:lvl2pPr>
      <a:lvl3pPr marL="1143000" indent="-228600" algn="l" rtl="0" eaLnBrk="1" fontAlgn="base" hangingPunct="1">
        <a:spcBef>
          <a:spcPct val="20000"/>
        </a:spcBef>
        <a:spcAft>
          <a:spcPct val="0"/>
        </a:spcAft>
        <a:buChar char="•"/>
        <a:defRPr kumimoji="1" sz="2400">
          <a:solidFill>
            <a:srgbClr val="660066"/>
          </a:solidFill>
          <a:latin typeface="+mn-lt"/>
          <a:ea typeface="+mn-ea"/>
        </a:defRPr>
      </a:lvl3pPr>
      <a:lvl4pPr marL="1600200" indent="-228600" algn="l" rtl="0" eaLnBrk="1" fontAlgn="base" hangingPunct="1">
        <a:spcBef>
          <a:spcPct val="20000"/>
        </a:spcBef>
        <a:spcAft>
          <a:spcPct val="0"/>
        </a:spcAft>
        <a:buChar char="–"/>
        <a:defRPr kumimoji="1" sz="2000">
          <a:solidFill>
            <a:srgbClr val="660066"/>
          </a:solidFill>
          <a:latin typeface="+mn-lt"/>
          <a:ea typeface="+mn-ea"/>
        </a:defRPr>
      </a:lvl4pPr>
      <a:lvl5pPr marL="2057400" indent="-228600" algn="l" rtl="0" eaLnBrk="1" fontAlgn="base" hangingPunct="1">
        <a:spcBef>
          <a:spcPct val="20000"/>
        </a:spcBef>
        <a:spcAft>
          <a:spcPct val="0"/>
        </a:spcAft>
        <a:buChar char="»"/>
        <a:defRPr kumimoji="1" sz="2000">
          <a:solidFill>
            <a:srgbClr val="660066"/>
          </a:solidFill>
          <a:latin typeface="+mn-lt"/>
          <a:ea typeface="+mn-ea"/>
        </a:defRPr>
      </a:lvl5pPr>
      <a:lvl6pPr marL="2514600" indent="-228600" algn="l" rtl="0" eaLnBrk="1" fontAlgn="base" hangingPunct="1">
        <a:spcBef>
          <a:spcPct val="20000"/>
        </a:spcBef>
        <a:spcAft>
          <a:spcPct val="0"/>
        </a:spcAft>
        <a:buChar char="»"/>
        <a:defRPr kumimoji="1" sz="2000">
          <a:solidFill>
            <a:srgbClr val="660066"/>
          </a:solidFill>
          <a:latin typeface="+mn-lt"/>
          <a:ea typeface="+mn-ea"/>
        </a:defRPr>
      </a:lvl6pPr>
      <a:lvl7pPr marL="2971800" indent="-228600" algn="l" rtl="0" eaLnBrk="1" fontAlgn="base" hangingPunct="1">
        <a:spcBef>
          <a:spcPct val="20000"/>
        </a:spcBef>
        <a:spcAft>
          <a:spcPct val="0"/>
        </a:spcAft>
        <a:buChar char="»"/>
        <a:defRPr kumimoji="1" sz="2000">
          <a:solidFill>
            <a:srgbClr val="660066"/>
          </a:solidFill>
          <a:latin typeface="+mn-lt"/>
          <a:ea typeface="+mn-ea"/>
        </a:defRPr>
      </a:lvl7pPr>
      <a:lvl8pPr marL="3429000" indent="-228600" algn="l" rtl="0" eaLnBrk="1" fontAlgn="base" hangingPunct="1">
        <a:spcBef>
          <a:spcPct val="20000"/>
        </a:spcBef>
        <a:spcAft>
          <a:spcPct val="0"/>
        </a:spcAft>
        <a:buChar char="»"/>
        <a:defRPr kumimoji="1" sz="2000">
          <a:solidFill>
            <a:srgbClr val="660066"/>
          </a:solidFill>
          <a:latin typeface="+mn-lt"/>
          <a:ea typeface="+mn-ea"/>
        </a:defRPr>
      </a:lvl8pPr>
      <a:lvl9pPr marL="3886200" indent="-228600" algn="l" rtl="0" eaLnBrk="1" fontAlgn="base" hangingPunct="1">
        <a:spcBef>
          <a:spcPct val="20000"/>
        </a:spcBef>
        <a:spcAft>
          <a:spcPct val="0"/>
        </a:spcAft>
        <a:buChar char="»"/>
        <a:defRPr kumimoji="1" sz="2000">
          <a:solidFill>
            <a:srgbClr val="660066"/>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9.jpeg"/><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oleObject" Target="../embeddings/oleObject1.bin"/><Relationship Id="rId4" Type="http://schemas.openxmlformats.org/officeDocument/2006/relationships/image" Target="../media/image10.jpeg"/></Relationships>
</file>

<file path=ppt/slides/_rels/slide3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2.xml"/><Relationship Id="rId4" Type="http://schemas.openxmlformats.org/officeDocument/2006/relationships/image" Target="../media/image42.jpeg"/></Relationships>
</file>

<file path=ppt/slides/_rels/slide37.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5.jpeg"/><Relationship Id="rId4" Type="http://schemas.openxmlformats.org/officeDocument/2006/relationships/image" Target="../media/image44.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9.jpeg"/><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2.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bg1">
                <a:gamma/>
                <a:shade val="46275"/>
                <a:invGamma/>
              </a:schemeClr>
            </a:gs>
          </a:gsLst>
          <a:lin ang="5400000" scaled="1"/>
        </a:grad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effectLst>
                  <a:outerShdw blurRad="38100" dist="38100" dir="2700000" algn="tl">
                    <a:srgbClr val="000000">
                      <a:alpha val="43137"/>
                    </a:srgbClr>
                  </a:outerShdw>
                </a:effectLst>
              </a:rPr>
              <a:t>貼圖混合及霧化</a:t>
            </a:r>
            <a:endParaRPr lang="zh-TW" altLang="en-US" dirty="0">
              <a:effectLst>
                <a:outerShdw blurRad="38100" dist="38100" dir="2700000" algn="tl">
                  <a:srgbClr val="000000">
                    <a:alpha val="43137"/>
                  </a:srgbClr>
                </a:outerShdw>
              </a:effectLst>
            </a:endParaRPr>
          </a:p>
        </p:txBody>
      </p:sp>
      <p:sp>
        <p:nvSpPr>
          <p:cNvPr id="3" name="副標題 2"/>
          <p:cNvSpPr>
            <a:spLocks noGrp="1"/>
          </p:cNvSpPr>
          <p:nvPr>
            <p:ph type="subTitle" idx="1"/>
          </p:nvPr>
        </p:nvSpPr>
        <p:spPr/>
        <p:txBody>
          <a:bodyPr/>
          <a:lstStyle/>
          <a:p>
            <a:r>
              <a:rPr lang="zh-TW" altLang="en-US" dirty="0" smtClean="0"/>
              <a:t>元智大學資訊傳播學系</a:t>
            </a:r>
          </a:p>
          <a:p>
            <a:r>
              <a:rPr lang="zh-TW" altLang="en-US" dirty="0" smtClean="0"/>
              <a:t>助理教授 鄧進宏</a:t>
            </a:r>
          </a:p>
          <a:p>
            <a:endParaRPr lang="zh-TW" altLang="en-US" dirty="0"/>
          </a:p>
        </p:txBody>
      </p:sp>
      <p:sp>
        <p:nvSpPr>
          <p:cNvPr id="5" name="Rectangle 4"/>
          <p:cNvSpPr>
            <a:spLocks noChangeArrowheads="1"/>
          </p:cNvSpPr>
          <p:nvPr/>
        </p:nvSpPr>
        <p:spPr bwMode="auto">
          <a:xfrm>
            <a:off x="1476375" y="1341438"/>
            <a:ext cx="6400800" cy="863600"/>
          </a:xfrm>
          <a:prstGeom prst="rect">
            <a:avLst/>
          </a:prstGeom>
          <a:noFill/>
          <a:ln w="9525">
            <a:noFill/>
            <a:miter lim="800000"/>
            <a:headEnd/>
            <a:tailEnd/>
          </a:ln>
          <a:effectLst/>
        </p:spPr>
        <p:txBody>
          <a:bodyPr/>
          <a:lstStyle/>
          <a:p>
            <a:pPr algn="ctr">
              <a:spcBef>
                <a:spcPct val="20000"/>
              </a:spcBef>
            </a:pPr>
            <a:r>
              <a:rPr lang="en-US" altLang="zh-TW" sz="2800" dirty="0" smtClean="0">
                <a:solidFill>
                  <a:srgbClr val="660066"/>
                </a:solidFill>
                <a:ea typeface="標楷體" pitchFamily="65" charset="-120"/>
              </a:rPr>
              <a:t>IC271A: </a:t>
            </a:r>
            <a:r>
              <a:rPr lang="zh-TW" altLang="en-US" sz="2800" dirty="0" smtClean="0">
                <a:solidFill>
                  <a:srgbClr val="660066"/>
                </a:solidFill>
                <a:ea typeface="標楷體" pitchFamily="65" charset="-120"/>
              </a:rPr>
              <a:t>電腦圖學</a:t>
            </a:r>
            <a:endParaRPr lang="zh-TW" altLang="en-US" sz="2800" dirty="0">
              <a:solidFill>
                <a:srgbClr val="660066"/>
              </a:solidFill>
              <a:ea typeface="標楷體" pitchFamily="65" charset="-12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圖片 33" descr="0temp.jpg"/>
          <p:cNvPicPr>
            <a:picLocks noChangeAspect="1"/>
          </p:cNvPicPr>
          <p:nvPr/>
        </p:nvPicPr>
        <p:blipFill>
          <a:blip r:embed="rId2" cstate="print"/>
          <a:stretch>
            <a:fillRect/>
          </a:stretch>
        </p:blipFill>
        <p:spPr>
          <a:xfrm>
            <a:off x="617858" y="3571876"/>
            <a:ext cx="1899147" cy="2696400"/>
          </a:xfrm>
          <a:prstGeom prst="rect">
            <a:avLst/>
          </a:prstGeom>
        </p:spPr>
      </p:pic>
      <p:sp>
        <p:nvSpPr>
          <p:cNvPr id="3" name="內容版面配置區 2"/>
          <p:cNvSpPr>
            <a:spLocks noGrp="1"/>
          </p:cNvSpPr>
          <p:nvPr>
            <p:ph idx="1"/>
          </p:nvPr>
        </p:nvSpPr>
        <p:spPr>
          <a:xfrm>
            <a:off x="468313" y="571481"/>
            <a:ext cx="8229600" cy="5583258"/>
          </a:xfrm>
        </p:spPr>
        <p:txBody>
          <a:bodyPr/>
          <a:lstStyle/>
          <a:p>
            <a:pPr lvl="1"/>
            <a:endParaRPr lang="en-US" altLang="zh-TW" dirty="0" smtClean="0"/>
          </a:p>
          <a:p>
            <a:pPr lvl="1"/>
            <a:endParaRPr lang="en-US" altLang="zh-TW" dirty="0" smtClean="0"/>
          </a:p>
          <a:p>
            <a:pPr lvl="1"/>
            <a:endParaRPr lang="en-US" altLang="zh-TW" dirty="0" smtClean="0"/>
          </a:p>
          <a:p>
            <a:pPr lvl="1"/>
            <a:endParaRPr lang="en-US" altLang="zh-TW" dirty="0" smtClean="0"/>
          </a:p>
          <a:p>
            <a:pPr lvl="1"/>
            <a:endParaRPr lang="en-US" altLang="zh-TW" dirty="0" smtClean="0"/>
          </a:p>
        </p:txBody>
      </p:sp>
      <p:graphicFrame>
        <p:nvGraphicFramePr>
          <p:cNvPr id="7" name="表格 6"/>
          <p:cNvGraphicFramePr>
            <a:graphicFrameLocks noGrp="1"/>
          </p:cNvGraphicFramePr>
          <p:nvPr/>
        </p:nvGraphicFramePr>
        <p:xfrm>
          <a:off x="928662" y="455928"/>
          <a:ext cx="7643866" cy="2687320"/>
        </p:xfrm>
        <a:graphic>
          <a:graphicData uri="http://schemas.openxmlformats.org/drawingml/2006/table">
            <a:tbl>
              <a:tblPr firstRow="1" bandRow="1">
                <a:tableStyleId>{5C22544A-7EE6-4342-B048-85BDC9FD1C3A}</a:tableStyleId>
              </a:tblPr>
              <a:tblGrid>
                <a:gridCol w="2571767"/>
                <a:gridCol w="2500331"/>
                <a:gridCol w="2571768"/>
              </a:tblGrid>
              <a:tr h="370840">
                <a:tc>
                  <a:txBody>
                    <a:bodyPr/>
                    <a:lstStyle/>
                    <a:p>
                      <a:pPr algn="ctr"/>
                      <a:r>
                        <a:rPr lang="zh-TW" altLang="en-US" sz="1600" b="0" cap="none" spc="0" dirty="0" smtClean="0">
                          <a:ln>
                            <a:noFill/>
                          </a:ln>
                          <a:solidFill>
                            <a:srgbClr val="660066"/>
                          </a:solidFill>
                          <a:effectLst/>
                        </a:rPr>
                        <a:t>參數名稱 </a:t>
                      </a:r>
                      <a:r>
                        <a:rPr lang="en-US" altLang="zh-TW" sz="1600" b="0" cap="none" spc="0" dirty="0" smtClean="0">
                          <a:ln>
                            <a:noFill/>
                          </a:ln>
                          <a:solidFill>
                            <a:srgbClr val="660066"/>
                          </a:solidFill>
                          <a:effectLst/>
                        </a:rPr>
                        <a:t>(</a:t>
                      </a:r>
                      <a:r>
                        <a:rPr lang="en-US" altLang="zh-TW" sz="1600" b="0" cap="none" spc="0" dirty="0" err="1" smtClean="0">
                          <a:ln>
                            <a:noFill/>
                          </a:ln>
                          <a:solidFill>
                            <a:srgbClr val="660066"/>
                          </a:solidFill>
                          <a:effectLst/>
                        </a:rPr>
                        <a:t>pname</a:t>
                      </a:r>
                      <a:r>
                        <a:rPr lang="en-US" altLang="zh-TW" sz="1600" b="0" cap="none" spc="0" dirty="0" smtClean="0">
                          <a:ln>
                            <a:noFill/>
                          </a:ln>
                          <a:solidFill>
                            <a:srgbClr val="660066"/>
                          </a:solidFill>
                          <a:effectLst/>
                        </a:rPr>
                        <a:t>)</a:t>
                      </a:r>
                      <a:endParaRPr lang="zh-TW" altLang="en-US" sz="16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zh-TW" altLang="en-US" sz="1600" b="0" cap="none" spc="0" dirty="0" smtClean="0">
                          <a:ln>
                            <a:noFill/>
                          </a:ln>
                          <a:solidFill>
                            <a:srgbClr val="660066"/>
                          </a:solidFill>
                          <a:effectLst/>
                        </a:rPr>
                        <a:t>常用的數值</a:t>
                      </a:r>
                      <a:r>
                        <a:rPr lang="en-US" altLang="zh-TW" sz="1600" b="0" cap="none" spc="0" dirty="0" smtClean="0">
                          <a:ln>
                            <a:noFill/>
                          </a:ln>
                          <a:solidFill>
                            <a:srgbClr val="660066"/>
                          </a:solidFill>
                          <a:effectLst/>
                        </a:rPr>
                        <a:t>(</a:t>
                      </a:r>
                      <a:r>
                        <a:rPr lang="en-US" altLang="zh-TW" sz="1600" b="0" cap="none" spc="0" dirty="0" err="1" smtClean="0">
                          <a:ln>
                            <a:noFill/>
                          </a:ln>
                          <a:solidFill>
                            <a:srgbClr val="660066"/>
                          </a:solidFill>
                          <a:effectLst/>
                        </a:rPr>
                        <a:t>param</a:t>
                      </a:r>
                      <a:r>
                        <a:rPr lang="en-US" altLang="zh-TW" sz="1600" b="0" cap="none" spc="0" dirty="0" smtClean="0">
                          <a:ln>
                            <a:noFill/>
                          </a:ln>
                          <a:solidFill>
                            <a:srgbClr val="660066"/>
                          </a:solidFill>
                          <a:effectLst/>
                        </a:rPr>
                        <a:t>)</a:t>
                      </a:r>
                      <a:endParaRPr lang="zh-TW" altLang="en-US" sz="16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600" b="0" cap="none" spc="0" dirty="0" smtClean="0">
                          <a:ln>
                            <a:noFill/>
                          </a:ln>
                          <a:solidFill>
                            <a:srgbClr val="660066"/>
                          </a:solidFill>
                          <a:effectLst/>
                        </a:rPr>
                        <a:t>參數意義</a:t>
                      </a:r>
                      <a:endParaRPr lang="zh-TW" altLang="en-US" sz="16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370840">
                <a:tc>
                  <a:txBody>
                    <a:bodyPr/>
                    <a:lstStyle/>
                    <a:p>
                      <a:r>
                        <a:rPr lang="en-US" altLang="zh-TW" sz="1400" b="0" cap="none" spc="0" dirty="0" smtClean="0">
                          <a:ln>
                            <a:noFill/>
                          </a:ln>
                          <a:solidFill>
                            <a:srgbClr val="660066"/>
                          </a:solidFill>
                          <a:effectLst/>
                          <a:latin typeface="+mn-lt"/>
                        </a:rPr>
                        <a:t>GL_TEXTURE_WRAP_S</a:t>
                      </a:r>
                      <a:endParaRPr lang="zh-TW" altLang="en-US" sz="1400" b="0" cap="none" spc="0" dirty="0">
                        <a:ln>
                          <a:noFill/>
                        </a:ln>
                        <a:solidFill>
                          <a:srgbClr val="660066"/>
                        </a:solidFill>
                        <a:effectLst/>
                        <a:latin typeface="+mn-l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400" b="0" cap="none" spc="0" dirty="0" smtClean="0">
                          <a:ln>
                            <a:noFill/>
                          </a:ln>
                          <a:solidFill>
                            <a:srgbClr val="660066"/>
                          </a:solidFill>
                          <a:effectLst/>
                        </a:rPr>
                        <a:t>GL_CLAMP</a:t>
                      </a:r>
                      <a:r>
                        <a:rPr lang="zh-TW" altLang="en-US" sz="1400" b="0" cap="none" spc="0" dirty="0" smtClean="0">
                          <a:ln>
                            <a:noFill/>
                          </a:ln>
                          <a:solidFill>
                            <a:srgbClr val="660066"/>
                          </a:solidFill>
                          <a:effectLst/>
                        </a:rPr>
                        <a:t>、</a:t>
                      </a:r>
                      <a:endParaRPr lang="en-US" altLang="zh-TW" sz="1400" b="0" cap="none" spc="0" dirty="0" smtClean="0">
                        <a:ln>
                          <a:noFill/>
                        </a:ln>
                        <a:solidFill>
                          <a:srgbClr val="660066"/>
                        </a:solidFill>
                        <a:effectLst/>
                      </a:endParaRPr>
                    </a:p>
                    <a:p>
                      <a:pPr algn="ctr"/>
                      <a:r>
                        <a:rPr lang="en-US" altLang="zh-TW" sz="1400" b="0" cap="none" spc="0" dirty="0" smtClean="0">
                          <a:ln>
                            <a:noFill/>
                          </a:ln>
                          <a:solidFill>
                            <a:srgbClr val="660066"/>
                          </a:solidFill>
                          <a:effectLst/>
                        </a:rPr>
                        <a:t>GL_CLAMP_TO_BORDER</a:t>
                      </a:r>
                      <a:r>
                        <a:rPr lang="zh-TW" altLang="en-US" sz="1400" b="0" cap="none" spc="0" dirty="0" smtClean="0">
                          <a:ln>
                            <a:noFill/>
                          </a:ln>
                          <a:solidFill>
                            <a:srgbClr val="660066"/>
                          </a:solidFill>
                          <a:effectLst/>
                        </a:rPr>
                        <a:t>、</a:t>
                      </a:r>
                      <a:endParaRPr lang="en-US" altLang="zh-TW" sz="1400" b="0" cap="none" spc="0" dirty="0" smtClean="0">
                        <a:ln>
                          <a:noFill/>
                        </a:ln>
                        <a:solidFill>
                          <a:srgbClr val="660066"/>
                        </a:solidFill>
                        <a:effectLst/>
                      </a:endParaRPr>
                    </a:p>
                    <a:p>
                      <a:pPr algn="ctr"/>
                      <a:r>
                        <a:rPr lang="en-US" altLang="zh-TW" sz="1400" b="0" cap="none" spc="0" dirty="0" smtClean="0">
                          <a:ln>
                            <a:noFill/>
                          </a:ln>
                          <a:solidFill>
                            <a:srgbClr val="660066"/>
                          </a:solidFill>
                          <a:effectLst/>
                        </a:rPr>
                        <a:t>GL_CLAMP_TO_EDGE</a:t>
                      </a:r>
                      <a:r>
                        <a:rPr lang="zh-TW" altLang="en-US" sz="1400" b="0" cap="none" spc="0" dirty="0" smtClean="0">
                          <a:ln>
                            <a:noFill/>
                          </a:ln>
                          <a:solidFill>
                            <a:srgbClr val="660066"/>
                          </a:solidFill>
                          <a:effectLst/>
                        </a:rPr>
                        <a:t>、</a:t>
                      </a:r>
                      <a:endParaRPr lang="en-US" altLang="zh-TW" sz="1400" b="0" cap="none" spc="0" dirty="0" smtClean="0">
                        <a:ln>
                          <a:noFill/>
                        </a:ln>
                        <a:solidFill>
                          <a:srgbClr val="660066"/>
                        </a:solidFill>
                        <a:effectLst/>
                      </a:endParaRPr>
                    </a:p>
                    <a:p>
                      <a:pPr algn="ctr"/>
                      <a:r>
                        <a:rPr lang="en-US" altLang="zh-TW" sz="1400" b="0" cap="none" spc="0" dirty="0" smtClean="0">
                          <a:ln>
                            <a:noFill/>
                          </a:ln>
                          <a:solidFill>
                            <a:srgbClr val="660066"/>
                          </a:solidFill>
                          <a:effectLst/>
                        </a:rPr>
                        <a:t>GL_MIRRORED_REPEAT</a:t>
                      </a:r>
                      <a:r>
                        <a:rPr lang="zh-TW" altLang="en-US" sz="1400" b="0" cap="none" spc="0" dirty="0" smtClean="0">
                          <a:ln>
                            <a:noFill/>
                          </a:ln>
                          <a:solidFill>
                            <a:srgbClr val="660066"/>
                          </a:solidFill>
                          <a:effectLst/>
                        </a:rPr>
                        <a:t>、</a:t>
                      </a:r>
                      <a:endParaRPr lang="en-US" altLang="zh-TW" sz="1400" b="0" cap="none" spc="0" dirty="0" smtClean="0">
                        <a:ln>
                          <a:noFill/>
                        </a:ln>
                        <a:solidFill>
                          <a:srgbClr val="660066"/>
                        </a:solidFill>
                        <a:effectLst/>
                      </a:endParaRPr>
                    </a:p>
                    <a:p>
                      <a:pPr algn="ctr"/>
                      <a:r>
                        <a:rPr lang="en-US" altLang="zh-TW" sz="1400" b="0" cap="none" spc="0" dirty="0" smtClean="0">
                          <a:ln>
                            <a:noFill/>
                          </a:ln>
                          <a:solidFill>
                            <a:srgbClr val="660066"/>
                          </a:solidFill>
                          <a:effectLst/>
                        </a:rPr>
                        <a:t>GL_REPEAT</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400" b="0" cap="none" spc="0" dirty="0" smtClean="0">
                          <a:ln>
                            <a:noFill/>
                          </a:ln>
                          <a:solidFill>
                            <a:srgbClr val="660066"/>
                          </a:solidFill>
                          <a:effectLst/>
                        </a:rPr>
                        <a:t>設定當指定的紋理座標在</a:t>
                      </a:r>
                      <a:r>
                        <a:rPr lang="en-US" altLang="zh-TW" sz="1400" b="0" cap="none" spc="0" dirty="0" smtClean="0">
                          <a:ln>
                            <a:noFill/>
                          </a:ln>
                          <a:solidFill>
                            <a:srgbClr val="660066"/>
                          </a:solidFill>
                          <a:effectLst/>
                        </a:rPr>
                        <a:t>s</a:t>
                      </a:r>
                      <a:r>
                        <a:rPr lang="zh-TW" altLang="en-US" sz="1400" b="0" cap="none" spc="0" dirty="0" smtClean="0">
                          <a:ln>
                            <a:noFill/>
                          </a:ln>
                          <a:solidFill>
                            <a:srgbClr val="660066"/>
                          </a:solidFill>
                          <a:effectLst/>
                        </a:rPr>
                        <a:t>方向超出範圍時的處理方式</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370840">
                <a:tc>
                  <a:txBody>
                    <a:bodyPr/>
                    <a:lstStyle/>
                    <a:p>
                      <a:r>
                        <a:rPr lang="en-US" altLang="zh-TW" sz="1400" b="0" cap="none" spc="0" dirty="0" smtClean="0">
                          <a:ln>
                            <a:noFill/>
                          </a:ln>
                          <a:solidFill>
                            <a:srgbClr val="660066"/>
                          </a:solidFill>
                          <a:effectLst/>
                          <a:latin typeface="+mn-lt"/>
                        </a:rPr>
                        <a:t>GL_TEXTURE_WRAP_T</a:t>
                      </a:r>
                      <a:endParaRPr lang="zh-TW" altLang="en-US" sz="1400" b="0" cap="none" spc="0" dirty="0">
                        <a:ln>
                          <a:noFill/>
                        </a:ln>
                        <a:solidFill>
                          <a:srgbClr val="660066"/>
                        </a:solidFill>
                        <a:effectLst/>
                        <a:latin typeface="+mn-l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400" b="0" cap="none" spc="0" dirty="0" smtClean="0">
                          <a:ln>
                            <a:noFill/>
                          </a:ln>
                          <a:solidFill>
                            <a:srgbClr val="660066"/>
                          </a:solidFill>
                          <a:effectLst/>
                        </a:rPr>
                        <a:t>GL_CLAMP</a:t>
                      </a:r>
                      <a:r>
                        <a:rPr lang="zh-TW" altLang="en-US" sz="1400" b="0" cap="none" spc="0" dirty="0" smtClean="0">
                          <a:ln>
                            <a:noFill/>
                          </a:ln>
                          <a:solidFill>
                            <a:srgbClr val="660066"/>
                          </a:solidFill>
                          <a:effectLst/>
                        </a:rPr>
                        <a:t>、</a:t>
                      </a:r>
                      <a:endParaRPr lang="en-US" altLang="zh-TW" sz="1400" b="0" cap="none" spc="0" dirty="0" smtClean="0">
                        <a:ln>
                          <a:noFill/>
                        </a:ln>
                        <a:solidFill>
                          <a:srgbClr val="660066"/>
                        </a:solidFill>
                        <a:effectLst/>
                      </a:endParaRPr>
                    </a:p>
                    <a:p>
                      <a:pPr algn="ctr"/>
                      <a:r>
                        <a:rPr lang="en-US" altLang="zh-TW" sz="1400" b="0" cap="none" spc="0" dirty="0" smtClean="0">
                          <a:ln>
                            <a:noFill/>
                          </a:ln>
                          <a:solidFill>
                            <a:srgbClr val="660066"/>
                          </a:solidFill>
                          <a:effectLst/>
                        </a:rPr>
                        <a:t>GL_CLAMP_TO_BORDER</a:t>
                      </a:r>
                      <a:r>
                        <a:rPr lang="zh-TW" altLang="en-US" sz="1400" b="0" cap="none" spc="0" dirty="0" smtClean="0">
                          <a:ln>
                            <a:noFill/>
                          </a:ln>
                          <a:solidFill>
                            <a:srgbClr val="660066"/>
                          </a:solidFill>
                          <a:effectLst/>
                        </a:rPr>
                        <a:t>、</a:t>
                      </a:r>
                      <a:endParaRPr lang="en-US" altLang="zh-TW" sz="1400" b="0" cap="none" spc="0" dirty="0" smtClean="0">
                        <a:ln>
                          <a:noFill/>
                        </a:ln>
                        <a:solidFill>
                          <a:srgbClr val="660066"/>
                        </a:solidFill>
                        <a:effectLst/>
                      </a:endParaRPr>
                    </a:p>
                    <a:p>
                      <a:pPr algn="ctr"/>
                      <a:r>
                        <a:rPr lang="en-US" altLang="zh-TW" sz="1400" b="0" cap="none" spc="0" dirty="0" smtClean="0">
                          <a:ln>
                            <a:noFill/>
                          </a:ln>
                          <a:solidFill>
                            <a:srgbClr val="660066"/>
                          </a:solidFill>
                          <a:effectLst/>
                        </a:rPr>
                        <a:t>GL_CLAMP_TO_EDGE</a:t>
                      </a:r>
                      <a:r>
                        <a:rPr lang="zh-TW" altLang="en-US" sz="1400" b="0" cap="none" spc="0" dirty="0" smtClean="0">
                          <a:ln>
                            <a:noFill/>
                          </a:ln>
                          <a:solidFill>
                            <a:srgbClr val="660066"/>
                          </a:solidFill>
                          <a:effectLst/>
                        </a:rPr>
                        <a:t>、</a:t>
                      </a:r>
                      <a:endParaRPr lang="en-US" altLang="zh-TW" sz="1400" b="0" cap="none" spc="0" dirty="0" smtClean="0">
                        <a:ln>
                          <a:noFill/>
                        </a:ln>
                        <a:solidFill>
                          <a:srgbClr val="660066"/>
                        </a:solidFill>
                        <a:effectLst/>
                      </a:endParaRPr>
                    </a:p>
                    <a:p>
                      <a:pPr algn="ctr"/>
                      <a:r>
                        <a:rPr lang="en-US" altLang="zh-TW" sz="1400" b="0" cap="none" spc="0" dirty="0" smtClean="0">
                          <a:ln>
                            <a:noFill/>
                          </a:ln>
                          <a:solidFill>
                            <a:srgbClr val="660066"/>
                          </a:solidFill>
                          <a:effectLst/>
                        </a:rPr>
                        <a:t>GL_MIRRORED_REPEAT</a:t>
                      </a:r>
                      <a:r>
                        <a:rPr lang="zh-TW" altLang="en-US" sz="1400" b="0" cap="none" spc="0" dirty="0" smtClean="0">
                          <a:ln>
                            <a:noFill/>
                          </a:ln>
                          <a:solidFill>
                            <a:srgbClr val="660066"/>
                          </a:solidFill>
                          <a:effectLst/>
                        </a:rPr>
                        <a:t>、</a:t>
                      </a:r>
                      <a:endParaRPr lang="en-US" altLang="zh-TW" sz="1400" b="0" cap="none" spc="0" dirty="0" smtClean="0">
                        <a:ln>
                          <a:noFill/>
                        </a:ln>
                        <a:solidFill>
                          <a:srgbClr val="660066"/>
                        </a:solidFill>
                        <a:effectLst/>
                      </a:endParaRPr>
                    </a:p>
                    <a:p>
                      <a:pPr algn="ctr"/>
                      <a:r>
                        <a:rPr lang="en-US" altLang="zh-TW" sz="1400" b="0" cap="none" spc="0" dirty="0" smtClean="0">
                          <a:ln>
                            <a:noFill/>
                          </a:ln>
                          <a:solidFill>
                            <a:srgbClr val="660066"/>
                          </a:solidFill>
                          <a:effectLst/>
                        </a:rPr>
                        <a:t>GL_REPEAT</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400" b="0" cap="none" spc="0" dirty="0" smtClean="0">
                          <a:ln>
                            <a:noFill/>
                          </a:ln>
                          <a:solidFill>
                            <a:srgbClr val="660066"/>
                          </a:solidFill>
                          <a:effectLst/>
                        </a:rPr>
                        <a:t>設定當指定的紋理座標在</a:t>
                      </a:r>
                      <a:r>
                        <a:rPr lang="en-US" altLang="zh-TW" sz="1400" b="0" cap="none" spc="0" dirty="0" smtClean="0">
                          <a:ln>
                            <a:noFill/>
                          </a:ln>
                          <a:solidFill>
                            <a:srgbClr val="660066"/>
                          </a:solidFill>
                          <a:effectLst/>
                        </a:rPr>
                        <a:t>t</a:t>
                      </a:r>
                      <a:r>
                        <a:rPr lang="zh-TW" altLang="en-US" sz="1400" b="0" cap="none" spc="0" dirty="0" smtClean="0">
                          <a:ln>
                            <a:noFill/>
                          </a:ln>
                          <a:solidFill>
                            <a:srgbClr val="660066"/>
                          </a:solidFill>
                          <a:effectLst/>
                        </a:rPr>
                        <a:t>方向超出範圍時的處理方式</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bl>
          </a:graphicData>
        </a:graphic>
      </p:graphicFrame>
      <p:cxnSp>
        <p:nvCxnSpPr>
          <p:cNvPr id="10" name="直線單箭頭接點 9"/>
          <p:cNvCxnSpPr/>
          <p:nvPr/>
        </p:nvCxnSpPr>
        <p:spPr>
          <a:xfrm>
            <a:off x="673166" y="6227608"/>
            <a:ext cx="1928826"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rot="5400000" flipH="1" flipV="1">
            <a:off x="-639629" y="4906005"/>
            <a:ext cx="2643206"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投影片編號版面配置區 3"/>
          <p:cNvSpPr>
            <a:spLocks noGrp="1"/>
          </p:cNvSpPr>
          <p:nvPr>
            <p:ph type="sldNum" sz="quarter" idx="12"/>
          </p:nvPr>
        </p:nvSpPr>
        <p:spPr>
          <a:xfrm>
            <a:off x="6553200" y="6245225"/>
            <a:ext cx="2133600" cy="476250"/>
          </a:xfrm>
        </p:spPr>
        <p:txBody>
          <a:bodyPr/>
          <a:lstStyle/>
          <a:p>
            <a:fld id="{27207C00-BE8D-4B81-AB28-04AA0221EAC8}" type="slidenum">
              <a:rPr lang="zh-TW" altLang="en-US" smtClean="0"/>
              <a:pPr/>
              <a:t>10</a:t>
            </a:fld>
            <a:endParaRPr lang="zh-TW" altLang="en-US" dirty="0"/>
          </a:p>
        </p:txBody>
      </p:sp>
      <p:sp>
        <p:nvSpPr>
          <p:cNvPr id="19" name="文字方塊 18"/>
          <p:cNvSpPr txBox="1"/>
          <p:nvPr/>
        </p:nvSpPr>
        <p:spPr>
          <a:xfrm>
            <a:off x="474982" y="6205583"/>
            <a:ext cx="571504" cy="307777"/>
          </a:xfrm>
          <a:prstGeom prst="rect">
            <a:avLst/>
          </a:prstGeom>
          <a:noFill/>
        </p:spPr>
        <p:txBody>
          <a:bodyPr wrap="square" rtlCol="0">
            <a:spAutoFit/>
          </a:bodyPr>
          <a:lstStyle/>
          <a:p>
            <a:r>
              <a:rPr lang="en-US" altLang="zh-TW" sz="1400" dirty="0" smtClean="0">
                <a:solidFill>
                  <a:srgbClr val="FF0000"/>
                </a:solidFill>
              </a:rPr>
              <a:t>0.0</a:t>
            </a:r>
            <a:endParaRPr lang="zh-TW" altLang="en-US" sz="1400" dirty="0">
              <a:solidFill>
                <a:srgbClr val="FF0000"/>
              </a:solidFill>
            </a:endParaRPr>
          </a:p>
        </p:txBody>
      </p:sp>
      <p:sp>
        <p:nvSpPr>
          <p:cNvPr id="20" name="文字方塊 19"/>
          <p:cNvSpPr txBox="1"/>
          <p:nvPr/>
        </p:nvSpPr>
        <p:spPr>
          <a:xfrm>
            <a:off x="1357290" y="6202556"/>
            <a:ext cx="571504" cy="307777"/>
          </a:xfrm>
          <a:prstGeom prst="rect">
            <a:avLst/>
          </a:prstGeom>
          <a:noFill/>
        </p:spPr>
        <p:txBody>
          <a:bodyPr wrap="square" rtlCol="0">
            <a:spAutoFit/>
          </a:bodyPr>
          <a:lstStyle/>
          <a:p>
            <a:r>
              <a:rPr lang="en-US" altLang="zh-TW" sz="1400" dirty="0" smtClean="0">
                <a:solidFill>
                  <a:srgbClr val="FF0000"/>
                </a:solidFill>
              </a:rPr>
              <a:t>1.0</a:t>
            </a:r>
            <a:endParaRPr lang="zh-TW" altLang="en-US" sz="1400" dirty="0">
              <a:solidFill>
                <a:srgbClr val="FF0000"/>
              </a:solidFill>
            </a:endParaRPr>
          </a:p>
        </p:txBody>
      </p:sp>
      <p:sp>
        <p:nvSpPr>
          <p:cNvPr id="21" name="文字方塊 20"/>
          <p:cNvSpPr txBox="1"/>
          <p:nvPr/>
        </p:nvSpPr>
        <p:spPr>
          <a:xfrm>
            <a:off x="2223354" y="6215082"/>
            <a:ext cx="571504" cy="307777"/>
          </a:xfrm>
          <a:prstGeom prst="rect">
            <a:avLst/>
          </a:prstGeom>
          <a:noFill/>
        </p:spPr>
        <p:txBody>
          <a:bodyPr wrap="square" rtlCol="0">
            <a:spAutoFit/>
          </a:bodyPr>
          <a:lstStyle/>
          <a:p>
            <a:r>
              <a:rPr lang="en-US" altLang="zh-TW" sz="1400" dirty="0" smtClean="0">
                <a:solidFill>
                  <a:srgbClr val="FF0000"/>
                </a:solidFill>
              </a:rPr>
              <a:t>2.0</a:t>
            </a:r>
            <a:endParaRPr lang="zh-TW" altLang="en-US" sz="1400" dirty="0">
              <a:solidFill>
                <a:srgbClr val="FF0000"/>
              </a:solidFill>
            </a:endParaRPr>
          </a:p>
        </p:txBody>
      </p:sp>
      <p:sp>
        <p:nvSpPr>
          <p:cNvPr id="22" name="文字方塊 21"/>
          <p:cNvSpPr txBox="1"/>
          <p:nvPr/>
        </p:nvSpPr>
        <p:spPr>
          <a:xfrm>
            <a:off x="251860" y="6013294"/>
            <a:ext cx="571504" cy="307777"/>
          </a:xfrm>
          <a:prstGeom prst="rect">
            <a:avLst/>
          </a:prstGeom>
          <a:noFill/>
        </p:spPr>
        <p:txBody>
          <a:bodyPr wrap="square" rtlCol="0">
            <a:spAutoFit/>
          </a:bodyPr>
          <a:lstStyle/>
          <a:p>
            <a:r>
              <a:rPr lang="en-US" altLang="zh-TW" sz="1400" dirty="0" smtClean="0">
                <a:solidFill>
                  <a:srgbClr val="FF0000"/>
                </a:solidFill>
              </a:rPr>
              <a:t>0.0</a:t>
            </a:r>
            <a:endParaRPr lang="zh-TW" altLang="en-US" sz="1400" dirty="0">
              <a:solidFill>
                <a:srgbClr val="FF0000"/>
              </a:solidFill>
            </a:endParaRPr>
          </a:p>
        </p:txBody>
      </p:sp>
      <p:sp>
        <p:nvSpPr>
          <p:cNvPr id="23" name="文字方塊 22"/>
          <p:cNvSpPr txBox="1"/>
          <p:nvPr/>
        </p:nvSpPr>
        <p:spPr>
          <a:xfrm>
            <a:off x="251860" y="4786322"/>
            <a:ext cx="571504" cy="307777"/>
          </a:xfrm>
          <a:prstGeom prst="rect">
            <a:avLst/>
          </a:prstGeom>
          <a:noFill/>
        </p:spPr>
        <p:txBody>
          <a:bodyPr wrap="square" rtlCol="0">
            <a:spAutoFit/>
          </a:bodyPr>
          <a:lstStyle/>
          <a:p>
            <a:r>
              <a:rPr lang="en-US" altLang="zh-TW" sz="1400" dirty="0" smtClean="0">
                <a:solidFill>
                  <a:srgbClr val="FF0000"/>
                </a:solidFill>
              </a:rPr>
              <a:t>1.0</a:t>
            </a:r>
            <a:endParaRPr lang="zh-TW" altLang="en-US" sz="1400" dirty="0">
              <a:solidFill>
                <a:srgbClr val="FF0000"/>
              </a:solidFill>
            </a:endParaRPr>
          </a:p>
        </p:txBody>
      </p:sp>
      <p:sp>
        <p:nvSpPr>
          <p:cNvPr id="24" name="文字方塊 23"/>
          <p:cNvSpPr txBox="1"/>
          <p:nvPr/>
        </p:nvSpPr>
        <p:spPr>
          <a:xfrm>
            <a:off x="248142" y="3524799"/>
            <a:ext cx="571504" cy="307777"/>
          </a:xfrm>
          <a:prstGeom prst="rect">
            <a:avLst/>
          </a:prstGeom>
          <a:noFill/>
        </p:spPr>
        <p:txBody>
          <a:bodyPr wrap="square" rtlCol="0">
            <a:spAutoFit/>
          </a:bodyPr>
          <a:lstStyle/>
          <a:p>
            <a:r>
              <a:rPr lang="en-US" altLang="zh-TW" sz="1400" dirty="0" smtClean="0">
                <a:solidFill>
                  <a:srgbClr val="FF0000"/>
                </a:solidFill>
              </a:rPr>
              <a:t>2.0</a:t>
            </a:r>
            <a:endParaRPr lang="zh-TW" altLang="en-US" sz="1400" dirty="0">
              <a:solidFill>
                <a:srgbClr val="FF0000"/>
              </a:solidFill>
            </a:endParaRPr>
          </a:p>
        </p:txBody>
      </p:sp>
      <p:sp>
        <p:nvSpPr>
          <p:cNvPr id="26" name="文字方塊 25"/>
          <p:cNvSpPr txBox="1"/>
          <p:nvPr/>
        </p:nvSpPr>
        <p:spPr>
          <a:xfrm>
            <a:off x="916136" y="3286124"/>
            <a:ext cx="1285884" cy="276999"/>
          </a:xfrm>
          <a:prstGeom prst="rect">
            <a:avLst/>
          </a:prstGeom>
          <a:noFill/>
        </p:spPr>
        <p:txBody>
          <a:bodyPr wrap="square" rtlCol="0">
            <a:spAutoFit/>
          </a:bodyPr>
          <a:lstStyle/>
          <a:p>
            <a:pPr algn="ctr"/>
            <a:r>
              <a:rPr lang="en-US" altLang="zh-TW" sz="1200" dirty="0" smtClean="0">
                <a:solidFill>
                  <a:srgbClr val="FF0000"/>
                </a:solidFill>
              </a:rPr>
              <a:t>GL_CLAMP</a:t>
            </a:r>
            <a:endParaRPr lang="zh-TW" altLang="en-US" sz="1200" dirty="0">
              <a:solidFill>
                <a:srgbClr val="FF0000"/>
              </a:solidFill>
            </a:endParaRPr>
          </a:p>
        </p:txBody>
      </p:sp>
      <p:sp>
        <p:nvSpPr>
          <p:cNvPr id="27" name="文字方塊 26"/>
          <p:cNvSpPr txBox="1"/>
          <p:nvPr/>
        </p:nvSpPr>
        <p:spPr>
          <a:xfrm>
            <a:off x="2500298" y="3286124"/>
            <a:ext cx="2357454" cy="276999"/>
          </a:xfrm>
          <a:prstGeom prst="rect">
            <a:avLst/>
          </a:prstGeom>
          <a:noFill/>
        </p:spPr>
        <p:txBody>
          <a:bodyPr wrap="square" rtlCol="0">
            <a:spAutoFit/>
          </a:bodyPr>
          <a:lstStyle/>
          <a:p>
            <a:pPr algn="ctr"/>
            <a:r>
              <a:rPr lang="en-US" altLang="zh-TW" sz="1200" dirty="0" smtClean="0">
                <a:solidFill>
                  <a:srgbClr val="FF0000"/>
                </a:solidFill>
              </a:rPr>
              <a:t>GL_CLAMP_TO_BORDER</a:t>
            </a:r>
            <a:endParaRPr lang="zh-TW" altLang="en-US" sz="1200" dirty="0">
              <a:solidFill>
                <a:srgbClr val="FF0000"/>
              </a:solidFill>
            </a:endParaRPr>
          </a:p>
        </p:txBody>
      </p:sp>
      <p:sp>
        <p:nvSpPr>
          <p:cNvPr id="29" name="文字方塊 28"/>
          <p:cNvSpPr txBox="1"/>
          <p:nvPr/>
        </p:nvSpPr>
        <p:spPr>
          <a:xfrm>
            <a:off x="4572000" y="3298650"/>
            <a:ext cx="2357454" cy="276999"/>
          </a:xfrm>
          <a:prstGeom prst="rect">
            <a:avLst/>
          </a:prstGeom>
          <a:noFill/>
        </p:spPr>
        <p:txBody>
          <a:bodyPr wrap="square" rtlCol="0">
            <a:spAutoFit/>
          </a:bodyPr>
          <a:lstStyle/>
          <a:p>
            <a:pPr algn="ctr"/>
            <a:r>
              <a:rPr lang="en-US" altLang="zh-TW" sz="1200" dirty="0" smtClean="0">
                <a:solidFill>
                  <a:srgbClr val="FF0000"/>
                </a:solidFill>
              </a:rPr>
              <a:t>GL_MIRRORED_REPEAT</a:t>
            </a:r>
            <a:endParaRPr lang="zh-TW" altLang="en-US" sz="1200" dirty="0">
              <a:solidFill>
                <a:srgbClr val="FF0000"/>
              </a:solidFill>
            </a:endParaRPr>
          </a:p>
        </p:txBody>
      </p:sp>
      <p:sp>
        <p:nvSpPr>
          <p:cNvPr id="31" name="文字方塊 30"/>
          <p:cNvSpPr txBox="1"/>
          <p:nvPr/>
        </p:nvSpPr>
        <p:spPr>
          <a:xfrm>
            <a:off x="6643702" y="3298650"/>
            <a:ext cx="2357454" cy="276999"/>
          </a:xfrm>
          <a:prstGeom prst="rect">
            <a:avLst/>
          </a:prstGeom>
          <a:noFill/>
        </p:spPr>
        <p:txBody>
          <a:bodyPr wrap="square" rtlCol="0">
            <a:spAutoFit/>
          </a:bodyPr>
          <a:lstStyle/>
          <a:p>
            <a:pPr algn="ctr"/>
            <a:r>
              <a:rPr lang="en-US" altLang="zh-TW" sz="1200" dirty="0" smtClean="0">
                <a:solidFill>
                  <a:srgbClr val="FF0000"/>
                </a:solidFill>
              </a:rPr>
              <a:t>GL_REPEAT</a:t>
            </a:r>
            <a:endParaRPr lang="zh-TW" altLang="en-US" sz="1200" dirty="0">
              <a:solidFill>
                <a:srgbClr val="FF0000"/>
              </a:solidFill>
            </a:endParaRPr>
          </a:p>
        </p:txBody>
      </p:sp>
      <p:pic>
        <p:nvPicPr>
          <p:cNvPr id="33" name="圖片 32" descr="0temp.jpg"/>
          <p:cNvPicPr>
            <a:picLocks noChangeAspect="1"/>
          </p:cNvPicPr>
          <p:nvPr/>
        </p:nvPicPr>
        <p:blipFill>
          <a:blip r:embed="rId3" cstate="print"/>
          <a:stretch>
            <a:fillRect/>
          </a:stretch>
        </p:blipFill>
        <p:spPr>
          <a:xfrm>
            <a:off x="6929454" y="3571876"/>
            <a:ext cx="1899147" cy="2696400"/>
          </a:xfrm>
          <a:prstGeom prst="rect">
            <a:avLst/>
          </a:prstGeom>
        </p:spPr>
      </p:pic>
      <p:pic>
        <p:nvPicPr>
          <p:cNvPr id="35" name="圖片 34" descr="0temp.jpg"/>
          <p:cNvPicPr>
            <a:picLocks noChangeAspect="1"/>
          </p:cNvPicPr>
          <p:nvPr/>
        </p:nvPicPr>
        <p:blipFill>
          <a:blip r:embed="rId4" cstate="print"/>
          <a:stretch>
            <a:fillRect/>
          </a:stretch>
        </p:blipFill>
        <p:spPr>
          <a:xfrm>
            <a:off x="2727138" y="3559350"/>
            <a:ext cx="1899147" cy="2696400"/>
          </a:xfrm>
          <a:prstGeom prst="rect">
            <a:avLst/>
          </a:prstGeom>
        </p:spPr>
      </p:pic>
      <p:pic>
        <p:nvPicPr>
          <p:cNvPr id="36" name="圖片 35" descr="0temp.jpg"/>
          <p:cNvPicPr>
            <a:picLocks noChangeAspect="1"/>
          </p:cNvPicPr>
          <p:nvPr/>
        </p:nvPicPr>
        <p:blipFill>
          <a:blip r:embed="rId5" cstate="print"/>
          <a:stretch>
            <a:fillRect/>
          </a:stretch>
        </p:blipFill>
        <p:spPr>
          <a:xfrm>
            <a:off x="4820174" y="3552542"/>
            <a:ext cx="1899147" cy="26964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285728"/>
            <a:ext cx="8229600" cy="5869011"/>
          </a:xfrm>
        </p:spPr>
        <p:txBody>
          <a:bodyPr/>
          <a:lstStyle/>
          <a:p>
            <a:r>
              <a:rPr lang="zh-TW" altLang="en-US" sz="2800" dirty="0" smtClean="0"/>
              <a:t>建立二維紋理圖片：</a:t>
            </a:r>
            <a:endParaRPr lang="en-US" altLang="zh-TW" sz="2800" dirty="0" smtClean="0"/>
          </a:p>
          <a:p>
            <a:pPr lvl="1"/>
            <a:r>
              <a:rPr lang="en-US" altLang="zh-TW" sz="2400" dirty="0" smtClean="0"/>
              <a:t>glTexImage2D</a:t>
            </a:r>
            <a:r>
              <a:rPr lang="zh-TW" altLang="en-US" sz="2400" dirty="0" smtClean="0"/>
              <a:t>指令：</a:t>
            </a:r>
            <a:endParaRPr lang="en-US" altLang="zh-TW" sz="2400" dirty="0" smtClean="0"/>
          </a:p>
          <a:p>
            <a:pPr lvl="2"/>
            <a:r>
              <a:rPr lang="zh-TW" altLang="en-US" sz="2000" dirty="0" smtClean="0"/>
              <a:t>功能：建立二維紋理圖片</a:t>
            </a:r>
            <a:endParaRPr lang="en-US" altLang="zh-TW" sz="2000" dirty="0" smtClean="0"/>
          </a:p>
          <a:p>
            <a:pPr lvl="2"/>
            <a:r>
              <a:rPr lang="zh-TW" altLang="en-US" sz="2000" dirty="0" smtClean="0"/>
              <a:t>用法：</a:t>
            </a:r>
            <a:r>
              <a:rPr lang="en-US" altLang="zh-TW" sz="2000" dirty="0" smtClean="0"/>
              <a:t>glTexImage2D(target, level, </a:t>
            </a:r>
            <a:r>
              <a:rPr lang="en-US" altLang="zh-TW" sz="2000" dirty="0" err="1" smtClean="0"/>
              <a:t>internalFormat</a:t>
            </a:r>
            <a:r>
              <a:rPr lang="en-US" altLang="zh-TW" sz="2000" dirty="0" smtClean="0"/>
              <a:t>, width, height, border, format, type, data)</a:t>
            </a:r>
          </a:p>
          <a:p>
            <a:pPr lvl="3"/>
            <a:r>
              <a:rPr lang="en-US" altLang="zh-TW" sz="1800" dirty="0" smtClean="0"/>
              <a:t>target: </a:t>
            </a:r>
            <a:r>
              <a:rPr lang="zh-TW" altLang="en-US" sz="1800" dirty="0" smtClean="0"/>
              <a:t>設定目標紋理圖片，通常為</a:t>
            </a:r>
            <a:r>
              <a:rPr lang="en-US" altLang="zh-TW" sz="1800" dirty="0" smtClean="0"/>
              <a:t>GL_TEXTURE_2D</a:t>
            </a:r>
          </a:p>
          <a:p>
            <a:pPr lvl="3"/>
            <a:r>
              <a:rPr lang="en-US" altLang="zh-TW" sz="1800" dirty="0" smtClean="0"/>
              <a:t>level: </a:t>
            </a:r>
            <a:r>
              <a:rPr lang="zh-TW" altLang="en-US" sz="1800" dirty="0" smtClean="0"/>
              <a:t>設定多重解析度紋理的層級個數，通常為</a:t>
            </a:r>
            <a:r>
              <a:rPr lang="en-US" altLang="zh-TW" sz="1800" dirty="0" smtClean="0"/>
              <a:t>0</a:t>
            </a:r>
          </a:p>
          <a:p>
            <a:pPr lvl="3"/>
            <a:r>
              <a:rPr lang="en-US" altLang="zh-TW" sz="1800" dirty="0" err="1" smtClean="0"/>
              <a:t>internalFormat</a:t>
            </a:r>
            <a:r>
              <a:rPr lang="en-US" altLang="zh-TW" sz="1800" dirty="0" smtClean="0"/>
              <a:t>: </a:t>
            </a:r>
            <a:r>
              <a:rPr lang="zh-TW" altLang="en-US" sz="1800" dirty="0" smtClean="0"/>
              <a:t>指定紋理物件的顏色個數，通常為</a:t>
            </a:r>
            <a:r>
              <a:rPr lang="en-US" altLang="zh-TW" sz="1800" dirty="0" smtClean="0"/>
              <a:t>GL_RGB</a:t>
            </a:r>
            <a:r>
              <a:rPr lang="zh-TW" altLang="en-US" sz="1800" dirty="0" smtClean="0"/>
              <a:t>或</a:t>
            </a:r>
            <a:r>
              <a:rPr lang="en-US" altLang="zh-TW" sz="1800" dirty="0" smtClean="0"/>
              <a:t>GL_RGBA</a:t>
            </a:r>
          </a:p>
          <a:p>
            <a:pPr lvl="3"/>
            <a:r>
              <a:rPr lang="en-US" altLang="zh-TW" sz="1800" dirty="0" smtClean="0"/>
              <a:t>width: </a:t>
            </a:r>
            <a:r>
              <a:rPr lang="zh-TW" altLang="en-US" sz="1800" dirty="0" smtClean="0"/>
              <a:t>設定紋理圖片的寬度，必須為</a:t>
            </a:r>
            <a:r>
              <a:rPr lang="en-US" altLang="zh-TW" sz="1800" dirty="0" smtClean="0"/>
              <a:t>2</a:t>
            </a:r>
            <a:r>
              <a:rPr lang="zh-TW" altLang="en-US" sz="1800" dirty="0" smtClean="0"/>
              <a:t>的指數次方</a:t>
            </a:r>
            <a:r>
              <a:rPr lang="en-US" altLang="zh-TW" sz="1800" dirty="0" smtClean="0"/>
              <a:t>(</a:t>
            </a:r>
            <a:r>
              <a:rPr lang="zh-TW" altLang="en-US" sz="1800" dirty="0" smtClean="0"/>
              <a:t>當</a:t>
            </a:r>
            <a:r>
              <a:rPr lang="en-US" altLang="zh-TW" sz="1800" dirty="0" smtClean="0"/>
              <a:t>border=0</a:t>
            </a:r>
            <a:r>
              <a:rPr lang="zh-TW" altLang="en-US" sz="1800" dirty="0" smtClean="0"/>
              <a:t>時</a:t>
            </a:r>
            <a:r>
              <a:rPr lang="en-US" altLang="zh-TW" sz="1800" dirty="0" smtClean="0"/>
              <a:t>)</a:t>
            </a:r>
          </a:p>
          <a:p>
            <a:pPr lvl="3"/>
            <a:r>
              <a:rPr lang="en-US" altLang="zh-TW" sz="1800" dirty="0" smtClean="0"/>
              <a:t>height:</a:t>
            </a:r>
            <a:r>
              <a:rPr lang="zh-TW" altLang="en-US" sz="1800" dirty="0" smtClean="0"/>
              <a:t> 設定紋理圖片的高度，必須為</a:t>
            </a:r>
            <a:r>
              <a:rPr lang="en-US" altLang="zh-TW" sz="1800" dirty="0" smtClean="0"/>
              <a:t>2</a:t>
            </a:r>
            <a:r>
              <a:rPr lang="zh-TW" altLang="en-US" sz="1800" dirty="0" smtClean="0"/>
              <a:t>的指數次方</a:t>
            </a:r>
            <a:r>
              <a:rPr lang="en-US" altLang="zh-TW" sz="1800" dirty="0" smtClean="0"/>
              <a:t>(</a:t>
            </a:r>
            <a:r>
              <a:rPr lang="zh-TW" altLang="en-US" sz="1800" dirty="0" smtClean="0"/>
              <a:t>當</a:t>
            </a:r>
            <a:r>
              <a:rPr lang="en-US" altLang="zh-TW" sz="1800" dirty="0" smtClean="0"/>
              <a:t>border=0</a:t>
            </a:r>
            <a:r>
              <a:rPr lang="zh-TW" altLang="en-US" sz="1800" dirty="0" smtClean="0"/>
              <a:t>時</a:t>
            </a:r>
            <a:r>
              <a:rPr lang="en-US" altLang="zh-TW" sz="1800" dirty="0" smtClean="0"/>
              <a:t>)</a:t>
            </a:r>
          </a:p>
          <a:p>
            <a:pPr lvl="3"/>
            <a:r>
              <a:rPr lang="en-US" altLang="zh-TW" sz="1800" dirty="0" smtClean="0"/>
              <a:t>border:</a:t>
            </a:r>
            <a:r>
              <a:rPr lang="zh-TW" altLang="en-US" sz="1800" dirty="0" smtClean="0"/>
              <a:t> 設定紋理圖片邊界的寬度，其數值為</a:t>
            </a:r>
            <a:r>
              <a:rPr lang="en-US" altLang="zh-TW" sz="1800" dirty="0" smtClean="0"/>
              <a:t>0</a:t>
            </a:r>
            <a:r>
              <a:rPr lang="zh-TW" altLang="en-US" sz="1800" dirty="0" smtClean="0"/>
              <a:t>或</a:t>
            </a:r>
            <a:r>
              <a:rPr lang="en-US" altLang="zh-TW" sz="1800" dirty="0" smtClean="0"/>
              <a:t>1</a:t>
            </a:r>
          </a:p>
          <a:p>
            <a:pPr lvl="3"/>
            <a:r>
              <a:rPr lang="en-US" altLang="zh-TW" sz="1800" dirty="0" smtClean="0"/>
              <a:t>format:  </a:t>
            </a:r>
            <a:r>
              <a:rPr lang="zh-TW" altLang="en-US" sz="1800" dirty="0" smtClean="0"/>
              <a:t>設定來源圖片的影像格式，通常為</a:t>
            </a:r>
            <a:r>
              <a:rPr lang="en-US" altLang="zh-TW" sz="1800" dirty="0" smtClean="0"/>
              <a:t>GL_RGB</a:t>
            </a:r>
            <a:r>
              <a:rPr lang="zh-TW" altLang="en-US" sz="1800" dirty="0" smtClean="0"/>
              <a:t>、</a:t>
            </a:r>
            <a:r>
              <a:rPr lang="en-US" altLang="zh-TW" sz="1800" dirty="0" smtClean="0"/>
              <a:t>GL_BGR</a:t>
            </a:r>
            <a:r>
              <a:rPr lang="zh-TW" altLang="en-US" sz="1800" dirty="0" smtClean="0"/>
              <a:t>、</a:t>
            </a:r>
            <a:r>
              <a:rPr lang="en-US" altLang="zh-TW" sz="1800" dirty="0" smtClean="0"/>
              <a:t> GL_RGBA</a:t>
            </a:r>
            <a:r>
              <a:rPr lang="zh-TW" altLang="en-US" sz="1800" dirty="0" smtClean="0"/>
              <a:t>、</a:t>
            </a:r>
            <a:r>
              <a:rPr lang="en-US" altLang="zh-TW" sz="1800" dirty="0" smtClean="0"/>
              <a:t>GL_BGRA</a:t>
            </a:r>
            <a:r>
              <a:rPr lang="zh-TW" altLang="en-US" sz="1800" dirty="0" smtClean="0"/>
              <a:t>等</a:t>
            </a:r>
            <a:endParaRPr lang="en-US" altLang="zh-TW" sz="1800" dirty="0" smtClean="0"/>
          </a:p>
          <a:p>
            <a:pPr lvl="3"/>
            <a:r>
              <a:rPr lang="en-US" altLang="zh-TW" sz="1800" dirty="0" smtClean="0"/>
              <a:t>type: </a:t>
            </a:r>
            <a:r>
              <a:rPr lang="zh-TW" altLang="en-US" sz="1800" dirty="0" smtClean="0"/>
              <a:t>指定來源圖片的資料形態，通常為</a:t>
            </a:r>
            <a:r>
              <a:rPr lang="en-US" altLang="zh-TW" sz="1800" dirty="0" smtClean="0"/>
              <a:t>GL_UNSIGNED_BYTE</a:t>
            </a:r>
          </a:p>
          <a:p>
            <a:pPr lvl="3"/>
            <a:r>
              <a:rPr lang="en-US" altLang="zh-TW" sz="1800" dirty="0" smtClean="0"/>
              <a:t>data: </a:t>
            </a:r>
            <a:r>
              <a:rPr lang="zh-TW" altLang="en-US" sz="1800" dirty="0" smtClean="0"/>
              <a:t>來源影像的影像資料</a:t>
            </a:r>
            <a:endParaRPr lang="zh-TW" altLang="en-US" dirty="0"/>
          </a:p>
        </p:txBody>
      </p:sp>
      <p:sp>
        <p:nvSpPr>
          <p:cNvPr id="4" name="投影片編號版面配置區 3"/>
          <p:cNvSpPr>
            <a:spLocks noGrp="1"/>
          </p:cNvSpPr>
          <p:nvPr>
            <p:ph type="sldNum" sz="quarter" idx="12"/>
          </p:nvPr>
        </p:nvSpPr>
        <p:spPr/>
        <p:txBody>
          <a:bodyPr/>
          <a:lstStyle/>
          <a:p>
            <a:fld id="{27207C00-BE8D-4B81-AB28-04AA0221EAC8}" type="slidenum">
              <a:rPr lang="zh-TW" altLang="en-US" smtClean="0"/>
              <a:pPr/>
              <a:t>11</a:t>
            </a:fld>
            <a:endParaRPr lang="zh-TW"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357166"/>
            <a:ext cx="8229600" cy="5797573"/>
          </a:xfrm>
        </p:spPr>
        <p:txBody>
          <a:bodyPr/>
          <a:lstStyle/>
          <a:p>
            <a:r>
              <a:rPr lang="zh-TW" altLang="en-US" dirty="0" smtClean="0"/>
              <a:t>指定紋理座標：</a:t>
            </a:r>
            <a:endParaRPr lang="en-US" altLang="zh-TW" dirty="0" smtClean="0"/>
          </a:p>
          <a:p>
            <a:pPr lvl="1"/>
            <a:r>
              <a:rPr lang="en-US" altLang="zh-TW" dirty="0" err="1" smtClean="0"/>
              <a:t>glTexCoord</a:t>
            </a:r>
            <a:r>
              <a:rPr lang="en-US" altLang="zh-TW" dirty="0" smtClean="0"/>
              <a:t>*</a:t>
            </a:r>
            <a:r>
              <a:rPr lang="zh-TW" altLang="en-US" dirty="0" smtClean="0"/>
              <a:t>指令：</a:t>
            </a:r>
            <a:endParaRPr lang="en-US" altLang="zh-TW" dirty="0" smtClean="0"/>
          </a:p>
          <a:p>
            <a:pPr lvl="2"/>
            <a:r>
              <a:rPr lang="zh-TW" altLang="en-US" dirty="0" smtClean="0"/>
              <a:t>功能：設定多邊形上每個頂點所對應的紋理座標</a:t>
            </a:r>
            <a:endParaRPr lang="en-US" altLang="zh-TW" dirty="0" smtClean="0"/>
          </a:p>
          <a:p>
            <a:pPr lvl="2"/>
            <a:r>
              <a:rPr lang="zh-TW" altLang="en-US" dirty="0" smtClean="0"/>
              <a:t>用法：</a:t>
            </a:r>
            <a:r>
              <a:rPr lang="en-US" altLang="zh-TW" dirty="0" smtClean="0"/>
              <a:t>glTexCoord2*(s, t)</a:t>
            </a:r>
          </a:p>
          <a:p>
            <a:pPr lvl="3"/>
            <a:r>
              <a:rPr lang="en-US" altLang="zh-TW" dirty="0" smtClean="0"/>
              <a:t>(s, t)</a:t>
            </a:r>
            <a:r>
              <a:rPr lang="zh-TW" altLang="en-US" dirty="0" smtClean="0"/>
              <a:t>即為所對應的紋理座標</a:t>
            </a:r>
            <a:endParaRPr lang="en-US" altLang="zh-TW" dirty="0" smtClean="0"/>
          </a:p>
          <a:p>
            <a:pPr lvl="2"/>
            <a:r>
              <a:rPr lang="en-US" altLang="zh-TW" dirty="0" err="1" smtClean="0"/>
              <a:t>glTexCoord</a:t>
            </a:r>
            <a:r>
              <a:rPr lang="zh-TW" altLang="en-US" dirty="0" smtClean="0"/>
              <a:t>與</a:t>
            </a:r>
            <a:r>
              <a:rPr lang="en-US" altLang="zh-TW" dirty="0" err="1" smtClean="0"/>
              <a:t>glColor</a:t>
            </a:r>
            <a:r>
              <a:rPr lang="zh-TW" altLang="en-US" dirty="0" smtClean="0"/>
              <a:t>及</a:t>
            </a:r>
            <a:r>
              <a:rPr lang="en-US" altLang="zh-TW" dirty="0" err="1" smtClean="0"/>
              <a:t>glNormal</a:t>
            </a:r>
            <a:r>
              <a:rPr lang="zh-TW" altLang="en-US" dirty="0" smtClean="0"/>
              <a:t>指令的使用相同，都是用來設定</a:t>
            </a:r>
            <a:r>
              <a:rPr lang="en-US" altLang="zh-TW" dirty="0" smtClean="0"/>
              <a:t>OpenGL</a:t>
            </a:r>
            <a:r>
              <a:rPr lang="zh-TW" altLang="en-US" dirty="0" smtClean="0"/>
              <a:t>的狀態變數</a:t>
            </a:r>
            <a:endParaRPr lang="zh-TW" altLang="en-US" dirty="0"/>
          </a:p>
        </p:txBody>
      </p:sp>
      <p:sp>
        <p:nvSpPr>
          <p:cNvPr id="4" name="投影片編號版面配置區 3"/>
          <p:cNvSpPr>
            <a:spLocks noGrp="1"/>
          </p:cNvSpPr>
          <p:nvPr>
            <p:ph type="sldNum" sz="quarter" idx="12"/>
          </p:nvPr>
        </p:nvSpPr>
        <p:spPr/>
        <p:txBody>
          <a:bodyPr/>
          <a:lstStyle/>
          <a:p>
            <a:fld id="{27207C00-BE8D-4B81-AB28-04AA0221EAC8}" type="slidenum">
              <a:rPr lang="zh-TW" altLang="en-US" smtClean="0"/>
              <a:pPr/>
              <a:t>12</a:t>
            </a:fld>
            <a:endParaRPr lang="zh-TW" altLang="en-US" dirty="0"/>
          </a:p>
        </p:txBody>
      </p:sp>
      <p:pic>
        <p:nvPicPr>
          <p:cNvPr id="6" name="圖片 5" descr="TsingHua1.jpg"/>
          <p:cNvPicPr>
            <a:picLocks noChangeAspect="1"/>
          </p:cNvPicPr>
          <p:nvPr/>
        </p:nvPicPr>
        <p:blipFill>
          <a:blip r:embed="rId2" cstate="print"/>
          <a:stretch>
            <a:fillRect/>
          </a:stretch>
        </p:blipFill>
        <p:spPr>
          <a:xfrm>
            <a:off x="1168560" y="3721859"/>
            <a:ext cx="2286016" cy="2361828"/>
          </a:xfrm>
          <a:prstGeom prst="rect">
            <a:avLst/>
          </a:prstGeom>
        </p:spPr>
      </p:pic>
      <p:cxnSp>
        <p:nvCxnSpPr>
          <p:cNvPr id="8" name="直線單箭頭接點 7"/>
          <p:cNvCxnSpPr/>
          <p:nvPr/>
        </p:nvCxnSpPr>
        <p:spPr>
          <a:xfrm>
            <a:off x="1168560" y="6072206"/>
            <a:ext cx="2714644"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p:nvPr/>
        </p:nvCxnSpPr>
        <p:spPr>
          <a:xfrm rot="5400000" flipH="1" flipV="1">
            <a:off x="-189556" y="4714884"/>
            <a:ext cx="2715438" cy="79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3866960" y="5857892"/>
            <a:ext cx="357190" cy="369332"/>
          </a:xfrm>
          <a:prstGeom prst="rect">
            <a:avLst/>
          </a:prstGeom>
          <a:noFill/>
        </p:spPr>
        <p:txBody>
          <a:bodyPr wrap="square" rtlCol="0">
            <a:spAutoFit/>
          </a:bodyPr>
          <a:lstStyle/>
          <a:p>
            <a:r>
              <a:rPr lang="en-US" altLang="zh-TW" dirty="0" smtClean="0">
                <a:solidFill>
                  <a:srgbClr val="FF0000"/>
                </a:solidFill>
              </a:rPr>
              <a:t>s</a:t>
            </a:r>
            <a:endParaRPr lang="zh-TW" altLang="en-US" dirty="0">
              <a:solidFill>
                <a:srgbClr val="FF0000"/>
              </a:solidFill>
            </a:endParaRPr>
          </a:p>
        </p:txBody>
      </p:sp>
      <p:sp>
        <p:nvSpPr>
          <p:cNvPr id="14" name="文字方塊 13"/>
          <p:cNvSpPr txBox="1"/>
          <p:nvPr/>
        </p:nvSpPr>
        <p:spPr>
          <a:xfrm>
            <a:off x="1025684" y="3000372"/>
            <a:ext cx="357190" cy="369332"/>
          </a:xfrm>
          <a:prstGeom prst="rect">
            <a:avLst/>
          </a:prstGeom>
          <a:noFill/>
        </p:spPr>
        <p:txBody>
          <a:bodyPr wrap="square" rtlCol="0">
            <a:spAutoFit/>
          </a:bodyPr>
          <a:lstStyle/>
          <a:p>
            <a:r>
              <a:rPr lang="en-US" altLang="zh-TW" dirty="0" smtClean="0">
                <a:solidFill>
                  <a:srgbClr val="FF0000"/>
                </a:solidFill>
              </a:rPr>
              <a:t>t</a:t>
            </a:r>
            <a:endParaRPr lang="zh-TW" altLang="en-US" dirty="0">
              <a:solidFill>
                <a:srgbClr val="FF0000"/>
              </a:solidFill>
            </a:endParaRPr>
          </a:p>
        </p:txBody>
      </p:sp>
      <p:sp>
        <p:nvSpPr>
          <p:cNvPr id="15" name="文字方塊 14"/>
          <p:cNvSpPr txBox="1"/>
          <p:nvPr/>
        </p:nvSpPr>
        <p:spPr>
          <a:xfrm>
            <a:off x="706072" y="5988242"/>
            <a:ext cx="525118" cy="369332"/>
          </a:xfrm>
          <a:prstGeom prst="rect">
            <a:avLst/>
          </a:prstGeom>
          <a:noFill/>
        </p:spPr>
        <p:txBody>
          <a:bodyPr wrap="square" rtlCol="0">
            <a:spAutoFit/>
          </a:bodyPr>
          <a:lstStyle/>
          <a:p>
            <a:r>
              <a:rPr lang="en-US" altLang="zh-TW" dirty="0" smtClean="0">
                <a:solidFill>
                  <a:srgbClr val="FF0000"/>
                </a:solidFill>
              </a:rPr>
              <a:t>0.0</a:t>
            </a:r>
            <a:endParaRPr lang="zh-TW" altLang="en-US" dirty="0">
              <a:solidFill>
                <a:srgbClr val="FF0000"/>
              </a:solidFill>
            </a:endParaRPr>
          </a:p>
        </p:txBody>
      </p:sp>
      <p:sp>
        <p:nvSpPr>
          <p:cNvPr id="16" name="文字方塊 15"/>
          <p:cNvSpPr txBox="1"/>
          <p:nvPr/>
        </p:nvSpPr>
        <p:spPr>
          <a:xfrm>
            <a:off x="3215210" y="6025820"/>
            <a:ext cx="525118" cy="369332"/>
          </a:xfrm>
          <a:prstGeom prst="rect">
            <a:avLst/>
          </a:prstGeom>
          <a:noFill/>
        </p:spPr>
        <p:txBody>
          <a:bodyPr wrap="square" rtlCol="0">
            <a:spAutoFit/>
          </a:bodyPr>
          <a:lstStyle/>
          <a:p>
            <a:r>
              <a:rPr lang="en-US" altLang="zh-TW" dirty="0" smtClean="0">
                <a:solidFill>
                  <a:srgbClr val="FF0000"/>
                </a:solidFill>
              </a:rPr>
              <a:t>1.0</a:t>
            </a:r>
            <a:endParaRPr lang="zh-TW" altLang="en-US" dirty="0">
              <a:solidFill>
                <a:srgbClr val="FF0000"/>
              </a:solidFill>
            </a:endParaRPr>
          </a:p>
        </p:txBody>
      </p:sp>
      <p:sp>
        <p:nvSpPr>
          <p:cNvPr id="17" name="文字方塊 16"/>
          <p:cNvSpPr txBox="1"/>
          <p:nvPr/>
        </p:nvSpPr>
        <p:spPr>
          <a:xfrm>
            <a:off x="681020" y="3559350"/>
            <a:ext cx="525118" cy="369332"/>
          </a:xfrm>
          <a:prstGeom prst="rect">
            <a:avLst/>
          </a:prstGeom>
          <a:noFill/>
        </p:spPr>
        <p:txBody>
          <a:bodyPr wrap="square" rtlCol="0">
            <a:spAutoFit/>
          </a:bodyPr>
          <a:lstStyle/>
          <a:p>
            <a:r>
              <a:rPr lang="en-US" altLang="zh-TW" dirty="0" smtClean="0">
                <a:solidFill>
                  <a:srgbClr val="FF0000"/>
                </a:solidFill>
              </a:rPr>
              <a:t>1.0</a:t>
            </a:r>
            <a:endParaRPr lang="zh-TW" altLang="en-US" dirty="0">
              <a:solidFill>
                <a:srgbClr val="FF0000"/>
              </a:solidFill>
            </a:endParaRPr>
          </a:p>
        </p:txBody>
      </p:sp>
      <p:sp>
        <p:nvSpPr>
          <p:cNvPr id="18" name="矩形 17"/>
          <p:cNvSpPr/>
          <p:nvPr/>
        </p:nvSpPr>
        <p:spPr>
          <a:xfrm>
            <a:off x="4567366" y="4429132"/>
            <a:ext cx="900000" cy="900000"/>
          </a:xfrm>
          <a:prstGeom prst="rect">
            <a:avLst/>
          </a:prstGeom>
          <a:no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9" name="文字方塊 18"/>
          <p:cNvSpPr txBox="1"/>
          <p:nvPr/>
        </p:nvSpPr>
        <p:spPr>
          <a:xfrm>
            <a:off x="3954642" y="4143380"/>
            <a:ext cx="928694" cy="285752"/>
          </a:xfrm>
          <a:prstGeom prst="rect">
            <a:avLst/>
          </a:prstGeom>
          <a:noFill/>
        </p:spPr>
        <p:txBody>
          <a:bodyPr wrap="square" rtlCol="0">
            <a:spAutoFit/>
          </a:bodyPr>
          <a:lstStyle/>
          <a:p>
            <a:r>
              <a:rPr lang="en-US" altLang="zh-TW" sz="1200" dirty="0" smtClean="0">
                <a:solidFill>
                  <a:srgbClr val="FF0000"/>
                </a:solidFill>
              </a:rPr>
              <a:t>(0.3,0.7)</a:t>
            </a:r>
            <a:endParaRPr lang="zh-TW" altLang="en-US" sz="1200" dirty="0">
              <a:solidFill>
                <a:srgbClr val="FF0000"/>
              </a:solidFill>
            </a:endParaRPr>
          </a:p>
        </p:txBody>
      </p:sp>
      <p:sp>
        <p:nvSpPr>
          <p:cNvPr id="20" name="文字方塊 19"/>
          <p:cNvSpPr txBox="1"/>
          <p:nvPr/>
        </p:nvSpPr>
        <p:spPr>
          <a:xfrm>
            <a:off x="5311964" y="4143380"/>
            <a:ext cx="928694" cy="285752"/>
          </a:xfrm>
          <a:prstGeom prst="rect">
            <a:avLst/>
          </a:prstGeom>
          <a:noFill/>
        </p:spPr>
        <p:txBody>
          <a:bodyPr wrap="square" rtlCol="0">
            <a:spAutoFit/>
          </a:bodyPr>
          <a:lstStyle/>
          <a:p>
            <a:r>
              <a:rPr lang="en-US" altLang="zh-TW" sz="1200" dirty="0" smtClean="0">
                <a:solidFill>
                  <a:srgbClr val="FF0000"/>
                </a:solidFill>
              </a:rPr>
              <a:t>(0.6,0.7)</a:t>
            </a:r>
            <a:endParaRPr lang="zh-TW" altLang="en-US" sz="1200" dirty="0">
              <a:solidFill>
                <a:srgbClr val="FF0000"/>
              </a:solidFill>
            </a:endParaRPr>
          </a:p>
        </p:txBody>
      </p:sp>
      <p:sp>
        <p:nvSpPr>
          <p:cNvPr id="21" name="文字方塊 20"/>
          <p:cNvSpPr txBox="1"/>
          <p:nvPr/>
        </p:nvSpPr>
        <p:spPr>
          <a:xfrm>
            <a:off x="3954642" y="5286388"/>
            <a:ext cx="928694" cy="285752"/>
          </a:xfrm>
          <a:prstGeom prst="rect">
            <a:avLst/>
          </a:prstGeom>
          <a:noFill/>
        </p:spPr>
        <p:txBody>
          <a:bodyPr wrap="square" rtlCol="0">
            <a:spAutoFit/>
          </a:bodyPr>
          <a:lstStyle/>
          <a:p>
            <a:r>
              <a:rPr lang="en-US" altLang="zh-TW" sz="1200" dirty="0" smtClean="0">
                <a:solidFill>
                  <a:srgbClr val="FF0000"/>
                </a:solidFill>
              </a:rPr>
              <a:t>(0.1,0.3)</a:t>
            </a:r>
            <a:endParaRPr lang="zh-TW" altLang="en-US" sz="1200" dirty="0">
              <a:solidFill>
                <a:srgbClr val="FF0000"/>
              </a:solidFill>
            </a:endParaRPr>
          </a:p>
        </p:txBody>
      </p:sp>
      <p:sp>
        <p:nvSpPr>
          <p:cNvPr id="22" name="文字方塊 21"/>
          <p:cNvSpPr txBox="1"/>
          <p:nvPr/>
        </p:nvSpPr>
        <p:spPr>
          <a:xfrm>
            <a:off x="5383402" y="5311440"/>
            <a:ext cx="928694" cy="285752"/>
          </a:xfrm>
          <a:prstGeom prst="rect">
            <a:avLst/>
          </a:prstGeom>
          <a:noFill/>
        </p:spPr>
        <p:txBody>
          <a:bodyPr wrap="square" rtlCol="0">
            <a:spAutoFit/>
          </a:bodyPr>
          <a:lstStyle/>
          <a:p>
            <a:r>
              <a:rPr lang="en-US" altLang="zh-TW" sz="1200" dirty="0" smtClean="0">
                <a:solidFill>
                  <a:srgbClr val="FF0000"/>
                </a:solidFill>
              </a:rPr>
              <a:t>(0.8,0.3)</a:t>
            </a:r>
            <a:endParaRPr lang="zh-TW" altLang="en-US" sz="1200" dirty="0">
              <a:solidFill>
                <a:srgbClr val="FF0000"/>
              </a:solidFill>
            </a:endParaRPr>
          </a:p>
        </p:txBody>
      </p:sp>
      <p:sp>
        <p:nvSpPr>
          <p:cNvPr id="23" name="向右箭號 22"/>
          <p:cNvSpPr/>
          <p:nvPr/>
        </p:nvSpPr>
        <p:spPr>
          <a:xfrm>
            <a:off x="6190554" y="4731128"/>
            <a:ext cx="357190" cy="21431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4" name="梯形 23"/>
          <p:cNvSpPr/>
          <p:nvPr/>
        </p:nvSpPr>
        <p:spPr>
          <a:xfrm>
            <a:off x="1454312" y="4429132"/>
            <a:ext cx="1676934" cy="1071570"/>
          </a:xfrm>
          <a:prstGeom prst="trapezoid">
            <a:avLst/>
          </a:prstGeom>
          <a:noFill/>
          <a:ln w="19050">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6" name="手繪多邊形 25"/>
          <p:cNvSpPr/>
          <p:nvPr/>
        </p:nvSpPr>
        <p:spPr>
          <a:xfrm>
            <a:off x="1730495" y="3863365"/>
            <a:ext cx="2367419" cy="515655"/>
          </a:xfrm>
          <a:custGeom>
            <a:avLst/>
            <a:gdLst>
              <a:gd name="connsiteX0" fmla="*/ 2367419 w 2367419"/>
              <a:gd name="connsiteY0" fmla="*/ 277660 h 515655"/>
              <a:gd name="connsiteX1" fmla="*/ 1064713 w 2367419"/>
              <a:gd name="connsiteY1" fmla="*/ 39666 h 515655"/>
              <a:gd name="connsiteX2" fmla="*/ 0 w 2367419"/>
              <a:gd name="connsiteY2" fmla="*/ 515655 h 515655"/>
            </a:gdLst>
            <a:ahLst/>
            <a:cxnLst>
              <a:cxn ang="0">
                <a:pos x="connsiteX0" y="connsiteY0"/>
              </a:cxn>
              <a:cxn ang="0">
                <a:pos x="connsiteX1" y="connsiteY1"/>
              </a:cxn>
              <a:cxn ang="0">
                <a:pos x="connsiteX2" y="connsiteY2"/>
              </a:cxn>
            </a:cxnLst>
            <a:rect l="l" t="t" r="r" b="b"/>
            <a:pathLst>
              <a:path w="2367419" h="515655">
                <a:moveTo>
                  <a:pt x="2367419" y="277660"/>
                </a:moveTo>
                <a:cubicBezTo>
                  <a:pt x="1913351" y="138830"/>
                  <a:pt x="1459283" y="0"/>
                  <a:pt x="1064713" y="39666"/>
                </a:cubicBezTo>
                <a:cubicBezTo>
                  <a:pt x="670143" y="79332"/>
                  <a:pt x="335071" y="297493"/>
                  <a:pt x="0" y="515655"/>
                </a:cubicBezTo>
              </a:path>
            </a:pathLst>
          </a:cu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8" name="手繪多邊形 27"/>
          <p:cNvSpPr/>
          <p:nvPr/>
        </p:nvSpPr>
        <p:spPr>
          <a:xfrm>
            <a:off x="3183514" y="5568992"/>
            <a:ext cx="2530258" cy="283924"/>
          </a:xfrm>
          <a:custGeom>
            <a:avLst/>
            <a:gdLst>
              <a:gd name="connsiteX0" fmla="*/ 2530258 w 2530258"/>
              <a:gd name="connsiteY0" fmla="*/ 50105 h 283924"/>
              <a:gd name="connsiteX1" fmla="*/ 1503124 w 2530258"/>
              <a:gd name="connsiteY1" fmla="*/ 275573 h 283924"/>
              <a:gd name="connsiteX2" fmla="*/ 0 w 2530258"/>
              <a:gd name="connsiteY2" fmla="*/ 0 h 283924"/>
            </a:gdLst>
            <a:ahLst/>
            <a:cxnLst>
              <a:cxn ang="0">
                <a:pos x="connsiteX0" y="connsiteY0"/>
              </a:cxn>
              <a:cxn ang="0">
                <a:pos x="connsiteX1" y="connsiteY1"/>
              </a:cxn>
              <a:cxn ang="0">
                <a:pos x="connsiteX2" y="connsiteY2"/>
              </a:cxn>
            </a:cxnLst>
            <a:rect l="l" t="t" r="r" b="b"/>
            <a:pathLst>
              <a:path w="2530258" h="283924">
                <a:moveTo>
                  <a:pt x="2530258" y="50105"/>
                </a:moveTo>
                <a:cubicBezTo>
                  <a:pt x="2227546" y="167014"/>
                  <a:pt x="1924834" y="283924"/>
                  <a:pt x="1503124" y="275573"/>
                </a:cubicBezTo>
                <a:cubicBezTo>
                  <a:pt x="1081414" y="267222"/>
                  <a:pt x="540707" y="133611"/>
                  <a:pt x="0" y="0"/>
                </a:cubicBezTo>
              </a:path>
            </a:pathLst>
          </a:cu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pic>
        <p:nvPicPr>
          <p:cNvPr id="29" name="圖片 28" descr="0temp.jpg"/>
          <p:cNvPicPr>
            <a:picLocks noChangeAspect="1"/>
          </p:cNvPicPr>
          <p:nvPr/>
        </p:nvPicPr>
        <p:blipFill>
          <a:blip r:embed="rId3" cstate="print"/>
          <a:stretch>
            <a:fillRect/>
          </a:stretch>
        </p:blipFill>
        <p:spPr>
          <a:xfrm>
            <a:off x="6824688" y="4143380"/>
            <a:ext cx="1390650" cy="139065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357166"/>
            <a:ext cx="8229600" cy="5797573"/>
          </a:xfrm>
        </p:spPr>
        <p:txBody>
          <a:bodyPr/>
          <a:lstStyle/>
          <a:p>
            <a:r>
              <a:rPr lang="zh-TW" altLang="en-US" dirty="0" smtClean="0"/>
              <a:t>其他相關指令：</a:t>
            </a:r>
            <a:endParaRPr lang="en-US" altLang="zh-TW" dirty="0" smtClean="0"/>
          </a:p>
          <a:p>
            <a:pPr lvl="1"/>
            <a:r>
              <a:rPr lang="en-US" altLang="zh-TW" dirty="0" err="1" smtClean="0"/>
              <a:t>glTexEnv</a:t>
            </a:r>
            <a:r>
              <a:rPr lang="en-US" altLang="zh-TW" dirty="0" smtClean="0"/>
              <a:t>*</a:t>
            </a:r>
            <a:r>
              <a:rPr lang="zh-TW" altLang="en-US" dirty="0" smtClean="0"/>
              <a:t>指令：</a:t>
            </a:r>
            <a:endParaRPr lang="en-US" altLang="zh-TW" dirty="0" smtClean="0"/>
          </a:p>
          <a:p>
            <a:pPr lvl="2"/>
            <a:r>
              <a:rPr lang="zh-TW" altLang="en-US" dirty="0" smtClean="0"/>
              <a:t>功能：設定紋理貼圖的一些環境參數</a:t>
            </a:r>
            <a:endParaRPr lang="en-US" altLang="zh-TW" dirty="0" smtClean="0"/>
          </a:p>
          <a:p>
            <a:pPr lvl="2"/>
            <a:r>
              <a:rPr lang="zh-TW" altLang="en-US" dirty="0" smtClean="0"/>
              <a:t>常用的用法：</a:t>
            </a:r>
            <a:endParaRPr lang="en-US" altLang="zh-TW" dirty="0" smtClean="0"/>
          </a:p>
          <a:p>
            <a:pPr lvl="3"/>
            <a:endParaRPr lang="zh-TW" altLang="en-US" dirty="0"/>
          </a:p>
        </p:txBody>
      </p:sp>
      <p:sp>
        <p:nvSpPr>
          <p:cNvPr id="4" name="投影片編號版面配置區 3"/>
          <p:cNvSpPr>
            <a:spLocks noGrp="1"/>
          </p:cNvSpPr>
          <p:nvPr>
            <p:ph type="sldNum" sz="quarter" idx="12"/>
          </p:nvPr>
        </p:nvSpPr>
        <p:spPr/>
        <p:txBody>
          <a:bodyPr/>
          <a:lstStyle/>
          <a:p>
            <a:fld id="{27207C00-BE8D-4B81-AB28-04AA0221EAC8}" type="slidenum">
              <a:rPr lang="zh-TW" altLang="en-US" smtClean="0"/>
              <a:pPr/>
              <a:t>13</a:t>
            </a:fld>
            <a:endParaRPr lang="zh-TW" altLang="en-US" dirty="0"/>
          </a:p>
        </p:txBody>
      </p:sp>
      <p:sp>
        <p:nvSpPr>
          <p:cNvPr id="5" name="矩形 4"/>
          <p:cNvSpPr/>
          <p:nvPr/>
        </p:nvSpPr>
        <p:spPr>
          <a:xfrm>
            <a:off x="1571604" y="2357430"/>
            <a:ext cx="6429420" cy="714380"/>
          </a:xfrm>
          <a:prstGeom prst="rect">
            <a:avLst/>
          </a:prstGeom>
          <a:solidFill>
            <a:srgbClr val="FFFF99"/>
          </a:solidFill>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r>
              <a:rPr lang="en-US" altLang="zh-TW" sz="1200" dirty="0" err="1" smtClean="0">
                <a:latin typeface="BatangChe" pitchFamily="49" charset="-127"/>
                <a:ea typeface="BatangChe" pitchFamily="49" charset="-127"/>
              </a:rPr>
              <a:t>Gl.glTexEnvf</a:t>
            </a:r>
            <a:r>
              <a:rPr lang="en-US" altLang="zh-TW" sz="1200" dirty="0" smtClean="0">
                <a:latin typeface="BatangChe" pitchFamily="49" charset="-127"/>
                <a:ea typeface="BatangChe" pitchFamily="49" charset="-127"/>
              </a:rPr>
              <a:t>(</a:t>
            </a:r>
            <a:r>
              <a:rPr lang="en-US" altLang="zh-TW" sz="1200" dirty="0" err="1" smtClean="0">
                <a:latin typeface="BatangChe" pitchFamily="49" charset="-127"/>
                <a:ea typeface="BatangChe" pitchFamily="49" charset="-127"/>
              </a:rPr>
              <a:t>Gl.GL_TEXTURE_ENV</a:t>
            </a:r>
            <a:r>
              <a:rPr lang="en-US" altLang="zh-TW" sz="1200" dirty="0" smtClean="0">
                <a:latin typeface="BatangChe" pitchFamily="49" charset="-127"/>
                <a:ea typeface="BatangChe" pitchFamily="49" charset="-127"/>
              </a:rPr>
              <a:t>, </a:t>
            </a:r>
            <a:r>
              <a:rPr lang="en-US" altLang="zh-TW" sz="1200" dirty="0" err="1" smtClean="0">
                <a:latin typeface="BatangChe" pitchFamily="49" charset="-127"/>
                <a:ea typeface="BatangChe" pitchFamily="49" charset="-127"/>
              </a:rPr>
              <a:t>Gl.GL_TEXTURE_ENV_MODE</a:t>
            </a:r>
            <a:r>
              <a:rPr lang="en-US" altLang="zh-TW" sz="1200" dirty="0" smtClean="0">
                <a:latin typeface="BatangChe" pitchFamily="49" charset="-127"/>
                <a:ea typeface="BatangChe" pitchFamily="49" charset="-127"/>
              </a:rPr>
              <a:t>, </a:t>
            </a:r>
            <a:r>
              <a:rPr lang="en-US" altLang="zh-TW" sz="1200" dirty="0" err="1" smtClean="0">
                <a:latin typeface="BatangChe" pitchFamily="49" charset="-127"/>
                <a:ea typeface="BatangChe" pitchFamily="49" charset="-127"/>
              </a:rPr>
              <a:t>Gl.</a:t>
            </a:r>
            <a:r>
              <a:rPr lang="en-US" altLang="zh-TW" sz="1200" dirty="0" err="1" smtClean="0">
                <a:solidFill>
                  <a:srgbClr val="FF0000"/>
                </a:solidFill>
                <a:latin typeface="BatangChe" pitchFamily="49" charset="-127"/>
                <a:ea typeface="BatangChe" pitchFamily="49" charset="-127"/>
              </a:rPr>
              <a:t>GL_MODULATE</a:t>
            </a:r>
            <a:r>
              <a:rPr lang="en-US" altLang="zh-TW" sz="1200" dirty="0" smtClean="0">
                <a:latin typeface="BatangChe" pitchFamily="49" charset="-127"/>
                <a:ea typeface="BatangChe" pitchFamily="49" charset="-127"/>
              </a:rPr>
              <a:t>);</a:t>
            </a:r>
          </a:p>
          <a:p>
            <a:r>
              <a:rPr lang="en-US" altLang="zh-TW" sz="1200" dirty="0" smtClean="0">
                <a:latin typeface="BatangChe" pitchFamily="49" charset="-127"/>
                <a:ea typeface="BatangChe" pitchFamily="49" charset="-127"/>
              </a:rPr>
              <a:t>// </a:t>
            </a:r>
            <a:r>
              <a:rPr lang="en-US" altLang="zh-TW" sz="1200" dirty="0" err="1" smtClean="0">
                <a:latin typeface="BatangChe" pitchFamily="49" charset="-127"/>
                <a:ea typeface="BatangChe" pitchFamily="49" charset="-127"/>
              </a:rPr>
              <a:t>Gl.glTexEnvf</a:t>
            </a:r>
            <a:r>
              <a:rPr lang="en-US" altLang="zh-TW" sz="1200" dirty="0" smtClean="0">
                <a:latin typeface="BatangChe" pitchFamily="49" charset="-127"/>
                <a:ea typeface="BatangChe" pitchFamily="49" charset="-127"/>
              </a:rPr>
              <a:t>(</a:t>
            </a:r>
            <a:r>
              <a:rPr lang="en-US" altLang="zh-TW" sz="1200" dirty="0" err="1" smtClean="0">
                <a:latin typeface="BatangChe" pitchFamily="49" charset="-127"/>
                <a:ea typeface="BatangChe" pitchFamily="49" charset="-127"/>
              </a:rPr>
              <a:t>Gl.GL_TEXTURE_ENV</a:t>
            </a:r>
            <a:r>
              <a:rPr lang="en-US" altLang="zh-TW" sz="1200" dirty="0" smtClean="0">
                <a:latin typeface="BatangChe" pitchFamily="49" charset="-127"/>
                <a:ea typeface="BatangChe" pitchFamily="49" charset="-127"/>
              </a:rPr>
              <a:t>, </a:t>
            </a:r>
            <a:r>
              <a:rPr lang="en-US" altLang="zh-TW" sz="1200" dirty="0" err="1" smtClean="0">
                <a:latin typeface="BatangChe" pitchFamily="49" charset="-127"/>
                <a:ea typeface="BatangChe" pitchFamily="49" charset="-127"/>
              </a:rPr>
              <a:t>Gl.GL_TEXTURE_ENV_MODE</a:t>
            </a:r>
            <a:r>
              <a:rPr lang="en-US" altLang="zh-TW" sz="1200" dirty="0" smtClean="0">
                <a:latin typeface="BatangChe" pitchFamily="49" charset="-127"/>
                <a:ea typeface="BatangChe" pitchFamily="49" charset="-127"/>
              </a:rPr>
              <a:t>, </a:t>
            </a:r>
            <a:r>
              <a:rPr lang="en-US" altLang="zh-TW" sz="1200" dirty="0" err="1" smtClean="0">
                <a:latin typeface="BatangChe" pitchFamily="49" charset="-127"/>
                <a:ea typeface="BatangChe" pitchFamily="49" charset="-127"/>
              </a:rPr>
              <a:t>Gl.</a:t>
            </a:r>
            <a:r>
              <a:rPr lang="en-US" altLang="zh-TW" sz="1200" dirty="0" err="1" smtClean="0">
                <a:solidFill>
                  <a:srgbClr val="FF0000"/>
                </a:solidFill>
                <a:latin typeface="BatangChe" pitchFamily="49" charset="-127"/>
                <a:ea typeface="BatangChe" pitchFamily="49" charset="-127"/>
              </a:rPr>
              <a:t>GL_DECAL</a:t>
            </a:r>
            <a:r>
              <a:rPr lang="en-US" altLang="zh-TW" sz="1200" dirty="0" smtClean="0">
                <a:latin typeface="BatangChe" pitchFamily="49" charset="-127"/>
                <a:ea typeface="BatangChe" pitchFamily="49" charset="-127"/>
              </a:rPr>
              <a:t>);</a:t>
            </a:r>
          </a:p>
        </p:txBody>
      </p:sp>
      <p:pic>
        <p:nvPicPr>
          <p:cNvPr id="6" name="圖片 5" descr="0temp.jpg"/>
          <p:cNvPicPr>
            <a:picLocks noChangeAspect="1"/>
          </p:cNvPicPr>
          <p:nvPr/>
        </p:nvPicPr>
        <p:blipFill>
          <a:blip r:embed="rId2" cstate="print"/>
          <a:stretch>
            <a:fillRect/>
          </a:stretch>
        </p:blipFill>
        <p:spPr>
          <a:xfrm>
            <a:off x="2357422" y="3429000"/>
            <a:ext cx="1959070" cy="2786082"/>
          </a:xfrm>
          <a:prstGeom prst="rect">
            <a:avLst/>
          </a:prstGeom>
        </p:spPr>
      </p:pic>
      <p:pic>
        <p:nvPicPr>
          <p:cNvPr id="7" name="圖片 6" descr="0temp.jpg"/>
          <p:cNvPicPr>
            <a:picLocks noChangeAspect="1"/>
          </p:cNvPicPr>
          <p:nvPr/>
        </p:nvPicPr>
        <p:blipFill>
          <a:blip r:embed="rId3" cstate="print"/>
          <a:stretch>
            <a:fillRect/>
          </a:stretch>
        </p:blipFill>
        <p:spPr>
          <a:xfrm>
            <a:off x="4786314" y="3429000"/>
            <a:ext cx="1959293" cy="2786400"/>
          </a:xfrm>
          <a:prstGeom prst="rect">
            <a:avLst/>
          </a:prstGeom>
        </p:spPr>
      </p:pic>
      <p:sp>
        <p:nvSpPr>
          <p:cNvPr id="8" name="文字方塊 7"/>
          <p:cNvSpPr txBox="1"/>
          <p:nvPr/>
        </p:nvSpPr>
        <p:spPr>
          <a:xfrm>
            <a:off x="714348" y="3714752"/>
            <a:ext cx="1571636" cy="1169551"/>
          </a:xfrm>
          <a:prstGeom prst="rect">
            <a:avLst/>
          </a:prstGeom>
          <a:noFill/>
        </p:spPr>
        <p:txBody>
          <a:bodyPr wrap="square" rtlCol="0">
            <a:spAutoFit/>
          </a:bodyPr>
          <a:lstStyle/>
          <a:p>
            <a:r>
              <a:rPr lang="en-US" altLang="zh-TW" sz="1400" dirty="0" smtClean="0">
                <a:solidFill>
                  <a:srgbClr val="FF0000"/>
                </a:solidFill>
              </a:rPr>
              <a:t>GL_MODULATE :</a:t>
            </a:r>
          </a:p>
          <a:p>
            <a:r>
              <a:rPr lang="zh-TW" altLang="en-US" sz="1400" dirty="0" smtClean="0">
                <a:solidFill>
                  <a:srgbClr val="FF0000"/>
                </a:solidFill>
              </a:rPr>
              <a:t>貼上的圖片會與光影效果所計算出來的顏色混合在一起</a:t>
            </a:r>
            <a:endParaRPr lang="zh-TW" altLang="en-US" sz="1400" dirty="0">
              <a:solidFill>
                <a:srgbClr val="FF0000"/>
              </a:solidFill>
            </a:endParaRPr>
          </a:p>
        </p:txBody>
      </p:sp>
      <p:sp>
        <p:nvSpPr>
          <p:cNvPr id="9" name="文字方塊 8"/>
          <p:cNvSpPr txBox="1"/>
          <p:nvPr/>
        </p:nvSpPr>
        <p:spPr>
          <a:xfrm>
            <a:off x="6929454" y="3714752"/>
            <a:ext cx="1571636" cy="954107"/>
          </a:xfrm>
          <a:prstGeom prst="rect">
            <a:avLst/>
          </a:prstGeom>
          <a:noFill/>
        </p:spPr>
        <p:txBody>
          <a:bodyPr wrap="square" rtlCol="0">
            <a:spAutoFit/>
          </a:bodyPr>
          <a:lstStyle/>
          <a:p>
            <a:r>
              <a:rPr lang="en-US" altLang="zh-TW" sz="1400" dirty="0" smtClean="0">
                <a:solidFill>
                  <a:srgbClr val="FF0000"/>
                </a:solidFill>
              </a:rPr>
              <a:t>GL_DECAL :</a:t>
            </a:r>
          </a:p>
          <a:p>
            <a:r>
              <a:rPr lang="zh-TW" altLang="en-US" sz="1400" dirty="0" smtClean="0">
                <a:solidFill>
                  <a:srgbClr val="FF0000"/>
                </a:solidFill>
              </a:rPr>
              <a:t>直接用紋理圖片的顏色取代該像素的顏色</a:t>
            </a:r>
            <a:endParaRPr lang="zh-TW" altLang="en-US" sz="1400" dirty="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500043"/>
            <a:ext cx="8229600" cy="5654696"/>
          </a:xfrm>
        </p:spPr>
        <p:txBody>
          <a:bodyPr/>
          <a:lstStyle/>
          <a:p>
            <a:pPr lvl="1"/>
            <a:r>
              <a:rPr lang="zh-TW" altLang="en-US" dirty="0" smtClean="0"/>
              <a:t>開啟紋理貼圖功能：</a:t>
            </a:r>
            <a:endParaRPr lang="en-US" altLang="zh-TW" dirty="0" smtClean="0"/>
          </a:p>
          <a:p>
            <a:pPr lvl="2"/>
            <a:r>
              <a:rPr lang="en-US" altLang="zh-TW" dirty="0" err="1" smtClean="0"/>
              <a:t>glEnable</a:t>
            </a:r>
            <a:r>
              <a:rPr lang="en-US" altLang="zh-TW" dirty="0" smtClean="0"/>
              <a:t>(GL_TEXTURE_2D)</a:t>
            </a:r>
          </a:p>
          <a:p>
            <a:pPr lvl="1"/>
            <a:r>
              <a:rPr lang="zh-TW" altLang="en-US" dirty="0" smtClean="0"/>
              <a:t>關閉紋理貼圖功能</a:t>
            </a:r>
            <a:endParaRPr lang="en-US" altLang="zh-TW" dirty="0" smtClean="0"/>
          </a:p>
          <a:p>
            <a:pPr lvl="2"/>
            <a:r>
              <a:rPr lang="en-US" altLang="zh-TW" dirty="0" err="1" smtClean="0"/>
              <a:t>glDisable</a:t>
            </a:r>
            <a:r>
              <a:rPr lang="en-US" altLang="zh-TW" dirty="0" smtClean="0"/>
              <a:t>(GL_TEXTURE_2D)</a:t>
            </a:r>
          </a:p>
        </p:txBody>
      </p:sp>
      <p:sp>
        <p:nvSpPr>
          <p:cNvPr id="4" name="投影片編號版面配置區 3"/>
          <p:cNvSpPr>
            <a:spLocks noGrp="1"/>
          </p:cNvSpPr>
          <p:nvPr>
            <p:ph type="sldNum" sz="quarter" idx="12"/>
          </p:nvPr>
        </p:nvSpPr>
        <p:spPr/>
        <p:txBody>
          <a:bodyPr/>
          <a:lstStyle/>
          <a:p>
            <a:fld id="{27207C00-BE8D-4B81-AB28-04AA0221EAC8}" type="slidenum">
              <a:rPr lang="zh-TW" altLang="en-US" smtClean="0"/>
              <a:pPr/>
              <a:t>14</a:t>
            </a:fld>
            <a:endParaRPr lang="zh-TW"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紋理貼圖範例</a:t>
            </a:r>
            <a:endParaRPr lang="zh-TW" altLang="en-US" dirty="0"/>
          </a:p>
        </p:txBody>
      </p:sp>
      <p:sp>
        <p:nvSpPr>
          <p:cNvPr id="3" name="內容版面配置區 2"/>
          <p:cNvSpPr>
            <a:spLocks noGrp="1"/>
          </p:cNvSpPr>
          <p:nvPr>
            <p:ph idx="1"/>
          </p:nvPr>
        </p:nvSpPr>
        <p:spPr/>
        <p:txBody>
          <a:bodyPr/>
          <a:lstStyle/>
          <a:p>
            <a:r>
              <a:rPr lang="zh-TW" altLang="en-US" dirty="0" smtClean="0"/>
              <a:t>海報、桌子、</a:t>
            </a:r>
            <a:endParaRPr lang="en-US" altLang="zh-TW" dirty="0" smtClean="0"/>
          </a:p>
          <a:p>
            <a:pPr>
              <a:buNone/>
            </a:pPr>
            <a:r>
              <a:rPr lang="zh-TW" altLang="en-US" dirty="0" smtClean="0"/>
              <a:t>書、地球儀、</a:t>
            </a:r>
            <a:endParaRPr lang="en-US" altLang="zh-TW" dirty="0" smtClean="0"/>
          </a:p>
          <a:p>
            <a:pPr>
              <a:buNone/>
            </a:pPr>
            <a:r>
              <a:rPr lang="zh-TW" altLang="en-US" dirty="0" smtClean="0"/>
              <a:t>可口可樂</a:t>
            </a:r>
            <a:endParaRPr lang="zh-TW" altLang="en-US" dirty="0"/>
          </a:p>
        </p:txBody>
      </p:sp>
      <p:sp>
        <p:nvSpPr>
          <p:cNvPr id="4" name="投影片編號版面配置區 3"/>
          <p:cNvSpPr>
            <a:spLocks noGrp="1"/>
          </p:cNvSpPr>
          <p:nvPr>
            <p:ph type="sldNum" sz="quarter" idx="12"/>
          </p:nvPr>
        </p:nvSpPr>
        <p:spPr/>
        <p:txBody>
          <a:bodyPr/>
          <a:lstStyle/>
          <a:p>
            <a:fld id="{27207C00-BE8D-4B81-AB28-04AA0221EAC8}" type="slidenum">
              <a:rPr lang="zh-TW" altLang="en-US" smtClean="0"/>
              <a:pPr/>
              <a:t>15</a:t>
            </a:fld>
            <a:endParaRPr lang="zh-TW" altLang="en-US"/>
          </a:p>
        </p:txBody>
      </p:sp>
      <p:pic>
        <p:nvPicPr>
          <p:cNvPr id="5" name="圖片 4" descr="0temp.jpg"/>
          <p:cNvPicPr>
            <a:picLocks noChangeAspect="1"/>
          </p:cNvPicPr>
          <p:nvPr/>
        </p:nvPicPr>
        <p:blipFill>
          <a:blip r:embed="rId2" cstate="print"/>
          <a:stretch>
            <a:fillRect/>
          </a:stretch>
        </p:blipFill>
        <p:spPr>
          <a:xfrm>
            <a:off x="3467115" y="1428736"/>
            <a:ext cx="5105413" cy="479924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2" y="357166"/>
            <a:ext cx="8318529" cy="5797573"/>
          </a:xfrm>
        </p:spPr>
        <p:txBody>
          <a:bodyPr/>
          <a:lstStyle/>
          <a:p>
            <a:r>
              <a:rPr lang="en-US" altLang="zh-TW" dirty="0" smtClean="0"/>
              <a:t>Devil</a:t>
            </a:r>
            <a:r>
              <a:rPr lang="zh-TW" altLang="en-US" dirty="0" smtClean="0"/>
              <a:t>函式庫：</a:t>
            </a:r>
            <a:endParaRPr lang="en-US" altLang="zh-TW" dirty="0" smtClean="0"/>
          </a:p>
          <a:p>
            <a:pPr lvl="1"/>
            <a:r>
              <a:rPr lang="en-US" altLang="zh-TW" dirty="0" smtClean="0"/>
              <a:t>Tao Framework</a:t>
            </a:r>
            <a:r>
              <a:rPr lang="zh-TW" altLang="en-US" dirty="0" smtClean="0"/>
              <a:t>的</a:t>
            </a:r>
            <a:r>
              <a:rPr lang="en-US" altLang="zh-TW" dirty="0" smtClean="0"/>
              <a:t>Devil</a:t>
            </a:r>
            <a:r>
              <a:rPr lang="zh-TW" altLang="en-US" dirty="0" smtClean="0"/>
              <a:t>函式庫提供了需多影像處理的指令，包含載入影像以及影像的縮放等</a:t>
            </a:r>
            <a:endParaRPr lang="en-US" altLang="zh-TW" dirty="0" smtClean="0"/>
          </a:p>
          <a:p>
            <a:pPr lvl="1"/>
            <a:r>
              <a:rPr lang="en-US" altLang="zh-TW" dirty="0" smtClean="0"/>
              <a:t>Devil</a:t>
            </a:r>
            <a:r>
              <a:rPr lang="zh-TW" altLang="en-US" dirty="0" smtClean="0"/>
              <a:t>函式庫中有兩個子函式庫</a:t>
            </a:r>
            <a:r>
              <a:rPr lang="en-US" altLang="zh-TW" dirty="0" smtClean="0"/>
              <a:t>:</a:t>
            </a:r>
            <a:r>
              <a:rPr lang="en-US" altLang="zh-TW" dirty="0" err="1" smtClean="0"/>
              <a:t>il</a:t>
            </a:r>
            <a:r>
              <a:rPr lang="zh-TW" altLang="en-US" dirty="0" smtClean="0"/>
              <a:t>及</a:t>
            </a:r>
            <a:r>
              <a:rPr lang="en-US" altLang="zh-TW" dirty="0" err="1" smtClean="0"/>
              <a:t>ilu</a:t>
            </a:r>
            <a:r>
              <a:rPr lang="zh-TW" altLang="en-US" dirty="0" smtClean="0"/>
              <a:t>函式庫，欲在</a:t>
            </a:r>
            <a:r>
              <a:rPr lang="en-US" altLang="zh-TW" dirty="0" smtClean="0"/>
              <a:t>C#</a:t>
            </a:r>
            <a:r>
              <a:rPr lang="zh-TW" altLang="en-US" dirty="0" smtClean="0"/>
              <a:t>中使用此兩函式庫必須</a:t>
            </a:r>
            <a:endParaRPr lang="en-US" altLang="zh-TW" dirty="0" smtClean="0"/>
          </a:p>
          <a:p>
            <a:pPr lvl="2">
              <a:buNone/>
            </a:pPr>
            <a:r>
              <a:rPr lang="en-US" altLang="zh-TW" dirty="0" smtClean="0"/>
              <a:t>1. </a:t>
            </a:r>
            <a:r>
              <a:rPr lang="zh-TW" altLang="en-US" dirty="0" smtClean="0"/>
              <a:t>將</a:t>
            </a:r>
            <a:r>
              <a:rPr lang="en-US" altLang="zh-TW" dirty="0" smtClean="0"/>
              <a:t>Tao Framework</a:t>
            </a:r>
            <a:r>
              <a:rPr lang="zh-TW" altLang="en-US" dirty="0" smtClean="0"/>
              <a:t>安裝目錄</a:t>
            </a:r>
            <a:r>
              <a:rPr lang="en-US" altLang="zh-TW" dirty="0" smtClean="0"/>
              <a:t>lib</a:t>
            </a:r>
            <a:r>
              <a:rPr lang="zh-TW" altLang="en-US" dirty="0" smtClean="0"/>
              <a:t>子目錄下的</a:t>
            </a:r>
            <a:r>
              <a:rPr lang="en-US" altLang="zh-TW" dirty="0" smtClean="0"/>
              <a:t>Devil.dll</a:t>
            </a:r>
            <a:r>
              <a:rPr lang="zh-TW" altLang="en-US" dirty="0" smtClean="0"/>
              <a:t>及</a:t>
            </a:r>
            <a:r>
              <a:rPr lang="en-US" altLang="zh-TW" dirty="0" smtClean="0"/>
              <a:t>ILU.dll</a:t>
            </a:r>
            <a:r>
              <a:rPr lang="zh-TW" altLang="en-US" dirty="0" smtClean="0"/>
              <a:t>兩個檔案複製至</a:t>
            </a:r>
            <a:r>
              <a:rPr lang="en-US" altLang="zh-TW" dirty="0" smtClean="0"/>
              <a:t>Windows</a:t>
            </a:r>
            <a:r>
              <a:rPr lang="zh-TW" altLang="en-US" dirty="0" smtClean="0"/>
              <a:t>的</a:t>
            </a:r>
            <a:r>
              <a:rPr lang="en-US" altLang="zh-TW" dirty="0" smtClean="0"/>
              <a:t>system32</a:t>
            </a:r>
            <a:r>
              <a:rPr lang="zh-TW" altLang="en-US" dirty="0" smtClean="0"/>
              <a:t>目錄下</a:t>
            </a:r>
            <a:endParaRPr lang="en-US" altLang="zh-TW" dirty="0" smtClean="0"/>
          </a:p>
          <a:p>
            <a:pPr lvl="2">
              <a:buNone/>
            </a:pPr>
            <a:r>
              <a:rPr lang="en-US" altLang="zh-TW" dirty="0" smtClean="0"/>
              <a:t>2. </a:t>
            </a:r>
            <a:r>
              <a:rPr lang="zh-TW" altLang="en-US" dirty="0" smtClean="0"/>
              <a:t>在方案總管中加入</a:t>
            </a:r>
            <a:r>
              <a:rPr lang="en-US" altLang="zh-TW" dirty="0" err="1" smtClean="0"/>
              <a:t>Tao.Devil</a:t>
            </a:r>
            <a:r>
              <a:rPr lang="zh-TW" altLang="en-US" dirty="0" smtClean="0"/>
              <a:t>的參考</a:t>
            </a:r>
            <a:endParaRPr lang="en-US" altLang="zh-TW" dirty="0" smtClean="0"/>
          </a:p>
          <a:p>
            <a:pPr lvl="2">
              <a:buNone/>
            </a:pPr>
            <a:r>
              <a:rPr lang="en-US" altLang="zh-TW" dirty="0" smtClean="0"/>
              <a:t>3. </a:t>
            </a:r>
            <a:r>
              <a:rPr lang="zh-TW" altLang="en-US" dirty="0" smtClean="0"/>
              <a:t>加入使用</a:t>
            </a:r>
            <a:r>
              <a:rPr lang="en-US" altLang="zh-TW" dirty="0" err="1" smtClean="0"/>
              <a:t>Tao.Devil</a:t>
            </a:r>
            <a:r>
              <a:rPr lang="zh-TW" altLang="en-US" dirty="0" smtClean="0"/>
              <a:t>的命名空間</a:t>
            </a:r>
            <a:r>
              <a:rPr lang="en-US" altLang="zh-TW" dirty="0" smtClean="0"/>
              <a:t>(using </a:t>
            </a:r>
            <a:r>
              <a:rPr lang="en-US" altLang="zh-TW" dirty="0" err="1" smtClean="0"/>
              <a:t>Tao.Devil</a:t>
            </a:r>
            <a:r>
              <a:rPr lang="en-US" altLang="zh-TW" dirty="0" smtClean="0"/>
              <a:t>;)</a:t>
            </a:r>
          </a:p>
          <a:p>
            <a:pPr lvl="2">
              <a:buNone/>
            </a:pPr>
            <a:r>
              <a:rPr lang="en-US" altLang="zh-TW" dirty="0" smtClean="0"/>
              <a:t>4. </a:t>
            </a:r>
            <a:r>
              <a:rPr lang="zh-TW" altLang="en-US" dirty="0" smtClean="0"/>
              <a:t>初始化函式庫：</a:t>
            </a:r>
            <a:endParaRPr lang="en-US" altLang="zh-TW" dirty="0" smtClean="0"/>
          </a:p>
          <a:p>
            <a:pPr lvl="3"/>
            <a:r>
              <a:rPr lang="zh-TW" altLang="en-US" dirty="0" smtClean="0"/>
              <a:t>在適當的地方</a:t>
            </a:r>
            <a:r>
              <a:rPr lang="en-US" altLang="zh-TW" dirty="0" smtClean="0"/>
              <a:t>(</a:t>
            </a:r>
            <a:r>
              <a:rPr lang="zh-TW" altLang="en-US" dirty="0" smtClean="0"/>
              <a:t>如表單的建構函數</a:t>
            </a:r>
            <a:r>
              <a:rPr lang="en-US" altLang="zh-TW" dirty="0" smtClean="0"/>
              <a:t>Form())</a:t>
            </a:r>
            <a:r>
              <a:rPr lang="zh-TW" altLang="en-US" dirty="0" smtClean="0"/>
              <a:t>加入：</a:t>
            </a:r>
            <a:endParaRPr lang="en-US" altLang="zh-TW" dirty="0" smtClean="0"/>
          </a:p>
        </p:txBody>
      </p:sp>
      <p:sp>
        <p:nvSpPr>
          <p:cNvPr id="4" name="投影片編號版面配置區 3"/>
          <p:cNvSpPr>
            <a:spLocks noGrp="1"/>
          </p:cNvSpPr>
          <p:nvPr>
            <p:ph type="sldNum" sz="quarter" idx="12"/>
          </p:nvPr>
        </p:nvSpPr>
        <p:spPr/>
        <p:txBody>
          <a:bodyPr/>
          <a:lstStyle/>
          <a:p>
            <a:fld id="{27207C00-BE8D-4B81-AB28-04AA0221EAC8}" type="slidenum">
              <a:rPr lang="zh-TW" altLang="en-US" smtClean="0"/>
              <a:pPr/>
              <a:t>16</a:t>
            </a:fld>
            <a:endParaRPr lang="zh-TW" altLang="en-US"/>
          </a:p>
        </p:txBody>
      </p:sp>
      <p:sp>
        <p:nvSpPr>
          <p:cNvPr id="5" name="矩形 4"/>
          <p:cNvSpPr/>
          <p:nvPr/>
        </p:nvSpPr>
        <p:spPr>
          <a:xfrm>
            <a:off x="2143108" y="5357826"/>
            <a:ext cx="5857916" cy="714380"/>
          </a:xfrm>
          <a:prstGeom prst="rect">
            <a:avLst/>
          </a:prstGeom>
          <a:solidFill>
            <a:srgbClr val="FFFF99"/>
          </a:solidFill>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r>
              <a:rPr lang="en-US" altLang="zh-TW" sz="1200" dirty="0" err="1" smtClean="0">
                <a:latin typeface="BatangChe" pitchFamily="49" charset="-127"/>
                <a:ea typeface="BatangChe" pitchFamily="49" charset="-127"/>
              </a:rPr>
              <a:t>Il.ilInit</a:t>
            </a:r>
            <a:r>
              <a:rPr lang="en-US" altLang="zh-TW" sz="1200" dirty="0" smtClean="0">
                <a:latin typeface="BatangChe" pitchFamily="49" charset="-127"/>
                <a:ea typeface="BatangChe" pitchFamily="49" charset="-127"/>
              </a:rPr>
              <a:t>();</a:t>
            </a:r>
          </a:p>
          <a:p>
            <a:r>
              <a:rPr lang="en-US" altLang="zh-TW" sz="1200" dirty="0" err="1" smtClean="0">
                <a:latin typeface="BatangChe" pitchFamily="49" charset="-127"/>
                <a:ea typeface="BatangChe" pitchFamily="49" charset="-127"/>
              </a:rPr>
              <a:t>Ilu.iluInit</a:t>
            </a:r>
            <a:r>
              <a:rPr lang="en-US" altLang="zh-TW" sz="1200" dirty="0" smtClean="0">
                <a:latin typeface="BatangChe" pitchFamily="49" charset="-127"/>
                <a:ea typeface="BatangChe" pitchFamily="49" charset="-127"/>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285728"/>
            <a:ext cx="8229600" cy="5869011"/>
          </a:xfrm>
        </p:spPr>
        <p:txBody>
          <a:bodyPr/>
          <a:lstStyle/>
          <a:p>
            <a:pPr lvl="1"/>
            <a:r>
              <a:rPr lang="zh-TW" altLang="en-US" sz="2400" dirty="0" smtClean="0"/>
              <a:t>常用的</a:t>
            </a:r>
            <a:r>
              <a:rPr lang="en-US" altLang="zh-TW" sz="2400" dirty="0" smtClean="0"/>
              <a:t>Devil</a:t>
            </a:r>
            <a:r>
              <a:rPr lang="zh-TW" altLang="en-US" sz="2400" dirty="0" smtClean="0"/>
              <a:t>函式庫指令：</a:t>
            </a:r>
            <a:endParaRPr lang="en-US" altLang="zh-TW" sz="2400" dirty="0" smtClean="0"/>
          </a:p>
          <a:p>
            <a:pPr lvl="2"/>
            <a:r>
              <a:rPr lang="en-US" altLang="zh-TW" sz="2000" dirty="0" err="1" smtClean="0"/>
              <a:t>ilLoadImage</a:t>
            </a:r>
            <a:r>
              <a:rPr lang="zh-TW" altLang="en-US" sz="2000" dirty="0" smtClean="0"/>
              <a:t>指令：</a:t>
            </a:r>
            <a:endParaRPr lang="en-US" altLang="zh-TW" sz="2000" dirty="0" smtClean="0"/>
          </a:p>
          <a:p>
            <a:pPr lvl="3"/>
            <a:r>
              <a:rPr lang="zh-TW" altLang="en-US" sz="1800" dirty="0" smtClean="0"/>
              <a:t>功能：載入</a:t>
            </a:r>
            <a:r>
              <a:rPr lang="en-US" altLang="zh-TW" sz="1800" dirty="0" smtClean="0"/>
              <a:t>jpg, gif, bmp</a:t>
            </a:r>
            <a:r>
              <a:rPr lang="zh-TW" altLang="en-US" sz="1800" dirty="0" smtClean="0"/>
              <a:t>等影像檔</a:t>
            </a:r>
            <a:endParaRPr lang="en-US" altLang="zh-TW" sz="1800" dirty="0" smtClean="0"/>
          </a:p>
          <a:p>
            <a:pPr lvl="3"/>
            <a:r>
              <a:rPr lang="zh-TW" altLang="en-US" sz="1800" dirty="0" smtClean="0"/>
              <a:t>用法：</a:t>
            </a:r>
            <a:r>
              <a:rPr lang="en-US" altLang="zh-TW" sz="1800" dirty="0" err="1" smtClean="0"/>
              <a:t>ilLoadImage</a:t>
            </a:r>
            <a:r>
              <a:rPr lang="en-US" altLang="zh-TW" sz="1800" dirty="0" smtClean="0"/>
              <a:t>(filename)</a:t>
            </a:r>
          </a:p>
          <a:p>
            <a:pPr lvl="4"/>
            <a:r>
              <a:rPr lang="en-US" altLang="zh-TW" sz="1800" dirty="0" smtClean="0"/>
              <a:t>filename: </a:t>
            </a:r>
            <a:r>
              <a:rPr lang="zh-TW" altLang="en-US" sz="1800" dirty="0" smtClean="0"/>
              <a:t>影像檔名稱</a:t>
            </a:r>
            <a:endParaRPr lang="en-US" altLang="zh-TW" sz="1800" dirty="0" smtClean="0"/>
          </a:p>
          <a:p>
            <a:pPr lvl="2"/>
            <a:r>
              <a:rPr lang="en-US" altLang="zh-TW" sz="2000" dirty="0" err="1" smtClean="0"/>
              <a:t>ilGetInteger</a:t>
            </a:r>
            <a:r>
              <a:rPr lang="zh-TW" altLang="en-US" sz="2000" dirty="0" smtClean="0"/>
              <a:t>指令：</a:t>
            </a:r>
            <a:endParaRPr lang="en-US" altLang="zh-TW" sz="2000" dirty="0" smtClean="0"/>
          </a:p>
          <a:p>
            <a:pPr lvl="3"/>
            <a:r>
              <a:rPr lang="zh-TW" altLang="en-US" sz="1800" dirty="0" smtClean="0"/>
              <a:t>功能：取得影像相關的資訊</a:t>
            </a:r>
            <a:endParaRPr lang="en-US" altLang="zh-TW" sz="1800" dirty="0" smtClean="0"/>
          </a:p>
          <a:p>
            <a:pPr lvl="3"/>
            <a:r>
              <a:rPr lang="zh-TW" altLang="en-US" sz="1800" dirty="0" smtClean="0"/>
              <a:t>用法：</a:t>
            </a:r>
            <a:endParaRPr lang="en-US" altLang="zh-TW" sz="1800" dirty="0" smtClean="0"/>
          </a:p>
          <a:p>
            <a:pPr lvl="4"/>
            <a:r>
              <a:rPr lang="en-US" altLang="zh-TW" sz="1800" dirty="0" err="1" smtClean="0"/>
              <a:t>ilGetInteger</a:t>
            </a:r>
            <a:r>
              <a:rPr lang="en-US" altLang="zh-TW" sz="1800" dirty="0" smtClean="0"/>
              <a:t>(IL_IMAGE_WIDTH)</a:t>
            </a:r>
            <a:r>
              <a:rPr lang="zh-TW" altLang="en-US" sz="1800" dirty="0" smtClean="0"/>
              <a:t>：取得影像寬度</a:t>
            </a:r>
            <a:endParaRPr lang="en-US" altLang="zh-TW" sz="1800" dirty="0" smtClean="0"/>
          </a:p>
          <a:p>
            <a:pPr lvl="4"/>
            <a:r>
              <a:rPr lang="en-US" altLang="zh-TW" sz="1800" dirty="0" err="1" smtClean="0"/>
              <a:t>ilGetInteger</a:t>
            </a:r>
            <a:r>
              <a:rPr lang="en-US" altLang="zh-TW" sz="1800" dirty="0" smtClean="0"/>
              <a:t>(IL_IMAGE_HEIGHT)</a:t>
            </a:r>
            <a:r>
              <a:rPr lang="zh-TW" altLang="en-US" sz="1800" dirty="0" smtClean="0"/>
              <a:t>：取得影像高度</a:t>
            </a:r>
            <a:endParaRPr lang="en-US" altLang="zh-TW" sz="1800" dirty="0" smtClean="0"/>
          </a:p>
          <a:p>
            <a:pPr lvl="4"/>
            <a:r>
              <a:rPr lang="en-US" altLang="zh-TW" sz="1800" dirty="0" err="1" smtClean="0"/>
              <a:t>ilGetInteger</a:t>
            </a:r>
            <a:r>
              <a:rPr lang="en-US" altLang="zh-TW" sz="1800" dirty="0" smtClean="0"/>
              <a:t>(IL_IMAGE_BITS_PER_PIXEL)</a:t>
            </a:r>
            <a:r>
              <a:rPr lang="zh-TW" altLang="en-US" sz="1800" dirty="0" smtClean="0"/>
              <a:t>：取得影像中儲存每個像素所用的位元數</a:t>
            </a:r>
            <a:endParaRPr lang="en-US" altLang="zh-TW" sz="1800" dirty="0" smtClean="0"/>
          </a:p>
          <a:p>
            <a:pPr lvl="5"/>
            <a:r>
              <a:rPr lang="en-US" altLang="zh-TW" sz="1800" dirty="0" smtClean="0"/>
              <a:t>24: </a:t>
            </a:r>
            <a:r>
              <a:rPr lang="zh-TW" altLang="en-US" sz="1800" dirty="0" smtClean="0"/>
              <a:t>每個像素用</a:t>
            </a:r>
            <a:r>
              <a:rPr lang="en-US" altLang="zh-TW" sz="1800" dirty="0" smtClean="0"/>
              <a:t>24</a:t>
            </a:r>
            <a:r>
              <a:rPr lang="zh-TW" altLang="en-US" sz="1800" dirty="0" smtClean="0"/>
              <a:t>位元，即</a:t>
            </a:r>
            <a:r>
              <a:rPr lang="en-US" altLang="zh-TW" sz="1800" dirty="0" smtClean="0"/>
              <a:t>RGB</a:t>
            </a:r>
            <a:r>
              <a:rPr lang="zh-TW" altLang="en-US" sz="1800" dirty="0" smtClean="0"/>
              <a:t>三顏色各佔</a:t>
            </a:r>
            <a:r>
              <a:rPr lang="en-US" altLang="zh-TW" sz="1800" dirty="0" smtClean="0"/>
              <a:t>8bit</a:t>
            </a:r>
          </a:p>
          <a:p>
            <a:pPr lvl="5"/>
            <a:r>
              <a:rPr lang="en-US" altLang="zh-TW" sz="1800" dirty="0" smtClean="0"/>
              <a:t>32: </a:t>
            </a:r>
            <a:r>
              <a:rPr lang="zh-TW" altLang="en-US" sz="1800" dirty="0" smtClean="0"/>
              <a:t>每個像素用</a:t>
            </a:r>
            <a:r>
              <a:rPr lang="en-US" altLang="zh-TW" sz="1800" dirty="0" smtClean="0"/>
              <a:t>32</a:t>
            </a:r>
            <a:r>
              <a:rPr lang="zh-TW" altLang="en-US" sz="1800" dirty="0" smtClean="0"/>
              <a:t>位元，即</a:t>
            </a:r>
            <a:r>
              <a:rPr lang="en-US" altLang="zh-TW" sz="1800" dirty="0" smtClean="0"/>
              <a:t>RGBA</a:t>
            </a:r>
            <a:r>
              <a:rPr lang="zh-TW" altLang="en-US" sz="1800" dirty="0" smtClean="0"/>
              <a:t>每個成份各佔</a:t>
            </a:r>
            <a:r>
              <a:rPr lang="en-US" altLang="zh-TW" sz="1800" dirty="0" smtClean="0"/>
              <a:t>8bit</a:t>
            </a:r>
          </a:p>
          <a:p>
            <a:pPr lvl="4"/>
            <a:r>
              <a:rPr lang="en-US" altLang="zh-TW" sz="1800" dirty="0" err="1" smtClean="0"/>
              <a:t>ilGetInteger</a:t>
            </a:r>
            <a:r>
              <a:rPr lang="en-US" altLang="zh-TW" sz="1800" dirty="0" smtClean="0"/>
              <a:t>(IL_IMAGE_FORMAT)</a:t>
            </a:r>
            <a:r>
              <a:rPr lang="zh-TW" altLang="en-US" sz="1800" dirty="0" smtClean="0"/>
              <a:t>：取得影像的儲存格式</a:t>
            </a:r>
            <a:r>
              <a:rPr lang="en-US" altLang="zh-TW" sz="1800" dirty="0" err="1" smtClean="0"/>
              <a:t>ilGetInteger</a:t>
            </a:r>
            <a:r>
              <a:rPr lang="en-US" altLang="zh-TW" sz="1800" dirty="0" smtClean="0"/>
              <a:t>(IL_IMAGE_TYPE) </a:t>
            </a:r>
            <a:r>
              <a:rPr lang="zh-TW" altLang="en-US" sz="1800" dirty="0" smtClean="0"/>
              <a:t>：取得影像的資料形態</a:t>
            </a:r>
            <a:endParaRPr lang="en-US" altLang="zh-TW" sz="1800" dirty="0" smtClean="0"/>
          </a:p>
        </p:txBody>
      </p:sp>
      <p:sp>
        <p:nvSpPr>
          <p:cNvPr id="4" name="投影片編號版面配置區 3"/>
          <p:cNvSpPr>
            <a:spLocks noGrp="1"/>
          </p:cNvSpPr>
          <p:nvPr>
            <p:ph type="sldNum" sz="quarter" idx="12"/>
          </p:nvPr>
        </p:nvSpPr>
        <p:spPr/>
        <p:txBody>
          <a:bodyPr/>
          <a:lstStyle/>
          <a:p>
            <a:fld id="{27207C00-BE8D-4B81-AB28-04AA0221EAC8}" type="slidenum">
              <a:rPr lang="zh-TW" altLang="en-US" smtClean="0"/>
              <a:pPr/>
              <a:t>17</a:t>
            </a:fld>
            <a:endParaRPr lang="zh-TW"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571481"/>
            <a:ext cx="8229600" cy="5583258"/>
          </a:xfrm>
        </p:spPr>
        <p:txBody>
          <a:bodyPr/>
          <a:lstStyle/>
          <a:p>
            <a:pPr lvl="2"/>
            <a:r>
              <a:rPr lang="en-US" altLang="zh-TW" dirty="0" err="1" smtClean="0"/>
              <a:t>iluScale</a:t>
            </a:r>
            <a:r>
              <a:rPr lang="zh-TW" altLang="en-US" dirty="0" smtClean="0"/>
              <a:t>指令：</a:t>
            </a:r>
            <a:endParaRPr lang="en-US" altLang="zh-TW" dirty="0" smtClean="0"/>
          </a:p>
          <a:p>
            <a:pPr lvl="3"/>
            <a:r>
              <a:rPr lang="zh-TW" altLang="en-US" dirty="0" smtClean="0"/>
              <a:t>功能：縮放影像</a:t>
            </a:r>
            <a:endParaRPr lang="en-US" altLang="zh-TW" dirty="0" smtClean="0"/>
          </a:p>
          <a:p>
            <a:pPr lvl="3"/>
            <a:r>
              <a:rPr lang="zh-TW" altLang="en-US" dirty="0" smtClean="0"/>
              <a:t>用法：</a:t>
            </a:r>
            <a:r>
              <a:rPr lang="en-US" altLang="zh-TW" dirty="0" err="1" smtClean="0"/>
              <a:t>iluScale</a:t>
            </a:r>
            <a:r>
              <a:rPr lang="en-US" altLang="zh-TW" dirty="0" smtClean="0"/>
              <a:t>(width, height, depth)</a:t>
            </a:r>
          </a:p>
          <a:p>
            <a:pPr lvl="4"/>
            <a:r>
              <a:rPr lang="en-US" altLang="zh-TW" dirty="0" smtClean="0"/>
              <a:t>width: </a:t>
            </a:r>
            <a:r>
              <a:rPr lang="zh-TW" altLang="en-US" dirty="0" smtClean="0"/>
              <a:t>縮放後的影像寬度</a:t>
            </a:r>
            <a:endParaRPr lang="en-US" altLang="zh-TW" dirty="0" smtClean="0"/>
          </a:p>
          <a:p>
            <a:pPr lvl="4"/>
            <a:r>
              <a:rPr lang="en-US" altLang="zh-TW" dirty="0" smtClean="0"/>
              <a:t>height:</a:t>
            </a:r>
            <a:r>
              <a:rPr lang="zh-TW" altLang="en-US" dirty="0" smtClean="0"/>
              <a:t> 縮放後的影像高度</a:t>
            </a:r>
            <a:endParaRPr lang="en-US" altLang="zh-TW" dirty="0" smtClean="0"/>
          </a:p>
          <a:p>
            <a:pPr lvl="4"/>
            <a:r>
              <a:rPr lang="en-US" altLang="zh-TW" dirty="0" smtClean="0"/>
              <a:t>depth: </a:t>
            </a:r>
            <a:r>
              <a:rPr lang="zh-TW" altLang="en-US" dirty="0" smtClean="0"/>
              <a:t>影像深度</a:t>
            </a:r>
            <a:endParaRPr lang="en-US" altLang="zh-TW" dirty="0" smtClean="0"/>
          </a:p>
          <a:p>
            <a:pPr lvl="2"/>
            <a:r>
              <a:rPr lang="en-US" altLang="zh-TW" dirty="0" err="1" smtClean="0"/>
              <a:t>iluFlipImage</a:t>
            </a:r>
            <a:r>
              <a:rPr lang="zh-TW" altLang="en-US" dirty="0" smtClean="0"/>
              <a:t>指令：</a:t>
            </a:r>
            <a:endParaRPr lang="en-US" altLang="zh-TW" dirty="0" smtClean="0"/>
          </a:p>
          <a:p>
            <a:pPr lvl="3"/>
            <a:r>
              <a:rPr lang="zh-TW" altLang="en-US" dirty="0" smtClean="0"/>
              <a:t>功能：將影像上下顛倒</a:t>
            </a:r>
            <a:endParaRPr lang="en-US" altLang="zh-TW" dirty="0" smtClean="0"/>
          </a:p>
          <a:p>
            <a:pPr lvl="3"/>
            <a:r>
              <a:rPr lang="zh-TW" altLang="en-US" dirty="0" smtClean="0"/>
              <a:t>用法：</a:t>
            </a:r>
            <a:r>
              <a:rPr lang="en-US" altLang="zh-TW" dirty="0" err="1" smtClean="0"/>
              <a:t>iluFlipImage</a:t>
            </a:r>
            <a:r>
              <a:rPr lang="en-US" altLang="zh-TW" dirty="0" smtClean="0"/>
              <a:t>()</a:t>
            </a:r>
          </a:p>
          <a:p>
            <a:pPr lvl="2"/>
            <a:r>
              <a:rPr lang="en-US" altLang="zh-TW" dirty="0" err="1" smtClean="0"/>
              <a:t>ilGetData</a:t>
            </a:r>
            <a:r>
              <a:rPr lang="zh-TW" altLang="en-US" dirty="0" smtClean="0"/>
              <a:t>指令：</a:t>
            </a:r>
            <a:endParaRPr lang="en-US" altLang="zh-TW" dirty="0" smtClean="0"/>
          </a:p>
          <a:p>
            <a:pPr lvl="3"/>
            <a:r>
              <a:rPr lang="zh-TW" altLang="en-US" dirty="0" smtClean="0"/>
              <a:t>功能：取得影像像素的顏色資料</a:t>
            </a:r>
            <a:endParaRPr lang="en-US" altLang="zh-TW" dirty="0" smtClean="0"/>
          </a:p>
          <a:p>
            <a:pPr lvl="3"/>
            <a:r>
              <a:rPr lang="zh-TW" altLang="en-US" dirty="0" smtClean="0"/>
              <a:t>用法：</a:t>
            </a:r>
            <a:r>
              <a:rPr lang="en-US" altLang="zh-TW" dirty="0" err="1" smtClean="0"/>
              <a:t>ilGetData</a:t>
            </a:r>
            <a:r>
              <a:rPr lang="en-US" altLang="zh-TW" dirty="0" smtClean="0"/>
              <a:t>()</a:t>
            </a:r>
          </a:p>
          <a:p>
            <a:pPr lvl="4"/>
            <a:r>
              <a:rPr lang="zh-TW" altLang="en-US" dirty="0" smtClean="0"/>
              <a:t>回傳值：此指令的回傳值即是指向影像資料的指標</a:t>
            </a:r>
            <a:endParaRPr lang="en-US" altLang="zh-TW" dirty="0" smtClean="0"/>
          </a:p>
          <a:p>
            <a:pPr lvl="4"/>
            <a:endParaRPr lang="zh-TW" altLang="en-US" dirty="0"/>
          </a:p>
        </p:txBody>
      </p:sp>
      <p:sp>
        <p:nvSpPr>
          <p:cNvPr id="4" name="投影片編號版面配置區 3"/>
          <p:cNvSpPr>
            <a:spLocks noGrp="1"/>
          </p:cNvSpPr>
          <p:nvPr>
            <p:ph type="sldNum" sz="quarter" idx="12"/>
          </p:nvPr>
        </p:nvSpPr>
        <p:spPr/>
        <p:txBody>
          <a:bodyPr/>
          <a:lstStyle/>
          <a:p>
            <a:fld id="{27207C00-BE8D-4B81-AB28-04AA0221EAC8}" type="slidenum">
              <a:rPr lang="zh-TW" altLang="en-US" smtClean="0"/>
              <a:pPr/>
              <a:t>18</a:t>
            </a:fld>
            <a:endParaRPr lang="zh-TW"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214290"/>
            <a:ext cx="8229600" cy="5940449"/>
          </a:xfrm>
        </p:spPr>
        <p:txBody>
          <a:bodyPr/>
          <a:lstStyle/>
          <a:p>
            <a:r>
              <a:rPr lang="zh-TW" altLang="en-US" sz="2800" dirty="0" smtClean="0"/>
              <a:t>載入影像檔及設定紋理參數：</a:t>
            </a:r>
            <a:endParaRPr lang="en-US" altLang="zh-TW" sz="2800" dirty="0" smtClean="0"/>
          </a:p>
          <a:p>
            <a:pPr lvl="1"/>
            <a:r>
              <a:rPr lang="zh-TW" altLang="en-US" sz="2400" dirty="0" smtClean="0"/>
              <a:t>利用</a:t>
            </a:r>
            <a:r>
              <a:rPr lang="en-US" altLang="zh-TW" sz="2400" dirty="0" smtClean="0"/>
              <a:t>Devil</a:t>
            </a:r>
            <a:r>
              <a:rPr lang="zh-TW" altLang="en-US" sz="2400" dirty="0" smtClean="0"/>
              <a:t>函式庫以及</a:t>
            </a:r>
            <a:r>
              <a:rPr lang="en-US" altLang="zh-TW" sz="2400" dirty="0" smtClean="0"/>
              <a:t>OpenGL</a:t>
            </a:r>
            <a:r>
              <a:rPr lang="zh-TW" altLang="en-US" sz="2400" dirty="0" smtClean="0"/>
              <a:t>的紋理指令，我們可撰寫一個函數以建立一個可供使用的紋理物件</a:t>
            </a:r>
            <a:endParaRPr lang="zh-TW" altLang="en-US" sz="2400" dirty="0"/>
          </a:p>
        </p:txBody>
      </p:sp>
      <p:sp>
        <p:nvSpPr>
          <p:cNvPr id="4" name="投影片編號版面配置區 3"/>
          <p:cNvSpPr>
            <a:spLocks noGrp="1"/>
          </p:cNvSpPr>
          <p:nvPr>
            <p:ph type="sldNum" sz="quarter" idx="12"/>
          </p:nvPr>
        </p:nvSpPr>
        <p:spPr/>
        <p:txBody>
          <a:bodyPr/>
          <a:lstStyle/>
          <a:p>
            <a:fld id="{27207C00-BE8D-4B81-AB28-04AA0221EAC8}" type="slidenum">
              <a:rPr lang="zh-TW" altLang="en-US" smtClean="0"/>
              <a:pPr/>
              <a:t>19</a:t>
            </a:fld>
            <a:endParaRPr lang="zh-TW" altLang="en-US"/>
          </a:p>
        </p:txBody>
      </p:sp>
      <p:sp>
        <p:nvSpPr>
          <p:cNvPr id="5" name="矩形 4"/>
          <p:cNvSpPr/>
          <p:nvPr/>
        </p:nvSpPr>
        <p:spPr>
          <a:xfrm>
            <a:off x="928662" y="1571612"/>
            <a:ext cx="7715304" cy="5000660"/>
          </a:xfrm>
          <a:prstGeom prst="rect">
            <a:avLst/>
          </a:prstGeom>
          <a:solidFill>
            <a:srgbClr val="FFFF99"/>
          </a:solidFill>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r>
              <a:rPr lang="en-US" altLang="zh-TW" sz="1200" dirty="0" smtClean="0">
                <a:latin typeface="BatangChe" pitchFamily="49" charset="-127"/>
                <a:ea typeface="BatangChe" pitchFamily="49" charset="-127"/>
              </a:rPr>
              <a:t>private void </a:t>
            </a:r>
            <a:r>
              <a:rPr lang="en-US" altLang="zh-TW" sz="1200" dirty="0" err="1" smtClean="0">
                <a:latin typeface="BatangChe" pitchFamily="49" charset="-127"/>
                <a:ea typeface="BatangChe" pitchFamily="49" charset="-127"/>
              </a:rPr>
              <a:t>LoadTexture</a:t>
            </a:r>
            <a:r>
              <a:rPr lang="en-US" altLang="zh-TW" sz="1200" dirty="0" smtClean="0">
                <a:latin typeface="BatangChe" pitchFamily="49" charset="-127"/>
                <a:ea typeface="BatangChe" pitchFamily="49" charset="-127"/>
              </a:rPr>
              <a:t>(string filename, </a:t>
            </a:r>
            <a:r>
              <a:rPr lang="en-US" altLang="zh-TW" sz="1200" dirty="0" err="1" smtClean="0">
                <a:latin typeface="BatangChe" pitchFamily="49" charset="-127"/>
                <a:ea typeface="BatangChe" pitchFamily="49" charset="-127"/>
              </a:rPr>
              <a:t>uint</a:t>
            </a:r>
            <a:r>
              <a:rPr lang="en-US" altLang="zh-TW" sz="1200" dirty="0" smtClean="0">
                <a:latin typeface="BatangChe" pitchFamily="49" charset="-127"/>
                <a:ea typeface="BatangChe" pitchFamily="49" charset="-127"/>
              </a:rPr>
              <a:t> texture)</a:t>
            </a:r>
          </a:p>
          <a:p>
            <a:r>
              <a:rPr lang="en-US" altLang="zh-TW" sz="1200" dirty="0" smtClean="0">
                <a:latin typeface="BatangChe" pitchFamily="49" charset="-127"/>
                <a:ea typeface="BatangChe" pitchFamily="49" charset="-127"/>
              </a:rPr>
              <a:t>{</a:t>
            </a:r>
          </a:p>
          <a:p>
            <a:r>
              <a:rPr lang="en-US" altLang="zh-TW" sz="1200" dirty="0" smtClean="0">
                <a:latin typeface="BatangChe" pitchFamily="49" charset="-127"/>
                <a:ea typeface="BatangChe" pitchFamily="49" charset="-127"/>
              </a:rPr>
              <a:t>    if (</a:t>
            </a:r>
            <a:r>
              <a:rPr lang="en-US" altLang="zh-TW" sz="1200" dirty="0" err="1" smtClean="0">
                <a:latin typeface="BatangChe" pitchFamily="49" charset="-127"/>
                <a:ea typeface="BatangChe" pitchFamily="49" charset="-127"/>
              </a:rPr>
              <a:t>Il.ilLoadImage</a:t>
            </a:r>
            <a:r>
              <a:rPr lang="en-US" altLang="zh-TW" sz="1200" dirty="0" smtClean="0">
                <a:latin typeface="BatangChe" pitchFamily="49" charset="-127"/>
                <a:ea typeface="BatangChe" pitchFamily="49" charset="-127"/>
              </a:rPr>
              <a:t>(filename))</a:t>
            </a:r>
            <a:r>
              <a:rPr lang="zh-TW" altLang="en-US" sz="1200" dirty="0" smtClean="0">
                <a:latin typeface="BatangChe" pitchFamily="49" charset="-127"/>
                <a:ea typeface="BatangChe" pitchFamily="49" charset="-127"/>
              </a:rPr>
              <a:t> </a:t>
            </a:r>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載入影像檔</a:t>
            </a:r>
            <a:endParaRPr lang="en-US" altLang="zh-TW" sz="1200" dirty="0" smtClean="0">
              <a:solidFill>
                <a:srgbClr val="9900CC"/>
              </a:solidFill>
              <a:latin typeface="BatangChe" pitchFamily="49" charset="-127"/>
              <a:ea typeface="BatangChe" pitchFamily="49" charset="-127"/>
            </a:endParaRPr>
          </a:p>
          <a:p>
            <a:r>
              <a:rPr lang="en-US" altLang="zh-TW" sz="1200" dirty="0" smtClean="0">
                <a:latin typeface="BatangChe" pitchFamily="49" charset="-127"/>
                <a:ea typeface="BatangChe" pitchFamily="49" charset="-127"/>
              </a:rPr>
              <a:t>    {</a:t>
            </a:r>
          </a:p>
          <a:p>
            <a:r>
              <a:rPr lang="en-US" altLang="zh-TW" sz="1200" dirty="0" smtClean="0">
                <a:latin typeface="BatangChe" pitchFamily="49" charset="-127"/>
                <a:ea typeface="BatangChe" pitchFamily="49" charset="-127"/>
              </a:rPr>
              <a:t>        </a:t>
            </a:r>
            <a:r>
              <a:rPr lang="en-US" altLang="zh-TW" sz="1200" dirty="0" err="1" smtClean="0">
                <a:latin typeface="BatangChe" pitchFamily="49" charset="-127"/>
                <a:ea typeface="BatangChe" pitchFamily="49" charset="-127"/>
              </a:rPr>
              <a:t>int</a:t>
            </a:r>
            <a:r>
              <a:rPr lang="en-US" altLang="zh-TW" sz="1200" dirty="0" smtClean="0">
                <a:latin typeface="BatangChe" pitchFamily="49" charset="-127"/>
                <a:ea typeface="BatangChe" pitchFamily="49" charset="-127"/>
              </a:rPr>
              <a:t> </a:t>
            </a:r>
            <a:r>
              <a:rPr lang="en-US" altLang="zh-TW" sz="1200" dirty="0" err="1" smtClean="0">
                <a:latin typeface="BatangChe" pitchFamily="49" charset="-127"/>
                <a:ea typeface="BatangChe" pitchFamily="49" charset="-127"/>
              </a:rPr>
              <a:t>BitsPerPixel</a:t>
            </a:r>
            <a:r>
              <a:rPr lang="en-US" altLang="zh-TW" sz="1200" dirty="0" smtClean="0">
                <a:latin typeface="BatangChe" pitchFamily="49" charset="-127"/>
                <a:ea typeface="BatangChe" pitchFamily="49" charset="-127"/>
              </a:rPr>
              <a:t> = </a:t>
            </a:r>
            <a:r>
              <a:rPr lang="en-US" altLang="zh-TW" sz="1200" dirty="0" err="1" smtClean="0">
                <a:latin typeface="BatangChe" pitchFamily="49" charset="-127"/>
                <a:ea typeface="BatangChe" pitchFamily="49" charset="-127"/>
              </a:rPr>
              <a:t>Il.ilGetInteger</a:t>
            </a:r>
            <a:r>
              <a:rPr lang="en-US" altLang="zh-TW" sz="1200" dirty="0" smtClean="0">
                <a:latin typeface="BatangChe" pitchFamily="49" charset="-127"/>
                <a:ea typeface="BatangChe" pitchFamily="49" charset="-127"/>
              </a:rPr>
              <a:t>(</a:t>
            </a:r>
            <a:r>
              <a:rPr lang="en-US" altLang="zh-TW" sz="1200" dirty="0" err="1" smtClean="0">
                <a:latin typeface="BatangChe" pitchFamily="49" charset="-127"/>
                <a:ea typeface="BatangChe" pitchFamily="49" charset="-127"/>
              </a:rPr>
              <a:t>Il.IL_IMAGE_BITS_PER_PIXEL</a:t>
            </a:r>
            <a:r>
              <a:rPr lang="en-US" altLang="zh-TW" sz="1200" dirty="0" smtClean="0">
                <a:latin typeface="BatangChe" pitchFamily="49" charset="-127"/>
                <a:ea typeface="BatangChe" pitchFamily="49" charset="-127"/>
              </a:rPr>
              <a:t>);</a:t>
            </a:r>
            <a:r>
              <a:rPr lang="zh-TW" altLang="en-US" sz="1200" dirty="0" smtClean="0">
                <a:latin typeface="BatangChe" pitchFamily="49" charset="-127"/>
                <a:ea typeface="BatangChe" pitchFamily="49" charset="-127"/>
              </a:rPr>
              <a:t> </a:t>
            </a:r>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取得儲存每個像素的位元數</a:t>
            </a:r>
            <a:endParaRPr lang="en-US" altLang="zh-TW" sz="1200" dirty="0" smtClean="0">
              <a:solidFill>
                <a:srgbClr val="9900CC"/>
              </a:solidFill>
              <a:latin typeface="BatangChe" pitchFamily="49" charset="-127"/>
              <a:ea typeface="BatangChe" pitchFamily="49" charset="-127"/>
            </a:endParaRPr>
          </a:p>
          <a:p>
            <a:r>
              <a:rPr lang="en-US" altLang="zh-TW" sz="1200" dirty="0" smtClean="0">
                <a:solidFill>
                  <a:srgbClr val="9900CC"/>
                </a:solidFill>
                <a:latin typeface="BatangChe" pitchFamily="49" charset="-127"/>
                <a:ea typeface="BatangChe" pitchFamily="49" charset="-127"/>
              </a:rPr>
              <a:t>        </a:t>
            </a:r>
            <a:r>
              <a:rPr lang="en-US" altLang="zh-TW" sz="1200" dirty="0" err="1" smtClean="0">
                <a:solidFill>
                  <a:schemeClr val="tx1"/>
                </a:solidFill>
                <a:latin typeface="BatangChe" pitchFamily="49" charset="-127"/>
                <a:ea typeface="BatangChe" pitchFamily="49" charset="-127"/>
              </a:rPr>
              <a:t>int</a:t>
            </a:r>
            <a:r>
              <a:rPr lang="en-US" altLang="zh-TW" sz="1200" dirty="0" smtClean="0">
                <a:solidFill>
                  <a:schemeClr val="tx1"/>
                </a:solidFill>
                <a:latin typeface="BatangChe" pitchFamily="49" charset="-127"/>
                <a:ea typeface="BatangChe" pitchFamily="49" charset="-127"/>
              </a:rPr>
              <a:t> Depth = </a:t>
            </a:r>
            <a:r>
              <a:rPr lang="en-US" altLang="zh-TW" sz="1200" dirty="0" err="1" smtClean="0">
                <a:solidFill>
                  <a:schemeClr val="tx1"/>
                </a:solidFill>
                <a:latin typeface="BatangChe" pitchFamily="49" charset="-127"/>
                <a:ea typeface="BatangChe" pitchFamily="49" charset="-127"/>
              </a:rPr>
              <a:t>Il.ilGetInteger</a:t>
            </a:r>
            <a:r>
              <a:rPr lang="en-US" altLang="zh-TW" sz="1200" dirty="0" smtClean="0">
                <a:solidFill>
                  <a:schemeClr val="tx1"/>
                </a:solidFill>
                <a:latin typeface="BatangChe" pitchFamily="49" charset="-127"/>
                <a:ea typeface="BatangChe" pitchFamily="49" charset="-127"/>
              </a:rPr>
              <a:t>(</a:t>
            </a:r>
            <a:r>
              <a:rPr lang="en-US" altLang="zh-TW" sz="1200" dirty="0" err="1" smtClean="0">
                <a:solidFill>
                  <a:schemeClr val="tx1"/>
                </a:solidFill>
                <a:latin typeface="BatangChe" pitchFamily="49" charset="-127"/>
                <a:ea typeface="BatangChe" pitchFamily="49" charset="-127"/>
              </a:rPr>
              <a:t>Il.IL_IMAGE_DEPTH</a:t>
            </a:r>
            <a:r>
              <a:rPr lang="en-US" altLang="zh-TW" sz="1200" dirty="0" smtClean="0">
                <a:solidFill>
                  <a:schemeClr val="tx1"/>
                </a:solidFill>
                <a:latin typeface="BatangChe" pitchFamily="49" charset="-127"/>
                <a:ea typeface="BatangChe" pitchFamily="49" charset="-127"/>
              </a:rPr>
              <a:t>); </a:t>
            </a:r>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取得影像的深度值</a:t>
            </a:r>
            <a:endParaRPr lang="en-US" altLang="zh-TW" sz="1200" dirty="0" smtClean="0">
              <a:solidFill>
                <a:srgbClr val="9900CC"/>
              </a:solidFill>
              <a:latin typeface="BatangChe" pitchFamily="49" charset="-127"/>
              <a:ea typeface="BatangChe" pitchFamily="49" charset="-127"/>
            </a:endParaRPr>
          </a:p>
          <a:p>
            <a:r>
              <a:rPr lang="en-US" altLang="zh-TW" sz="1200" dirty="0" smtClean="0">
                <a:latin typeface="BatangChe" pitchFamily="49" charset="-127"/>
                <a:ea typeface="BatangChe" pitchFamily="49" charset="-127"/>
              </a:rPr>
              <a:t>        </a:t>
            </a:r>
            <a:r>
              <a:rPr lang="en-US" altLang="zh-TW" sz="1200" dirty="0" err="1" smtClean="0">
                <a:latin typeface="BatangChe" pitchFamily="49" charset="-127"/>
                <a:ea typeface="BatangChe" pitchFamily="49" charset="-127"/>
              </a:rPr>
              <a:t>Ilu.iluScale</a:t>
            </a:r>
            <a:r>
              <a:rPr lang="en-US" altLang="zh-TW" sz="1200" dirty="0" smtClean="0">
                <a:latin typeface="BatangChe" pitchFamily="49" charset="-127"/>
                <a:ea typeface="BatangChe" pitchFamily="49" charset="-127"/>
              </a:rPr>
              <a:t>(512, 512, Depth);</a:t>
            </a:r>
            <a:r>
              <a:rPr lang="zh-TW" altLang="en-US" sz="1200" dirty="0" smtClean="0">
                <a:latin typeface="BatangChe" pitchFamily="49" charset="-127"/>
                <a:ea typeface="BatangChe" pitchFamily="49" charset="-127"/>
              </a:rPr>
              <a:t> </a:t>
            </a:r>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將影像大小縮放為</a:t>
            </a:r>
            <a:r>
              <a:rPr lang="en-US" altLang="zh-TW" sz="1200" dirty="0" smtClean="0">
                <a:solidFill>
                  <a:srgbClr val="9900CC"/>
                </a:solidFill>
                <a:latin typeface="BatangChe" pitchFamily="49" charset="-127"/>
                <a:ea typeface="BatangChe" pitchFamily="49" charset="-127"/>
              </a:rPr>
              <a:t>2</a:t>
            </a:r>
            <a:r>
              <a:rPr lang="zh-TW" altLang="en-US" sz="1200" dirty="0" smtClean="0">
                <a:solidFill>
                  <a:srgbClr val="9900CC"/>
                </a:solidFill>
                <a:latin typeface="BatangChe" pitchFamily="49" charset="-127"/>
                <a:ea typeface="BatangChe" pitchFamily="49" charset="-127"/>
              </a:rPr>
              <a:t>的指數次方</a:t>
            </a:r>
            <a:endParaRPr lang="en-US" altLang="zh-TW" sz="1200" dirty="0" smtClean="0">
              <a:solidFill>
                <a:srgbClr val="9900CC"/>
              </a:solidFill>
              <a:latin typeface="BatangChe" pitchFamily="49" charset="-127"/>
              <a:ea typeface="BatangChe" pitchFamily="49" charset="-127"/>
            </a:endParaRPr>
          </a:p>
          <a:p>
            <a:r>
              <a:rPr lang="en-US" altLang="zh-TW" sz="1200" dirty="0" smtClean="0">
                <a:latin typeface="BatangChe" pitchFamily="49" charset="-127"/>
                <a:ea typeface="BatangChe" pitchFamily="49" charset="-127"/>
              </a:rPr>
              <a:t>        </a:t>
            </a:r>
            <a:r>
              <a:rPr lang="en-US" altLang="zh-TW" sz="1200" dirty="0" err="1" smtClean="0">
                <a:latin typeface="BatangChe" pitchFamily="49" charset="-127"/>
                <a:ea typeface="BatangChe" pitchFamily="49" charset="-127"/>
              </a:rPr>
              <a:t>Ilu.iluFlipImage</a:t>
            </a:r>
            <a:r>
              <a:rPr lang="en-US" altLang="zh-TW" sz="1200" dirty="0" smtClean="0">
                <a:latin typeface="BatangChe" pitchFamily="49" charset="-127"/>
                <a:ea typeface="BatangChe" pitchFamily="49" charset="-127"/>
              </a:rPr>
              <a:t>();</a:t>
            </a:r>
            <a:r>
              <a:rPr lang="zh-TW" altLang="en-US" sz="1200" dirty="0" smtClean="0">
                <a:latin typeface="BatangChe" pitchFamily="49" charset="-127"/>
                <a:ea typeface="BatangChe" pitchFamily="49" charset="-127"/>
              </a:rPr>
              <a:t> </a:t>
            </a:r>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顛倒影像</a:t>
            </a:r>
            <a:endParaRPr lang="en-US" altLang="zh-TW" sz="1200" dirty="0" smtClean="0">
              <a:solidFill>
                <a:srgbClr val="9900CC"/>
              </a:solidFill>
              <a:latin typeface="BatangChe" pitchFamily="49" charset="-127"/>
              <a:ea typeface="BatangChe" pitchFamily="49" charset="-127"/>
            </a:endParaRPr>
          </a:p>
          <a:p>
            <a:r>
              <a:rPr lang="zh-TW" altLang="en-US" sz="1200" dirty="0" smtClean="0">
                <a:latin typeface="BatangChe" pitchFamily="49" charset="-127"/>
                <a:ea typeface="BatangChe" pitchFamily="49" charset="-127"/>
              </a:rPr>
              <a:t>        </a:t>
            </a:r>
            <a:r>
              <a:rPr lang="en-US" altLang="zh-TW" sz="1200" dirty="0" err="1" smtClean="0">
                <a:latin typeface="BatangChe" pitchFamily="49" charset="-127"/>
                <a:ea typeface="BatangChe" pitchFamily="49" charset="-127"/>
              </a:rPr>
              <a:t>Gl.glBindTexture</a:t>
            </a:r>
            <a:r>
              <a:rPr lang="en-US" altLang="zh-TW" sz="1200" dirty="0" smtClean="0">
                <a:latin typeface="BatangChe" pitchFamily="49" charset="-127"/>
                <a:ea typeface="BatangChe" pitchFamily="49" charset="-127"/>
              </a:rPr>
              <a:t>(Gl.GL_TEXTURE_2D, texture);</a:t>
            </a:r>
            <a:r>
              <a:rPr lang="zh-TW" altLang="en-US" sz="1200" dirty="0" smtClean="0">
                <a:latin typeface="BatangChe" pitchFamily="49" charset="-127"/>
                <a:ea typeface="BatangChe" pitchFamily="49" charset="-127"/>
              </a:rPr>
              <a:t> </a:t>
            </a:r>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連結紋理物件</a:t>
            </a:r>
            <a:endParaRPr lang="en-US" altLang="zh-TW" sz="1200" dirty="0" smtClean="0">
              <a:solidFill>
                <a:srgbClr val="9900CC"/>
              </a:solidFill>
              <a:latin typeface="BatangChe" pitchFamily="49" charset="-127"/>
              <a:ea typeface="BatangChe" pitchFamily="49" charset="-127"/>
            </a:endParaRPr>
          </a:p>
          <a:p>
            <a:r>
              <a:rPr lang="zh-TW" altLang="en-US" sz="1200" dirty="0" smtClean="0">
                <a:solidFill>
                  <a:srgbClr val="9900CC"/>
                </a:solidFill>
                <a:latin typeface="BatangChe" pitchFamily="49" charset="-127"/>
                <a:ea typeface="BatangChe" pitchFamily="49" charset="-127"/>
              </a:rPr>
              <a:t>        </a:t>
            </a:r>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設定紋理參數</a:t>
            </a:r>
            <a:endParaRPr lang="en-US" altLang="zh-TW" sz="1200" dirty="0" smtClean="0">
              <a:solidFill>
                <a:srgbClr val="9900CC"/>
              </a:solidFill>
              <a:latin typeface="BatangChe" pitchFamily="49" charset="-127"/>
              <a:ea typeface="BatangChe" pitchFamily="49" charset="-127"/>
            </a:endParaRPr>
          </a:p>
          <a:p>
            <a:r>
              <a:rPr lang="zh-TW" altLang="en-US" sz="1200" dirty="0" smtClean="0">
                <a:latin typeface="BatangChe" pitchFamily="49" charset="-127"/>
                <a:ea typeface="BatangChe" pitchFamily="49" charset="-127"/>
              </a:rPr>
              <a:t>        </a:t>
            </a:r>
            <a:r>
              <a:rPr lang="en-US" altLang="zh-TW" sz="1200" dirty="0" err="1" smtClean="0">
                <a:latin typeface="BatangChe" pitchFamily="49" charset="-127"/>
                <a:ea typeface="BatangChe" pitchFamily="49" charset="-127"/>
              </a:rPr>
              <a:t>Gl.glTexParameteri</a:t>
            </a:r>
            <a:r>
              <a:rPr lang="en-US" altLang="zh-TW" sz="1200" dirty="0" smtClean="0">
                <a:latin typeface="BatangChe" pitchFamily="49" charset="-127"/>
                <a:ea typeface="BatangChe" pitchFamily="49" charset="-127"/>
              </a:rPr>
              <a:t>(Gl.GL_TEXTURE_2D, </a:t>
            </a:r>
            <a:r>
              <a:rPr lang="en-US" altLang="zh-TW" sz="1200" dirty="0" err="1" smtClean="0">
                <a:latin typeface="BatangChe" pitchFamily="49" charset="-127"/>
                <a:ea typeface="BatangChe" pitchFamily="49" charset="-127"/>
              </a:rPr>
              <a:t>Gl.GL_TEXTURE_WRAP_S</a:t>
            </a:r>
            <a:r>
              <a:rPr lang="en-US" altLang="zh-TW" sz="1200" dirty="0" smtClean="0">
                <a:latin typeface="BatangChe" pitchFamily="49" charset="-127"/>
                <a:ea typeface="BatangChe" pitchFamily="49" charset="-127"/>
              </a:rPr>
              <a:t>, </a:t>
            </a:r>
            <a:r>
              <a:rPr lang="en-US" altLang="zh-TW" sz="1200" dirty="0" err="1" smtClean="0">
                <a:latin typeface="BatangChe" pitchFamily="49" charset="-127"/>
                <a:ea typeface="BatangChe" pitchFamily="49" charset="-127"/>
              </a:rPr>
              <a:t>Gl.GL_REPEAT</a:t>
            </a:r>
            <a:r>
              <a:rPr lang="en-US" altLang="zh-TW" sz="1200" dirty="0" smtClean="0">
                <a:latin typeface="BatangChe" pitchFamily="49" charset="-127"/>
                <a:ea typeface="BatangChe" pitchFamily="49" charset="-127"/>
              </a:rPr>
              <a:t>);</a:t>
            </a:r>
          </a:p>
          <a:p>
            <a:r>
              <a:rPr lang="en-US" altLang="zh-TW" sz="1200" dirty="0" smtClean="0">
                <a:latin typeface="BatangChe" pitchFamily="49" charset="-127"/>
                <a:ea typeface="BatangChe" pitchFamily="49" charset="-127"/>
              </a:rPr>
              <a:t>        </a:t>
            </a:r>
            <a:r>
              <a:rPr lang="en-US" altLang="zh-TW" sz="1200" dirty="0" err="1" smtClean="0">
                <a:latin typeface="BatangChe" pitchFamily="49" charset="-127"/>
                <a:ea typeface="BatangChe" pitchFamily="49" charset="-127"/>
              </a:rPr>
              <a:t>Gl.glTexParameteri</a:t>
            </a:r>
            <a:r>
              <a:rPr lang="en-US" altLang="zh-TW" sz="1200" dirty="0" smtClean="0">
                <a:latin typeface="BatangChe" pitchFamily="49" charset="-127"/>
                <a:ea typeface="BatangChe" pitchFamily="49" charset="-127"/>
              </a:rPr>
              <a:t>(Gl.GL_TEXTURE_2D, </a:t>
            </a:r>
            <a:r>
              <a:rPr lang="en-US" altLang="zh-TW" sz="1200" dirty="0" err="1" smtClean="0">
                <a:latin typeface="BatangChe" pitchFamily="49" charset="-127"/>
                <a:ea typeface="BatangChe" pitchFamily="49" charset="-127"/>
              </a:rPr>
              <a:t>Gl.GL_TEXTURE_WRAP_T</a:t>
            </a:r>
            <a:r>
              <a:rPr lang="en-US" altLang="zh-TW" sz="1200" dirty="0" smtClean="0">
                <a:latin typeface="BatangChe" pitchFamily="49" charset="-127"/>
                <a:ea typeface="BatangChe" pitchFamily="49" charset="-127"/>
              </a:rPr>
              <a:t>, </a:t>
            </a:r>
            <a:r>
              <a:rPr lang="en-US" altLang="zh-TW" sz="1200" dirty="0" err="1" smtClean="0">
                <a:latin typeface="BatangChe" pitchFamily="49" charset="-127"/>
                <a:ea typeface="BatangChe" pitchFamily="49" charset="-127"/>
              </a:rPr>
              <a:t>Gl.GL_REPEAT</a:t>
            </a:r>
            <a:r>
              <a:rPr lang="en-US" altLang="zh-TW" sz="1200" dirty="0" smtClean="0">
                <a:latin typeface="BatangChe" pitchFamily="49" charset="-127"/>
                <a:ea typeface="BatangChe" pitchFamily="49" charset="-127"/>
              </a:rPr>
              <a:t>);</a:t>
            </a:r>
          </a:p>
          <a:p>
            <a:r>
              <a:rPr lang="en-US" altLang="zh-TW" sz="1200" dirty="0" smtClean="0">
                <a:latin typeface="BatangChe" pitchFamily="49" charset="-127"/>
                <a:ea typeface="BatangChe" pitchFamily="49" charset="-127"/>
              </a:rPr>
              <a:t>        </a:t>
            </a:r>
            <a:r>
              <a:rPr lang="en-US" altLang="zh-TW" sz="1200" dirty="0" err="1" smtClean="0">
                <a:latin typeface="BatangChe" pitchFamily="49" charset="-127"/>
                <a:ea typeface="BatangChe" pitchFamily="49" charset="-127"/>
              </a:rPr>
              <a:t>Gl.glTexParameteri</a:t>
            </a:r>
            <a:r>
              <a:rPr lang="en-US" altLang="zh-TW" sz="1200" dirty="0" smtClean="0">
                <a:latin typeface="BatangChe" pitchFamily="49" charset="-127"/>
                <a:ea typeface="BatangChe" pitchFamily="49" charset="-127"/>
              </a:rPr>
              <a:t>(Gl.GL_TEXTURE_2D, </a:t>
            </a:r>
            <a:r>
              <a:rPr lang="en-US" altLang="zh-TW" sz="1200" dirty="0" err="1" smtClean="0">
                <a:latin typeface="BatangChe" pitchFamily="49" charset="-127"/>
                <a:ea typeface="BatangChe" pitchFamily="49" charset="-127"/>
              </a:rPr>
              <a:t>Gl.GL_TEXTURE_MAG_FILTER</a:t>
            </a:r>
            <a:r>
              <a:rPr lang="en-US" altLang="zh-TW" sz="1200" dirty="0" smtClean="0">
                <a:latin typeface="BatangChe" pitchFamily="49" charset="-127"/>
                <a:ea typeface="BatangChe" pitchFamily="49" charset="-127"/>
              </a:rPr>
              <a:t>, </a:t>
            </a:r>
            <a:r>
              <a:rPr lang="en-US" altLang="zh-TW" sz="1200" dirty="0" err="1" smtClean="0">
                <a:latin typeface="BatangChe" pitchFamily="49" charset="-127"/>
                <a:ea typeface="BatangChe" pitchFamily="49" charset="-127"/>
              </a:rPr>
              <a:t>Gl.GL_LINEAR</a:t>
            </a:r>
            <a:r>
              <a:rPr lang="en-US" altLang="zh-TW" sz="1200" dirty="0" smtClean="0">
                <a:latin typeface="BatangChe" pitchFamily="49" charset="-127"/>
                <a:ea typeface="BatangChe" pitchFamily="49" charset="-127"/>
              </a:rPr>
              <a:t>);</a:t>
            </a:r>
          </a:p>
          <a:p>
            <a:r>
              <a:rPr lang="en-US" altLang="zh-TW" sz="1200" dirty="0" smtClean="0">
                <a:latin typeface="BatangChe" pitchFamily="49" charset="-127"/>
                <a:ea typeface="BatangChe" pitchFamily="49" charset="-127"/>
              </a:rPr>
              <a:t>        </a:t>
            </a:r>
            <a:r>
              <a:rPr lang="en-US" altLang="zh-TW" sz="1200" dirty="0" err="1" smtClean="0">
                <a:latin typeface="BatangChe" pitchFamily="49" charset="-127"/>
                <a:ea typeface="BatangChe" pitchFamily="49" charset="-127"/>
              </a:rPr>
              <a:t>Gl.glTexParameteri</a:t>
            </a:r>
            <a:r>
              <a:rPr lang="en-US" altLang="zh-TW" sz="1200" dirty="0" smtClean="0">
                <a:latin typeface="BatangChe" pitchFamily="49" charset="-127"/>
                <a:ea typeface="BatangChe" pitchFamily="49" charset="-127"/>
              </a:rPr>
              <a:t>(Gl.GL_TEXTURE_2D, </a:t>
            </a:r>
            <a:r>
              <a:rPr lang="en-US" altLang="zh-TW" sz="1200" dirty="0" err="1" smtClean="0">
                <a:latin typeface="BatangChe" pitchFamily="49" charset="-127"/>
                <a:ea typeface="BatangChe" pitchFamily="49" charset="-127"/>
              </a:rPr>
              <a:t>Gl.GL_TEXTURE_MIN_FILTER</a:t>
            </a:r>
            <a:r>
              <a:rPr lang="en-US" altLang="zh-TW" sz="1200" dirty="0" smtClean="0">
                <a:latin typeface="BatangChe" pitchFamily="49" charset="-127"/>
                <a:ea typeface="BatangChe" pitchFamily="49" charset="-127"/>
              </a:rPr>
              <a:t>, </a:t>
            </a:r>
            <a:r>
              <a:rPr lang="en-US" altLang="zh-TW" sz="1200" dirty="0" err="1" smtClean="0">
                <a:latin typeface="BatangChe" pitchFamily="49" charset="-127"/>
                <a:ea typeface="BatangChe" pitchFamily="49" charset="-127"/>
              </a:rPr>
              <a:t>Gl.GL_LINEAR</a:t>
            </a:r>
            <a:r>
              <a:rPr lang="en-US" altLang="zh-TW" sz="1200" dirty="0" smtClean="0">
                <a:latin typeface="BatangChe" pitchFamily="49" charset="-127"/>
                <a:ea typeface="BatangChe" pitchFamily="49" charset="-127"/>
              </a:rPr>
              <a:t>);</a:t>
            </a:r>
          </a:p>
          <a:p>
            <a:r>
              <a:rPr lang="zh-TW" altLang="en-US" sz="1200" dirty="0" smtClean="0">
                <a:latin typeface="BatangChe" pitchFamily="49" charset="-127"/>
                <a:ea typeface="BatangChe" pitchFamily="49" charset="-127"/>
              </a:rPr>
              <a:t>        </a:t>
            </a:r>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建立紋理物件</a:t>
            </a:r>
            <a:endParaRPr lang="en-US" altLang="zh-TW" sz="1200" dirty="0" smtClean="0">
              <a:solidFill>
                <a:srgbClr val="9900CC"/>
              </a:solidFill>
              <a:latin typeface="BatangChe" pitchFamily="49" charset="-127"/>
              <a:ea typeface="BatangChe" pitchFamily="49" charset="-127"/>
            </a:endParaRPr>
          </a:p>
          <a:p>
            <a:r>
              <a:rPr lang="en-US" altLang="zh-TW" sz="1200" dirty="0" smtClean="0">
                <a:latin typeface="BatangChe" pitchFamily="49" charset="-127"/>
                <a:ea typeface="BatangChe" pitchFamily="49" charset="-127"/>
              </a:rPr>
              <a:t>        if (</a:t>
            </a:r>
            <a:r>
              <a:rPr lang="en-US" altLang="zh-TW" sz="1200" dirty="0" err="1" smtClean="0">
                <a:latin typeface="BatangChe" pitchFamily="49" charset="-127"/>
                <a:ea typeface="BatangChe" pitchFamily="49" charset="-127"/>
              </a:rPr>
              <a:t>BitsPerPixel</a:t>
            </a:r>
            <a:r>
              <a:rPr lang="en-US" altLang="zh-TW" sz="1200" dirty="0" smtClean="0">
                <a:latin typeface="BatangChe" pitchFamily="49" charset="-127"/>
                <a:ea typeface="BatangChe" pitchFamily="49" charset="-127"/>
              </a:rPr>
              <a:t> == 24) Gl.glTexImage2D(Gl.GL_TEXTURE_2D, 0, </a:t>
            </a:r>
            <a:r>
              <a:rPr lang="en-US" altLang="zh-TW" sz="1200" dirty="0" err="1" smtClean="0">
                <a:latin typeface="BatangChe" pitchFamily="49" charset="-127"/>
                <a:ea typeface="BatangChe" pitchFamily="49" charset="-127"/>
              </a:rPr>
              <a:t>Gl.GL_RGB</a:t>
            </a:r>
            <a:r>
              <a:rPr lang="en-US" altLang="zh-TW" sz="1200" dirty="0" smtClean="0">
                <a:latin typeface="BatangChe" pitchFamily="49" charset="-127"/>
                <a:ea typeface="BatangChe" pitchFamily="49" charset="-127"/>
              </a:rPr>
              <a:t>, 512, 512, 0, </a:t>
            </a:r>
          </a:p>
          <a:p>
            <a:r>
              <a:rPr lang="zh-TW" altLang="en-US" sz="1200" dirty="0" smtClean="0">
                <a:latin typeface="BatangChe" pitchFamily="49" charset="-127"/>
                <a:ea typeface="BatangChe" pitchFamily="49" charset="-127"/>
              </a:rPr>
              <a:t>         </a:t>
            </a:r>
            <a:r>
              <a:rPr lang="en-US" altLang="zh-TW" sz="1200" dirty="0" err="1" smtClean="0">
                <a:latin typeface="BatangChe" pitchFamily="49" charset="-127"/>
                <a:ea typeface="BatangChe" pitchFamily="49" charset="-127"/>
              </a:rPr>
              <a:t>Il.ilGetInteger</a:t>
            </a:r>
            <a:r>
              <a:rPr lang="en-US" altLang="zh-TW" sz="1200" dirty="0" smtClean="0">
                <a:latin typeface="BatangChe" pitchFamily="49" charset="-127"/>
                <a:ea typeface="BatangChe" pitchFamily="49" charset="-127"/>
              </a:rPr>
              <a:t>(</a:t>
            </a:r>
            <a:r>
              <a:rPr lang="en-US" altLang="zh-TW" sz="1200" dirty="0" err="1" smtClean="0">
                <a:latin typeface="BatangChe" pitchFamily="49" charset="-127"/>
                <a:ea typeface="BatangChe" pitchFamily="49" charset="-127"/>
              </a:rPr>
              <a:t>Il.IL_IMAGE_FORMAT</a:t>
            </a:r>
            <a:r>
              <a:rPr lang="en-US" altLang="zh-TW" sz="1200" dirty="0" smtClean="0">
                <a:latin typeface="BatangChe" pitchFamily="49" charset="-127"/>
                <a:ea typeface="BatangChe" pitchFamily="49" charset="-127"/>
              </a:rPr>
              <a:t>), </a:t>
            </a:r>
            <a:r>
              <a:rPr lang="en-US" altLang="zh-TW" sz="1200" dirty="0" err="1" smtClean="0">
                <a:latin typeface="BatangChe" pitchFamily="49" charset="-127"/>
                <a:ea typeface="BatangChe" pitchFamily="49" charset="-127"/>
              </a:rPr>
              <a:t>Il.ilGetInteger</a:t>
            </a:r>
            <a:r>
              <a:rPr lang="en-US" altLang="zh-TW" sz="1200" dirty="0" smtClean="0">
                <a:latin typeface="BatangChe" pitchFamily="49" charset="-127"/>
                <a:ea typeface="BatangChe" pitchFamily="49" charset="-127"/>
              </a:rPr>
              <a:t>(</a:t>
            </a:r>
            <a:r>
              <a:rPr lang="en-US" altLang="zh-TW" sz="1200" dirty="0" err="1" smtClean="0">
                <a:latin typeface="BatangChe" pitchFamily="49" charset="-127"/>
                <a:ea typeface="BatangChe" pitchFamily="49" charset="-127"/>
              </a:rPr>
              <a:t>Il.IL_IMAGE_TYPE</a:t>
            </a:r>
            <a:r>
              <a:rPr lang="en-US" altLang="zh-TW" sz="1200" dirty="0" smtClean="0">
                <a:latin typeface="BatangChe" pitchFamily="49" charset="-127"/>
                <a:ea typeface="BatangChe" pitchFamily="49" charset="-127"/>
              </a:rPr>
              <a:t>), </a:t>
            </a:r>
            <a:r>
              <a:rPr lang="en-US" altLang="zh-TW" sz="1200" dirty="0" err="1" smtClean="0">
                <a:solidFill>
                  <a:srgbClr val="FF0000"/>
                </a:solidFill>
                <a:latin typeface="BatangChe" pitchFamily="49" charset="-127"/>
                <a:ea typeface="BatangChe" pitchFamily="49" charset="-127"/>
              </a:rPr>
              <a:t>Il.ilGetData</a:t>
            </a:r>
            <a:r>
              <a:rPr lang="en-US" altLang="zh-TW" sz="1200" dirty="0" smtClean="0">
                <a:solidFill>
                  <a:srgbClr val="FF0000"/>
                </a:solidFill>
                <a:latin typeface="BatangChe" pitchFamily="49" charset="-127"/>
                <a:ea typeface="BatangChe" pitchFamily="49" charset="-127"/>
              </a:rPr>
              <a:t>()</a:t>
            </a:r>
            <a:r>
              <a:rPr lang="en-US" altLang="zh-TW" sz="1200" dirty="0" smtClean="0">
                <a:latin typeface="BatangChe" pitchFamily="49" charset="-127"/>
                <a:ea typeface="BatangChe" pitchFamily="49" charset="-127"/>
              </a:rPr>
              <a:t>);</a:t>
            </a:r>
          </a:p>
          <a:p>
            <a:r>
              <a:rPr lang="en-US" altLang="zh-TW" sz="1200" dirty="0" smtClean="0">
                <a:latin typeface="BatangChe" pitchFamily="49" charset="-127"/>
                <a:ea typeface="BatangChe" pitchFamily="49" charset="-127"/>
              </a:rPr>
              <a:t>        if (</a:t>
            </a:r>
            <a:r>
              <a:rPr lang="en-US" altLang="zh-TW" sz="1200" dirty="0" err="1" smtClean="0">
                <a:latin typeface="BatangChe" pitchFamily="49" charset="-127"/>
                <a:ea typeface="BatangChe" pitchFamily="49" charset="-127"/>
              </a:rPr>
              <a:t>BitsPerPixel</a:t>
            </a:r>
            <a:r>
              <a:rPr lang="en-US" altLang="zh-TW" sz="1200" dirty="0" smtClean="0">
                <a:latin typeface="BatangChe" pitchFamily="49" charset="-127"/>
                <a:ea typeface="BatangChe" pitchFamily="49" charset="-127"/>
              </a:rPr>
              <a:t> == 32) Gl.glTexImage2D(Gl.GL_TEXTURE_2D, 0, </a:t>
            </a:r>
            <a:r>
              <a:rPr lang="en-US" altLang="zh-TW" sz="1200" dirty="0" err="1" smtClean="0">
                <a:latin typeface="BatangChe" pitchFamily="49" charset="-127"/>
                <a:ea typeface="BatangChe" pitchFamily="49" charset="-127"/>
              </a:rPr>
              <a:t>Gl.GL_RGBA</a:t>
            </a:r>
            <a:r>
              <a:rPr lang="en-US" altLang="zh-TW" sz="1200" dirty="0" smtClean="0">
                <a:latin typeface="BatangChe" pitchFamily="49" charset="-127"/>
                <a:ea typeface="BatangChe" pitchFamily="49" charset="-127"/>
              </a:rPr>
              <a:t>, 512, 512, 0, </a:t>
            </a:r>
          </a:p>
          <a:p>
            <a:r>
              <a:rPr lang="zh-TW" altLang="en-US" sz="1200" dirty="0" smtClean="0">
                <a:latin typeface="BatangChe" pitchFamily="49" charset="-127"/>
                <a:ea typeface="BatangChe" pitchFamily="49" charset="-127"/>
              </a:rPr>
              <a:t>         </a:t>
            </a:r>
            <a:r>
              <a:rPr lang="en-US" altLang="zh-TW" sz="1200" dirty="0" err="1" smtClean="0">
                <a:latin typeface="BatangChe" pitchFamily="49" charset="-127"/>
                <a:ea typeface="BatangChe" pitchFamily="49" charset="-127"/>
              </a:rPr>
              <a:t>Il.ilGetInteger</a:t>
            </a:r>
            <a:r>
              <a:rPr lang="en-US" altLang="zh-TW" sz="1200" dirty="0" smtClean="0">
                <a:latin typeface="BatangChe" pitchFamily="49" charset="-127"/>
                <a:ea typeface="BatangChe" pitchFamily="49" charset="-127"/>
              </a:rPr>
              <a:t>(</a:t>
            </a:r>
            <a:r>
              <a:rPr lang="en-US" altLang="zh-TW" sz="1200" dirty="0" err="1" smtClean="0">
                <a:latin typeface="BatangChe" pitchFamily="49" charset="-127"/>
                <a:ea typeface="BatangChe" pitchFamily="49" charset="-127"/>
              </a:rPr>
              <a:t>Il.IL_IMAGE_FORMAT</a:t>
            </a:r>
            <a:r>
              <a:rPr lang="en-US" altLang="zh-TW" sz="1200" dirty="0" smtClean="0">
                <a:latin typeface="BatangChe" pitchFamily="49" charset="-127"/>
                <a:ea typeface="BatangChe" pitchFamily="49" charset="-127"/>
              </a:rPr>
              <a:t>), </a:t>
            </a:r>
            <a:r>
              <a:rPr lang="en-US" altLang="zh-TW" sz="1200" dirty="0" err="1" smtClean="0">
                <a:latin typeface="BatangChe" pitchFamily="49" charset="-127"/>
                <a:ea typeface="BatangChe" pitchFamily="49" charset="-127"/>
              </a:rPr>
              <a:t>Il.ilGetInteger</a:t>
            </a:r>
            <a:r>
              <a:rPr lang="en-US" altLang="zh-TW" sz="1200" dirty="0" smtClean="0">
                <a:latin typeface="BatangChe" pitchFamily="49" charset="-127"/>
                <a:ea typeface="BatangChe" pitchFamily="49" charset="-127"/>
              </a:rPr>
              <a:t>(</a:t>
            </a:r>
            <a:r>
              <a:rPr lang="en-US" altLang="zh-TW" sz="1200" dirty="0" err="1" smtClean="0">
                <a:latin typeface="BatangChe" pitchFamily="49" charset="-127"/>
                <a:ea typeface="BatangChe" pitchFamily="49" charset="-127"/>
              </a:rPr>
              <a:t>Il.IL_IMAGE_TYPE</a:t>
            </a:r>
            <a:r>
              <a:rPr lang="en-US" altLang="zh-TW" sz="1200" dirty="0" smtClean="0">
                <a:latin typeface="BatangChe" pitchFamily="49" charset="-127"/>
                <a:ea typeface="BatangChe" pitchFamily="49" charset="-127"/>
              </a:rPr>
              <a:t>), </a:t>
            </a:r>
            <a:r>
              <a:rPr lang="en-US" altLang="zh-TW" sz="1200" dirty="0" err="1" smtClean="0">
                <a:solidFill>
                  <a:srgbClr val="FF0000"/>
                </a:solidFill>
                <a:latin typeface="BatangChe" pitchFamily="49" charset="-127"/>
                <a:ea typeface="BatangChe" pitchFamily="49" charset="-127"/>
              </a:rPr>
              <a:t>Il.ilGetData</a:t>
            </a:r>
            <a:r>
              <a:rPr lang="en-US" altLang="zh-TW" sz="1200" dirty="0" smtClean="0">
                <a:solidFill>
                  <a:srgbClr val="FF0000"/>
                </a:solidFill>
                <a:latin typeface="BatangChe" pitchFamily="49" charset="-127"/>
                <a:ea typeface="BatangChe" pitchFamily="49" charset="-127"/>
              </a:rPr>
              <a:t>()</a:t>
            </a:r>
            <a:r>
              <a:rPr lang="en-US" altLang="zh-TW" sz="1200" dirty="0" smtClean="0">
                <a:latin typeface="BatangChe" pitchFamily="49" charset="-127"/>
                <a:ea typeface="BatangChe" pitchFamily="49" charset="-127"/>
              </a:rPr>
              <a:t>);</a:t>
            </a:r>
          </a:p>
          <a:p>
            <a:r>
              <a:rPr lang="en-US" altLang="zh-TW" sz="1200" dirty="0" smtClean="0">
                <a:latin typeface="BatangChe" pitchFamily="49" charset="-127"/>
                <a:ea typeface="BatangChe" pitchFamily="49" charset="-127"/>
              </a:rPr>
              <a:t>    }</a:t>
            </a:r>
          </a:p>
          <a:p>
            <a:r>
              <a:rPr lang="en-US" altLang="zh-TW" sz="1200" dirty="0" smtClean="0">
                <a:latin typeface="BatangChe" pitchFamily="49" charset="-127"/>
                <a:ea typeface="BatangChe" pitchFamily="49" charset="-127"/>
              </a:rPr>
              <a:t>    else</a:t>
            </a:r>
          </a:p>
          <a:p>
            <a:r>
              <a:rPr lang="en-US" altLang="zh-TW" sz="1200" dirty="0" smtClean="0">
                <a:latin typeface="BatangChe" pitchFamily="49" charset="-127"/>
                <a:ea typeface="BatangChe" pitchFamily="49" charset="-127"/>
              </a:rPr>
              <a:t>    {</a:t>
            </a:r>
            <a:r>
              <a:rPr lang="zh-TW" altLang="en-US" sz="1200" dirty="0" smtClean="0">
                <a:latin typeface="BatangChe" pitchFamily="49" charset="-127"/>
                <a:ea typeface="BatangChe" pitchFamily="49" charset="-127"/>
              </a:rPr>
              <a:t>   </a:t>
            </a:r>
            <a:r>
              <a:rPr lang="en-US" altLang="zh-TW" sz="1200" dirty="0" smtClean="0">
                <a:solidFill>
                  <a:srgbClr val="9900CC"/>
                </a:solidFill>
                <a:latin typeface="BatangChe" pitchFamily="49" charset="-127"/>
                <a:ea typeface="BatangChe" pitchFamily="49" charset="-127"/>
              </a:rPr>
              <a:t>// </a:t>
            </a:r>
            <a:r>
              <a:rPr lang="zh-TW" altLang="en-US" sz="1200" dirty="0" smtClean="0">
                <a:solidFill>
                  <a:srgbClr val="9900CC"/>
                </a:solidFill>
                <a:latin typeface="BatangChe" pitchFamily="49" charset="-127"/>
                <a:ea typeface="BatangChe" pitchFamily="49" charset="-127"/>
              </a:rPr>
              <a:t>若檔案無法開啟，顯示錯誤訊息</a:t>
            </a:r>
            <a:endParaRPr lang="en-US" altLang="zh-TW" sz="1200" dirty="0" smtClean="0">
              <a:solidFill>
                <a:srgbClr val="9900CC"/>
              </a:solidFill>
              <a:latin typeface="BatangChe" pitchFamily="49" charset="-127"/>
              <a:ea typeface="BatangChe" pitchFamily="49" charset="-127"/>
            </a:endParaRPr>
          </a:p>
          <a:p>
            <a:r>
              <a:rPr lang="en-US" altLang="zh-TW" sz="1200" dirty="0" smtClean="0">
                <a:latin typeface="BatangChe" pitchFamily="49" charset="-127"/>
                <a:ea typeface="BatangChe" pitchFamily="49" charset="-127"/>
              </a:rPr>
              <a:t>        string message = "Cannot open file " + filename + ".";</a:t>
            </a:r>
          </a:p>
          <a:p>
            <a:r>
              <a:rPr lang="en-US" altLang="zh-TW" sz="1200" dirty="0" smtClean="0">
                <a:latin typeface="BatangChe" pitchFamily="49" charset="-127"/>
                <a:ea typeface="BatangChe" pitchFamily="49" charset="-127"/>
              </a:rPr>
              <a:t>        </a:t>
            </a:r>
            <a:r>
              <a:rPr lang="en-US" altLang="zh-TW" sz="1200" dirty="0" err="1" smtClean="0">
                <a:latin typeface="BatangChe" pitchFamily="49" charset="-127"/>
                <a:ea typeface="BatangChe" pitchFamily="49" charset="-127"/>
              </a:rPr>
              <a:t>MessageBox.Show</a:t>
            </a:r>
            <a:r>
              <a:rPr lang="en-US" altLang="zh-TW" sz="1200" dirty="0" smtClean="0">
                <a:latin typeface="BatangChe" pitchFamily="49" charset="-127"/>
                <a:ea typeface="BatangChe" pitchFamily="49" charset="-127"/>
              </a:rPr>
              <a:t>(message, "Image file open error!!!", </a:t>
            </a:r>
            <a:r>
              <a:rPr lang="en-US" altLang="zh-TW" sz="1200" dirty="0" err="1" smtClean="0">
                <a:latin typeface="BatangChe" pitchFamily="49" charset="-127"/>
                <a:ea typeface="BatangChe" pitchFamily="49" charset="-127"/>
              </a:rPr>
              <a:t>MessageBoxButtons.OK</a:t>
            </a:r>
            <a:r>
              <a:rPr lang="en-US" altLang="zh-TW" sz="1200" dirty="0" smtClean="0">
                <a:latin typeface="BatangChe" pitchFamily="49" charset="-127"/>
                <a:ea typeface="BatangChe" pitchFamily="49" charset="-127"/>
              </a:rPr>
              <a:t>,</a:t>
            </a:r>
          </a:p>
          <a:p>
            <a:r>
              <a:rPr lang="zh-TW" altLang="en-US" sz="1200" dirty="0" smtClean="0">
                <a:latin typeface="BatangChe" pitchFamily="49" charset="-127"/>
                <a:ea typeface="BatangChe" pitchFamily="49" charset="-127"/>
              </a:rPr>
              <a:t>                        </a:t>
            </a:r>
            <a:r>
              <a:rPr lang="en-US" altLang="zh-TW" sz="1200" dirty="0" err="1" smtClean="0">
                <a:latin typeface="BatangChe" pitchFamily="49" charset="-127"/>
                <a:ea typeface="BatangChe" pitchFamily="49" charset="-127"/>
              </a:rPr>
              <a:t>MessageBoxIcon.Exclamation</a:t>
            </a:r>
            <a:r>
              <a:rPr lang="en-US" altLang="zh-TW" sz="1200" dirty="0" smtClean="0">
                <a:latin typeface="BatangChe" pitchFamily="49" charset="-127"/>
                <a:ea typeface="BatangChe" pitchFamily="49" charset="-127"/>
              </a:rPr>
              <a:t>);</a:t>
            </a:r>
          </a:p>
          <a:p>
            <a:r>
              <a:rPr lang="en-US" altLang="zh-TW" sz="1200" dirty="0" smtClean="0">
                <a:latin typeface="BatangChe" pitchFamily="49" charset="-127"/>
                <a:ea typeface="BatangChe" pitchFamily="49" charset="-127"/>
              </a:rPr>
              <a:t>    }</a:t>
            </a:r>
          </a:p>
          <a:p>
            <a:r>
              <a:rPr lang="en-US" altLang="zh-TW" sz="1200" dirty="0" smtClean="0">
                <a:latin typeface="BatangChe" pitchFamily="49" charset="-127"/>
                <a:ea typeface="BatangChe" pitchFamily="49" charset="-127"/>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00034" y="3286124"/>
            <a:ext cx="8286808" cy="27146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p:txBody>
          <a:bodyPr/>
          <a:lstStyle/>
          <a:p>
            <a:r>
              <a:rPr lang="zh-TW" altLang="en-US" dirty="0" smtClean="0"/>
              <a:t>紋理映射</a:t>
            </a:r>
            <a:endParaRPr lang="zh-TW" altLang="en-US" dirty="0"/>
          </a:p>
        </p:txBody>
      </p:sp>
      <p:sp>
        <p:nvSpPr>
          <p:cNvPr id="3" name="內容版面配置區 2"/>
          <p:cNvSpPr>
            <a:spLocks noGrp="1"/>
          </p:cNvSpPr>
          <p:nvPr>
            <p:ph idx="1"/>
          </p:nvPr>
        </p:nvSpPr>
        <p:spPr/>
        <p:txBody>
          <a:bodyPr/>
          <a:lstStyle/>
          <a:p>
            <a:r>
              <a:rPr lang="zh-TW" altLang="en-US" dirty="0" smtClean="0"/>
              <a:t>材質貼圖</a:t>
            </a:r>
            <a:endParaRPr lang="en-US" altLang="zh-TW" dirty="0" smtClean="0"/>
          </a:p>
          <a:p>
            <a:pPr lvl="1"/>
            <a:r>
              <a:rPr lang="zh-TW" altLang="en-US" dirty="0" smtClean="0"/>
              <a:t>在</a:t>
            </a:r>
            <a:r>
              <a:rPr lang="en-US" altLang="zh-TW" dirty="0" smtClean="0"/>
              <a:t>OpenGL</a:t>
            </a:r>
            <a:r>
              <a:rPr lang="zh-TW" altLang="en-US" dirty="0" smtClean="0"/>
              <a:t>裏面我們可以把圖案貼在物體表面上以模擬出物體本身具有的材質感</a:t>
            </a:r>
            <a:endParaRPr lang="en-US" altLang="zh-TW" dirty="0" smtClean="0"/>
          </a:p>
        </p:txBody>
      </p:sp>
      <p:sp>
        <p:nvSpPr>
          <p:cNvPr id="4" name="投影片編號版面配置區 3"/>
          <p:cNvSpPr>
            <a:spLocks noGrp="1"/>
          </p:cNvSpPr>
          <p:nvPr>
            <p:ph type="sldNum" sz="quarter" idx="12"/>
          </p:nvPr>
        </p:nvSpPr>
        <p:spPr/>
        <p:txBody>
          <a:bodyPr/>
          <a:lstStyle/>
          <a:p>
            <a:fld id="{27207C00-BE8D-4B81-AB28-04AA0221EAC8}" type="slidenum">
              <a:rPr lang="zh-TW" altLang="en-US" smtClean="0"/>
              <a:pPr/>
              <a:t>2</a:t>
            </a:fld>
            <a:endParaRPr lang="zh-TW" altLang="en-US"/>
          </a:p>
        </p:txBody>
      </p:sp>
      <p:pic>
        <p:nvPicPr>
          <p:cNvPr id="5" name="圖片 4" descr="temp.jpg"/>
          <p:cNvPicPr>
            <a:picLocks noChangeAspect="1"/>
          </p:cNvPicPr>
          <p:nvPr/>
        </p:nvPicPr>
        <p:blipFill>
          <a:blip r:embed="rId2" cstate="print"/>
          <a:stretch>
            <a:fillRect/>
          </a:stretch>
        </p:blipFill>
        <p:spPr>
          <a:xfrm>
            <a:off x="5857884" y="3772140"/>
            <a:ext cx="2528571" cy="1800000"/>
          </a:xfrm>
          <a:prstGeom prst="rect">
            <a:avLst/>
          </a:prstGeom>
        </p:spPr>
      </p:pic>
      <p:pic>
        <p:nvPicPr>
          <p:cNvPr id="6" name="圖片 5" descr="temp.jpg"/>
          <p:cNvPicPr>
            <a:picLocks noChangeAspect="1"/>
          </p:cNvPicPr>
          <p:nvPr/>
        </p:nvPicPr>
        <p:blipFill>
          <a:blip r:embed="rId3" cstate="print"/>
          <a:stretch>
            <a:fillRect/>
          </a:stretch>
        </p:blipFill>
        <p:spPr>
          <a:xfrm>
            <a:off x="785786" y="3772140"/>
            <a:ext cx="2528571" cy="1800000"/>
          </a:xfrm>
          <a:prstGeom prst="rect">
            <a:avLst/>
          </a:prstGeom>
        </p:spPr>
      </p:pic>
      <p:pic>
        <p:nvPicPr>
          <p:cNvPr id="7" name="圖片 6" descr="Floor.jpg"/>
          <p:cNvPicPr>
            <a:picLocks noChangeAspect="1"/>
          </p:cNvPicPr>
          <p:nvPr/>
        </p:nvPicPr>
        <p:blipFill>
          <a:blip r:embed="rId4" cstate="print"/>
          <a:stretch>
            <a:fillRect/>
          </a:stretch>
        </p:blipFill>
        <p:spPr>
          <a:xfrm>
            <a:off x="4000496" y="3986454"/>
            <a:ext cx="1143008" cy="1143008"/>
          </a:xfrm>
          <a:prstGeom prst="rect">
            <a:avLst/>
          </a:prstGeom>
        </p:spPr>
      </p:pic>
      <p:sp>
        <p:nvSpPr>
          <p:cNvPr id="8" name="向右箭號 7"/>
          <p:cNvSpPr/>
          <p:nvPr/>
        </p:nvSpPr>
        <p:spPr>
          <a:xfrm>
            <a:off x="5357818" y="4486520"/>
            <a:ext cx="285752" cy="142876"/>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9" name="加號 8"/>
          <p:cNvSpPr/>
          <p:nvPr/>
        </p:nvSpPr>
        <p:spPr>
          <a:xfrm>
            <a:off x="3500430" y="4415082"/>
            <a:ext cx="214314" cy="214314"/>
          </a:xfrm>
          <a:prstGeom prst="mathPl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500041"/>
            <a:ext cx="8229600" cy="5654697"/>
          </a:xfrm>
        </p:spPr>
        <p:txBody>
          <a:bodyPr/>
          <a:lstStyle/>
          <a:p>
            <a:r>
              <a:rPr lang="zh-TW" altLang="en-US" dirty="0" smtClean="0"/>
              <a:t>產生紋理物件及設定紋理環境參數</a:t>
            </a:r>
            <a:endParaRPr lang="en-US" altLang="zh-TW" dirty="0" smtClean="0"/>
          </a:p>
          <a:p>
            <a:pPr lvl="1"/>
            <a:r>
              <a:rPr lang="zh-TW" altLang="en-US" dirty="0" smtClean="0"/>
              <a:t>宣告儲存紋理物件編號的成員變數</a:t>
            </a:r>
            <a:endParaRPr lang="en-US" altLang="zh-TW" dirty="0" smtClean="0"/>
          </a:p>
          <a:p>
            <a:pPr lvl="2"/>
            <a:endParaRPr lang="en-US" altLang="zh-TW" dirty="0" smtClean="0"/>
          </a:p>
          <a:p>
            <a:pPr lvl="2"/>
            <a:endParaRPr lang="en-US" altLang="zh-TW" dirty="0" smtClean="0"/>
          </a:p>
          <a:p>
            <a:pPr lvl="2"/>
            <a:endParaRPr lang="en-US" altLang="zh-TW" dirty="0" smtClean="0"/>
          </a:p>
          <a:p>
            <a:pPr lvl="1"/>
            <a:r>
              <a:rPr lang="zh-TW" altLang="en-US" dirty="0" smtClean="0"/>
              <a:t>產生紋理物件，載入圖片以及設定紋理參數：</a:t>
            </a:r>
          </a:p>
          <a:p>
            <a:pPr lvl="2"/>
            <a:endParaRPr lang="en-US" altLang="zh-TW" dirty="0" smtClean="0"/>
          </a:p>
          <a:p>
            <a:pPr lvl="2"/>
            <a:endParaRPr lang="zh-TW" altLang="en-US" dirty="0"/>
          </a:p>
        </p:txBody>
      </p:sp>
      <p:sp>
        <p:nvSpPr>
          <p:cNvPr id="4" name="投影片編號版面配置區 3"/>
          <p:cNvSpPr>
            <a:spLocks noGrp="1"/>
          </p:cNvSpPr>
          <p:nvPr>
            <p:ph type="sldNum" sz="quarter" idx="12"/>
          </p:nvPr>
        </p:nvSpPr>
        <p:spPr/>
        <p:txBody>
          <a:bodyPr/>
          <a:lstStyle/>
          <a:p>
            <a:fld id="{27207C00-BE8D-4B81-AB28-04AA0221EAC8}" type="slidenum">
              <a:rPr lang="zh-TW" altLang="en-US" smtClean="0"/>
              <a:pPr/>
              <a:t>20</a:t>
            </a:fld>
            <a:endParaRPr lang="zh-TW" altLang="en-US"/>
          </a:p>
        </p:txBody>
      </p:sp>
      <p:sp>
        <p:nvSpPr>
          <p:cNvPr id="5" name="矩形 4"/>
          <p:cNvSpPr/>
          <p:nvPr/>
        </p:nvSpPr>
        <p:spPr>
          <a:xfrm>
            <a:off x="1357290" y="1740372"/>
            <a:ext cx="6660000" cy="1117124"/>
          </a:xfrm>
          <a:prstGeom prst="rect">
            <a:avLst/>
          </a:prstGeom>
          <a:solidFill>
            <a:srgbClr val="FFFF99"/>
          </a:solidFill>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r>
              <a:rPr lang="en-US" altLang="zh-TW" sz="1200" dirty="0" smtClean="0">
                <a:latin typeface="BatangChe" pitchFamily="49" charset="-127"/>
                <a:ea typeface="BatangChe" pitchFamily="49" charset="-127"/>
              </a:rPr>
              <a:t>public partial class Form1 : Form</a:t>
            </a:r>
          </a:p>
          <a:p>
            <a:r>
              <a:rPr lang="en-US" altLang="zh-TW" sz="1200" dirty="0" smtClean="0">
                <a:latin typeface="BatangChe" pitchFamily="49" charset="-127"/>
                <a:ea typeface="BatangChe" pitchFamily="49" charset="-127"/>
              </a:rPr>
              <a:t>{</a:t>
            </a:r>
          </a:p>
          <a:p>
            <a:r>
              <a:rPr lang="en-US" altLang="zh-TW" sz="1200" dirty="0" smtClean="0">
                <a:latin typeface="BatangChe" pitchFamily="49" charset="-127"/>
                <a:ea typeface="BatangChe" pitchFamily="49" charset="-127"/>
              </a:rPr>
              <a:t>    </a:t>
            </a:r>
            <a:r>
              <a:rPr lang="en-US" altLang="zh-TW" sz="1200" dirty="0" err="1" smtClean="0">
                <a:latin typeface="BatangChe" pitchFamily="49" charset="-127"/>
                <a:ea typeface="BatangChe" pitchFamily="49" charset="-127"/>
              </a:rPr>
              <a:t>uint</a:t>
            </a:r>
            <a:r>
              <a:rPr lang="en-US" altLang="zh-TW" sz="1200" dirty="0" smtClean="0">
                <a:latin typeface="BatangChe" pitchFamily="49" charset="-127"/>
                <a:ea typeface="BatangChe" pitchFamily="49" charset="-127"/>
              </a:rPr>
              <a:t>[] </a:t>
            </a:r>
            <a:r>
              <a:rPr lang="en-US" altLang="zh-TW" sz="1200" dirty="0" err="1" smtClean="0">
                <a:latin typeface="BatangChe" pitchFamily="49" charset="-127"/>
                <a:ea typeface="BatangChe" pitchFamily="49" charset="-127"/>
              </a:rPr>
              <a:t>texName</a:t>
            </a:r>
            <a:r>
              <a:rPr lang="en-US" altLang="zh-TW" sz="1200" dirty="0" smtClean="0">
                <a:latin typeface="BatangChe" pitchFamily="49" charset="-127"/>
                <a:ea typeface="BatangChe" pitchFamily="49" charset="-127"/>
              </a:rPr>
              <a:t> = new </a:t>
            </a:r>
            <a:r>
              <a:rPr lang="en-US" altLang="zh-TW" sz="1200" dirty="0" err="1" smtClean="0">
                <a:latin typeface="BatangChe" pitchFamily="49" charset="-127"/>
                <a:ea typeface="BatangChe" pitchFamily="49" charset="-127"/>
              </a:rPr>
              <a:t>uint</a:t>
            </a:r>
            <a:r>
              <a:rPr lang="en-US" altLang="zh-TW" sz="1200" dirty="0" smtClean="0">
                <a:latin typeface="BatangChe" pitchFamily="49" charset="-127"/>
                <a:ea typeface="BatangChe" pitchFamily="49" charset="-127"/>
              </a:rPr>
              <a:t>[6]; </a:t>
            </a:r>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建立儲存紋理編號的陣列</a:t>
            </a:r>
            <a:endParaRPr lang="en-US" altLang="zh-TW" sz="1200" dirty="0" smtClean="0">
              <a:solidFill>
                <a:srgbClr val="9900CC"/>
              </a:solidFill>
              <a:latin typeface="BatangChe" pitchFamily="49" charset="-127"/>
              <a:ea typeface="BatangChe" pitchFamily="49" charset="-127"/>
            </a:endParaRPr>
          </a:p>
          <a:p>
            <a:r>
              <a:rPr lang="zh-TW" altLang="en-US" sz="1200" dirty="0" smtClean="0">
                <a:latin typeface="BatangChe" pitchFamily="49" charset="-127"/>
                <a:ea typeface="BatangChe" pitchFamily="49" charset="-127"/>
              </a:rPr>
              <a:t>    </a:t>
            </a:r>
            <a:r>
              <a:rPr lang="en-US" altLang="zh-TW" sz="1200" dirty="0" smtClean="0">
                <a:latin typeface="BatangChe" pitchFamily="49" charset="-127"/>
                <a:ea typeface="BatangChe" pitchFamily="49" charset="-127"/>
              </a:rPr>
              <a:t>…</a:t>
            </a:r>
          </a:p>
        </p:txBody>
      </p:sp>
      <p:sp>
        <p:nvSpPr>
          <p:cNvPr id="6" name="矩形 5"/>
          <p:cNvSpPr/>
          <p:nvPr/>
        </p:nvSpPr>
        <p:spPr>
          <a:xfrm>
            <a:off x="1341024" y="3500438"/>
            <a:ext cx="6660000" cy="2714644"/>
          </a:xfrm>
          <a:prstGeom prst="rect">
            <a:avLst/>
          </a:prstGeom>
          <a:solidFill>
            <a:srgbClr val="FFFF99"/>
          </a:solidFill>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r>
              <a:rPr lang="en-US" altLang="zh-TW" sz="1200" dirty="0" err="1" smtClean="0">
                <a:latin typeface="BatangChe" pitchFamily="49" charset="-127"/>
                <a:ea typeface="BatangChe" pitchFamily="49" charset="-127"/>
              </a:rPr>
              <a:t>Gl.glGenTextures</a:t>
            </a:r>
            <a:r>
              <a:rPr lang="en-US" altLang="zh-TW" sz="1200" dirty="0" smtClean="0">
                <a:latin typeface="BatangChe" pitchFamily="49" charset="-127"/>
                <a:ea typeface="BatangChe" pitchFamily="49" charset="-127"/>
              </a:rPr>
              <a:t>(6, </a:t>
            </a:r>
            <a:r>
              <a:rPr lang="en-US" altLang="zh-TW" sz="1200" dirty="0" err="1" smtClean="0">
                <a:latin typeface="BatangChe" pitchFamily="49" charset="-127"/>
                <a:ea typeface="BatangChe" pitchFamily="49" charset="-127"/>
              </a:rPr>
              <a:t>texName</a:t>
            </a:r>
            <a:r>
              <a:rPr lang="en-US" altLang="zh-TW" sz="1200" dirty="0" smtClean="0">
                <a:latin typeface="BatangChe" pitchFamily="49" charset="-127"/>
                <a:ea typeface="BatangChe" pitchFamily="49" charset="-127"/>
              </a:rPr>
              <a:t>);</a:t>
            </a:r>
            <a:r>
              <a:rPr lang="zh-TW" altLang="en-US" sz="1200" dirty="0" smtClean="0">
                <a:latin typeface="BatangChe" pitchFamily="49" charset="-127"/>
                <a:ea typeface="BatangChe" pitchFamily="49" charset="-127"/>
              </a:rPr>
              <a:t> </a:t>
            </a:r>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產生紋理物件</a:t>
            </a:r>
            <a:endParaRPr lang="en-US" altLang="zh-TW" sz="1200" dirty="0" smtClean="0">
              <a:solidFill>
                <a:srgbClr val="9900CC"/>
              </a:solidFill>
              <a:latin typeface="BatangChe" pitchFamily="49" charset="-127"/>
              <a:ea typeface="BatangChe" pitchFamily="49" charset="-127"/>
            </a:endParaRPr>
          </a:p>
          <a:p>
            <a:endParaRPr lang="en-US" altLang="zh-TW" sz="1200" dirty="0" smtClean="0">
              <a:latin typeface="BatangChe" pitchFamily="49" charset="-127"/>
              <a:ea typeface="BatangChe" pitchFamily="49" charset="-127"/>
            </a:endParaRPr>
          </a:p>
          <a:p>
            <a:r>
              <a:rPr lang="en-US" altLang="zh-TW" sz="1200" dirty="0" err="1" smtClean="0">
                <a:latin typeface="BatangChe" pitchFamily="49" charset="-127"/>
                <a:ea typeface="BatangChe" pitchFamily="49" charset="-127"/>
              </a:rPr>
              <a:t>LoadTexture</a:t>
            </a:r>
            <a:r>
              <a:rPr lang="en-US" altLang="zh-TW" sz="1200" dirty="0" smtClean="0">
                <a:latin typeface="BatangChe" pitchFamily="49" charset="-127"/>
                <a:ea typeface="BatangChe" pitchFamily="49" charset="-127"/>
              </a:rPr>
              <a:t>("Poster.jpg", </a:t>
            </a:r>
            <a:r>
              <a:rPr lang="en-US" altLang="zh-TW" sz="1200" dirty="0" err="1" smtClean="0">
                <a:latin typeface="BatangChe" pitchFamily="49" charset="-127"/>
                <a:ea typeface="BatangChe" pitchFamily="49" charset="-127"/>
              </a:rPr>
              <a:t>texName</a:t>
            </a:r>
            <a:r>
              <a:rPr lang="en-US" altLang="zh-TW" sz="1200" dirty="0" smtClean="0">
                <a:latin typeface="BatangChe" pitchFamily="49" charset="-127"/>
                <a:ea typeface="BatangChe" pitchFamily="49" charset="-127"/>
              </a:rPr>
              <a:t>[0]);</a:t>
            </a:r>
          </a:p>
          <a:p>
            <a:r>
              <a:rPr lang="en-US" altLang="zh-TW" sz="1200" dirty="0" err="1" smtClean="0">
                <a:latin typeface="BatangChe" pitchFamily="49" charset="-127"/>
                <a:ea typeface="BatangChe" pitchFamily="49" charset="-127"/>
              </a:rPr>
              <a:t>LoadTexture</a:t>
            </a:r>
            <a:r>
              <a:rPr lang="en-US" altLang="zh-TW" sz="1200" dirty="0" smtClean="0">
                <a:latin typeface="BatangChe" pitchFamily="49" charset="-127"/>
                <a:ea typeface="BatangChe" pitchFamily="49" charset="-127"/>
              </a:rPr>
              <a:t>("wood.jpg", </a:t>
            </a:r>
            <a:r>
              <a:rPr lang="en-US" altLang="zh-TW" sz="1200" dirty="0" err="1" smtClean="0">
                <a:latin typeface="BatangChe" pitchFamily="49" charset="-127"/>
                <a:ea typeface="BatangChe" pitchFamily="49" charset="-127"/>
              </a:rPr>
              <a:t>texName</a:t>
            </a:r>
            <a:r>
              <a:rPr lang="en-US" altLang="zh-TW" sz="1200" dirty="0" smtClean="0">
                <a:latin typeface="BatangChe" pitchFamily="49" charset="-127"/>
                <a:ea typeface="BatangChe" pitchFamily="49" charset="-127"/>
              </a:rPr>
              <a:t>[1]);</a:t>
            </a:r>
          </a:p>
          <a:p>
            <a:r>
              <a:rPr lang="en-US" altLang="zh-TW" sz="1200" dirty="0" err="1" smtClean="0">
                <a:latin typeface="BatangChe" pitchFamily="49" charset="-127"/>
                <a:ea typeface="BatangChe" pitchFamily="49" charset="-127"/>
              </a:rPr>
              <a:t>LoadTexture</a:t>
            </a:r>
            <a:r>
              <a:rPr lang="en-US" altLang="zh-TW" sz="1200" dirty="0" smtClean="0">
                <a:latin typeface="BatangChe" pitchFamily="49" charset="-127"/>
                <a:ea typeface="BatangChe" pitchFamily="49" charset="-127"/>
              </a:rPr>
              <a:t>("worldmap.jpg", </a:t>
            </a:r>
            <a:r>
              <a:rPr lang="en-US" altLang="zh-TW" sz="1200" dirty="0" err="1" smtClean="0">
                <a:latin typeface="BatangChe" pitchFamily="49" charset="-127"/>
                <a:ea typeface="BatangChe" pitchFamily="49" charset="-127"/>
              </a:rPr>
              <a:t>texName</a:t>
            </a:r>
            <a:r>
              <a:rPr lang="en-US" altLang="zh-TW" sz="1200" dirty="0" smtClean="0">
                <a:latin typeface="BatangChe" pitchFamily="49" charset="-127"/>
                <a:ea typeface="BatangChe" pitchFamily="49" charset="-127"/>
              </a:rPr>
              <a:t>[2]);</a:t>
            </a:r>
          </a:p>
          <a:p>
            <a:r>
              <a:rPr lang="en-US" altLang="zh-TW" sz="1200" dirty="0" err="1" smtClean="0">
                <a:latin typeface="BatangChe" pitchFamily="49" charset="-127"/>
                <a:ea typeface="BatangChe" pitchFamily="49" charset="-127"/>
              </a:rPr>
              <a:t>LoadTexture</a:t>
            </a:r>
            <a:r>
              <a:rPr lang="en-US" altLang="zh-TW" sz="1200" dirty="0" smtClean="0">
                <a:latin typeface="BatangChe" pitchFamily="49" charset="-127"/>
                <a:ea typeface="BatangChe" pitchFamily="49" charset="-127"/>
              </a:rPr>
              <a:t>("red_book.jpg", </a:t>
            </a:r>
            <a:r>
              <a:rPr lang="en-US" altLang="zh-TW" sz="1200" dirty="0" err="1" smtClean="0">
                <a:latin typeface="BatangChe" pitchFamily="49" charset="-127"/>
                <a:ea typeface="BatangChe" pitchFamily="49" charset="-127"/>
              </a:rPr>
              <a:t>texName</a:t>
            </a:r>
            <a:r>
              <a:rPr lang="en-US" altLang="zh-TW" sz="1200" dirty="0" smtClean="0">
                <a:latin typeface="BatangChe" pitchFamily="49" charset="-127"/>
                <a:ea typeface="BatangChe" pitchFamily="49" charset="-127"/>
              </a:rPr>
              <a:t>[3]);</a:t>
            </a:r>
          </a:p>
          <a:p>
            <a:r>
              <a:rPr lang="en-US" altLang="zh-TW" sz="1200" dirty="0" err="1" smtClean="0">
                <a:latin typeface="BatangChe" pitchFamily="49" charset="-127"/>
                <a:ea typeface="BatangChe" pitchFamily="49" charset="-127"/>
              </a:rPr>
              <a:t>LoadTexture</a:t>
            </a:r>
            <a:r>
              <a:rPr lang="en-US" altLang="zh-TW" sz="1200" dirty="0" smtClean="0">
                <a:latin typeface="BatangChe" pitchFamily="49" charset="-127"/>
                <a:ea typeface="BatangChe" pitchFamily="49" charset="-127"/>
              </a:rPr>
              <a:t>("CocaCola.jpg", </a:t>
            </a:r>
            <a:r>
              <a:rPr lang="en-US" altLang="zh-TW" sz="1200" dirty="0" err="1" smtClean="0">
                <a:latin typeface="BatangChe" pitchFamily="49" charset="-127"/>
                <a:ea typeface="BatangChe" pitchFamily="49" charset="-127"/>
              </a:rPr>
              <a:t>texName</a:t>
            </a:r>
            <a:r>
              <a:rPr lang="en-US" altLang="zh-TW" sz="1200" dirty="0" smtClean="0">
                <a:latin typeface="BatangChe" pitchFamily="49" charset="-127"/>
                <a:ea typeface="BatangChe" pitchFamily="49" charset="-127"/>
              </a:rPr>
              <a:t>[4]);</a:t>
            </a:r>
          </a:p>
          <a:p>
            <a:r>
              <a:rPr lang="en-US" altLang="zh-TW" sz="1200" dirty="0" err="1" smtClean="0">
                <a:latin typeface="BatangChe" pitchFamily="49" charset="-127"/>
                <a:ea typeface="BatangChe" pitchFamily="49" charset="-127"/>
              </a:rPr>
              <a:t>LoadTexture</a:t>
            </a:r>
            <a:r>
              <a:rPr lang="en-US" altLang="zh-TW" sz="1200" dirty="0" smtClean="0">
                <a:latin typeface="BatangChe" pitchFamily="49" charset="-127"/>
                <a:ea typeface="BatangChe" pitchFamily="49" charset="-127"/>
              </a:rPr>
              <a:t>("Yzu5.jpg", </a:t>
            </a:r>
            <a:r>
              <a:rPr lang="en-US" altLang="zh-TW" sz="1200" dirty="0" err="1" smtClean="0">
                <a:latin typeface="BatangChe" pitchFamily="49" charset="-127"/>
                <a:ea typeface="BatangChe" pitchFamily="49" charset="-127"/>
              </a:rPr>
              <a:t>texName</a:t>
            </a:r>
            <a:r>
              <a:rPr lang="en-US" altLang="zh-TW" sz="1200" dirty="0" smtClean="0">
                <a:latin typeface="BatangChe" pitchFamily="49" charset="-127"/>
                <a:ea typeface="BatangChe" pitchFamily="49" charset="-127"/>
              </a:rPr>
              <a:t>[5]);</a:t>
            </a:r>
          </a:p>
          <a:p>
            <a:endParaRPr lang="en-US" altLang="zh-TW" sz="1200" dirty="0" smtClean="0">
              <a:latin typeface="BatangChe" pitchFamily="49" charset="-127"/>
              <a:ea typeface="BatangChe" pitchFamily="49" charset="-127"/>
            </a:endParaRPr>
          </a:p>
          <a:p>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設定紋理環境參數</a:t>
            </a:r>
            <a:endParaRPr lang="en-US" altLang="zh-TW" sz="1200" dirty="0" smtClean="0">
              <a:solidFill>
                <a:srgbClr val="9900CC"/>
              </a:solidFill>
              <a:latin typeface="BatangChe" pitchFamily="49" charset="-127"/>
              <a:ea typeface="BatangChe" pitchFamily="49" charset="-127"/>
            </a:endParaRPr>
          </a:p>
          <a:p>
            <a:r>
              <a:rPr lang="en-US" altLang="zh-TW" sz="1200" dirty="0" err="1" smtClean="0">
                <a:latin typeface="BatangChe" pitchFamily="49" charset="-127"/>
                <a:ea typeface="BatangChe" pitchFamily="49" charset="-127"/>
              </a:rPr>
              <a:t>Gl.glTexEnvf</a:t>
            </a:r>
            <a:r>
              <a:rPr lang="en-US" altLang="zh-TW" sz="1200" dirty="0" smtClean="0">
                <a:latin typeface="BatangChe" pitchFamily="49" charset="-127"/>
                <a:ea typeface="BatangChe" pitchFamily="49" charset="-127"/>
              </a:rPr>
              <a:t>(</a:t>
            </a:r>
            <a:r>
              <a:rPr lang="en-US" altLang="zh-TW" sz="1200" dirty="0" err="1" smtClean="0">
                <a:latin typeface="BatangChe" pitchFamily="49" charset="-127"/>
                <a:ea typeface="BatangChe" pitchFamily="49" charset="-127"/>
              </a:rPr>
              <a:t>Gl.GL_TEXTURE_ENV</a:t>
            </a:r>
            <a:r>
              <a:rPr lang="en-US" altLang="zh-TW" sz="1200" dirty="0" smtClean="0">
                <a:latin typeface="BatangChe" pitchFamily="49" charset="-127"/>
                <a:ea typeface="BatangChe" pitchFamily="49" charset="-127"/>
              </a:rPr>
              <a:t>, </a:t>
            </a:r>
            <a:r>
              <a:rPr lang="en-US" altLang="zh-TW" sz="1200" dirty="0" err="1" smtClean="0">
                <a:latin typeface="BatangChe" pitchFamily="49" charset="-127"/>
                <a:ea typeface="BatangChe" pitchFamily="49" charset="-127"/>
              </a:rPr>
              <a:t>Gl.GL_TEXTURE_ENV_MODE</a:t>
            </a:r>
            <a:r>
              <a:rPr lang="en-US" altLang="zh-TW" sz="1200" dirty="0" smtClean="0">
                <a:latin typeface="BatangChe" pitchFamily="49" charset="-127"/>
                <a:ea typeface="BatangChe" pitchFamily="49" charset="-127"/>
              </a:rPr>
              <a:t>,</a:t>
            </a:r>
            <a:r>
              <a:rPr lang="en-US" altLang="zh-TW" sz="1200" dirty="0" smtClean="0">
                <a:solidFill>
                  <a:srgbClr val="FF0000"/>
                </a:solidFill>
                <a:latin typeface="BatangChe" pitchFamily="49" charset="-127"/>
                <a:ea typeface="BatangChe" pitchFamily="49" charset="-127"/>
              </a:rPr>
              <a:t> </a:t>
            </a:r>
            <a:r>
              <a:rPr lang="en-US" altLang="zh-TW" sz="1200" dirty="0" err="1" smtClean="0">
                <a:solidFill>
                  <a:srgbClr val="FF0000"/>
                </a:solidFill>
                <a:latin typeface="BatangChe" pitchFamily="49" charset="-127"/>
                <a:ea typeface="BatangChe" pitchFamily="49" charset="-127"/>
              </a:rPr>
              <a:t>Gl.GL_MODULATE</a:t>
            </a:r>
            <a:r>
              <a:rPr lang="en-US" altLang="zh-TW" sz="1200" dirty="0" smtClean="0">
                <a:latin typeface="BatangChe" pitchFamily="49" charset="-127"/>
                <a:ea typeface="BatangChe" pitchFamily="49" charset="-127"/>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95536" y="476672"/>
            <a:ext cx="8229600" cy="5726134"/>
          </a:xfrm>
        </p:spPr>
        <p:txBody>
          <a:bodyPr/>
          <a:lstStyle/>
          <a:p>
            <a:r>
              <a:rPr lang="zh-TW" altLang="en-US" dirty="0" smtClean="0"/>
              <a:t>在場景中貼上圖片</a:t>
            </a:r>
            <a:endParaRPr lang="en-US" altLang="zh-TW" dirty="0" smtClean="0"/>
          </a:p>
          <a:p>
            <a:pPr lvl="1"/>
            <a:r>
              <a:rPr lang="zh-TW" altLang="en-US" dirty="0" smtClean="0"/>
              <a:t>海報：</a:t>
            </a:r>
            <a:endParaRPr lang="zh-TW" altLang="en-US" dirty="0"/>
          </a:p>
        </p:txBody>
      </p:sp>
      <p:sp>
        <p:nvSpPr>
          <p:cNvPr id="4" name="投影片編號版面配置區 3"/>
          <p:cNvSpPr>
            <a:spLocks noGrp="1"/>
          </p:cNvSpPr>
          <p:nvPr>
            <p:ph type="sldNum" sz="quarter" idx="12"/>
          </p:nvPr>
        </p:nvSpPr>
        <p:spPr/>
        <p:txBody>
          <a:bodyPr/>
          <a:lstStyle/>
          <a:p>
            <a:fld id="{27207C00-BE8D-4B81-AB28-04AA0221EAC8}" type="slidenum">
              <a:rPr lang="zh-TW" altLang="en-US" smtClean="0"/>
              <a:pPr/>
              <a:t>21</a:t>
            </a:fld>
            <a:endParaRPr lang="zh-TW" altLang="en-US" dirty="0"/>
          </a:p>
        </p:txBody>
      </p:sp>
      <p:sp>
        <p:nvSpPr>
          <p:cNvPr id="6" name="矩形 5"/>
          <p:cNvSpPr/>
          <p:nvPr/>
        </p:nvSpPr>
        <p:spPr>
          <a:xfrm>
            <a:off x="1643042" y="1972140"/>
            <a:ext cx="2541600" cy="3600000"/>
          </a:xfrm>
          <a:prstGeom prst="rect">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pic>
        <p:nvPicPr>
          <p:cNvPr id="7" name="圖片 6" descr="Poster.jpg"/>
          <p:cNvPicPr>
            <a:picLocks noChangeAspect="1"/>
          </p:cNvPicPr>
          <p:nvPr/>
        </p:nvPicPr>
        <p:blipFill>
          <a:blip r:embed="rId3" cstate="print"/>
          <a:stretch>
            <a:fillRect/>
          </a:stretch>
        </p:blipFill>
        <p:spPr>
          <a:xfrm>
            <a:off x="5357818" y="1972140"/>
            <a:ext cx="2542500" cy="3600000"/>
          </a:xfrm>
          <a:prstGeom prst="rect">
            <a:avLst/>
          </a:prstGeom>
          <a:effectLst>
            <a:outerShdw blurRad="50800" dist="38100" dir="2700000" algn="tl" rotWithShape="0">
              <a:prstClr val="black">
                <a:alpha val="40000"/>
              </a:prstClr>
            </a:outerShdw>
          </a:effectLst>
        </p:spPr>
      </p:pic>
      <p:sp>
        <p:nvSpPr>
          <p:cNvPr id="8" name="文字方塊 7"/>
          <p:cNvSpPr txBox="1"/>
          <p:nvPr/>
        </p:nvSpPr>
        <p:spPr>
          <a:xfrm>
            <a:off x="5072066" y="785794"/>
            <a:ext cx="3143272" cy="369332"/>
          </a:xfrm>
          <a:prstGeom prst="rect">
            <a:avLst/>
          </a:prstGeom>
          <a:noFill/>
        </p:spPr>
        <p:txBody>
          <a:bodyPr wrap="square" rtlCol="0">
            <a:spAutoFit/>
          </a:bodyPr>
          <a:lstStyle/>
          <a:p>
            <a:r>
              <a:rPr lang="en-US" altLang="zh-TW" dirty="0" smtClean="0">
                <a:solidFill>
                  <a:srgbClr val="FF0000"/>
                </a:solidFill>
              </a:rPr>
              <a:t>aspect = 452/640 = 0.70625</a:t>
            </a:r>
            <a:endParaRPr lang="zh-TW" altLang="en-US" dirty="0">
              <a:solidFill>
                <a:srgbClr val="FF0000"/>
              </a:solidFill>
            </a:endParaRPr>
          </a:p>
        </p:txBody>
      </p:sp>
      <p:sp>
        <p:nvSpPr>
          <p:cNvPr id="9" name="文字方塊 8"/>
          <p:cNvSpPr txBox="1"/>
          <p:nvPr/>
        </p:nvSpPr>
        <p:spPr>
          <a:xfrm>
            <a:off x="4786314" y="5559998"/>
            <a:ext cx="1143008" cy="307777"/>
          </a:xfrm>
          <a:prstGeom prst="rect">
            <a:avLst/>
          </a:prstGeom>
          <a:noFill/>
        </p:spPr>
        <p:txBody>
          <a:bodyPr wrap="square" rtlCol="0">
            <a:spAutoFit/>
          </a:bodyPr>
          <a:lstStyle/>
          <a:p>
            <a:pPr algn="ctr"/>
            <a:r>
              <a:rPr lang="en-US" altLang="zh-TW" sz="1400" dirty="0" smtClean="0">
                <a:solidFill>
                  <a:srgbClr val="FF0000"/>
                </a:solidFill>
              </a:rPr>
              <a:t>(0.0, 0.0)</a:t>
            </a:r>
            <a:endParaRPr lang="zh-TW" altLang="en-US" sz="1400" dirty="0">
              <a:solidFill>
                <a:srgbClr val="FF0000"/>
              </a:solidFill>
            </a:endParaRPr>
          </a:p>
        </p:txBody>
      </p:sp>
      <p:sp>
        <p:nvSpPr>
          <p:cNvPr id="10" name="文字方塊 9"/>
          <p:cNvSpPr txBox="1"/>
          <p:nvPr/>
        </p:nvSpPr>
        <p:spPr>
          <a:xfrm>
            <a:off x="7786710" y="5335801"/>
            <a:ext cx="1143008" cy="307777"/>
          </a:xfrm>
          <a:prstGeom prst="rect">
            <a:avLst/>
          </a:prstGeom>
          <a:noFill/>
        </p:spPr>
        <p:txBody>
          <a:bodyPr wrap="square" rtlCol="0">
            <a:spAutoFit/>
          </a:bodyPr>
          <a:lstStyle/>
          <a:p>
            <a:pPr algn="ctr"/>
            <a:r>
              <a:rPr lang="en-US" altLang="zh-TW" sz="1400" dirty="0" smtClean="0">
                <a:solidFill>
                  <a:srgbClr val="FF0000"/>
                </a:solidFill>
              </a:rPr>
              <a:t>(1.0, 0.0)</a:t>
            </a:r>
            <a:endParaRPr lang="zh-TW" altLang="en-US" sz="1400" dirty="0">
              <a:solidFill>
                <a:srgbClr val="FF0000"/>
              </a:solidFill>
            </a:endParaRPr>
          </a:p>
        </p:txBody>
      </p:sp>
      <p:sp>
        <p:nvSpPr>
          <p:cNvPr id="11" name="文字方塊 10"/>
          <p:cNvSpPr txBox="1"/>
          <p:nvPr/>
        </p:nvSpPr>
        <p:spPr>
          <a:xfrm>
            <a:off x="4786314" y="1559470"/>
            <a:ext cx="1143008" cy="307777"/>
          </a:xfrm>
          <a:prstGeom prst="rect">
            <a:avLst/>
          </a:prstGeom>
          <a:noFill/>
        </p:spPr>
        <p:txBody>
          <a:bodyPr wrap="square" rtlCol="0">
            <a:spAutoFit/>
          </a:bodyPr>
          <a:lstStyle/>
          <a:p>
            <a:pPr algn="ctr"/>
            <a:r>
              <a:rPr lang="en-US" altLang="zh-TW" sz="1400" dirty="0" smtClean="0">
                <a:solidFill>
                  <a:srgbClr val="FF0000"/>
                </a:solidFill>
              </a:rPr>
              <a:t>(0.0, 1.0)</a:t>
            </a:r>
            <a:endParaRPr lang="zh-TW" altLang="en-US" sz="1400" dirty="0">
              <a:solidFill>
                <a:srgbClr val="FF0000"/>
              </a:solidFill>
            </a:endParaRPr>
          </a:p>
        </p:txBody>
      </p:sp>
      <p:sp>
        <p:nvSpPr>
          <p:cNvPr id="12" name="文字方塊 11"/>
          <p:cNvSpPr txBox="1"/>
          <p:nvPr/>
        </p:nvSpPr>
        <p:spPr>
          <a:xfrm>
            <a:off x="7358082" y="1571612"/>
            <a:ext cx="1143008" cy="307777"/>
          </a:xfrm>
          <a:prstGeom prst="rect">
            <a:avLst/>
          </a:prstGeom>
          <a:noFill/>
        </p:spPr>
        <p:txBody>
          <a:bodyPr wrap="square" rtlCol="0">
            <a:spAutoFit/>
          </a:bodyPr>
          <a:lstStyle/>
          <a:p>
            <a:pPr algn="ctr"/>
            <a:r>
              <a:rPr lang="en-US" altLang="zh-TW" sz="1400" dirty="0" smtClean="0">
                <a:solidFill>
                  <a:srgbClr val="FF0000"/>
                </a:solidFill>
              </a:rPr>
              <a:t>(1.0, 1.0)</a:t>
            </a:r>
            <a:endParaRPr lang="zh-TW" altLang="en-US" sz="1400" dirty="0">
              <a:solidFill>
                <a:srgbClr val="FF0000"/>
              </a:solidFill>
            </a:endParaRPr>
          </a:p>
        </p:txBody>
      </p:sp>
      <p:sp>
        <p:nvSpPr>
          <p:cNvPr id="13" name="文字方塊 12"/>
          <p:cNvSpPr txBox="1"/>
          <p:nvPr/>
        </p:nvSpPr>
        <p:spPr>
          <a:xfrm>
            <a:off x="2783200" y="5281463"/>
            <a:ext cx="1428760" cy="307777"/>
          </a:xfrm>
          <a:prstGeom prst="rect">
            <a:avLst/>
          </a:prstGeom>
          <a:noFill/>
        </p:spPr>
        <p:txBody>
          <a:bodyPr wrap="square" rtlCol="0">
            <a:spAutoFit/>
          </a:bodyPr>
          <a:lstStyle/>
          <a:p>
            <a:pPr algn="ctr"/>
            <a:r>
              <a:rPr lang="en-US" altLang="zh-TW" sz="1400" dirty="0" smtClean="0">
                <a:solidFill>
                  <a:srgbClr val="FF0000"/>
                </a:solidFill>
              </a:rPr>
              <a:t>(0.001, 0.3, 0.2)</a:t>
            </a:r>
            <a:endParaRPr lang="zh-TW" altLang="en-US" sz="1400" dirty="0">
              <a:solidFill>
                <a:srgbClr val="FF0000"/>
              </a:solidFill>
            </a:endParaRPr>
          </a:p>
        </p:txBody>
      </p:sp>
      <p:cxnSp>
        <p:nvCxnSpPr>
          <p:cNvPr id="15" name="直線單箭頭接點 14"/>
          <p:cNvCxnSpPr/>
          <p:nvPr/>
        </p:nvCxnSpPr>
        <p:spPr>
          <a:xfrm>
            <a:off x="1643042" y="4629332"/>
            <a:ext cx="2556000" cy="1588"/>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文字方塊 15"/>
          <p:cNvSpPr txBox="1"/>
          <p:nvPr/>
        </p:nvSpPr>
        <p:spPr>
          <a:xfrm>
            <a:off x="2235880" y="4286256"/>
            <a:ext cx="1428760" cy="307777"/>
          </a:xfrm>
          <a:prstGeom prst="rect">
            <a:avLst/>
          </a:prstGeom>
          <a:noFill/>
        </p:spPr>
        <p:txBody>
          <a:bodyPr wrap="square" rtlCol="0">
            <a:spAutoFit/>
          </a:bodyPr>
          <a:lstStyle/>
          <a:p>
            <a:pPr algn="ctr"/>
            <a:r>
              <a:rPr lang="en-US" altLang="zh-TW" sz="1400" dirty="0" smtClean="0">
                <a:solidFill>
                  <a:srgbClr val="FF0000"/>
                </a:solidFill>
              </a:rPr>
              <a:t>0.5xaspect</a:t>
            </a:r>
            <a:endParaRPr lang="zh-TW" altLang="en-US" sz="1400" dirty="0">
              <a:solidFill>
                <a:srgbClr val="FF0000"/>
              </a:solidFill>
            </a:endParaRPr>
          </a:p>
        </p:txBody>
      </p:sp>
      <p:cxnSp>
        <p:nvCxnSpPr>
          <p:cNvPr id="18" name="直線單箭頭接點 17"/>
          <p:cNvCxnSpPr/>
          <p:nvPr/>
        </p:nvCxnSpPr>
        <p:spPr>
          <a:xfrm rot="5400000" flipH="1" flipV="1">
            <a:off x="262630" y="3763100"/>
            <a:ext cx="361808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9" name="文字方塊 18"/>
          <p:cNvSpPr txBox="1"/>
          <p:nvPr/>
        </p:nvSpPr>
        <p:spPr>
          <a:xfrm>
            <a:off x="1571604" y="3646341"/>
            <a:ext cx="1428760" cy="307777"/>
          </a:xfrm>
          <a:prstGeom prst="rect">
            <a:avLst/>
          </a:prstGeom>
          <a:noFill/>
        </p:spPr>
        <p:txBody>
          <a:bodyPr wrap="square" rtlCol="0">
            <a:spAutoFit/>
          </a:bodyPr>
          <a:lstStyle/>
          <a:p>
            <a:pPr algn="ctr"/>
            <a:r>
              <a:rPr lang="en-US" altLang="zh-TW" sz="1400" dirty="0" smtClean="0">
                <a:solidFill>
                  <a:srgbClr val="FF0000"/>
                </a:solidFill>
              </a:rPr>
              <a:t>0.5</a:t>
            </a:r>
            <a:endParaRPr lang="zh-TW" altLang="en-US" sz="1400" dirty="0">
              <a:solidFill>
                <a:srgbClr val="FF0000"/>
              </a:solidFill>
            </a:endParaRPr>
          </a:p>
        </p:txBody>
      </p:sp>
      <p:sp>
        <p:nvSpPr>
          <p:cNvPr id="21" name="手繪多邊形 20"/>
          <p:cNvSpPr/>
          <p:nvPr/>
        </p:nvSpPr>
        <p:spPr>
          <a:xfrm>
            <a:off x="1653436" y="1515649"/>
            <a:ext cx="3682652" cy="438411"/>
          </a:xfrm>
          <a:custGeom>
            <a:avLst/>
            <a:gdLst>
              <a:gd name="connsiteX0" fmla="*/ 0 w 3682652"/>
              <a:gd name="connsiteY0" fmla="*/ 438411 h 438411"/>
              <a:gd name="connsiteX1" fmla="*/ 2029216 w 3682652"/>
              <a:gd name="connsiteY1" fmla="*/ 0 h 438411"/>
              <a:gd name="connsiteX2" fmla="*/ 3682652 w 3682652"/>
              <a:gd name="connsiteY2" fmla="*/ 438411 h 438411"/>
            </a:gdLst>
            <a:ahLst/>
            <a:cxnLst>
              <a:cxn ang="0">
                <a:pos x="connsiteX0" y="connsiteY0"/>
              </a:cxn>
              <a:cxn ang="0">
                <a:pos x="connsiteX1" y="connsiteY1"/>
              </a:cxn>
              <a:cxn ang="0">
                <a:pos x="connsiteX2" y="connsiteY2"/>
              </a:cxn>
            </a:cxnLst>
            <a:rect l="l" t="t" r="r" b="b"/>
            <a:pathLst>
              <a:path w="3682652" h="438411">
                <a:moveTo>
                  <a:pt x="0" y="438411"/>
                </a:moveTo>
                <a:cubicBezTo>
                  <a:pt x="707720" y="219205"/>
                  <a:pt x="1415441" y="0"/>
                  <a:pt x="2029216" y="0"/>
                </a:cubicBezTo>
                <a:cubicBezTo>
                  <a:pt x="2642991" y="0"/>
                  <a:pt x="3162821" y="219205"/>
                  <a:pt x="3682652" y="438411"/>
                </a:cubicBezTo>
              </a:path>
            </a:pathLst>
          </a:custGeom>
          <a:ln>
            <a:solidFill>
              <a:srgbClr val="FF00FF"/>
            </a:solidFill>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2" name="手繪多邊形 21"/>
          <p:cNvSpPr/>
          <p:nvPr/>
        </p:nvSpPr>
        <p:spPr>
          <a:xfrm>
            <a:off x="4183693" y="1966586"/>
            <a:ext cx="3707704" cy="553234"/>
          </a:xfrm>
          <a:custGeom>
            <a:avLst/>
            <a:gdLst>
              <a:gd name="connsiteX0" fmla="*/ 0 w 3707704"/>
              <a:gd name="connsiteY0" fmla="*/ 0 h 553234"/>
              <a:gd name="connsiteX1" fmla="*/ 1778696 w 3707704"/>
              <a:gd name="connsiteY1" fmla="*/ 551146 h 553234"/>
              <a:gd name="connsiteX2" fmla="*/ 3707704 w 3707704"/>
              <a:gd name="connsiteY2" fmla="*/ 12526 h 553234"/>
            </a:gdLst>
            <a:ahLst/>
            <a:cxnLst>
              <a:cxn ang="0">
                <a:pos x="connsiteX0" y="connsiteY0"/>
              </a:cxn>
              <a:cxn ang="0">
                <a:pos x="connsiteX1" y="connsiteY1"/>
              </a:cxn>
              <a:cxn ang="0">
                <a:pos x="connsiteX2" y="connsiteY2"/>
              </a:cxn>
            </a:cxnLst>
            <a:rect l="l" t="t" r="r" b="b"/>
            <a:pathLst>
              <a:path w="3707704" h="553234">
                <a:moveTo>
                  <a:pt x="0" y="0"/>
                </a:moveTo>
                <a:cubicBezTo>
                  <a:pt x="580372" y="274529"/>
                  <a:pt x="1160745" y="549058"/>
                  <a:pt x="1778696" y="551146"/>
                </a:cubicBezTo>
                <a:cubicBezTo>
                  <a:pt x="2396647" y="553234"/>
                  <a:pt x="3052175" y="282880"/>
                  <a:pt x="3707704" y="12526"/>
                </a:cubicBezTo>
              </a:path>
            </a:pathLst>
          </a:custGeom>
          <a:ln>
            <a:solidFill>
              <a:srgbClr val="FF00FF"/>
            </a:solidFill>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5" name="手繪多邊形 24"/>
          <p:cNvSpPr/>
          <p:nvPr/>
        </p:nvSpPr>
        <p:spPr>
          <a:xfrm>
            <a:off x="4171167" y="5574082"/>
            <a:ext cx="3707704" cy="730685"/>
          </a:xfrm>
          <a:custGeom>
            <a:avLst/>
            <a:gdLst>
              <a:gd name="connsiteX0" fmla="*/ 0 w 3707704"/>
              <a:gd name="connsiteY0" fmla="*/ 0 h 730685"/>
              <a:gd name="connsiteX1" fmla="*/ 1979112 w 3707704"/>
              <a:gd name="connsiteY1" fmla="*/ 726510 h 730685"/>
              <a:gd name="connsiteX2" fmla="*/ 3707704 w 3707704"/>
              <a:gd name="connsiteY2" fmla="*/ 25052 h 730685"/>
            </a:gdLst>
            <a:ahLst/>
            <a:cxnLst>
              <a:cxn ang="0">
                <a:pos x="connsiteX0" y="connsiteY0"/>
              </a:cxn>
              <a:cxn ang="0">
                <a:pos x="connsiteX1" y="connsiteY1"/>
              </a:cxn>
              <a:cxn ang="0">
                <a:pos x="connsiteX2" y="connsiteY2"/>
              </a:cxn>
            </a:cxnLst>
            <a:rect l="l" t="t" r="r" b="b"/>
            <a:pathLst>
              <a:path w="3707704" h="730685">
                <a:moveTo>
                  <a:pt x="0" y="0"/>
                </a:moveTo>
                <a:cubicBezTo>
                  <a:pt x="680580" y="361167"/>
                  <a:pt x="1361161" y="722335"/>
                  <a:pt x="1979112" y="726510"/>
                </a:cubicBezTo>
                <a:cubicBezTo>
                  <a:pt x="2597063" y="730685"/>
                  <a:pt x="3152383" y="377868"/>
                  <a:pt x="3707704" y="25052"/>
                </a:cubicBezTo>
              </a:path>
            </a:pathLst>
          </a:custGeom>
          <a:ln>
            <a:solidFill>
              <a:srgbClr val="FF00FF"/>
            </a:solidFill>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6" name="手繪多邊形 25"/>
          <p:cNvSpPr/>
          <p:nvPr/>
        </p:nvSpPr>
        <p:spPr>
          <a:xfrm>
            <a:off x="1628384" y="4988110"/>
            <a:ext cx="3745282" cy="585972"/>
          </a:xfrm>
          <a:custGeom>
            <a:avLst/>
            <a:gdLst>
              <a:gd name="connsiteX0" fmla="*/ 0 w 3745282"/>
              <a:gd name="connsiteY0" fmla="*/ 457200 h 457200"/>
              <a:gd name="connsiteX1" fmla="*/ 1941534 w 3745282"/>
              <a:gd name="connsiteY1" fmla="*/ 6263 h 457200"/>
              <a:gd name="connsiteX2" fmla="*/ 3745282 w 3745282"/>
              <a:gd name="connsiteY2" fmla="*/ 419622 h 457200"/>
            </a:gdLst>
            <a:ahLst/>
            <a:cxnLst>
              <a:cxn ang="0">
                <a:pos x="connsiteX0" y="connsiteY0"/>
              </a:cxn>
              <a:cxn ang="0">
                <a:pos x="connsiteX1" y="connsiteY1"/>
              </a:cxn>
              <a:cxn ang="0">
                <a:pos x="connsiteX2" y="connsiteY2"/>
              </a:cxn>
            </a:cxnLst>
            <a:rect l="l" t="t" r="r" b="b"/>
            <a:pathLst>
              <a:path w="3745282" h="457200">
                <a:moveTo>
                  <a:pt x="0" y="457200"/>
                </a:moveTo>
                <a:cubicBezTo>
                  <a:pt x="658660" y="234863"/>
                  <a:pt x="1317320" y="12526"/>
                  <a:pt x="1941534" y="6263"/>
                </a:cubicBezTo>
                <a:cubicBezTo>
                  <a:pt x="2565748" y="0"/>
                  <a:pt x="3155515" y="209811"/>
                  <a:pt x="3745282" y="419622"/>
                </a:cubicBezTo>
              </a:path>
            </a:pathLst>
          </a:custGeom>
          <a:ln>
            <a:solidFill>
              <a:srgbClr val="FF00FF"/>
            </a:solidFill>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0" name="文字方塊 19"/>
          <p:cNvSpPr txBox="1"/>
          <p:nvPr/>
        </p:nvSpPr>
        <p:spPr>
          <a:xfrm>
            <a:off x="323528" y="5641503"/>
            <a:ext cx="2736304" cy="307777"/>
          </a:xfrm>
          <a:prstGeom prst="rect">
            <a:avLst/>
          </a:prstGeom>
          <a:noFill/>
        </p:spPr>
        <p:txBody>
          <a:bodyPr wrap="square" rtlCol="0">
            <a:spAutoFit/>
          </a:bodyPr>
          <a:lstStyle/>
          <a:p>
            <a:pPr algn="ctr"/>
            <a:r>
              <a:rPr lang="en-US" altLang="zh-TW" sz="1400" dirty="0" smtClean="0">
                <a:solidFill>
                  <a:srgbClr val="FF0000"/>
                </a:solidFill>
              </a:rPr>
              <a:t>(0.001, 0.3, 0.2+0.5*aspect)</a:t>
            </a:r>
            <a:endParaRPr lang="zh-TW" altLang="en-US" sz="1400" dirty="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857231"/>
            <a:ext cx="8229600" cy="5297507"/>
          </a:xfrm>
        </p:spPr>
        <p:txBody>
          <a:bodyPr/>
          <a:lstStyle/>
          <a:p>
            <a:pPr lvl="2"/>
            <a:r>
              <a:rPr lang="zh-TW" altLang="en-US" dirty="0" smtClean="0"/>
              <a:t>程式碼：</a:t>
            </a:r>
            <a:endParaRPr lang="zh-TW" altLang="en-US" dirty="0"/>
          </a:p>
        </p:txBody>
      </p:sp>
      <p:sp>
        <p:nvSpPr>
          <p:cNvPr id="4" name="投影片編號版面配置區 3"/>
          <p:cNvSpPr>
            <a:spLocks noGrp="1"/>
          </p:cNvSpPr>
          <p:nvPr>
            <p:ph type="sldNum" sz="quarter" idx="12"/>
          </p:nvPr>
        </p:nvSpPr>
        <p:spPr/>
        <p:txBody>
          <a:bodyPr/>
          <a:lstStyle/>
          <a:p>
            <a:fld id="{27207C00-BE8D-4B81-AB28-04AA0221EAC8}" type="slidenum">
              <a:rPr lang="zh-TW" altLang="en-US" smtClean="0"/>
              <a:pPr/>
              <a:t>22</a:t>
            </a:fld>
            <a:endParaRPr lang="zh-TW" altLang="en-US"/>
          </a:p>
        </p:txBody>
      </p:sp>
      <p:sp>
        <p:nvSpPr>
          <p:cNvPr id="6" name="矩形 5"/>
          <p:cNvSpPr/>
          <p:nvPr/>
        </p:nvSpPr>
        <p:spPr>
          <a:xfrm>
            <a:off x="1643042" y="1571612"/>
            <a:ext cx="6660000" cy="3214710"/>
          </a:xfrm>
          <a:prstGeom prst="rect">
            <a:avLst/>
          </a:prstGeom>
          <a:solidFill>
            <a:srgbClr val="FFFF99"/>
          </a:solidFill>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r>
              <a:rPr lang="en-US" altLang="zh-TW" sz="1200" dirty="0" smtClean="0">
                <a:latin typeface="BatangChe" pitchFamily="49" charset="-127"/>
                <a:ea typeface="BatangChe" pitchFamily="49" charset="-127"/>
              </a:rPr>
              <a:t>Gl.glColor3ub(255,255,255);</a:t>
            </a:r>
            <a:r>
              <a:rPr lang="zh-TW" altLang="en-US" sz="1200" dirty="0" smtClean="0">
                <a:latin typeface="BatangChe" pitchFamily="49" charset="-127"/>
                <a:ea typeface="BatangChe" pitchFamily="49" charset="-127"/>
              </a:rPr>
              <a:t> </a:t>
            </a:r>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將背景設為白底，以免背景顏色影響海報的顏色</a:t>
            </a:r>
            <a:endParaRPr lang="en-US" altLang="zh-TW" sz="1200" dirty="0" smtClean="0">
              <a:solidFill>
                <a:srgbClr val="9900CC"/>
              </a:solidFill>
              <a:latin typeface="BatangChe" pitchFamily="49" charset="-127"/>
              <a:ea typeface="BatangChe" pitchFamily="49" charset="-127"/>
            </a:endParaRPr>
          </a:p>
          <a:p>
            <a:r>
              <a:rPr lang="en-US" altLang="zh-TW" sz="1200" dirty="0" err="1" smtClean="0">
                <a:solidFill>
                  <a:srgbClr val="FF0000"/>
                </a:solidFill>
                <a:latin typeface="BatangChe" pitchFamily="49" charset="-127"/>
                <a:ea typeface="BatangChe" pitchFamily="49" charset="-127"/>
              </a:rPr>
              <a:t>Gl.glEnable</a:t>
            </a:r>
            <a:r>
              <a:rPr lang="en-US" altLang="zh-TW" sz="1200" dirty="0" smtClean="0">
                <a:solidFill>
                  <a:srgbClr val="FF0000"/>
                </a:solidFill>
                <a:latin typeface="BatangChe" pitchFamily="49" charset="-127"/>
                <a:ea typeface="BatangChe" pitchFamily="49" charset="-127"/>
              </a:rPr>
              <a:t>(Gl.GL_TEXTURE_2D);</a:t>
            </a:r>
            <a:r>
              <a:rPr lang="zh-TW" altLang="en-US" sz="1200" dirty="0" smtClean="0">
                <a:solidFill>
                  <a:srgbClr val="FF0000"/>
                </a:solidFill>
                <a:latin typeface="BatangChe" pitchFamily="49" charset="-127"/>
                <a:ea typeface="BatangChe" pitchFamily="49" charset="-127"/>
              </a:rPr>
              <a:t> </a:t>
            </a:r>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開啟紋理映射功能</a:t>
            </a:r>
            <a:endParaRPr lang="en-US" altLang="zh-TW" sz="1200" dirty="0" smtClean="0">
              <a:solidFill>
                <a:srgbClr val="9900CC"/>
              </a:solidFill>
              <a:latin typeface="BatangChe" pitchFamily="49" charset="-127"/>
              <a:ea typeface="BatangChe" pitchFamily="49" charset="-127"/>
            </a:endParaRPr>
          </a:p>
          <a:p>
            <a:r>
              <a:rPr lang="en-US" altLang="zh-TW" sz="1200" dirty="0" err="1" smtClean="0">
                <a:solidFill>
                  <a:srgbClr val="FF0000"/>
                </a:solidFill>
                <a:latin typeface="BatangChe" pitchFamily="49" charset="-127"/>
                <a:ea typeface="BatangChe" pitchFamily="49" charset="-127"/>
              </a:rPr>
              <a:t>Gl.glBindTexture</a:t>
            </a:r>
            <a:r>
              <a:rPr lang="en-US" altLang="zh-TW" sz="1200" dirty="0" smtClean="0">
                <a:solidFill>
                  <a:srgbClr val="FF0000"/>
                </a:solidFill>
                <a:latin typeface="BatangChe" pitchFamily="49" charset="-127"/>
                <a:ea typeface="BatangChe" pitchFamily="49" charset="-127"/>
              </a:rPr>
              <a:t>(Gl.GL_TEXTURE_2D, </a:t>
            </a:r>
            <a:r>
              <a:rPr lang="en-US" altLang="zh-TW" sz="1200" dirty="0" err="1" smtClean="0">
                <a:solidFill>
                  <a:srgbClr val="FF0000"/>
                </a:solidFill>
                <a:latin typeface="BatangChe" pitchFamily="49" charset="-127"/>
                <a:ea typeface="BatangChe" pitchFamily="49" charset="-127"/>
              </a:rPr>
              <a:t>texName</a:t>
            </a:r>
            <a:r>
              <a:rPr lang="en-US" altLang="zh-TW" sz="1200" dirty="0" smtClean="0">
                <a:solidFill>
                  <a:srgbClr val="FF0000"/>
                </a:solidFill>
                <a:latin typeface="BatangChe" pitchFamily="49" charset="-127"/>
                <a:ea typeface="BatangChe" pitchFamily="49" charset="-127"/>
              </a:rPr>
              <a:t>[0]);</a:t>
            </a:r>
            <a:r>
              <a:rPr lang="zh-TW" altLang="en-US" sz="1200" dirty="0" smtClean="0">
                <a:solidFill>
                  <a:srgbClr val="FF0000"/>
                </a:solidFill>
                <a:latin typeface="BatangChe" pitchFamily="49" charset="-127"/>
                <a:ea typeface="BatangChe" pitchFamily="49" charset="-127"/>
              </a:rPr>
              <a:t> </a:t>
            </a:r>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連結紋理物件</a:t>
            </a:r>
            <a:endParaRPr lang="en-US" altLang="zh-TW" sz="1200" dirty="0" smtClean="0">
              <a:solidFill>
                <a:srgbClr val="9900CC"/>
              </a:solidFill>
              <a:latin typeface="BatangChe" pitchFamily="49" charset="-127"/>
              <a:ea typeface="BatangChe" pitchFamily="49" charset="-127"/>
            </a:endParaRPr>
          </a:p>
          <a:p>
            <a:r>
              <a:rPr lang="en-US" altLang="zh-TW" sz="1200" dirty="0" err="1" smtClean="0">
                <a:latin typeface="BatangChe" pitchFamily="49" charset="-127"/>
                <a:ea typeface="BatangChe" pitchFamily="49" charset="-127"/>
              </a:rPr>
              <a:t>Gl.glBegin</a:t>
            </a:r>
            <a:r>
              <a:rPr lang="en-US" altLang="zh-TW" sz="1200" dirty="0" smtClean="0">
                <a:latin typeface="BatangChe" pitchFamily="49" charset="-127"/>
                <a:ea typeface="BatangChe" pitchFamily="49" charset="-127"/>
              </a:rPr>
              <a:t>(</a:t>
            </a:r>
            <a:r>
              <a:rPr lang="en-US" altLang="zh-TW" sz="1200" dirty="0" err="1" smtClean="0">
                <a:latin typeface="BatangChe" pitchFamily="49" charset="-127"/>
                <a:ea typeface="BatangChe" pitchFamily="49" charset="-127"/>
              </a:rPr>
              <a:t>Gl.GL_QUADS</a:t>
            </a:r>
            <a:r>
              <a:rPr lang="en-US" altLang="zh-TW" sz="1200" dirty="0" smtClean="0">
                <a:latin typeface="BatangChe" pitchFamily="49" charset="-127"/>
                <a:ea typeface="BatangChe" pitchFamily="49" charset="-127"/>
              </a:rPr>
              <a:t>);</a:t>
            </a:r>
            <a:r>
              <a:rPr lang="zh-TW" altLang="en-US" sz="1200" dirty="0" smtClean="0">
                <a:latin typeface="BatangChe" pitchFamily="49" charset="-127"/>
                <a:ea typeface="BatangChe" pitchFamily="49" charset="-127"/>
              </a:rPr>
              <a:t> </a:t>
            </a:r>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繪製要貼圖的長方形</a:t>
            </a:r>
            <a:endParaRPr lang="en-US" altLang="zh-TW" sz="1200" dirty="0" smtClean="0">
              <a:solidFill>
                <a:srgbClr val="9900CC"/>
              </a:solidFill>
              <a:latin typeface="BatangChe" pitchFamily="49" charset="-127"/>
              <a:ea typeface="BatangChe" pitchFamily="49" charset="-127"/>
            </a:endParaRPr>
          </a:p>
          <a:p>
            <a:r>
              <a:rPr lang="en-US" altLang="zh-TW" sz="1200" dirty="0" smtClean="0">
                <a:latin typeface="BatangChe" pitchFamily="49" charset="-127"/>
                <a:ea typeface="BatangChe" pitchFamily="49" charset="-127"/>
              </a:rPr>
              <a:t>Gl.glNormal3d(1.0, 0.0, 0.0);</a:t>
            </a:r>
            <a:r>
              <a:rPr lang="zh-TW" altLang="en-US" sz="1200" dirty="0" smtClean="0">
                <a:latin typeface="BatangChe" pitchFamily="49" charset="-127"/>
                <a:ea typeface="BatangChe" pitchFamily="49" charset="-127"/>
              </a:rPr>
              <a:t> </a:t>
            </a:r>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設定長方形法向量以產生正確的光影 </a:t>
            </a:r>
            <a:endParaRPr lang="en-US" altLang="zh-TW" sz="1200" dirty="0" smtClean="0">
              <a:solidFill>
                <a:srgbClr val="9900CC"/>
              </a:solidFill>
              <a:latin typeface="BatangChe" pitchFamily="49" charset="-127"/>
              <a:ea typeface="BatangChe" pitchFamily="49" charset="-127"/>
            </a:endParaRPr>
          </a:p>
          <a:p>
            <a:r>
              <a:rPr lang="en-US" altLang="zh-TW" sz="1200" dirty="0" smtClean="0">
                <a:solidFill>
                  <a:srgbClr val="FF0000"/>
                </a:solidFill>
                <a:latin typeface="BatangChe" pitchFamily="49" charset="-127"/>
                <a:ea typeface="BatangChe" pitchFamily="49" charset="-127"/>
              </a:rPr>
              <a:t>Gl.glTexCoord2d(1.0, 0.0);</a:t>
            </a:r>
            <a:r>
              <a:rPr lang="zh-TW" altLang="en-US" sz="1200" dirty="0" smtClean="0">
                <a:solidFill>
                  <a:srgbClr val="FF0000"/>
                </a:solidFill>
                <a:latin typeface="BatangChe" pitchFamily="49" charset="-127"/>
                <a:ea typeface="BatangChe" pitchFamily="49" charset="-127"/>
              </a:rPr>
              <a:t> </a:t>
            </a:r>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設定右下角的紋理座標</a:t>
            </a:r>
            <a:endParaRPr lang="en-US" altLang="zh-TW" sz="1200" dirty="0" smtClean="0">
              <a:solidFill>
                <a:srgbClr val="9900CC"/>
              </a:solidFill>
              <a:latin typeface="BatangChe" pitchFamily="49" charset="-127"/>
              <a:ea typeface="BatangChe" pitchFamily="49" charset="-127"/>
            </a:endParaRPr>
          </a:p>
          <a:p>
            <a:r>
              <a:rPr lang="en-US" altLang="zh-TW" sz="1200" dirty="0" smtClean="0">
                <a:latin typeface="BatangChe" pitchFamily="49" charset="-127"/>
                <a:ea typeface="BatangChe" pitchFamily="49" charset="-127"/>
              </a:rPr>
              <a:t>Gl.glVertex3d(0.001, 0.3, 0.2);</a:t>
            </a:r>
            <a:r>
              <a:rPr lang="zh-TW" altLang="en-US" sz="1200" dirty="0" smtClean="0">
                <a:latin typeface="BatangChe" pitchFamily="49" charset="-127"/>
                <a:ea typeface="BatangChe" pitchFamily="49" charset="-127"/>
              </a:rPr>
              <a:t> </a:t>
            </a:r>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長方形右下角的頂點</a:t>
            </a:r>
            <a:endParaRPr lang="en-US" altLang="zh-TW" sz="1200" dirty="0" smtClean="0">
              <a:solidFill>
                <a:srgbClr val="9900CC"/>
              </a:solidFill>
              <a:latin typeface="BatangChe" pitchFamily="49" charset="-127"/>
              <a:ea typeface="BatangChe" pitchFamily="49" charset="-127"/>
            </a:endParaRPr>
          </a:p>
          <a:p>
            <a:r>
              <a:rPr lang="en-US" altLang="zh-TW" sz="1200" dirty="0" smtClean="0">
                <a:solidFill>
                  <a:srgbClr val="FF0000"/>
                </a:solidFill>
                <a:latin typeface="BatangChe" pitchFamily="49" charset="-127"/>
                <a:ea typeface="BatangChe" pitchFamily="49" charset="-127"/>
              </a:rPr>
              <a:t>Gl.glTexCoord2d(1.0, 1.0);</a:t>
            </a:r>
            <a:r>
              <a:rPr lang="zh-TW" altLang="en-US" sz="1200" dirty="0" smtClean="0">
                <a:solidFill>
                  <a:srgbClr val="FF0000"/>
                </a:solidFill>
                <a:latin typeface="BatangChe" pitchFamily="49" charset="-127"/>
                <a:ea typeface="BatangChe" pitchFamily="49" charset="-127"/>
              </a:rPr>
              <a:t> </a:t>
            </a:r>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設定右上角的紋理座標</a:t>
            </a:r>
            <a:endParaRPr lang="en-US" altLang="zh-TW" sz="1200" dirty="0" smtClean="0">
              <a:solidFill>
                <a:srgbClr val="9900CC"/>
              </a:solidFill>
              <a:latin typeface="BatangChe" pitchFamily="49" charset="-127"/>
              <a:ea typeface="BatangChe" pitchFamily="49" charset="-127"/>
            </a:endParaRPr>
          </a:p>
          <a:p>
            <a:r>
              <a:rPr lang="en-US" altLang="zh-TW" sz="1200" dirty="0" smtClean="0">
                <a:latin typeface="BatangChe" pitchFamily="49" charset="-127"/>
                <a:ea typeface="BatangChe" pitchFamily="49" charset="-127"/>
              </a:rPr>
              <a:t>Gl.glVertex3d(0.001, 0.3 + 0.5, 0.2);</a:t>
            </a:r>
            <a:r>
              <a:rPr lang="zh-TW" altLang="en-US" sz="1200" dirty="0" smtClean="0">
                <a:latin typeface="BatangChe" pitchFamily="49" charset="-127"/>
                <a:ea typeface="BatangChe" pitchFamily="49" charset="-127"/>
              </a:rPr>
              <a:t> </a:t>
            </a:r>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長方形右上角的頂點</a:t>
            </a:r>
            <a:endParaRPr lang="en-US" altLang="zh-TW" sz="1200" dirty="0" smtClean="0">
              <a:latin typeface="BatangChe" pitchFamily="49" charset="-127"/>
              <a:ea typeface="BatangChe" pitchFamily="49" charset="-127"/>
            </a:endParaRPr>
          </a:p>
          <a:p>
            <a:r>
              <a:rPr lang="en-US" altLang="zh-TW" sz="1200" dirty="0" smtClean="0">
                <a:solidFill>
                  <a:srgbClr val="FF0000"/>
                </a:solidFill>
                <a:latin typeface="BatangChe" pitchFamily="49" charset="-127"/>
                <a:ea typeface="BatangChe" pitchFamily="49" charset="-127"/>
              </a:rPr>
              <a:t>Gl.glTexCoord2d(0.0, 1.0);</a:t>
            </a:r>
            <a:r>
              <a:rPr lang="zh-TW" altLang="en-US" sz="1200" dirty="0" smtClean="0">
                <a:solidFill>
                  <a:srgbClr val="FF0000"/>
                </a:solidFill>
                <a:latin typeface="BatangChe" pitchFamily="49" charset="-127"/>
                <a:ea typeface="BatangChe" pitchFamily="49" charset="-127"/>
              </a:rPr>
              <a:t> </a:t>
            </a:r>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設定左上角的紋理座標</a:t>
            </a:r>
            <a:endParaRPr lang="en-US" altLang="zh-TW" sz="1200" dirty="0" smtClean="0">
              <a:latin typeface="BatangChe" pitchFamily="49" charset="-127"/>
              <a:ea typeface="BatangChe" pitchFamily="49" charset="-127"/>
            </a:endParaRPr>
          </a:p>
          <a:p>
            <a:r>
              <a:rPr lang="en-US" altLang="zh-TW" sz="1200" dirty="0" smtClean="0">
                <a:latin typeface="BatangChe" pitchFamily="49" charset="-127"/>
                <a:ea typeface="BatangChe" pitchFamily="49" charset="-127"/>
              </a:rPr>
              <a:t>Gl.glVertex3d(0.001, 0.3 + 0.5, 0.2 + 0.5 * 0.70625);</a:t>
            </a:r>
            <a:r>
              <a:rPr lang="zh-TW" altLang="en-US" sz="1200" dirty="0" smtClean="0">
                <a:latin typeface="BatangChe" pitchFamily="49" charset="-127"/>
                <a:ea typeface="BatangChe" pitchFamily="49" charset="-127"/>
              </a:rPr>
              <a:t> </a:t>
            </a:r>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長方形左上角的頂點</a:t>
            </a:r>
            <a:endParaRPr lang="en-US" altLang="zh-TW" sz="1200" dirty="0" smtClean="0">
              <a:latin typeface="BatangChe" pitchFamily="49" charset="-127"/>
              <a:ea typeface="BatangChe" pitchFamily="49" charset="-127"/>
            </a:endParaRPr>
          </a:p>
          <a:p>
            <a:r>
              <a:rPr lang="en-US" altLang="zh-TW" sz="1200" dirty="0" smtClean="0">
                <a:solidFill>
                  <a:srgbClr val="FF0000"/>
                </a:solidFill>
                <a:latin typeface="BatangChe" pitchFamily="49" charset="-127"/>
                <a:ea typeface="BatangChe" pitchFamily="49" charset="-127"/>
              </a:rPr>
              <a:t>Gl.glTexCoord2d(0.0, 0.0);</a:t>
            </a:r>
            <a:r>
              <a:rPr lang="zh-TW" altLang="en-US" sz="1200" dirty="0" smtClean="0">
                <a:solidFill>
                  <a:srgbClr val="FF0000"/>
                </a:solidFill>
                <a:latin typeface="BatangChe" pitchFamily="49" charset="-127"/>
                <a:ea typeface="BatangChe" pitchFamily="49" charset="-127"/>
              </a:rPr>
              <a:t> </a:t>
            </a:r>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設定左下角的紋理座標</a:t>
            </a:r>
            <a:endParaRPr lang="en-US" altLang="zh-TW" sz="1200" dirty="0" smtClean="0">
              <a:latin typeface="BatangChe" pitchFamily="49" charset="-127"/>
              <a:ea typeface="BatangChe" pitchFamily="49" charset="-127"/>
            </a:endParaRPr>
          </a:p>
          <a:p>
            <a:r>
              <a:rPr lang="en-US" altLang="zh-TW" sz="1200" dirty="0" smtClean="0">
                <a:latin typeface="BatangChe" pitchFamily="49" charset="-127"/>
                <a:ea typeface="BatangChe" pitchFamily="49" charset="-127"/>
              </a:rPr>
              <a:t>Gl.glVertex3d(0.001, 0.3, 0.2 + 0.5 * 0.70625);</a:t>
            </a:r>
            <a:r>
              <a:rPr lang="zh-TW" altLang="en-US" sz="1200" dirty="0" smtClean="0">
                <a:latin typeface="BatangChe" pitchFamily="49" charset="-127"/>
                <a:ea typeface="BatangChe" pitchFamily="49" charset="-127"/>
              </a:rPr>
              <a:t> </a:t>
            </a:r>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長方形左下角的頂點</a:t>
            </a:r>
            <a:endParaRPr lang="en-US" altLang="zh-TW" sz="1200" dirty="0" smtClean="0">
              <a:latin typeface="BatangChe" pitchFamily="49" charset="-127"/>
              <a:ea typeface="BatangChe" pitchFamily="49" charset="-127"/>
            </a:endParaRPr>
          </a:p>
          <a:p>
            <a:r>
              <a:rPr lang="en-US" altLang="zh-TW" sz="1200" dirty="0" err="1" smtClean="0">
                <a:latin typeface="BatangChe" pitchFamily="49" charset="-127"/>
                <a:ea typeface="BatangChe" pitchFamily="49" charset="-127"/>
              </a:rPr>
              <a:t>Gl.glEnd</a:t>
            </a:r>
            <a:r>
              <a:rPr lang="en-US" altLang="zh-TW" sz="1200" dirty="0" smtClean="0">
                <a:latin typeface="BatangChe" pitchFamily="49" charset="-127"/>
                <a:ea typeface="BatangChe" pitchFamily="49" charset="-127"/>
              </a:rPr>
              <a:t>();</a:t>
            </a:r>
          </a:p>
          <a:p>
            <a:r>
              <a:rPr lang="en-US" altLang="zh-TW" sz="1200" dirty="0" err="1" smtClean="0">
                <a:solidFill>
                  <a:srgbClr val="FF0000"/>
                </a:solidFill>
                <a:latin typeface="BatangChe" pitchFamily="49" charset="-127"/>
                <a:ea typeface="BatangChe" pitchFamily="49" charset="-127"/>
              </a:rPr>
              <a:t>Gl.glDisable</a:t>
            </a:r>
            <a:r>
              <a:rPr lang="en-US" altLang="zh-TW" sz="1200" dirty="0" smtClean="0">
                <a:solidFill>
                  <a:srgbClr val="FF0000"/>
                </a:solidFill>
                <a:latin typeface="BatangChe" pitchFamily="49" charset="-127"/>
                <a:ea typeface="BatangChe" pitchFamily="49" charset="-127"/>
              </a:rPr>
              <a:t>(Gl.GL_TEXTURE_2D);</a:t>
            </a:r>
            <a:r>
              <a:rPr lang="zh-TW" altLang="en-US" sz="1200" dirty="0" smtClean="0">
                <a:solidFill>
                  <a:srgbClr val="FF0000"/>
                </a:solidFill>
                <a:latin typeface="BatangChe" pitchFamily="49" charset="-127"/>
                <a:ea typeface="BatangChe" pitchFamily="49" charset="-127"/>
              </a:rPr>
              <a:t> </a:t>
            </a:r>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關閉紋理映射功能</a:t>
            </a:r>
            <a:endParaRPr lang="en-US" altLang="zh-TW" sz="1200" dirty="0" smtClean="0">
              <a:latin typeface="BatangChe" pitchFamily="49" charset="-127"/>
              <a:ea typeface="BatangChe" pitchFamily="49" charset="-127"/>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428605"/>
            <a:ext cx="8229600" cy="5726134"/>
          </a:xfrm>
        </p:spPr>
        <p:txBody>
          <a:bodyPr/>
          <a:lstStyle/>
          <a:p>
            <a:pPr lvl="1"/>
            <a:r>
              <a:rPr lang="zh-TW" altLang="en-US" dirty="0" smtClean="0"/>
              <a:t>紅皮書：</a:t>
            </a:r>
            <a:endParaRPr lang="zh-TW" altLang="en-US" dirty="0"/>
          </a:p>
        </p:txBody>
      </p:sp>
      <p:sp>
        <p:nvSpPr>
          <p:cNvPr id="4" name="投影片編號版面配置區 3"/>
          <p:cNvSpPr>
            <a:spLocks noGrp="1"/>
          </p:cNvSpPr>
          <p:nvPr>
            <p:ph type="sldNum" sz="quarter" idx="12"/>
          </p:nvPr>
        </p:nvSpPr>
        <p:spPr/>
        <p:txBody>
          <a:bodyPr/>
          <a:lstStyle/>
          <a:p>
            <a:fld id="{27207C00-BE8D-4B81-AB28-04AA0221EAC8}" type="slidenum">
              <a:rPr lang="zh-TW" altLang="en-US" smtClean="0"/>
              <a:pPr/>
              <a:t>23</a:t>
            </a:fld>
            <a:endParaRPr lang="zh-TW" altLang="en-US"/>
          </a:p>
        </p:txBody>
      </p:sp>
      <p:sp>
        <p:nvSpPr>
          <p:cNvPr id="7" name="矩形 6"/>
          <p:cNvSpPr/>
          <p:nvPr/>
        </p:nvSpPr>
        <p:spPr>
          <a:xfrm>
            <a:off x="714348" y="1142984"/>
            <a:ext cx="7786742" cy="5000660"/>
          </a:xfrm>
          <a:prstGeom prst="rect">
            <a:avLst/>
          </a:prstGeom>
          <a:solidFill>
            <a:schemeClr val="bg1"/>
          </a:solidFill>
          <a:ln>
            <a:no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pic>
        <p:nvPicPr>
          <p:cNvPr id="8" name="圖片 7" descr="0temp.jpg"/>
          <p:cNvPicPr>
            <a:picLocks noChangeAspect="1"/>
          </p:cNvPicPr>
          <p:nvPr/>
        </p:nvPicPr>
        <p:blipFill>
          <a:blip r:embed="rId2" cstate="print"/>
          <a:stretch>
            <a:fillRect/>
          </a:stretch>
        </p:blipFill>
        <p:spPr>
          <a:xfrm>
            <a:off x="1071538" y="2722317"/>
            <a:ext cx="3286148" cy="2027118"/>
          </a:xfrm>
          <a:prstGeom prst="rect">
            <a:avLst/>
          </a:prstGeom>
        </p:spPr>
      </p:pic>
      <p:pic>
        <p:nvPicPr>
          <p:cNvPr id="9" name="圖片 8" descr="red_book.jpg"/>
          <p:cNvPicPr>
            <a:picLocks noChangeAspect="1"/>
          </p:cNvPicPr>
          <p:nvPr/>
        </p:nvPicPr>
        <p:blipFill>
          <a:blip r:embed="rId3" cstate="print"/>
          <a:stretch>
            <a:fillRect/>
          </a:stretch>
        </p:blipFill>
        <p:spPr>
          <a:xfrm>
            <a:off x="5385373" y="2034791"/>
            <a:ext cx="2258461" cy="2798092"/>
          </a:xfrm>
          <a:prstGeom prst="rect">
            <a:avLst/>
          </a:prstGeom>
        </p:spPr>
      </p:pic>
      <p:sp>
        <p:nvSpPr>
          <p:cNvPr id="10" name="文字方塊 9"/>
          <p:cNvSpPr txBox="1"/>
          <p:nvPr/>
        </p:nvSpPr>
        <p:spPr>
          <a:xfrm>
            <a:off x="4845226" y="1714488"/>
            <a:ext cx="1143008" cy="307777"/>
          </a:xfrm>
          <a:prstGeom prst="rect">
            <a:avLst/>
          </a:prstGeom>
          <a:noFill/>
        </p:spPr>
        <p:txBody>
          <a:bodyPr wrap="square" rtlCol="0">
            <a:spAutoFit/>
          </a:bodyPr>
          <a:lstStyle/>
          <a:p>
            <a:pPr algn="ctr"/>
            <a:r>
              <a:rPr lang="en-US" altLang="zh-TW" sz="1400" dirty="0" smtClean="0">
                <a:solidFill>
                  <a:srgbClr val="FF0000"/>
                </a:solidFill>
              </a:rPr>
              <a:t>(0.0, 1.0)</a:t>
            </a:r>
            <a:endParaRPr lang="zh-TW" altLang="en-US" sz="1400" dirty="0">
              <a:solidFill>
                <a:srgbClr val="FF0000"/>
              </a:solidFill>
            </a:endParaRPr>
          </a:p>
        </p:txBody>
      </p:sp>
      <p:sp>
        <p:nvSpPr>
          <p:cNvPr id="11" name="文字方塊 10"/>
          <p:cNvSpPr txBox="1"/>
          <p:nvPr/>
        </p:nvSpPr>
        <p:spPr>
          <a:xfrm>
            <a:off x="7050996" y="1727014"/>
            <a:ext cx="1143008" cy="307777"/>
          </a:xfrm>
          <a:prstGeom prst="rect">
            <a:avLst/>
          </a:prstGeom>
          <a:noFill/>
        </p:spPr>
        <p:txBody>
          <a:bodyPr wrap="square" rtlCol="0">
            <a:spAutoFit/>
          </a:bodyPr>
          <a:lstStyle/>
          <a:p>
            <a:pPr algn="ctr"/>
            <a:r>
              <a:rPr lang="en-US" altLang="zh-TW" sz="1400" dirty="0" smtClean="0">
                <a:solidFill>
                  <a:srgbClr val="FF0000"/>
                </a:solidFill>
              </a:rPr>
              <a:t>(1.0, 1.0)</a:t>
            </a:r>
            <a:endParaRPr lang="zh-TW" altLang="en-US" sz="1400" dirty="0">
              <a:solidFill>
                <a:srgbClr val="FF0000"/>
              </a:solidFill>
            </a:endParaRPr>
          </a:p>
        </p:txBody>
      </p:sp>
      <p:sp>
        <p:nvSpPr>
          <p:cNvPr id="12" name="文字方塊 11"/>
          <p:cNvSpPr txBox="1"/>
          <p:nvPr/>
        </p:nvSpPr>
        <p:spPr>
          <a:xfrm>
            <a:off x="4357686" y="4507042"/>
            <a:ext cx="1143008" cy="307777"/>
          </a:xfrm>
          <a:prstGeom prst="rect">
            <a:avLst/>
          </a:prstGeom>
          <a:noFill/>
        </p:spPr>
        <p:txBody>
          <a:bodyPr wrap="square" rtlCol="0">
            <a:spAutoFit/>
          </a:bodyPr>
          <a:lstStyle/>
          <a:p>
            <a:pPr algn="ctr"/>
            <a:r>
              <a:rPr lang="en-US" altLang="zh-TW" sz="1400" dirty="0" smtClean="0">
                <a:solidFill>
                  <a:srgbClr val="FF0000"/>
                </a:solidFill>
              </a:rPr>
              <a:t>(0.0, 0.0)</a:t>
            </a:r>
            <a:endParaRPr lang="zh-TW" altLang="en-US" sz="1400" dirty="0">
              <a:solidFill>
                <a:srgbClr val="FF0000"/>
              </a:solidFill>
            </a:endParaRPr>
          </a:p>
        </p:txBody>
      </p:sp>
      <p:sp>
        <p:nvSpPr>
          <p:cNvPr id="13" name="文字方塊 12"/>
          <p:cNvSpPr txBox="1"/>
          <p:nvPr/>
        </p:nvSpPr>
        <p:spPr>
          <a:xfrm>
            <a:off x="7215206" y="4913645"/>
            <a:ext cx="1143008" cy="307777"/>
          </a:xfrm>
          <a:prstGeom prst="rect">
            <a:avLst/>
          </a:prstGeom>
          <a:noFill/>
        </p:spPr>
        <p:txBody>
          <a:bodyPr wrap="square" rtlCol="0">
            <a:spAutoFit/>
          </a:bodyPr>
          <a:lstStyle/>
          <a:p>
            <a:pPr algn="ctr"/>
            <a:r>
              <a:rPr lang="en-US" altLang="zh-TW" sz="1400" dirty="0" smtClean="0">
                <a:solidFill>
                  <a:srgbClr val="FF0000"/>
                </a:solidFill>
              </a:rPr>
              <a:t>(1.0, 0.0)</a:t>
            </a:r>
            <a:endParaRPr lang="zh-TW" altLang="en-US" sz="1400" dirty="0">
              <a:solidFill>
                <a:srgbClr val="FF0000"/>
              </a:solidFill>
            </a:endParaRPr>
          </a:p>
        </p:txBody>
      </p:sp>
      <p:sp>
        <p:nvSpPr>
          <p:cNvPr id="14" name="文字方塊 13"/>
          <p:cNvSpPr txBox="1"/>
          <p:nvPr/>
        </p:nvSpPr>
        <p:spPr>
          <a:xfrm>
            <a:off x="4857752" y="1273718"/>
            <a:ext cx="3143272" cy="369332"/>
          </a:xfrm>
          <a:prstGeom prst="rect">
            <a:avLst/>
          </a:prstGeom>
          <a:noFill/>
        </p:spPr>
        <p:txBody>
          <a:bodyPr wrap="square" rtlCol="0">
            <a:spAutoFit/>
          </a:bodyPr>
          <a:lstStyle/>
          <a:p>
            <a:pPr algn="ctr"/>
            <a:r>
              <a:rPr lang="en-US" altLang="zh-TW" dirty="0" smtClean="0">
                <a:solidFill>
                  <a:srgbClr val="FF0000"/>
                </a:solidFill>
              </a:rPr>
              <a:t>aspect = 113/140</a:t>
            </a:r>
            <a:endParaRPr lang="zh-TW" altLang="en-US" dirty="0">
              <a:solidFill>
                <a:srgbClr val="FF0000"/>
              </a:solidFill>
            </a:endParaRPr>
          </a:p>
        </p:txBody>
      </p:sp>
      <p:cxnSp>
        <p:nvCxnSpPr>
          <p:cNvPr id="16" name="直線單箭頭接點 15"/>
          <p:cNvCxnSpPr/>
          <p:nvPr/>
        </p:nvCxnSpPr>
        <p:spPr>
          <a:xfrm flipV="1">
            <a:off x="2643174" y="3553684"/>
            <a:ext cx="1620765" cy="123911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7" name="文字方塊 16"/>
          <p:cNvSpPr txBox="1"/>
          <p:nvPr/>
        </p:nvSpPr>
        <p:spPr>
          <a:xfrm>
            <a:off x="3084328" y="4090940"/>
            <a:ext cx="1143008" cy="307777"/>
          </a:xfrm>
          <a:prstGeom prst="rect">
            <a:avLst/>
          </a:prstGeom>
          <a:noFill/>
        </p:spPr>
        <p:txBody>
          <a:bodyPr wrap="square" rtlCol="0">
            <a:spAutoFit/>
          </a:bodyPr>
          <a:lstStyle/>
          <a:p>
            <a:pPr algn="ctr"/>
            <a:r>
              <a:rPr lang="en-US" altLang="zh-TW" sz="1400" dirty="0" smtClean="0">
                <a:solidFill>
                  <a:srgbClr val="FF0000"/>
                </a:solidFill>
              </a:rPr>
              <a:t>1.0</a:t>
            </a:r>
            <a:endParaRPr lang="zh-TW" altLang="en-US" sz="1400" dirty="0">
              <a:solidFill>
                <a:srgbClr val="FF0000"/>
              </a:solidFill>
            </a:endParaRPr>
          </a:p>
        </p:txBody>
      </p:sp>
      <p:cxnSp>
        <p:nvCxnSpPr>
          <p:cNvPr id="19" name="直線單箭頭接點 18"/>
          <p:cNvCxnSpPr/>
          <p:nvPr/>
        </p:nvCxnSpPr>
        <p:spPr>
          <a:xfrm rot="5400000" flipH="1" flipV="1">
            <a:off x="2286790" y="4364171"/>
            <a:ext cx="427827" cy="779"/>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2" name="文字方塊 21"/>
          <p:cNvSpPr txBox="1"/>
          <p:nvPr/>
        </p:nvSpPr>
        <p:spPr>
          <a:xfrm>
            <a:off x="1714480" y="4189739"/>
            <a:ext cx="1143008" cy="307777"/>
          </a:xfrm>
          <a:prstGeom prst="rect">
            <a:avLst/>
          </a:prstGeom>
          <a:noFill/>
        </p:spPr>
        <p:txBody>
          <a:bodyPr wrap="square" rtlCol="0">
            <a:spAutoFit/>
          </a:bodyPr>
          <a:lstStyle/>
          <a:p>
            <a:pPr algn="ctr"/>
            <a:r>
              <a:rPr lang="en-US" altLang="zh-TW" sz="1400" dirty="0" smtClean="0">
                <a:solidFill>
                  <a:srgbClr val="FF0000"/>
                </a:solidFill>
              </a:rPr>
              <a:t>0.16</a:t>
            </a:r>
            <a:endParaRPr lang="zh-TW" altLang="en-US" sz="1400" dirty="0">
              <a:solidFill>
                <a:srgbClr val="FF0000"/>
              </a:solidFill>
            </a:endParaRPr>
          </a:p>
        </p:txBody>
      </p:sp>
      <p:cxnSp>
        <p:nvCxnSpPr>
          <p:cNvPr id="24" name="直線單箭頭接點 23"/>
          <p:cNvCxnSpPr/>
          <p:nvPr/>
        </p:nvCxnSpPr>
        <p:spPr>
          <a:xfrm>
            <a:off x="1485877" y="3287833"/>
            <a:ext cx="1371611" cy="790581"/>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6" name="文字方塊 25"/>
          <p:cNvSpPr txBox="1"/>
          <p:nvPr/>
        </p:nvSpPr>
        <p:spPr>
          <a:xfrm>
            <a:off x="1852593" y="3413447"/>
            <a:ext cx="1143008" cy="307777"/>
          </a:xfrm>
          <a:prstGeom prst="rect">
            <a:avLst/>
          </a:prstGeom>
          <a:noFill/>
        </p:spPr>
        <p:txBody>
          <a:bodyPr wrap="square" rtlCol="0">
            <a:spAutoFit/>
          </a:bodyPr>
          <a:lstStyle/>
          <a:p>
            <a:pPr algn="ctr"/>
            <a:r>
              <a:rPr lang="en-US" altLang="zh-TW" sz="1400" dirty="0" smtClean="0">
                <a:solidFill>
                  <a:srgbClr val="FF0000"/>
                </a:solidFill>
              </a:rPr>
              <a:t>aspect</a:t>
            </a:r>
            <a:endParaRPr lang="zh-TW" altLang="en-US" sz="1400" dirty="0">
              <a:solidFill>
                <a:srgbClr val="FF0000"/>
              </a:solidFill>
            </a:endParaRPr>
          </a:p>
        </p:txBody>
      </p:sp>
      <p:sp>
        <p:nvSpPr>
          <p:cNvPr id="27" name="手繪多邊形 26"/>
          <p:cNvSpPr/>
          <p:nvPr/>
        </p:nvSpPr>
        <p:spPr>
          <a:xfrm>
            <a:off x="2861024" y="2050561"/>
            <a:ext cx="2542784" cy="776614"/>
          </a:xfrm>
          <a:custGeom>
            <a:avLst/>
            <a:gdLst>
              <a:gd name="connsiteX0" fmla="*/ 0 w 2542784"/>
              <a:gd name="connsiteY0" fmla="*/ 776614 h 776614"/>
              <a:gd name="connsiteX1" fmla="*/ 2542784 w 2542784"/>
              <a:gd name="connsiteY1" fmla="*/ 0 h 776614"/>
            </a:gdLst>
            <a:ahLst/>
            <a:cxnLst>
              <a:cxn ang="0">
                <a:pos x="connsiteX0" y="connsiteY0"/>
              </a:cxn>
              <a:cxn ang="0">
                <a:pos x="connsiteX1" y="connsiteY1"/>
              </a:cxn>
            </a:cxnLst>
            <a:rect l="l" t="t" r="r" b="b"/>
            <a:pathLst>
              <a:path w="2542784" h="776614">
                <a:moveTo>
                  <a:pt x="0" y="776614"/>
                </a:moveTo>
                <a:lnTo>
                  <a:pt x="2542784" y="0"/>
                </a:lnTo>
              </a:path>
            </a:pathLst>
          </a:custGeom>
          <a:ln>
            <a:solidFill>
              <a:srgbClr val="FF00FF"/>
            </a:solidFill>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31" name="直線接點 30"/>
          <p:cNvCxnSpPr>
            <a:endCxn id="11" idx="2"/>
          </p:cNvCxnSpPr>
          <p:nvPr/>
        </p:nvCxnSpPr>
        <p:spPr>
          <a:xfrm flipV="1">
            <a:off x="4226361" y="2034791"/>
            <a:ext cx="3396139" cy="1130587"/>
          </a:xfrm>
          <a:prstGeom prst="line">
            <a:avLst/>
          </a:prstGeom>
          <a:ln>
            <a:solidFill>
              <a:srgbClr val="FF00FF"/>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1" name="手繪多邊形 40"/>
          <p:cNvSpPr/>
          <p:nvPr/>
        </p:nvSpPr>
        <p:spPr>
          <a:xfrm>
            <a:off x="1220114" y="3378320"/>
            <a:ext cx="4183693" cy="2271386"/>
          </a:xfrm>
          <a:custGeom>
            <a:avLst/>
            <a:gdLst>
              <a:gd name="connsiteX0" fmla="*/ 0 w 4183693"/>
              <a:gd name="connsiteY0" fmla="*/ 0 h 2271386"/>
              <a:gd name="connsiteX1" fmla="*/ 1415441 w 4183693"/>
              <a:gd name="connsiteY1" fmla="*/ 2029216 h 2271386"/>
              <a:gd name="connsiteX2" fmla="*/ 4183693 w 4183693"/>
              <a:gd name="connsiteY2" fmla="*/ 1453019 h 2271386"/>
            </a:gdLst>
            <a:ahLst/>
            <a:cxnLst>
              <a:cxn ang="0">
                <a:pos x="connsiteX0" y="connsiteY0"/>
              </a:cxn>
              <a:cxn ang="0">
                <a:pos x="connsiteX1" y="connsiteY1"/>
              </a:cxn>
              <a:cxn ang="0">
                <a:pos x="connsiteX2" y="connsiteY2"/>
              </a:cxn>
            </a:cxnLst>
            <a:rect l="l" t="t" r="r" b="b"/>
            <a:pathLst>
              <a:path w="4183693" h="2271386">
                <a:moveTo>
                  <a:pt x="0" y="0"/>
                </a:moveTo>
                <a:cubicBezTo>
                  <a:pt x="359079" y="893523"/>
                  <a:pt x="718159" y="1787046"/>
                  <a:pt x="1415441" y="2029216"/>
                </a:cubicBezTo>
                <a:cubicBezTo>
                  <a:pt x="2112723" y="2271386"/>
                  <a:pt x="3148208" y="1862202"/>
                  <a:pt x="4183693" y="1453019"/>
                </a:cubicBezTo>
              </a:path>
            </a:pathLst>
          </a:custGeom>
          <a:ln>
            <a:solidFill>
              <a:srgbClr val="FF00FF"/>
            </a:solidFill>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42" name="手繪多邊形 41"/>
          <p:cNvSpPr/>
          <p:nvPr/>
        </p:nvSpPr>
        <p:spPr>
          <a:xfrm>
            <a:off x="2623029" y="4205038"/>
            <a:ext cx="5022937" cy="1344460"/>
          </a:xfrm>
          <a:custGeom>
            <a:avLst/>
            <a:gdLst>
              <a:gd name="connsiteX0" fmla="*/ 0 w 5022937"/>
              <a:gd name="connsiteY0" fmla="*/ 0 h 1344460"/>
              <a:gd name="connsiteX1" fmla="*/ 2592888 w 5022937"/>
              <a:gd name="connsiteY1" fmla="*/ 1240077 h 1344460"/>
              <a:gd name="connsiteX2" fmla="*/ 5022937 w 5022937"/>
              <a:gd name="connsiteY2" fmla="*/ 626301 h 1344460"/>
            </a:gdLst>
            <a:ahLst/>
            <a:cxnLst>
              <a:cxn ang="0">
                <a:pos x="connsiteX0" y="connsiteY0"/>
              </a:cxn>
              <a:cxn ang="0">
                <a:pos x="connsiteX1" y="connsiteY1"/>
              </a:cxn>
              <a:cxn ang="0">
                <a:pos x="connsiteX2" y="connsiteY2"/>
              </a:cxn>
            </a:cxnLst>
            <a:rect l="l" t="t" r="r" b="b"/>
            <a:pathLst>
              <a:path w="5022937" h="1344460">
                <a:moveTo>
                  <a:pt x="0" y="0"/>
                </a:moveTo>
                <a:cubicBezTo>
                  <a:pt x="877866" y="567847"/>
                  <a:pt x="1755732" y="1135694"/>
                  <a:pt x="2592888" y="1240077"/>
                </a:cubicBezTo>
                <a:cubicBezTo>
                  <a:pt x="3430044" y="1344460"/>
                  <a:pt x="4226490" y="985380"/>
                  <a:pt x="5022937" y="626301"/>
                </a:cubicBezTo>
              </a:path>
            </a:pathLst>
          </a:custGeom>
          <a:ln>
            <a:solidFill>
              <a:srgbClr val="FF00FF"/>
            </a:solidFill>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14348" y="1147747"/>
            <a:ext cx="7786742" cy="5000660"/>
          </a:xfrm>
          <a:prstGeom prst="rect">
            <a:avLst/>
          </a:prstGeom>
          <a:solidFill>
            <a:schemeClr val="bg1"/>
          </a:solidFill>
          <a:ln>
            <a:no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 name="內容版面配置區 2"/>
          <p:cNvSpPr>
            <a:spLocks noGrp="1"/>
          </p:cNvSpPr>
          <p:nvPr>
            <p:ph idx="1"/>
          </p:nvPr>
        </p:nvSpPr>
        <p:spPr>
          <a:xfrm>
            <a:off x="468313" y="428605"/>
            <a:ext cx="8229600" cy="5726134"/>
          </a:xfrm>
        </p:spPr>
        <p:txBody>
          <a:bodyPr/>
          <a:lstStyle/>
          <a:p>
            <a:pPr lvl="1"/>
            <a:r>
              <a:rPr lang="zh-TW" altLang="en-US" dirty="0" smtClean="0"/>
              <a:t>桌面：</a:t>
            </a:r>
            <a:endParaRPr lang="zh-TW" altLang="en-US" dirty="0"/>
          </a:p>
        </p:txBody>
      </p:sp>
      <p:sp>
        <p:nvSpPr>
          <p:cNvPr id="4" name="投影片編號版面配置區 3"/>
          <p:cNvSpPr>
            <a:spLocks noGrp="1"/>
          </p:cNvSpPr>
          <p:nvPr>
            <p:ph type="sldNum" sz="quarter" idx="12"/>
          </p:nvPr>
        </p:nvSpPr>
        <p:spPr/>
        <p:txBody>
          <a:bodyPr/>
          <a:lstStyle/>
          <a:p>
            <a:fld id="{27207C00-BE8D-4B81-AB28-04AA0221EAC8}" type="slidenum">
              <a:rPr lang="zh-TW" altLang="en-US" smtClean="0"/>
              <a:pPr/>
              <a:t>24</a:t>
            </a:fld>
            <a:endParaRPr lang="zh-TW" altLang="en-US"/>
          </a:p>
        </p:txBody>
      </p:sp>
      <p:pic>
        <p:nvPicPr>
          <p:cNvPr id="5" name="圖片 4" descr="Floor.jpg"/>
          <p:cNvPicPr>
            <a:picLocks noChangeAspect="1"/>
          </p:cNvPicPr>
          <p:nvPr/>
        </p:nvPicPr>
        <p:blipFill>
          <a:blip r:embed="rId2" cstate="print"/>
          <a:stretch>
            <a:fillRect/>
          </a:stretch>
        </p:blipFill>
        <p:spPr>
          <a:xfrm>
            <a:off x="4929190" y="2120636"/>
            <a:ext cx="2916000" cy="2880000"/>
          </a:xfrm>
          <a:prstGeom prst="rect">
            <a:avLst/>
          </a:prstGeom>
        </p:spPr>
      </p:pic>
      <p:pic>
        <p:nvPicPr>
          <p:cNvPr id="6" name="圖片 5" descr="影像1.jpg"/>
          <p:cNvPicPr>
            <a:picLocks noChangeAspect="1"/>
          </p:cNvPicPr>
          <p:nvPr/>
        </p:nvPicPr>
        <p:blipFill>
          <a:blip r:embed="rId3" cstate="print"/>
          <a:stretch>
            <a:fillRect/>
          </a:stretch>
        </p:blipFill>
        <p:spPr>
          <a:xfrm>
            <a:off x="928662" y="2857496"/>
            <a:ext cx="3341101" cy="1714512"/>
          </a:xfrm>
          <a:prstGeom prst="rect">
            <a:avLst/>
          </a:prstGeom>
        </p:spPr>
      </p:pic>
      <p:sp>
        <p:nvSpPr>
          <p:cNvPr id="8" name="矩形 7"/>
          <p:cNvSpPr/>
          <p:nvPr/>
        </p:nvSpPr>
        <p:spPr>
          <a:xfrm>
            <a:off x="4941716" y="2113568"/>
            <a:ext cx="576000" cy="576000"/>
          </a:xfrm>
          <a:prstGeom prst="rect">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9" name="矩形 8"/>
          <p:cNvSpPr/>
          <p:nvPr/>
        </p:nvSpPr>
        <p:spPr>
          <a:xfrm>
            <a:off x="5530058" y="2118064"/>
            <a:ext cx="576000" cy="576000"/>
          </a:xfrm>
          <a:prstGeom prst="rect">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0" name="矩形 9"/>
          <p:cNvSpPr/>
          <p:nvPr/>
        </p:nvSpPr>
        <p:spPr>
          <a:xfrm>
            <a:off x="6097250" y="2118064"/>
            <a:ext cx="576000" cy="576000"/>
          </a:xfrm>
          <a:prstGeom prst="rect">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1" name="矩形 10"/>
          <p:cNvSpPr/>
          <p:nvPr/>
        </p:nvSpPr>
        <p:spPr>
          <a:xfrm>
            <a:off x="6685592" y="2122560"/>
            <a:ext cx="576000" cy="576000"/>
          </a:xfrm>
          <a:prstGeom prst="rect">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2" name="矩形 11"/>
          <p:cNvSpPr/>
          <p:nvPr/>
        </p:nvSpPr>
        <p:spPr>
          <a:xfrm>
            <a:off x="7260814" y="2112656"/>
            <a:ext cx="576000" cy="576000"/>
          </a:xfrm>
          <a:prstGeom prst="rect">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3" name="矩形 12"/>
          <p:cNvSpPr/>
          <p:nvPr/>
        </p:nvSpPr>
        <p:spPr>
          <a:xfrm>
            <a:off x="4950524" y="2688606"/>
            <a:ext cx="576000" cy="576000"/>
          </a:xfrm>
          <a:prstGeom prst="rect">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4" name="矩形 13"/>
          <p:cNvSpPr/>
          <p:nvPr/>
        </p:nvSpPr>
        <p:spPr>
          <a:xfrm>
            <a:off x="5538866" y="2693102"/>
            <a:ext cx="576000" cy="576000"/>
          </a:xfrm>
          <a:prstGeom prst="rect">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5" name="矩形 14"/>
          <p:cNvSpPr/>
          <p:nvPr/>
        </p:nvSpPr>
        <p:spPr>
          <a:xfrm>
            <a:off x="6106058" y="2693102"/>
            <a:ext cx="576000" cy="576000"/>
          </a:xfrm>
          <a:prstGeom prst="rect">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6" name="矩形 15"/>
          <p:cNvSpPr/>
          <p:nvPr/>
        </p:nvSpPr>
        <p:spPr>
          <a:xfrm>
            <a:off x="6694400" y="2697598"/>
            <a:ext cx="576000" cy="576000"/>
          </a:xfrm>
          <a:prstGeom prst="rect">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7" name="矩形 16"/>
          <p:cNvSpPr/>
          <p:nvPr/>
        </p:nvSpPr>
        <p:spPr>
          <a:xfrm>
            <a:off x="7269622" y="2687694"/>
            <a:ext cx="576000" cy="576000"/>
          </a:xfrm>
          <a:prstGeom prst="rect">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8" name="矩形 17"/>
          <p:cNvSpPr/>
          <p:nvPr/>
        </p:nvSpPr>
        <p:spPr>
          <a:xfrm>
            <a:off x="4941716" y="3260110"/>
            <a:ext cx="576000" cy="576000"/>
          </a:xfrm>
          <a:prstGeom prst="rect">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9" name="矩形 18"/>
          <p:cNvSpPr/>
          <p:nvPr/>
        </p:nvSpPr>
        <p:spPr>
          <a:xfrm>
            <a:off x="5530058" y="3264606"/>
            <a:ext cx="576000" cy="576000"/>
          </a:xfrm>
          <a:prstGeom prst="rect">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0" name="矩形 19"/>
          <p:cNvSpPr/>
          <p:nvPr/>
        </p:nvSpPr>
        <p:spPr>
          <a:xfrm>
            <a:off x="6097250" y="3264606"/>
            <a:ext cx="576000" cy="576000"/>
          </a:xfrm>
          <a:prstGeom prst="rect">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1" name="矩形 20"/>
          <p:cNvSpPr/>
          <p:nvPr/>
        </p:nvSpPr>
        <p:spPr>
          <a:xfrm>
            <a:off x="6685592" y="3269102"/>
            <a:ext cx="576000" cy="576000"/>
          </a:xfrm>
          <a:prstGeom prst="rect">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2" name="矩形 21"/>
          <p:cNvSpPr/>
          <p:nvPr/>
        </p:nvSpPr>
        <p:spPr>
          <a:xfrm>
            <a:off x="7260814" y="3259198"/>
            <a:ext cx="576000" cy="576000"/>
          </a:xfrm>
          <a:prstGeom prst="rect">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3" name="矩形 22"/>
          <p:cNvSpPr/>
          <p:nvPr/>
        </p:nvSpPr>
        <p:spPr>
          <a:xfrm>
            <a:off x="4941716" y="3831614"/>
            <a:ext cx="576000" cy="576000"/>
          </a:xfrm>
          <a:prstGeom prst="rect">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4" name="矩形 23"/>
          <p:cNvSpPr/>
          <p:nvPr/>
        </p:nvSpPr>
        <p:spPr>
          <a:xfrm>
            <a:off x="5530058" y="3836110"/>
            <a:ext cx="576000" cy="576000"/>
          </a:xfrm>
          <a:prstGeom prst="rect">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5" name="矩形 24"/>
          <p:cNvSpPr/>
          <p:nvPr/>
        </p:nvSpPr>
        <p:spPr>
          <a:xfrm>
            <a:off x="6097250" y="3836110"/>
            <a:ext cx="576000" cy="576000"/>
          </a:xfrm>
          <a:prstGeom prst="rect">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6" name="矩形 25"/>
          <p:cNvSpPr/>
          <p:nvPr/>
        </p:nvSpPr>
        <p:spPr>
          <a:xfrm>
            <a:off x="6685592" y="3840606"/>
            <a:ext cx="576000" cy="576000"/>
          </a:xfrm>
          <a:prstGeom prst="rect">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7" name="矩形 26"/>
          <p:cNvSpPr/>
          <p:nvPr/>
        </p:nvSpPr>
        <p:spPr>
          <a:xfrm>
            <a:off x="7260814" y="3830702"/>
            <a:ext cx="576000" cy="576000"/>
          </a:xfrm>
          <a:prstGeom prst="rect">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8" name="矩形 27"/>
          <p:cNvSpPr/>
          <p:nvPr/>
        </p:nvSpPr>
        <p:spPr>
          <a:xfrm>
            <a:off x="4941716" y="4415644"/>
            <a:ext cx="576000" cy="576000"/>
          </a:xfrm>
          <a:prstGeom prst="rect">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9" name="矩形 28"/>
          <p:cNvSpPr/>
          <p:nvPr/>
        </p:nvSpPr>
        <p:spPr>
          <a:xfrm>
            <a:off x="5530058" y="4420140"/>
            <a:ext cx="576000" cy="576000"/>
          </a:xfrm>
          <a:prstGeom prst="rect">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0" name="矩形 29"/>
          <p:cNvSpPr/>
          <p:nvPr/>
        </p:nvSpPr>
        <p:spPr>
          <a:xfrm>
            <a:off x="6097250" y="4420140"/>
            <a:ext cx="576000" cy="576000"/>
          </a:xfrm>
          <a:prstGeom prst="rect">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1" name="矩形 30"/>
          <p:cNvSpPr/>
          <p:nvPr/>
        </p:nvSpPr>
        <p:spPr>
          <a:xfrm>
            <a:off x="6685592" y="4424636"/>
            <a:ext cx="576000" cy="576000"/>
          </a:xfrm>
          <a:prstGeom prst="rect">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2" name="矩形 31"/>
          <p:cNvSpPr/>
          <p:nvPr/>
        </p:nvSpPr>
        <p:spPr>
          <a:xfrm>
            <a:off x="7260814" y="4414732"/>
            <a:ext cx="576000" cy="576000"/>
          </a:xfrm>
          <a:prstGeom prst="rect">
            <a:avLst/>
          </a:prstGeom>
          <a:noFill/>
          <a:ln w="190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3" name="文字方塊 32"/>
          <p:cNvSpPr txBox="1"/>
          <p:nvPr/>
        </p:nvSpPr>
        <p:spPr>
          <a:xfrm>
            <a:off x="4382738" y="1776427"/>
            <a:ext cx="1143008" cy="307777"/>
          </a:xfrm>
          <a:prstGeom prst="rect">
            <a:avLst/>
          </a:prstGeom>
          <a:noFill/>
        </p:spPr>
        <p:txBody>
          <a:bodyPr wrap="square" rtlCol="0">
            <a:spAutoFit/>
          </a:bodyPr>
          <a:lstStyle/>
          <a:p>
            <a:pPr algn="ctr"/>
            <a:r>
              <a:rPr lang="en-US" altLang="zh-TW" sz="1400" dirty="0" smtClean="0">
                <a:solidFill>
                  <a:srgbClr val="FF0000"/>
                </a:solidFill>
              </a:rPr>
              <a:t>(0.0, 1.0)</a:t>
            </a:r>
            <a:endParaRPr lang="zh-TW" altLang="en-US" sz="1400" dirty="0">
              <a:solidFill>
                <a:srgbClr val="FF0000"/>
              </a:solidFill>
            </a:endParaRPr>
          </a:p>
        </p:txBody>
      </p:sp>
      <p:sp>
        <p:nvSpPr>
          <p:cNvPr id="34" name="文字方塊 33"/>
          <p:cNvSpPr txBox="1"/>
          <p:nvPr/>
        </p:nvSpPr>
        <p:spPr>
          <a:xfrm>
            <a:off x="7261592" y="1788953"/>
            <a:ext cx="1143008" cy="307777"/>
          </a:xfrm>
          <a:prstGeom prst="rect">
            <a:avLst/>
          </a:prstGeom>
          <a:noFill/>
        </p:spPr>
        <p:txBody>
          <a:bodyPr wrap="square" rtlCol="0">
            <a:spAutoFit/>
          </a:bodyPr>
          <a:lstStyle/>
          <a:p>
            <a:pPr algn="ctr"/>
            <a:r>
              <a:rPr lang="en-US" altLang="zh-TW" sz="1400" dirty="0" smtClean="0">
                <a:solidFill>
                  <a:srgbClr val="FF0000"/>
                </a:solidFill>
              </a:rPr>
              <a:t>(1.0, 1.0)</a:t>
            </a:r>
            <a:endParaRPr lang="zh-TW" altLang="en-US" sz="1400" dirty="0">
              <a:solidFill>
                <a:srgbClr val="FF0000"/>
              </a:solidFill>
            </a:endParaRPr>
          </a:p>
        </p:txBody>
      </p:sp>
      <p:sp>
        <p:nvSpPr>
          <p:cNvPr id="35" name="文字方塊 34"/>
          <p:cNvSpPr txBox="1"/>
          <p:nvPr/>
        </p:nvSpPr>
        <p:spPr>
          <a:xfrm>
            <a:off x="4382738" y="5012471"/>
            <a:ext cx="1143008" cy="307777"/>
          </a:xfrm>
          <a:prstGeom prst="rect">
            <a:avLst/>
          </a:prstGeom>
          <a:noFill/>
        </p:spPr>
        <p:txBody>
          <a:bodyPr wrap="square" rtlCol="0">
            <a:spAutoFit/>
          </a:bodyPr>
          <a:lstStyle/>
          <a:p>
            <a:pPr algn="ctr"/>
            <a:r>
              <a:rPr lang="en-US" altLang="zh-TW" sz="1400" dirty="0" smtClean="0">
                <a:solidFill>
                  <a:srgbClr val="FF0000"/>
                </a:solidFill>
              </a:rPr>
              <a:t>(0.0, 0.0)</a:t>
            </a:r>
            <a:endParaRPr lang="zh-TW" altLang="en-US" sz="1400" dirty="0">
              <a:solidFill>
                <a:srgbClr val="FF0000"/>
              </a:solidFill>
            </a:endParaRPr>
          </a:p>
        </p:txBody>
      </p:sp>
      <p:sp>
        <p:nvSpPr>
          <p:cNvPr id="36" name="文字方塊 35"/>
          <p:cNvSpPr txBox="1"/>
          <p:nvPr/>
        </p:nvSpPr>
        <p:spPr>
          <a:xfrm>
            <a:off x="7274118" y="5001327"/>
            <a:ext cx="1143008" cy="307777"/>
          </a:xfrm>
          <a:prstGeom prst="rect">
            <a:avLst/>
          </a:prstGeom>
          <a:noFill/>
        </p:spPr>
        <p:txBody>
          <a:bodyPr wrap="square" rtlCol="0">
            <a:spAutoFit/>
          </a:bodyPr>
          <a:lstStyle/>
          <a:p>
            <a:pPr algn="ctr"/>
            <a:r>
              <a:rPr lang="en-US" altLang="zh-TW" sz="1400" dirty="0" smtClean="0">
                <a:solidFill>
                  <a:srgbClr val="FF0000"/>
                </a:solidFill>
              </a:rPr>
              <a:t>(1.0, 0.0)</a:t>
            </a:r>
            <a:endParaRPr lang="zh-TW" altLang="en-US" sz="1400" dirty="0">
              <a:solidFill>
                <a:srgbClr val="FF0000"/>
              </a:solidFill>
            </a:endParaRPr>
          </a:p>
        </p:txBody>
      </p:sp>
      <p:sp>
        <p:nvSpPr>
          <p:cNvPr id="37" name="手繪多邊形 36"/>
          <p:cNvSpPr/>
          <p:nvPr/>
        </p:nvSpPr>
        <p:spPr>
          <a:xfrm>
            <a:off x="2530258" y="2200405"/>
            <a:ext cx="2630465" cy="830894"/>
          </a:xfrm>
          <a:custGeom>
            <a:avLst/>
            <a:gdLst>
              <a:gd name="connsiteX0" fmla="*/ 0 w 2630465"/>
              <a:gd name="connsiteY0" fmla="*/ 830894 h 830894"/>
              <a:gd name="connsiteX1" fmla="*/ 1202498 w 2630465"/>
              <a:gd name="connsiteY1" fmla="*/ 116910 h 830894"/>
              <a:gd name="connsiteX2" fmla="*/ 2630465 w 2630465"/>
              <a:gd name="connsiteY2" fmla="*/ 129436 h 830894"/>
            </a:gdLst>
            <a:ahLst/>
            <a:cxnLst>
              <a:cxn ang="0">
                <a:pos x="connsiteX0" y="connsiteY0"/>
              </a:cxn>
              <a:cxn ang="0">
                <a:pos x="connsiteX1" y="connsiteY1"/>
              </a:cxn>
              <a:cxn ang="0">
                <a:pos x="connsiteX2" y="connsiteY2"/>
              </a:cxn>
            </a:cxnLst>
            <a:rect l="l" t="t" r="r" b="b"/>
            <a:pathLst>
              <a:path w="2630465" h="830894">
                <a:moveTo>
                  <a:pt x="0" y="830894"/>
                </a:moveTo>
                <a:cubicBezTo>
                  <a:pt x="382043" y="532357"/>
                  <a:pt x="764087" y="233820"/>
                  <a:pt x="1202498" y="116910"/>
                </a:cubicBezTo>
                <a:cubicBezTo>
                  <a:pt x="1640909" y="0"/>
                  <a:pt x="2135687" y="64718"/>
                  <a:pt x="2630465" y="129436"/>
                </a:cubicBezTo>
              </a:path>
            </a:pathLst>
          </a:custGeom>
          <a:ln>
            <a:solidFill>
              <a:srgbClr val="FF00FF"/>
            </a:solidFill>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8" name="手繪多邊形 37"/>
          <p:cNvSpPr/>
          <p:nvPr/>
        </p:nvSpPr>
        <p:spPr>
          <a:xfrm>
            <a:off x="3895595" y="2467627"/>
            <a:ext cx="3645073" cy="951978"/>
          </a:xfrm>
          <a:custGeom>
            <a:avLst/>
            <a:gdLst>
              <a:gd name="connsiteX0" fmla="*/ 0 w 3607495"/>
              <a:gd name="connsiteY0" fmla="*/ 951978 h 951978"/>
              <a:gd name="connsiteX1" fmla="*/ 3607495 w 3607495"/>
              <a:gd name="connsiteY1" fmla="*/ 0 h 951978"/>
            </a:gdLst>
            <a:ahLst/>
            <a:cxnLst>
              <a:cxn ang="0">
                <a:pos x="connsiteX0" y="connsiteY0"/>
              </a:cxn>
              <a:cxn ang="0">
                <a:pos x="connsiteX1" y="connsiteY1"/>
              </a:cxn>
            </a:cxnLst>
            <a:rect l="l" t="t" r="r" b="b"/>
            <a:pathLst>
              <a:path w="3607495" h="951978">
                <a:moveTo>
                  <a:pt x="0" y="951978"/>
                </a:moveTo>
                <a:lnTo>
                  <a:pt x="3607495" y="0"/>
                </a:lnTo>
              </a:path>
            </a:pathLst>
          </a:custGeom>
          <a:ln>
            <a:solidFill>
              <a:srgbClr val="FF00FF"/>
            </a:solidFill>
            <a:headEnd type="arrow"/>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40" name="直線單箭頭接點 39"/>
          <p:cNvCxnSpPr/>
          <p:nvPr/>
        </p:nvCxnSpPr>
        <p:spPr>
          <a:xfrm>
            <a:off x="1315233" y="3532340"/>
            <a:ext cx="3899709" cy="1182544"/>
          </a:xfrm>
          <a:prstGeom prst="straightConnector1">
            <a:avLst/>
          </a:prstGeom>
          <a:ln>
            <a:solidFill>
              <a:srgbClr val="FF00FF"/>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428605"/>
            <a:ext cx="8229600" cy="5726134"/>
          </a:xfrm>
        </p:spPr>
        <p:txBody>
          <a:bodyPr/>
          <a:lstStyle/>
          <a:p>
            <a:pPr lvl="1"/>
            <a:r>
              <a:rPr lang="zh-TW" altLang="en-US" dirty="0" smtClean="0"/>
              <a:t>地球儀：</a:t>
            </a:r>
            <a:endParaRPr lang="zh-TW" altLang="en-US" dirty="0"/>
          </a:p>
        </p:txBody>
      </p:sp>
      <p:sp>
        <p:nvSpPr>
          <p:cNvPr id="4" name="投影片編號版面配置區 3"/>
          <p:cNvSpPr>
            <a:spLocks noGrp="1"/>
          </p:cNvSpPr>
          <p:nvPr>
            <p:ph type="sldNum" sz="quarter" idx="12"/>
          </p:nvPr>
        </p:nvSpPr>
        <p:spPr/>
        <p:txBody>
          <a:bodyPr/>
          <a:lstStyle/>
          <a:p>
            <a:fld id="{27207C00-BE8D-4B81-AB28-04AA0221EAC8}" type="slidenum">
              <a:rPr lang="zh-TW" altLang="en-US" smtClean="0"/>
              <a:pPr/>
              <a:t>25</a:t>
            </a:fld>
            <a:endParaRPr lang="zh-TW" altLang="en-US"/>
          </a:p>
        </p:txBody>
      </p:sp>
      <p:grpSp>
        <p:nvGrpSpPr>
          <p:cNvPr id="13" name="群組 12"/>
          <p:cNvGrpSpPr/>
          <p:nvPr/>
        </p:nvGrpSpPr>
        <p:grpSpPr>
          <a:xfrm>
            <a:off x="857224" y="3500438"/>
            <a:ext cx="2584693" cy="2714644"/>
            <a:chOff x="3105662" y="2071678"/>
            <a:chExt cx="3434791" cy="3643338"/>
          </a:xfrm>
        </p:grpSpPr>
        <p:cxnSp>
          <p:nvCxnSpPr>
            <p:cNvPr id="14" name="直線單箭頭接點 13"/>
            <p:cNvCxnSpPr/>
            <p:nvPr/>
          </p:nvCxnSpPr>
          <p:spPr>
            <a:xfrm>
              <a:off x="4462984" y="4214024"/>
              <a:ext cx="2071702" cy="1588"/>
            </a:xfrm>
            <a:prstGeom prst="straightConnector1">
              <a:avLst/>
            </a:prstGeom>
            <a:ln>
              <a:solidFill>
                <a:srgbClr val="660066"/>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rot="5400000" flipH="1" flipV="1">
              <a:off x="3570803" y="3321049"/>
              <a:ext cx="1785950" cy="1588"/>
            </a:xfrm>
            <a:prstGeom prst="straightConnector1">
              <a:avLst/>
            </a:prstGeom>
            <a:ln>
              <a:solidFill>
                <a:srgbClr val="660066"/>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rot="5400000">
              <a:off x="3284257" y="4249743"/>
              <a:ext cx="1214446" cy="1143008"/>
            </a:xfrm>
            <a:prstGeom prst="straightConnector1">
              <a:avLst/>
            </a:prstGeom>
            <a:ln>
              <a:solidFill>
                <a:srgbClr val="660066"/>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flipV="1">
              <a:off x="4462984" y="3143248"/>
              <a:ext cx="1214446" cy="1071570"/>
            </a:xfrm>
            <a:prstGeom prst="line">
              <a:avLst/>
            </a:prstGeom>
            <a:ln>
              <a:solidFill>
                <a:srgbClr val="FF0000"/>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rot="16200000" flipH="1">
              <a:off x="4820174" y="4000504"/>
              <a:ext cx="1714512" cy="0"/>
            </a:xfrm>
            <a:prstGeom prst="line">
              <a:avLst/>
            </a:prstGeom>
            <a:ln>
              <a:solidFill>
                <a:srgbClr val="00B05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9" name="文字方塊 18"/>
            <p:cNvSpPr txBox="1"/>
            <p:nvPr/>
          </p:nvSpPr>
          <p:spPr>
            <a:xfrm>
              <a:off x="6193479" y="3715769"/>
              <a:ext cx="346974" cy="369333"/>
            </a:xfrm>
            <a:prstGeom prst="rect">
              <a:avLst/>
            </a:prstGeom>
            <a:noFill/>
          </p:spPr>
          <p:txBody>
            <a:bodyPr wrap="square" rtlCol="0">
              <a:spAutoFit/>
            </a:bodyPr>
            <a:lstStyle/>
            <a:p>
              <a:r>
                <a:rPr lang="en-US" altLang="zh-TW" i="1" dirty="0" smtClean="0">
                  <a:solidFill>
                    <a:srgbClr val="660066"/>
                  </a:solidFill>
                  <a:latin typeface="+mj-lt"/>
                </a:rPr>
                <a:t>x</a:t>
              </a:r>
              <a:endParaRPr lang="zh-TW" altLang="en-US" i="1" dirty="0">
                <a:solidFill>
                  <a:srgbClr val="660066"/>
                </a:solidFill>
                <a:latin typeface="+mj-lt"/>
              </a:endParaRPr>
            </a:p>
          </p:txBody>
        </p:sp>
        <p:sp>
          <p:nvSpPr>
            <p:cNvPr id="20" name="文字方塊 19"/>
            <p:cNvSpPr txBox="1"/>
            <p:nvPr/>
          </p:nvSpPr>
          <p:spPr>
            <a:xfrm>
              <a:off x="4104937" y="2071678"/>
              <a:ext cx="346974" cy="369333"/>
            </a:xfrm>
            <a:prstGeom prst="rect">
              <a:avLst/>
            </a:prstGeom>
            <a:noFill/>
          </p:spPr>
          <p:txBody>
            <a:bodyPr wrap="square" rtlCol="0">
              <a:spAutoFit/>
            </a:bodyPr>
            <a:lstStyle/>
            <a:p>
              <a:r>
                <a:rPr lang="en-US" altLang="zh-TW" i="1" dirty="0" smtClean="0">
                  <a:solidFill>
                    <a:srgbClr val="660066"/>
                  </a:solidFill>
                  <a:latin typeface="+mj-lt"/>
                </a:rPr>
                <a:t>y</a:t>
              </a:r>
              <a:endParaRPr lang="zh-TW" altLang="en-US" i="1" dirty="0">
                <a:solidFill>
                  <a:srgbClr val="660066"/>
                </a:solidFill>
                <a:latin typeface="+mj-lt"/>
              </a:endParaRPr>
            </a:p>
          </p:txBody>
        </p:sp>
        <p:sp>
          <p:nvSpPr>
            <p:cNvPr id="21" name="文字方塊 20"/>
            <p:cNvSpPr txBox="1"/>
            <p:nvPr/>
          </p:nvSpPr>
          <p:spPr>
            <a:xfrm>
              <a:off x="3105662" y="5345684"/>
              <a:ext cx="346974" cy="369332"/>
            </a:xfrm>
            <a:prstGeom prst="rect">
              <a:avLst/>
            </a:prstGeom>
            <a:noFill/>
          </p:spPr>
          <p:txBody>
            <a:bodyPr wrap="square" rtlCol="0">
              <a:spAutoFit/>
            </a:bodyPr>
            <a:lstStyle/>
            <a:p>
              <a:r>
                <a:rPr lang="en-US" altLang="zh-TW" i="1" dirty="0" smtClean="0">
                  <a:solidFill>
                    <a:srgbClr val="660066"/>
                  </a:solidFill>
                  <a:latin typeface="+mj-lt"/>
                </a:rPr>
                <a:t>z</a:t>
              </a:r>
              <a:endParaRPr lang="zh-TW" altLang="en-US" i="1" dirty="0">
                <a:solidFill>
                  <a:srgbClr val="660066"/>
                </a:solidFill>
                <a:latin typeface="+mj-lt"/>
              </a:endParaRPr>
            </a:p>
          </p:txBody>
        </p:sp>
        <p:cxnSp>
          <p:nvCxnSpPr>
            <p:cNvPr id="22" name="直線接點 21"/>
            <p:cNvCxnSpPr/>
            <p:nvPr/>
          </p:nvCxnSpPr>
          <p:spPr>
            <a:xfrm>
              <a:off x="4458225" y="4229101"/>
              <a:ext cx="1214438" cy="623888"/>
            </a:xfrm>
            <a:prstGeom prst="line">
              <a:avLst/>
            </a:prstGeom>
            <a:ln>
              <a:solidFill>
                <a:srgbClr val="00B05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a:xfrm>
              <a:off x="3848625" y="4857751"/>
              <a:ext cx="1824038" cy="9"/>
            </a:xfrm>
            <a:prstGeom prst="line">
              <a:avLst/>
            </a:prstGeom>
            <a:ln>
              <a:solidFill>
                <a:srgbClr val="00B05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rot="5400000" flipH="1" flipV="1">
              <a:off x="5655998" y="4241016"/>
              <a:ext cx="633413" cy="600075"/>
            </a:xfrm>
            <a:prstGeom prst="line">
              <a:avLst/>
            </a:prstGeom>
            <a:ln>
              <a:solidFill>
                <a:srgbClr val="00B05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25" name="文字方塊 24"/>
            <p:cNvSpPr txBox="1"/>
            <p:nvPr/>
          </p:nvSpPr>
          <p:spPr>
            <a:xfrm>
              <a:off x="4357686" y="4357694"/>
              <a:ext cx="428628" cy="369332"/>
            </a:xfrm>
            <a:prstGeom prst="rect">
              <a:avLst/>
            </a:prstGeom>
            <a:noFill/>
          </p:spPr>
          <p:txBody>
            <a:bodyPr wrap="square" rtlCol="0">
              <a:spAutoFit/>
            </a:bodyPr>
            <a:lstStyle/>
            <a:p>
              <a:r>
                <a:rPr lang="el-GR" altLang="zh-TW" i="1" dirty="0" smtClean="0">
                  <a:solidFill>
                    <a:srgbClr val="FF0000"/>
                  </a:solidFill>
                  <a:latin typeface="+mj-lt"/>
                </a:rPr>
                <a:t>θ</a:t>
              </a:r>
              <a:endParaRPr lang="zh-TW" altLang="en-US" i="1" dirty="0">
                <a:solidFill>
                  <a:srgbClr val="FF0000"/>
                </a:solidFill>
                <a:latin typeface="+mj-lt"/>
              </a:endParaRPr>
            </a:p>
          </p:txBody>
        </p:sp>
        <p:sp>
          <p:nvSpPr>
            <p:cNvPr id="26" name="手繪多邊形 25"/>
            <p:cNvSpPr/>
            <p:nvPr/>
          </p:nvSpPr>
          <p:spPr>
            <a:xfrm>
              <a:off x="4305305" y="4333875"/>
              <a:ext cx="352425" cy="107950"/>
            </a:xfrm>
            <a:custGeom>
              <a:avLst/>
              <a:gdLst>
                <a:gd name="connsiteX0" fmla="*/ 0 w 352425"/>
                <a:gd name="connsiteY0" fmla="*/ 47625 h 107950"/>
                <a:gd name="connsiteX1" fmla="*/ 185738 w 352425"/>
                <a:gd name="connsiteY1" fmla="*/ 100012 h 107950"/>
                <a:gd name="connsiteX2" fmla="*/ 352425 w 352425"/>
                <a:gd name="connsiteY2" fmla="*/ 0 h 107950"/>
              </a:gdLst>
              <a:ahLst/>
              <a:cxnLst>
                <a:cxn ang="0">
                  <a:pos x="connsiteX0" y="connsiteY0"/>
                </a:cxn>
                <a:cxn ang="0">
                  <a:pos x="connsiteX1" y="connsiteY1"/>
                </a:cxn>
                <a:cxn ang="0">
                  <a:pos x="connsiteX2" y="connsiteY2"/>
                </a:cxn>
              </a:cxnLst>
              <a:rect l="l" t="t" r="r" b="b"/>
              <a:pathLst>
                <a:path w="352425" h="107950">
                  <a:moveTo>
                    <a:pt x="0" y="47625"/>
                  </a:moveTo>
                  <a:cubicBezTo>
                    <a:pt x="63500" y="77787"/>
                    <a:pt x="127001" y="107950"/>
                    <a:pt x="185738" y="100012"/>
                  </a:cubicBezTo>
                  <a:cubicBezTo>
                    <a:pt x="244476" y="92075"/>
                    <a:pt x="298450" y="46037"/>
                    <a:pt x="352425" y="0"/>
                  </a:cubicBezTo>
                </a:path>
              </a:pathLst>
            </a:custGeom>
            <a:ln>
              <a:solidFill>
                <a:srgbClr val="FF0000"/>
              </a:solidFill>
              <a:prstDash val="solid"/>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7" name="手繪多邊形 26"/>
            <p:cNvSpPr/>
            <p:nvPr/>
          </p:nvSpPr>
          <p:spPr>
            <a:xfrm>
              <a:off x="4648205" y="4052887"/>
              <a:ext cx="43657" cy="266700"/>
            </a:xfrm>
            <a:custGeom>
              <a:avLst/>
              <a:gdLst>
                <a:gd name="connsiteX0" fmla="*/ 4763 w 43657"/>
                <a:gd name="connsiteY0" fmla="*/ 266700 h 266700"/>
                <a:gd name="connsiteX1" fmla="*/ 42863 w 43657"/>
                <a:gd name="connsiteY1" fmla="*/ 152400 h 266700"/>
                <a:gd name="connsiteX2" fmla="*/ 0 w 43657"/>
                <a:gd name="connsiteY2" fmla="*/ 0 h 266700"/>
              </a:gdLst>
              <a:ahLst/>
              <a:cxnLst>
                <a:cxn ang="0">
                  <a:pos x="connsiteX0" y="connsiteY0"/>
                </a:cxn>
                <a:cxn ang="0">
                  <a:pos x="connsiteX1" y="connsiteY1"/>
                </a:cxn>
                <a:cxn ang="0">
                  <a:pos x="connsiteX2" y="connsiteY2"/>
                </a:cxn>
              </a:cxnLst>
              <a:rect l="l" t="t" r="r" b="b"/>
              <a:pathLst>
                <a:path w="43657" h="266700">
                  <a:moveTo>
                    <a:pt x="4763" y="266700"/>
                  </a:moveTo>
                  <a:cubicBezTo>
                    <a:pt x="24210" y="231775"/>
                    <a:pt x="43657" y="196850"/>
                    <a:pt x="42863" y="152400"/>
                  </a:cubicBezTo>
                  <a:cubicBezTo>
                    <a:pt x="42069" y="107950"/>
                    <a:pt x="21034" y="53975"/>
                    <a:pt x="0" y="0"/>
                  </a:cubicBezTo>
                </a:path>
              </a:pathLst>
            </a:custGeom>
            <a:ln>
              <a:solidFill>
                <a:srgbClr val="FF0000"/>
              </a:solidFill>
              <a:prstDash val="solid"/>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8" name="文字方塊 27"/>
            <p:cNvSpPr txBox="1"/>
            <p:nvPr/>
          </p:nvSpPr>
          <p:spPr>
            <a:xfrm>
              <a:off x="4714876" y="3797470"/>
              <a:ext cx="428628" cy="369333"/>
            </a:xfrm>
            <a:prstGeom prst="rect">
              <a:avLst/>
            </a:prstGeom>
            <a:noFill/>
          </p:spPr>
          <p:txBody>
            <a:bodyPr wrap="square" rtlCol="0">
              <a:spAutoFit/>
            </a:bodyPr>
            <a:lstStyle/>
            <a:p>
              <a:r>
                <a:rPr lang="el-GR" altLang="zh-TW" i="1" dirty="0" smtClean="0">
                  <a:solidFill>
                    <a:srgbClr val="FF0000"/>
                  </a:solidFill>
                  <a:latin typeface="+mj-lt"/>
                </a:rPr>
                <a:t>φ</a:t>
              </a:r>
              <a:endParaRPr lang="zh-TW" altLang="en-US" i="1" dirty="0">
                <a:solidFill>
                  <a:srgbClr val="FF0000"/>
                </a:solidFill>
                <a:latin typeface="+mj-lt"/>
              </a:endParaRPr>
            </a:p>
          </p:txBody>
        </p:sp>
        <p:sp>
          <p:nvSpPr>
            <p:cNvPr id="29" name="文字方塊 28"/>
            <p:cNvSpPr txBox="1"/>
            <p:nvPr/>
          </p:nvSpPr>
          <p:spPr>
            <a:xfrm>
              <a:off x="4836418" y="3222206"/>
              <a:ext cx="428628" cy="369333"/>
            </a:xfrm>
            <a:prstGeom prst="rect">
              <a:avLst/>
            </a:prstGeom>
            <a:noFill/>
          </p:spPr>
          <p:txBody>
            <a:bodyPr wrap="square" rtlCol="0">
              <a:spAutoFit/>
            </a:bodyPr>
            <a:lstStyle/>
            <a:p>
              <a:r>
                <a:rPr lang="en-US" altLang="zh-TW" i="1" dirty="0" smtClean="0">
                  <a:solidFill>
                    <a:srgbClr val="FF0000"/>
                  </a:solidFill>
                  <a:latin typeface="+mj-lt"/>
                </a:rPr>
                <a:t>r</a:t>
              </a:r>
              <a:endParaRPr lang="zh-TW" altLang="en-US" i="1" dirty="0">
                <a:solidFill>
                  <a:srgbClr val="FF0000"/>
                </a:solidFill>
                <a:latin typeface="+mj-lt"/>
              </a:endParaRPr>
            </a:p>
          </p:txBody>
        </p:sp>
        <p:cxnSp>
          <p:nvCxnSpPr>
            <p:cNvPr id="30" name="直線接點 29"/>
            <p:cNvCxnSpPr/>
            <p:nvPr/>
          </p:nvCxnSpPr>
          <p:spPr>
            <a:xfrm>
              <a:off x="4462465" y="2524121"/>
              <a:ext cx="1214438" cy="623888"/>
            </a:xfrm>
            <a:prstGeom prst="line">
              <a:avLst/>
            </a:prstGeom>
            <a:ln>
              <a:solidFill>
                <a:srgbClr val="00B05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31" name="橢圓 30"/>
            <p:cNvSpPr/>
            <p:nvPr/>
          </p:nvSpPr>
          <p:spPr>
            <a:xfrm>
              <a:off x="5644236" y="3105670"/>
              <a:ext cx="72000" cy="72000"/>
            </a:xfrm>
            <a:prstGeom prst="ellipse">
              <a:avLst/>
            </a:prstGeom>
            <a:solidFill>
              <a:srgbClr val="FF0000"/>
            </a:solidFill>
            <a:ln>
              <a:solidFill>
                <a:srgbClr val="FF000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pSp>
      <p:pic>
        <p:nvPicPr>
          <p:cNvPr id="32" name="圖片 31" descr="worldmap.jpg"/>
          <p:cNvPicPr>
            <a:picLocks noChangeAspect="1"/>
          </p:cNvPicPr>
          <p:nvPr/>
        </p:nvPicPr>
        <p:blipFill>
          <a:blip r:embed="rId2" cstate="print"/>
          <a:stretch>
            <a:fillRect/>
          </a:stretch>
        </p:blipFill>
        <p:spPr>
          <a:xfrm>
            <a:off x="4071934" y="1285860"/>
            <a:ext cx="4223218" cy="2000264"/>
          </a:xfrm>
          <a:prstGeom prst="rect">
            <a:avLst/>
          </a:prstGeom>
        </p:spPr>
      </p:pic>
      <p:cxnSp>
        <p:nvCxnSpPr>
          <p:cNvPr id="33" name="直線單箭頭接點 32"/>
          <p:cNvCxnSpPr/>
          <p:nvPr/>
        </p:nvCxnSpPr>
        <p:spPr>
          <a:xfrm>
            <a:off x="4071934" y="3286124"/>
            <a:ext cx="4429156"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rot="5400000" flipH="1" flipV="1">
            <a:off x="2928926" y="2143116"/>
            <a:ext cx="2286016"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文字方塊 34"/>
          <p:cNvSpPr txBox="1"/>
          <p:nvPr/>
        </p:nvSpPr>
        <p:spPr>
          <a:xfrm>
            <a:off x="8501090" y="3059668"/>
            <a:ext cx="285752" cy="369332"/>
          </a:xfrm>
          <a:prstGeom prst="rect">
            <a:avLst/>
          </a:prstGeom>
          <a:noFill/>
        </p:spPr>
        <p:txBody>
          <a:bodyPr wrap="square" rtlCol="0">
            <a:spAutoFit/>
          </a:bodyPr>
          <a:lstStyle/>
          <a:p>
            <a:r>
              <a:rPr lang="en-US" altLang="zh-TW" i="1" dirty="0" smtClean="0">
                <a:solidFill>
                  <a:srgbClr val="FF0000"/>
                </a:solidFill>
                <a:latin typeface="+mj-lt"/>
              </a:rPr>
              <a:t>s</a:t>
            </a:r>
            <a:endParaRPr lang="zh-TW" altLang="en-US" i="1" dirty="0">
              <a:solidFill>
                <a:srgbClr val="FF0000"/>
              </a:solidFill>
              <a:latin typeface="+mj-lt"/>
            </a:endParaRPr>
          </a:p>
        </p:txBody>
      </p:sp>
      <p:sp>
        <p:nvSpPr>
          <p:cNvPr id="36" name="文字方塊 35"/>
          <p:cNvSpPr txBox="1"/>
          <p:nvPr/>
        </p:nvSpPr>
        <p:spPr>
          <a:xfrm>
            <a:off x="3929058" y="642918"/>
            <a:ext cx="285752" cy="369332"/>
          </a:xfrm>
          <a:prstGeom prst="rect">
            <a:avLst/>
          </a:prstGeom>
          <a:noFill/>
        </p:spPr>
        <p:txBody>
          <a:bodyPr wrap="square" rtlCol="0">
            <a:spAutoFit/>
          </a:bodyPr>
          <a:lstStyle/>
          <a:p>
            <a:r>
              <a:rPr lang="en-US" altLang="zh-TW" i="1" dirty="0" smtClean="0">
                <a:solidFill>
                  <a:srgbClr val="FF0000"/>
                </a:solidFill>
                <a:latin typeface="+mj-lt"/>
              </a:rPr>
              <a:t>t</a:t>
            </a:r>
            <a:endParaRPr lang="zh-TW" altLang="en-US" i="1" dirty="0">
              <a:solidFill>
                <a:srgbClr val="FF0000"/>
              </a:solidFill>
              <a:latin typeface="+mj-lt"/>
            </a:endParaRPr>
          </a:p>
        </p:txBody>
      </p:sp>
      <p:sp>
        <p:nvSpPr>
          <p:cNvPr id="37" name="文字方塊 36"/>
          <p:cNvSpPr txBox="1"/>
          <p:nvPr/>
        </p:nvSpPr>
        <p:spPr>
          <a:xfrm>
            <a:off x="5000628" y="3929066"/>
            <a:ext cx="3000396" cy="646331"/>
          </a:xfrm>
          <a:prstGeom prst="rect">
            <a:avLst/>
          </a:prstGeom>
          <a:noFill/>
        </p:spPr>
        <p:txBody>
          <a:bodyPr wrap="square" rtlCol="0">
            <a:spAutoFit/>
          </a:bodyPr>
          <a:lstStyle/>
          <a:p>
            <a:r>
              <a:rPr lang="en-US" altLang="zh-TW" dirty="0" smtClean="0">
                <a:solidFill>
                  <a:srgbClr val="FF0000"/>
                </a:solidFill>
              </a:rPr>
              <a:t>s </a:t>
            </a:r>
            <a:r>
              <a:rPr lang="en-US" altLang="zh-TW" dirty="0" smtClean="0">
                <a:solidFill>
                  <a:srgbClr val="FF0000"/>
                </a:solidFill>
                <a:sym typeface="Symbol"/>
              </a:rPr>
              <a:t> </a:t>
            </a:r>
            <a:r>
              <a:rPr lang="zh-TW" altLang="en-US" dirty="0" smtClean="0">
                <a:solidFill>
                  <a:srgbClr val="FF0000"/>
                </a:solidFill>
              </a:rPr>
              <a:t>經度 </a:t>
            </a:r>
            <a:r>
              <a:rPr lang="en-US" altLang="zh-TW" dirty="0" smtClean="0">
                <a:solidFill>
                  <a:srgbClr val="FF0000"/>
                </a:solidFill>
                <a:sym typeface="Symbol"/>
              </a:rPr>
              <a:t> </a:t>
            </a:r>
            <a:r>
              <a:rPr lang="el-GR" altLang="zh-TW" i="1" dirty="0" smtClean="0">
                <a:solidFill>
                  <a:srgbClr val="FF0000"/>
                </a:solidFill>
                <a:sym typeface="Symbol"/>
              </a:rPr>
              <a:t>θ</a:t>
            </a:r>
            <a:r>
              <a:rPr lang="en-US" altLang="zh-TW" i="1" dirty="0" smtClean="0">
                <a:solidFill>
                  <a:srgbClr val="FF0000"/>
                </a:solidFill>
                <a:sym typeface="Symbol"/>
              </a:rPr>
              <a:t> </a:t>
            </a:r>
          </a:p>
          <a:p>
            <a:r>
              <a:rPr lang="en-US" altLang="zh-TW" dirty="0" smtClean="0">
                <a:solidFill>
                  <a:srgbClr val="FF0000"/>
                </a:solidFill>
              </a:rPr>
              <a:t>t </a:t>
            </a:r>
            <a:r>
              <a:rPr lang="en-US" altLang="zh-TW" dirty="0" smtClean="0">
                <a:solidFill>
                  <a:srgbClr val="FF0000"/>
                </a:solidFill>
                <a:sym typeface="Symbol"/>
              </a:rPr>
              <a:t> </a:t>
            </a:r>
            <a:r>
              <a:rPr lang="zh-TW" altLang="en-US" dirty="0" smtClean="0">
                <a:solidFill>
                  <a:srgbClr val="FF0000"/>
                </a:solidFill>
                <a:sym typeface="Symbol"/>
              </a:rPr>
              <a:t>緯</a:t>
            </a:r>
            <a:r>
              <a:rPr lang="zh-TW" altLang="en-US" dirty="0" smtClean="0">
                <a:solidFill>
                  <a:srgbClr val="FF0000"/>
                </a:solidFill>
              </a:rPr>
              <a:t>度 </a:t>
            </a:r>
            <a:r>
              <a:rPr lang="en-US" altLang="zh-TW" dirty="0" smtClean="0">
                <a:solidFill>
                  <a:srgbClr val="FF0000"/>
                </a:solidFill>
                <a:sym typeface="Symbol"/>
              </a:rPr>
              <a:t> </a:t>
            </a:r>
            <a:r>
              <a:rPr lang="el-GR" altLang="zh-TW" i="1" dirty="0" smtClean="0">
                <a:solidFill>
                  <a:srgbClr val="FF0000"/>
                </a:solidFill>
                <a:sym typeface="Symbol"/>
              </a:rPr>
              <a:t>φ</a:t>
            </a:r>
            <a:endParaRPr lang="zh-TW" altLang="en-US" i="1" dirty="0">
              <a:solidFill>
                <a:srgbClr val="FF0000"/>
              </a:solidFill>
            </a:endParaRPr>
          </a:p>
        </p:txBody>
      </p:sp>
      <p:sp>
        <p:nvSpPr>
          <p:cNvPr id="38" name="文字方塊 37"/>
          <p:cNvSpPr txBox="1"/>
          <p:nvPr/>
        </p:nvSpPr>
        <p:spPr>
          <a:xfrm>
            <a:off x="3714744" y="5016551"/>
            <a:ext cx="5214974" cy="584775"/>
          </a:xfrm>
          <a:prstGeom prst="rect">
            <a:avLst/>
          </a:prstGeom>
          <a:noFill/>
        </p:spPr>
        <p:txBody>
          <a:bodyPr wrap="square" rtlCol="0">
            <a:spAutoFit/>
          </a:bodyPr>
          <a:lstStyle/>
          <a:p>
            <a:r>
              <a:rPr lang="el-GR" altLang="zh-TW" sz="1600" i="1" dirty="0" smtClean="0">
                <a:solidFill>
                  <a:srgbClr val="FF0000"/>
                </a:solidFill>
              </a:rPr>
              <a:t>θ</a:t>
            </a:r>
            <a:r>
              <a:rPr lang="en-US" altLang="zh-TW" sz="1600" dirty="0" smtClean="0">
                <a:solidFill>
                  <a:srgbClr val="FF0000"/>
                </a:solidFill>
              </a:rPr>
              <a:t>:</a:t>
            </a:r>
            <a:r>
              <a:rPr lang="zh-TW" altLang="en-US" sz="1600" dirty="0" smtClean="0">
                <a:solidFill>
                  <a:srgbClr val="FF0000"/>
                </a:solidFill>
              </a:rPr>
              <a:t> </a:t>
            </a:r>
            <a:r>
              <a:rPr lang="en-US" altLang="zh-TW" sz="1600" dirty="0" smtClean="0">
                <a:solidFill>
                  <a:srgbClr val="FF0000"/>
                </a:solidFill>
              </a:rPr>
              <a:t>[-180°, 180°]</a:t>
            </a:r>
            <a:r>
              <a:rPr lang="en-US" altLang="zh-TW" sz="1600" dirty="0" smtClean="0">
                <a:solidFill>
                  <a:srgbClr val="FF0000"/>
                </a:solidFill>
                <a:sym typeface="Symbol"/>
              </a:rPr>
              <a:t> </a:t>
            </a:r>
            <a:r>
              <a:rPr lang="zh-TW" altLang="en-US" sz="1600" dirty="0" smtClean="0">
                <a:solidFill>
                  <a:srgbClr val="FF0000"/>
                </a:solidFill>
                <a:sym typeface="Symbol"/>
              </a:rPr>
              <a:t>平移</a:t>
            </a:r>
            <a:r>
              <a:rPr lang="en-US" altLang="zh-TW" sz="1600" dirty="0" smtClean="0">
                <a:solidFill>
                  <a:srgbClr val="FF0000"/>
                </a:solidFill>
              </a:rPr>
              <a:t>180°</a:t>
            </a:r>
            <a:r>
              <a:rPr lang="en-US" altLang="zh-TW" sz="1600" dirty="0" smtClean="0">
                <a:solidFill>
                  <a:srgbClr val="FF0000"/>
                </a:solidFill>
                <a:sym typeface="Symbol"/>
              </a:rPr>
              <a:t> </a:t>
            </a:r>
            <a:r>
              <a:rPr lang="zh-TW" altLang="en-US" sz="1600" dirty="0" smtClean="0">
                <a:solidFill>
                  <a:srgbClr val="FF0000"/>
                </a:solidFill>
                <a:sym typeface="Symbol"/>
              </a:rPr>
              <a:t>除以</a:t>
            </a:r>
            <a:r>
              <a:rPr lang="en-US" altLang="zh-TW" sz="1600" dirty="0" smtClean="0">
                <a:solidFill>
                  <a:srgbClr val="FF0000"/>
                </a:solidFill>
                <a:sym typeface="Symbol"/>
              </a:rPr>
              <a:t>36</a:t>
            </a:r>
            <a:r>
              <a:rPr lang="en-US" altLang="zh-TW" sz="1600" dirty="0" smtClean="0">
                <a:solidFill>
                  <a:srgbClr val="FF0000"/>
                </a:solidFill>
              </a:rPr>
              <a:t>0°</a:t>
            </a:r>
            <a:r>
              <a:rPr lang="zh-TW" altLang="en-US" sz="1600" dirty="0" smtClean="0">
                <a:solidFill>
                  <a:srgbClr val="FF0000"/>
                </a:solidFill>
              </a:rPr>
              <a:t> </a:t>
            </a:r>
            <a:r>
              <a:rPr lang="el-GR" altLang="zh-TW" sz="1600" dirty="0" smtClean="0">
                <a:solidFill>
                  <a:srgbClr val="FF0000"/>
                </a:solidFill>
                <a:sym typeface="Symbol"/>
              </a:rPr>
              <a:t></a:t>
            </a:r>
            <a:r>
              <a:rPr lang="zh-TW" altLang="en-US" sz="1600" dirty="0" smtClean="0">
                <a:solidFill>
                  <a:srgbClr val="FF0000"/>
                </a:solidFill>
                <a:sym typeface="Symbol"/>
              </a:rPr>
              <a:t> </a:t>
            </a:r>
            <a:r>
              <a:rPr lang="en-US" altLang="zh-TW" sz="1600" dirty="0" smtClean="0">
                <a:solidFill>
                  <a:srgbClr val="FF0000"/>
                </a:solidFill>
                <a:sym typeface="Symbol"/>
              </a:rPr>
              <a:t>s: [0, 1]</a:t>
            </a:r>
          </a:p>
          <a:p>
            <a:r>
              <a:rPr lang="el-GR" altLang="zh-TW" sz="1600" i="1" dirty="0" smtClean="0">
                <a:solidFill>
                  <a:srgbClr val="FF0000"/>
                </a:solidFill>
              </a:rPr>
              <a:t>φ</a:t>
            </a:r>
            <a:r>
              <a:rPr lang="en-US" altLang="zh-TW" sz="1600" dirty="0" smtClean="0">
                <a:solidFill>
                  <a:srgbClr val="FF0000"/>
                </a:solidFill>
              </a:rPr>
              <a:t>:</a:t>
            </a:r>
            <a:r>
              <a:rPr lang="zh-TW" altLang="en-US" sz="1600" dirty="0" smtClean="0">
                <a:solidFill>
                  <a:srgbClr val="FF0000"/>
                </a:solidFill>
              </a:rPr>
              <a:t> </a:t>
            </a:r>
            <a:r>
              <a:rPr lang="en-US" altLang="zh-TW" sz="1600" dirty="0" smtClean="0">
                <a:solidFill>
                  <a:srgbClr val="FF0000"/>
                </a:solidFill>
              </a:rPr>
              <a:t>[-90°, 90°]</a:t>
            </a:r>
            <a:r>
              <a:rPr lang="en-US" altLang="zh-TW" sz="1600" dirty="0" smtClean="0">
                <a:solidFill>
                  <a:srgbClr val="FF0000"/>
                </a:solidFill>
                <a:sym typeface="Symbol"/>
              </a:rPr>
              <a:t> </a:t>
            </a:r>
            <a:r>
              <a:rPr lang="zh-TW" altLang="en-US" sz="1600" dirty="0" smtClean="0">
                <a:solidFill>
                  <a:srgbClr val="FF0000"/>
                </a:solidFill>
                <a:sym typeface="Symbol"/>
              </a:rPr>
              <a:t>平移</a:t>
            </a:r>
            <a:r>
              <a:rPr lang="en-US" altLang="zh-TW" sz="1600" dirty="0" smtClean="0">
                <a:solidFill>
                  <a:srgbClr val="FF0000"/>
                </a:solidFill>
              </a:rPr>
              <a:t>90°</a:t>
            </a:r>
            <a:r>
              <a:rPr lang="en-US" altLang="zh-TW" sz="1600" dirty="0" smtClean="0">
                <a:solidFill>
                  <a:srgbClr val="FF0000"/>
                </a:solidFill>
                <a:sym typeface="Symbol"/>
              </a:rPr>
              <a:t> </a:t>
            </a:r>
            <a:r>
              <a:rPr lang="zh-TW" altLang="en-US" sz="1600" dirty="0" smtClean="0">
                <a:solidFill>
                  <a:srgbClr val="FF0000"/>
                </a:solidFill>
                <a:sym typeface="Symbol"/>
              </a:rPr>
              <a:t>除以</a:t>
            </a:r>
            <a:r>
              <a:rPr lang="en-US" altLang="zh-TW" sz="1600" dirty="0" smtClean="0">
                <a:solidFill>
                  <a:srgbClr val="FF0000"/>
                </a:solidFill>
                <a:sym typeface="Symbol"/>
              </a:rPr>
              <a:t>18</a:t>
            </a:r>
            <a:r>
              <a:rPr lang="en-US" altLang="zh-TW" sz="1600" dirty="0" smtClean="0">
                <a:solidFill>
                  <a:srgbClr val="FF0000"/>
                </a:solidFill>
              </a:rPr>
              <a:t>0°</a:t>
            </a:r>
            <a:r>
              <a:rPr lang="zh-TW" altLang="en-US" sz="1600" dirty="0" smtClean="0">
                <a:solidFill>
                  <a:srgbClr val="FF0000"/>
                </a:solidFill>
              </a:rPr>
              <a:t> </a:t>
            </a:r>
            <a:r>
              <a:rPr lang="el-GR" altLang="zh-TW" sz="1600" dirty="0" smtClean="0">
                <a:solidFill>
                  <a:srgbClr val="FF0000"/>
                </a:solidFill>
                <a:sym typeface="Symbol"/>
              </a:rPr>
              <a:t></a:t>
            </a:r>
            <a:r>
              <a:rPr lang="zh-TW" altLang="en-US" sz="1600" dirty="0" smtClean="0">
                <a:solidFill>
                  <a:srgbClr val="FF0000"/>
                </a:solidFill>
                <a:sym typeface="Symbol"/>
              </a:rPr>
              <a:t> </a:t>
            </a:r>
            <a:r>
              <a:rPr lang="en-US" altLang="zh-TW" sz="1600" dirty="0" smtClean="0">
                <a:solidFill>
                  <a:srgbClr val="FF0000"/>
                </a:solidFill>
                <a:sym typeface="Symbol"/>
              </a:rPr>
              <a:t>t: [0, 1]</a:t>
            </a:r>
            <a:endParaRPr lang="zh-TW" altLang="en-US" sz="1600" dirty="0">
              <a:solidFill>
                <a:srgbClr val="FF0000"/>
              </a:solidFill>
            </a:endParaRPr>
          </a:p>
        </p:txBody>
      </p:sp>
      <p:sp>
        <p:nvSpPr>
          <p:cNvPr id="39" name="文字方塊 38"/>
          <p:cNvSpPr txBox="1"/>
          <p:nvPr/>
        </p:nvSpPr>
        <p:spPr>
          <a:xfrm>
            <a:off x="3714744" y="3932455"/>
            <a:ext cx="1214446" cy="369332"/>
          </a:xfrm>
          <a:prstGeom prst="rect">
            <a:avLst/>
          </a:prstGeom>
          <a:noFill/>
        </p:spPr>
        <p:txBody>
          <a:bodyPr wrap="square" rtlCol="0">
            <a:spAutoFit/>
          </a:bodyPr>
          <a:lstStyle/>
          <a:p>
            <a:r>
              <a:rPr lang="zh-TW" altLang="en-US" dirty="0" smtClean="0">
                <a:solidFill>
                  <a:srgbClr val="FF0000"/>
                </a:solidFill>
              </a:rPr>
              <a:t>對應關係：</a:t>
            </a:r>
            <a:endParaRPr lang="zh-TW" altLang="en-US" dirty="0">
              <a:solidFill>
                <a:srgbClr val="FF0000"/>
              </a:solidFill>
            </a:endParaRPr>
          </a:p>
        </p:txBody>
      </p:sp>
      <p:sp>
        <p:nvSpPr>
          <p:cNvPr id="40" name="文字方塊 39"/>
          <p:cNvSpPr txBox="1"/>
          <p:nvPr/>
        </p:nvSpPr>
        <p:spPr>
          <a:xfrm>
            <a:off x="3714744" y="4634693"/>
            <a:ext cx="1214446" cy="369332"/>
          </a:xfrm>
          <a:prstGeom prst="rect">
            <a:avLst/>
          </a:prstGeom>
          <a:noFill/>
        </p:spPr>
        <p:txBody>
          <a:bodyPr wrap="square" rtlCol="0">
            <a:spAutoFit/>
          </a:bodyPr>
          <a:lstStyle/>
          <a:p>
            <a:r>
              <a:rPr lang="zh-TW" altLang="en-US" dirty="0" smtClean="0">
                <a:solidFill>
                  <a:srgbClr val="FF0000"/>
                </a:solidFill>
              </a:rPr>
              <a:t>數值範圍：</a:t>
            </a:r>
            <a:endParaRPr lang="zh-TW" altLang="en-US" dirty="0">
              <a:solidFill>
                <a:srgbClr val="FF0000"/>
              </a:solidFill>
            </a:endParaRPr>
          </a:p>
        </p:txBody>
      </p:sp>
      <p:pic>
        <p:nvPicPr>
          <p:cNvPr id="41" name="圖片 40" descr="影像1.jpg"/>
          <p:cNvPicPr>
            <a:picLocks noChangeAspect="1"/>
          </p:cNvPicPr>
          <p:nvPr/>
        </p:nvPicPr>
        <p:blipFill>
          <a:blip r:embed="rId3" cstate="print"/>
          <a:stretch>
            <a:fillRect/>
          </a:stretch>
        </p:blipFill>
        <p:spPr>
          <a:xfrm>
            <a:off x="920467" y="1197562"/>
            <a:ext cx="2508525" cy="2160000"/>
          </a:xfrm>
          <a:prstGeom prst="rect">
            <a:avLst/>
          </a:prstGeom>
          <a:effectLst>
            <a:outerShdw blurRad="50800" dist="38100" dir="2700000" algn="tl" rotWithShape="0">
              <a:prstClr val="black">
                <a:alpha val="40000"/>
              </a:prstClr>
            </a:outerShdw>
          </a:effectLst>
        </p:spPr>
      </p:pic>
      <p:sp>
        <p:nvSpPr>
          <p:cNvPr id="42" name="手繪多邊形 41"/>
          <p:cNvSpPr/>
          <p:nvPr/>
        </p:nvSpPr>
        <p:spPr>
          <a:xfrm>
            <a:off x="2408668" y="1880036"/>
            <a:ext cx="330996" cy="216694"/>
          </a:xfrm>
          <a:custGeom>
            <a:avLst/>
            <a:gdLst>
              <a:gd name="connsiteX0" fmla="*/ 0 w 285752"/>
              <a:gd name="connsiteY0" fmla="*/ 0 h 214314"/>
              <a:gd name="connsiteX1" fmla="*/ 285752 w 285752"/>
              <a:gd name="connsiteY1" fmla="*/ 0 h 214314"/>
              <a:gd name="connsiteX2" fmla="*/ 285752 w 285752"/>
              <a:gd name="connsiteY2" fmla="*/ 214314 h 214314"/>
              <a:gd name="connsiteX3" fmla="*/ 0 w 285752"/>
              <a:gd name="connsiteY3" fmla="*/ 214314 h 214314"/>
              <a:gd name="connsiteX4" fmla="*/ 0 w 285752"/>
              <a:gd name="connsiteY4" fmla="*/ 0 h 214314"/>
              <a:gd name="connsiteX0" fmla="*/ 0 w 285752"/>
              <a:gd name="connsiteY0" fmla="*/ 21431 h 235745"/>
              <a:gd name="connsiteX1" fmla="*/ 276227 w 285752"/>
              <a:gd name="connsiteY1" fmla="*/ 0 h 235745"/>
              <a:gd name="connsiteX2" fmla="*/ 285752 w 285752"/>
              <a:gd name="connsiteY2" fmla="*/ 235745 h 235745"/>
              <a:gd name="connsiteX3" fmla="*/ 0 w 285752"/>
              <a:gd name="connsiteY3" fmla="*/ 235745 h 235745"/>
              <a:gd name="connsiteX4" fmla="*/ 0 w 285752"/>
              <a:gd name="connsiteY4" fmla="*/ 21431 h 235745"/>
              <a:gd name="connsiteX0" fmla="*/ 0 w 333377"/>
              <a:gd name="connsiteY0" fmla="*/ 21431 h 235745"/>
              <a:gd name="connsiteX1" fmla="*/ 276227 w 333377"/>
              <a:gd name="connsiteY1" fmla="*/ 0 h 235745"/>
              <a:gd name="connsiteX2" fmla="*/ 333377 w 333377"/>
              <a:gd name="connsiteY2" fmla="*/ 185739 h 235745"/>
              <a:gd name="connsiteX3" fmla="*/ 0 w 333377"/>
              <a:gd name="connsiteY3" fmla="*/ 235745 h 235745"/>
              <a:gd name="connsiteX4" fmla="*/ 0 w 333377"/>
              <a:gd name="connsiteY4" fmla="*/ 21431 h 235745"/>
              <a:gd name="connsiteX0" fmla="*/ 0 w 333377"/>
              <a:gd name="connsiteY0" fmla="*/ 21431 h 223838"/>
              <a:gd name="connsiteX1" fmla="*/ 276227 w 333377"/>
              <a:gd name="connsiteY1" fmla="*/ 0 h 223838"/>
              <a:gd name="connsiteX2" fmla="*/ 333377 w 333377"/>
              <a:gd name="connsiteY2" fmla="*/ 185739 h 223838"/>
              <a:gd name="connsiteX3" fmla="*/ 28575 w 333377"/>
              <a:gd name="connsiteY3" fmla="*/ 223838 h 223838"/>
              <a:gd name="connsiteX4" fmla="*/ 0 w 333377"/>
              <a:gd name="connsiteY4" fmla="*/ 21431 h 223838"/>
              <a:gd name="connsiteX0" fmla="*/ 0 w 330996"/>
              <a:gd name="connsiteY0" fmla="*/ 21431 h 223838"/>
              <a:gd name="connsiteX1" fmla="*/ 276227 w 330996"/>
              <a:gd name="connsiteY1" fmla="*/ 0 h 223838"/>
              <a:gd name="connsiteX2" fmla="*/ 330996 w 330996"/>
              <a:gd name="connsiteY2" fmla="*/ 178595 h 223838"/>
              <a:gd name="connsiteX3" fmla="*/ 28575 w 330996"/>
              <a:gd name="connsiteY3" fmla="*/ 223838 h 223838"/>
              <a:gd name="connsiteX4" fmla="*/ 0 w 330996"/>
              <a:gd name="connsiteY4" fmla="*/ 21431 h 223838"/>
              <a:gd name="connsiteX0" fmla="*/ 0 w 330996"/>
              <a:gd name="connsiteY0" fmla="*/ 21431 h 216694"/>
              <a:gd name="connsiteX1" fmla="*/ 276227 w 330996"/>
              <a:gd name="connsiteY1" fmla="*/ 0 h 216694"/>
              <a:gd name="connsiteX2" fmla="*/ 330996 w 330996"/>
              <a:gd name="connsiteY2" fmla="*/ 178595 h 216694"/>
              <a:gd name="connsiteX3" fmla="*/ 28575 w 330996"/>
              <a:gd name="connsiteY3" fmla="*/ 216694 h 216694"/>
              <a:gd name="connsiteX4" fmla="*/ 0 w 330996"/>
              <a:gd name="connsiteY4" fmla="*/ 21431 h 2166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96" h="216694">
                <a:moveTo>
                  <a:pt x="0" y="21431"/>
                </a:moveTo>
                <a:lnTo>
                  <a:pt x="276227" y="0"/>
                </a:lnTo>
                <a:lnTo>
                  <a:pt x="330996" y="178595"/>
                </a:lnTo>
                <a:lnTo>
                  <a:pt x="28575" y="216694"/>
                </a:lnTo>
                <a:lnTo>
                  <a:pt x="0" y="21431"/>
                </a:lnTo>
                <a:close/>
              </a:path>
            </a:pathLst>
          </a:custGeom>
          <a:noFill/>
          <a:ln>
            <a:solidFill>
              <a:srgbClr val="FF000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43" name="矩形 42"/>
          <p:cNvSpPr/>
          <p:nvPr/>
        </p:nvSpPr>
        <p:spPr>
          <a:xfrm>
            <a:off x="6084724" y="1798452"/>
            <a:ext cx="428628" cy="285752"/>
          </a:xfrm>
          <a:prstGeom prst="rect">
            <a:avLst/>
          </a:prstGeom>
          <a:noFill/>
          <a:ln w="25400">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46" name="手繪多邊形 45"/>
          <p:cNvSpPr/>
          <p:nvPr/>
        </p:nvSpPr>
        <p:spPr>
          <a:xfrm>
            <a:off x="2567836" y="1954060"/>
            <a:ext cx="3745282" cy="519830"/>
          </a:xfrm>
          <a:custGeom>
            <a:avLst/>
            <a:gdLst>
              <a:gd name="connsiteX0" fmla="*/ 0 w 3745282"/>
              <a:gd name="connsiteY0" fmla="*/ 37578 h 519830"/>
              <a:gd name="connsiteX1" fmla="*/ 2079320 w 3745282"/>
              <a:gd name="connsiteY1" fmla="*/ 513567 h 519830"/>
              <a:gd name="connsiteX2" fmla="*/ 3745282 w 3745282"/>
              <a:gd name="connsiteY2" fmla="*/ 0 h 519830"/>
            </a:gdLst>
            <a:ahLst/>
            <a:cxnLst>
              <a:cxn ang="0">
                <a:pos x="connsiteX0" y="connsiteY0"/>
              </a:cxn>
              <a:cxn ang="0">
                <a:pos x="connsiteX1" y="connsiteY1"/>
              </a:cxn>
              <a:cxn ang="0">
                <a:pos x="connsiteX2" y="connsiteY2"/>
              </a:cxn>
            </a:cxnLst>
            <a:rect l="l" t="t" r="r" b="b"/>
            <a:pathLst>
              <a:path w="3745282" h="519830">
                <a:moveTo>
                  <a:pt x="0" y="37578"/>
                </a:moveTo>
                <a:cubicBezTo>
                  <a:pt x="727553" y="278704"/>
                  <a:pt x="1455106" y="519830"/>
                  <a:pt x="2079320" y="513567"/>
                </a:cubicBezTo>
                <a:cubicBezTo>
                  <a:pt x="2703534" y="507304"/>
                  <a:pt x="3224408" y="253652"/>
                  <a:pt x="3745282" y="0"/>
                </a:cubicBezTo>
              </a:path>
            </a:pathLst>
          </a:custGeom>
          <a:ln w="19050">
            <a:solidFill>
              <a:srgbClr val="FF00FF"/>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47" name="文字方塊 46"/>
          <p:cNvSpPr txBox="1"/>
          <p:nvPr/>
        </p:nvSpPr>
        <p:spPr>
          <a:xfrm>
            <a:off x="3357554" y="3205878"/>
            <a:ext cx="1143008" cy="307777"/>
          </a:xfrm>
          <a:prstGeom prst="rect">
            <a:avLst/>
          </a:prstGeom>
          <a:noFill/>
        </p:spPr>
        <p:txBody>
          <a:bodyPr wrap="square" rtlCol="0">
            <a:spAutoFit/>
          </a:bodyPr>
          <a:lstStyle/>
          <a:p>
            <a:pPr algn="ctr"/>
            <a:r>
              <a:rPr lang="en-US" altLang="zh-TW" sz="1400" dirty="0" smtClean="0">
                <a:solidFill>
                  <a:srgbClr val="FF0000"/>
                </a:solidFill>
              </a:rPr>
              <a:t>0.0</a:t>
            </a:r>
            <a:endParaRPr lang="zh-TW" altLang="en-US" sz="1400" dirty="0">
              <a:solidFill>
                <a:srgbClr val="FF0000"/>
              </a:solidFill>
            </a:endParaRPr>
          </a:p>
        </p:txBody>
      </p:sp>
      <p:sp>
        <p:nvSpPr>
          <p:cNvPr id="48" name="文字方塊 47"/>
          <p:cNvSpPr txBox="1"/>
          <p:nvPr/>
        </p:nvSpPr>
        <p:spPr>
          <a:xfrm>
            <a:off x="7681412" y="3261072"/>
            <a:ext cx="1143008" cy="307777"/>
          </a:xfrm>
          <a:prstGeom prst="rect">
            <a:avLst/>
          </a:prstGeom>
          <a:noFill/>
        </p:spPr>
        <p:txBody>
          <a:bodyPr wrap="square" rtlCol="0">
            <a:spAutoFit/>
          </a:bodyPr>
          <a:lstStyle/>
          <a:p>
            <a:pPr algn="ctr"/>
            <a:r>
              <a:rPr lang="en-US" altLang="zh-TW" sz="1400" dirty="0" smtClean="0">
                <a:solidFill>
                  <a:srgbClr val="FF0000"/>
                </a:solidFill>
              </a:rPr>
              <a:t>1.0</a:t>
            </a:r>
            <a:endParaRPr lang="zh-TW" altLang="en-US" sz="1400" dirty="0">
              <a:solidFill>
                <a:srgbClr val="FF0000"/>
              </a:solidFill>
            </a:endParaRPr>
          </a:p>
        </p:txBody>
      </p:sp>
      <p:sp>
        <p:nvSpPr>
          <p:cNvPr id="49" name="文字方塊 48"/>
          <p:cNvSpPr txBox="1"/>
          <p:nvPr/>
        </p:nvSpPr>
        <p:spPr>
          <a:xfrm>
            <a:off x="3286116" y="1155510"/>
            <a:ext cx="1143008" cy="307777"/>
          </a:xfrm>
          <a:prstGeom prst="rect">
            <a:avLst/>
          </a:prstGeom>
          <a:noFill/>
        </p:spPr>
        <p:txBody>
          <a:bodyPr wrap="square" rtlCol="0">
            <a:spAutoFit/>
          </a:bodyPr>
          <a:lstStyle/>
          <a:p>
            <a:pPr algn="ctr"/>
            <a:r>
              <a:rPr lang="en-US" altLang="zh-TW" sz="1400" dirty="0" smtClean="0">
                <a:solidFill>
                  <a:srgbClr val="FF0000"/>
                </a:solidFill>
              </a:rPr>
              <a:t>1.0</a:t>
            </a:r>
            <a:endParaRPr lang="zh-TW" altLang="en-US" sz="1400" dirty="0">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14348" y="857232"/>
            <a:ext cx="7786742" cy="5286412"/>
          </a:xfrm>
          <a:prstGeom prst="rect">
            <a:avLst/>
          </a:prstGeom>
          <a:solidFill>
            <a:schemeClr val="bg1"/>
          </a:solidFill>
          <a:ln>
            <a:no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 name="內容版面配置區 2"/>
          <p:cNvSpPr>
            <a:spLocks noGrp="1"/>
          </p:cNvSpPr>
          <p:nvPr>
            <p:ph idx="1"/>
          </p:nvPr>
        </p:nvSpPr>
        <p:spPr>
          <a:xfrm>
            <a:off x="468313" y="285728"/>
            <a:ext cx="8229600" cy="5869011"/>
          </a:xfrm>
        </p:spPr>
        <p:txBody>
          <a:bodyPr/>
          <a:lstStyle/>
          <a:p>
            <a:pPr lvl="1"/>
            <a:r>
              <a:rPr lang="zh-TW" altLang="en-US" dirty="0" smtClean="0"/>
              <a:t>可樂罐：</a:t>
            </a:r>
            <a:endParaRPr lang="zh-TW" altLang="en-US" dirty="0"/>
          </a:p>
        </p:txBody>
      </p:sp>
      <p:sp>
        <p:nvSpPr>
          <p:cNvPr id="4" name="投影片編號版面配置區 3"/>
          <p:cNvSpPr>
            <a:spLocks noGrp="1"/>
          </p:cNvSpPr>
          <p:nvPr>
            <p:ph type="sldNum" sz="quarter" idx="12"/>
          </p:nvPr>
        </p:nvSpPr>
        <p:spPr/>
        <p:txBody>
          <a:bodyPr/>
          <a:lstStyle/>
          <a:p>
            <a:fld id="{27207C00-BE8D-4B81-AB28-04AA0221EAC8}" type="slidenum">
              <a:rPr lang="zh-TW" altLang="en-US" smtClean="0"/>
              <a:pPr/>
              <a:t>26</a:t>
            </a:fld>
            <a:endParaRPr lang="zh-TW" altLang="en-US"/>
          </a:p>
        </p:txBody>
      </p:sp>
      <p:pic>
        <p:nvPicPr>
          <p:cNvPr id="5" name="圖片 4" descr="CocaCola.jpg"/>
          <p:cNvPicPr>
            <a:picLocks noChangeAspect="1"/>
          </p:cNvPicPr>
          <p:nvPr/>
        </p:nvPicPr>
        <p:blipFill>
          <a:blip r:embed="rId2" cstate="print"/>
          <a:stretch>
            <a:fillRect/>
          </a:stretch>
        </p:blipFill>
        <p:spPr>
          <a:xfrm>
            <a:off x="4155898" y="1391849"/>
            <a:ext cx="3481472" cy="2357454"/>
          </a:xfrm>
          <a:prstGeom prst="rect">
            <a:avLst/>
          </a:prstGeom>
        </p:spPr>
      </p:pic>
      <p:sp>
        <p:nvSpPr>
          <p:cNvPr id="7" name="文字方塊 6"/>
          <p:cNvSpPr txBox="1"/>
          <p:nvPr/>
        </p:nvSpPr>
        <p:spPr>
          <a:xfrm>
            <a:off x="3584394" y="1071546"/>
            <a:ext cx="1143008" cy="307777"/>
          </a:xfrm>
          <a:prstGeom prst="rect">
            <a:avLst/>
          </a:prstGeom>
          <a:noFill/>
        </p:spPr>
        <p:txBody>
          <a:bodyPr wrap="square" rtlCol="0">
            <a:spAutoFit/>
          </a:bodyPr>
          <a:lstStyle/>
          <a:p>
            <a:pPr algn="ctr"/>
            <a:r>
              <a:rPr lang="en-US" altLang="zh-TW" sz="1400" dirty="0" smtClean="0">
                <a:solidFill>
                  <a:srgbClr val="FF0000"/>
                </a:solidFill>
              </a:rPr>
              <a:t>(0.0, 1.0)</a:t>
            </a:r>
            <a:endParaRPr lang="zh-TW" altLang="en-US" sz="1400" dirty="0">
              <a:solidFill>
                <a:srgbClr val="FF0000"/>
              </a:solidFill>
            </a:endParaRPr>
          </a:p>
        </p:txBody>
      </p:sp>
      <p:sp>
        <p:nvSpPr>
          <p:cNvPr id="8" name="文字方塊 7"/>
          <p:cNvSpPr txBox="1"/>
          <p:nvPr/>
        </p:nvSpPr>
        <p:spPr>
          <a:xfrm>
            <a:off x="7072330" y="1081045"/>
            <a:ext cx="1143008" cy="307777"/>
          </a:xfrm>
          <a:prstGeom prst="rect">
            <a:avLst/>
          </a:prstGeom>
          <a:noFill/>
        </p:spPr>
        <p:txBody>
          <a:bodyPr wrap="square" rtlCol="0">
            <a:spAutoFit/>
          </a:bodyPr>
          <a:lstStyle/>
          <a:p>
            <a:pPr algn="ctr"/>
            <a:r>
              <a:rPr lang="en-US" altLang="zh-TW" sz="1400" dirty="0" smtClean="0">
                <a:solidFill>
                  <a:srgbClr val="FF0000"/>
                </a:solidFill>
              </a:rPr>
              <a:t>(1.0, 1.0)</a:t>
            </a:r>
            <a:endParaRPr lang="zh-TW" altLang="en-US" sz="1400" dirty="0">
              <a:solidFill>
                <a:srgbClr val="FF0000"/>
              </a:solidFill>
            </a:endParaRPr>
          </a:p>
        </p:txBody>
      </p:sp>
      <p:sp>
        <p:nvSpPr>
          <p:cNvPr id="9" name="文字方塊 8"/>
          <p:cNvSpPr txBox="1"/>
          <p:nvPr/>
        </p:nvSpPr>
        <p:spPr>
          <a:xfrm>
            <a:off x="3584394" y="3748612"/>
            <a:ext cx="1143008" cy="307777"/>
          </a:xfrm>
          <a:prstGeom prst="rect">
            <a:avLst/>
          </a:prstGeom>
          <a:noFill/>
        </p:spPr>
        <p:txBody>
          <a:bodyPr wrap="square" rtlCol="0">
            <a:spAutoFit/>
          </a:bodyPr>
          <a:lstStyle/>
          <a:p>
            <a:pPr algn="ctr"/>
            <a:r>
              <a:rPr lang="en-US" altLang="zh-TW" sz="1400" dirty="0" smtClean="0">
                <a:solidFill>
                  <a:srgbClr val="FF0000"/>
                </a:solidFill>
              </a:rPr>
              <a:t>(0.0, 0.0)</a:t>
            </a:r>
            <a:endParaRPr lang="zh-TW" altLang="en-US" sz="1400" dirty="0">
              <a:solidFill>
                <a:srgbClr val="FF0000"/>
              </a:solidFill>
            </a:endParaRPr>
          </a:p>
        </p:txBody>
      </p:sp>
      <p:sp>
        <p:nvSpPr>
          <p:cNvPr id="10" name="文字方塊 9"/>
          <p:cNvSpPr txBox="1"/>
          <p:nvPr/>
        </p:nvSpPr>
        <p:spPr>
          <a:xfrm>
            <a:off x="7072330" y="3731687"/>
            <a:ext cx="1143008" cy="307777"/>
          </a:xfrm>
          <a:prstGeom prst="rect">
            <a:avLst/>
          </a:prstGeom>
          <a:noFill/>
        </p:spPr>
        <p:txBody>
          <a:bodyPr wrap="square" rtlCol="0">
            <a:spAutoFit/>
          </a:bodyPr>
          <a:lstStyle/>
          <a:p>
            <a:pPr algn="ctr"/>
            <a:r>
              <a:rPr lang="en-US" altLang="zh-TW" sz="1400" dirty="0" smtClean="0">
                <a:solidFill>
                  <a:srgbClr val="FF0000"/>
                </a:solidFill>
              </a:rPr>
              <a:t>(1.0, 0.0)</a:t>
            </a:r>
            <a:endParaRPr lang="zh-TW" altLang="en-US" sz="1400" dirty="0">
              <a:solidFill>
                <a:srgbClr val="FF0000"/>
              </a:solidFill>
            </a:endParaRPr>
          </a:p>
        </p:txBody>
      </p:sp>
      <p:pic>
        <p:nvPicPr>
          <p:cNvPr id="11" name="圖片 10" descr="影像1.jpg"/>
          <p:cNvPicPr>
            <a:picLocks noChangeAspect="1"/>
          </p:cNvPicPr>
          <p:nvPr/>
        </p:nvPicPr>
        <p:blipFill>
          <a:blip r:embed="rId3" cstate="print"/>
          <a:stretch>
            <a:fillRect/>
          </a:stretch>
        </p:blipFill>
        <p:spPr>
          <a:xfrm>
            <a:off x="1285852" y="1325191"/>
            <a:ext cx="1638300" cy="2495550"/>
          </a:xfrm>
          <a:prstGeom prst="rect">
            <a:avLst/>
          </a:prstGeom>
          <a:effectLst/>
        </p:spPr>
      </p:pic>
      <p:sp>
        <p:nvSpPr>
          <p:cNvPr id="12" name="矩形 11"/>
          <p:cNvSpPr/>
          <p:nvPr/>
        </p:nvSpPr>
        <p:spPr>
          <a:xfrm>
            <a:off x="2071669" y="1396628"/>
            <a:ext cx="233375" cy="2328859"/>
          </a:xfrm>
          <a:prstGeom prst="rect">
            <a:avLst/>
          </a:prstGeom>
          <a:noFill/>
          <a:ln w="19050">
            <a:solidFill>
              <a:srgbClr val="0000CC"/>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4" name="矩形 13"/>
          <p:cNvSpPr/>
          <p:nvPr/>
        </p:nvSpPr>
        <p:spPr>
          <a:xfrm>
            <a:off x="5913979" y="1416901"/>
            <a:ext cx="233375" cy="2328859"/>
          </a:xfrm>
          <a:prstGeom prst="rect">
            <a:avLst/>
          </a:prstGeom>
          <a:noFill/>
          <a:ln w="19050">
            <a:solidFill>
              <a:srgbClr val="0000CC"/>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6" name="直線單箭頭接點 15"/>
          <p:cNvCxnSpPr/>
          <p:nvPr/>
        </p:nvCxnSpPr>
        <p:spPr>
          <a:xfrm flipV="1">
            <a:off x="2170721" y="2607883"/>
            <a:ext cx="3830039" cy="0"/>
          </a:xfrm>
          <a:prstGeom prst="straightConnector1">
            <a:avLst/>
          </a:prstGeom>
          <a:ln w="19050">
            <a:solidFill>
              <a:srgbClr val="0000CC"/>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1366526" y="4143863"/>
            <a:ext cx="1214446" cy="369332"/>
          </a:xfrm>
          <a:prstGeom prst="rect">
            <a:avLst/>
          </a:prstGeom>
          <a:noFill/>
        </p:spPr>
        <p:txBody>
          <a:bodyPr wrap="square" rtlCol="0">
            <a:spAutoFit/>
          </a:bodyPr>
          <a:lstStyle/>
          <a:p>
            <a:r>
              <a:rPr lang="zh-TW" altLang="en-US" dirty="0" smtClean="0">
                <a:solidFill>
                  <a:srgbClr val="FF0000"/>
                </a:solidFill>
              </a:rPr>
              <a:t>對應關係：</a:t>
            </a:r>
            <a:endParaRPr lang="zh-TW" altLang="en-US" dirty="0">
              <a:solidFill>
                <a:srgbClr val="FF0000"/>
              </a:solidFill>
            </a:endParaRPr>
          </a:p>
        </p:txBody>
      </p:sp>
      <p:sp>
        <p:nvSpPr>
          <p:cNvPr id="17" name="文字方塊 16"/>
          <p:cNvSpPr txBox="1"/>
          <p:nvPr/>
        </p:nvSpPr>
        <p:spPr>
          <a:xfrm>
            <a:off x="2643174" y="4143380"/>
            <a:ext cx="3000396" cy="646331"/>
          </a:xfrm>
          <a:prstGeom prst="rect">
            <a:avLst/>
          </a:prstGeom>
          <a:noFill/>
        </p:spPr>
        <p:txBody>
          <a:bodyPr wrap="square" rtlCol="0">
            <a:spAutoFit/>
          </a:bodyPr>
          <a:lstStyle/>
          <a:p>
            <a:r>
              <a:rPr lang="en-US" altLang="zh-TW" dirty="0" smtClean="0">
                <a:solidFill>
                  <a:srgbClr val="FF0000"/>
                </a:solidFill>
              </a:rPr>
              <a:t>s </a:t>
            </a:r>
            <a:r>
              <a:rPr lang="en-US" altLang="zh-TW" dirty="0" smtClean="0">
                <a:solidFill>
                  <a:srgbClr val="FF0000"/>
                </a:solidFill>
                <a:sym typeface="Symbol"/>
              </a:rPr>
              <a:t> </a:t>
            </a:r>
            <a:r>
              <a:rPr lang="zh-TW" altLang="en-US" dirty="0" smtClean="0">
                <a:solidFill>
                  <a:srgbClr val="FF0000"/>
                </a:solidFill>
                <a:sym typeface="Symbol"/>
              </a:rPr>
              <a:t>旋轉角度</a:t>
            </a:r>
            <a:r>
              <a:rPr lang="zh-TW" altLang="en-US" dirty="0" smtClean="0">
                <a:solidFill>
                  <a:srgbClr val="FF0000"/>
                </a:solidFill>
              </a:rPr>
              <a:t> </a:t>
            </a:r>
            <a:r>
              <a:rPr lang="en-US" altLang="zh-TW" dirty="0" smtClean="0">
                <a:solidFill>
                  <a:srgbClr val="FF0000"/>
                </a:solidFill>
                <a:sym typeface="Symbol"/>
              </a:rPr>
              <a:t> </a:t>
            </a:r>
            <a:r>
              <a:rPr lang="el-GR" altLang="zh-TW" i="1" dirty="0" smtClean="0">
                <a:solidFill>
                  <a:srgbClr val="FF0000"/>
                </a:solidFill>
                <a:sym typeface="Symbol"/>
              </a:rPr>
              <a:t>θ</a:t>
            </a:r>
            <a:r>
              <a:rPr lang="en-US" altLang="zh-TW" i="1" dirty="0" smtClean="0">
                <a:solidFill>
                  <a:srgbClr val="FF0000"/>
                </a:solidFill>
                <a:sym typeface="Symbol"/>
              </a:rPr>
              <a:t> </a:t>
            </a:r>
          </a:p>
          <a:p>
            <a:r>
              <a:rPr lang="en-US" altLang="zh-TW" dirty="0" smtClean="0">
                <a:solidFill>
                  <a:srgbClr val="FF0000"/>
                </a:solidFill>
              </a:rPr>
              <a:t>t </a:t>
            </a:r>
            <a:r>
              <a:rPr lang="en-US" altLang="zh-TW" dirty="0" smtClean="0">
                <a:solidFill>
                  <a:srgbClr val="FF0000"/>
                </a:solidFill>
                <a:sym typeface="Symbol"/>
              </a:rPr>
              <a:t> </a:t>
            </a:r>
            <a:r>
              <a:rPr lang="zh-TW" altLang="en-US" dirty="0" smtClean="0">
                <a:solidFill>
                  <a:srgbClr val="FF0000"/>
                </a:solidFill>
                <a:sym typeface="Symbol"/>
              </a:rPr>
              <a:t>高度</a:t>
            </a:r>
            <a:r>
              <a:rPr lang="zh-TW" altLang="en-US" dirty="0" smtClean="0">
                <a:solidFill>
                  <a:srgbClr val="FF0000"/>
                </a:solidFill>
              </a:rPr>
              <a:t> </a:t>
            </a:r>
            <a:r>
              <a:rPr lang="en-US" altLang="zh-TW" dirty="0" smtClean="0">
                <a:solidFill>
                  <a:srgbClr val="FF0000"/>
                </a:solidFill>
                <a:sym typeface="Symbol"/>
              </a:rPr>
              <a:t> </a:t>
            </a:r>
            <a:r>
              <a:rPr lang="en-US" altLang="zh-TW" i="1" dirty="0" smtClean="0">
                <a:solidFill>
                  <a:srgbClr val="FF0000"/>
                </a:solidFill>
                <a:latin typeface="+mj-lt"/>
                <a:sym typeface="Symbol"/>
              </a:rPr>
              <a:t>y</a:t>
            </a:r>
            <a:endParaRPr lang="zh-TW" altLang="en-US" i="1" dirty="0">
              <a:solidFill>
                <a:srgbClr val="FF0000"/>
              </a:solidFill>
              <a:latin typeface="+mj-lt"/>
            </a:endParaRPr>
          </a:p>
        </p:txBody>
      </p:sp>
      <p:sp>
        <p:nvSpPr>
          <p:cNvPr id="18" name="文字方塊 17"/>
          <p:cNvSpPr txBox="1"/>
          <p:nvPr/>
        </p:nvSpPr>
        <p:spPr>
          <a:xfrm>
            <a:off x="1428728" y="5277152"/>
            <a:ext cx="5214974" cy="584775"/>
          </a:xfrm>
          <a:prstGeom prst="rect">
            <a:avLst/>
          </a:prstGeom>
          <a:noFill/>
        </p:spPr>
        <p:txBody>
          <a:bodyPr wrap="square" rtlCol="0">
            <a:spAutoFit/>
          </a:bodyPr>
          <a:lstStyle/>
          <a:p>
            <a:r>
              <a:rPr lang="el-GR" altLang="zh-TW" sz="1600" i="1" dirty="0" smtClean="0">
                <a:solidFill>
                  <a:srgbClr val="FF0000"/>
                </a:solidFill>
              </a:rPr>
              <a:t>θ</a:t>
            </a:r>
            <a:r>
              <a:rPr lang="en-US" altLang="zh-TW" sz="1600" dirty="0" smtClean="0">
                <a:solidFill>
                  <a:srgbClr val="FF0000"/>
                </a:solidFill>
              </a:rPr>
              <a:t>:</a:t>
            </a:r>
            <a:r>
              <a:rPr lang="zh-TW" altLang="en-US" sz="1600" dirty="0" smtClean="0">
                <a:solidFill>
                  <a:srgbClr val="FF0000"/>
                </a:solidFill>
              </a:rPr>
              <a:t> </a:t>
            </a:r>
            <a:r>
              <a:rPr lang="en-US" altLang="zh-TW" sz="1600" dirty="0" smtClean="0">
                <a:solidFill>
                  <a:srgbClr val="FF0000"/>
                </a:solidFill>
              </a:rPr>
              <a:t>[-180°, 180°]</a:t>
            </a:r>
            <a:r>
              <a:rPr lang="en-US" altLang="zh-TW" sz="1600" dirty="0" smtClean="0">
                <a:solidFill>
                  <a:srgbClr val="FF0000"/>
                </a:solidFill>
                <a:sym typeface="Symbol"/>
              </a:rPr>
              <a:t> </a:t>
            </a:r>
            <a:r>
              <a:rPr lang="zh-TW" altLang="en-US" sz="1600" dirty="0" smtClean="0">
                <a:solidFill>
                  <a:srgbClr val="FF0000"/>
                </a:solidFill>
                <a:sym typeface="Symbol"/>
              </a:rPr>
              <a:t>平移</a:t>
            </a:r>
            <a:r>
              <a:rPr lang="en-US" altLang="zh-TW" sz="1600" dirty="0" smtClean="0">
                <a:solidFill>
                  <a:srgbClr val="FF0000"/>
                </a:solidFill>
              </a:rPr>
              <a:t>180°</a:t>
            </a:r>
            <a:r>
              <a:rPr lang="en-US" altLang="zh-TW" sz="1600" dirty="0" smtClean="0">
                <a:solidFill>
                  <a:srgbClr val="FF0000"/>
                </a:solidFill>
                <a:sym typeface="Symbol"/>
              </a:rPr>
              <a:t> </a:t>
            </a:r>
            <a:r>
              <a:rPr lang="zh-TW" altLang="en-US" sz="1600" dirty="0" smtClean="0">
                <a:solidFill>
                  <a:srgbClr val="FF0000"/>
                </a:solidFill>
                <a:sym typeface="Symbol"/>
              </a:rPr>
              <a:t>除以</a:t>
            </a:r>
            <a:r>
              <a:rPr lang="en-US" altLang="zh-TW" sz="1600" dirty="0" smtClean="0">
                <a:solidFill>
                  <a:srgbClr val="FF0000"/>
                </a:solidFill>
                <a:sym typeface="Symbol"/>
              </a:rPr>
              <a:t>36</a:t>
            </a:r>
            <a:r>
              <a:rPr lang="en-US" altLang="zh-TW" sz="1600" dirty="0" smtClean="0">
                <a:solidFill>
                  <a:srgbClr val="FF0000"/>
                </a:solidFill>
              </a:rPr>
              <a:t>0°</a:t>
            </a:r>
            <a:r>
              <a:rPr lang="zh-TW" altLang="en-US" sz="1600" dirty="0" smtClean="0">
                <a:solidFill>
                  <a:srgbClr val="FF0000"/>
                </a:solidFill>
              </a:rPr>
              <a:t> </a:t>
            </a:r>
            <a:r>
              <a:rPr lang="el-GR" altLang="zh-TW" sz="1600" dirty="0" smtClean="0">
                <a:solidFill>
                  <a:srgbClr val="FF0000"/>
                </a:solidFill>
                <a:sym typeface="Symbol"/>
              </a:rPr>
              <a:t></a:t>
            </a:r>
            <a:r>
              <a:rPr lang="zh-TW" altLang="en-US" sz="1600" dirty="0" smtClean="0">
                <a:solidFill>
                  <a:srgbClr val="FF0000"/>
                </a:solidFill>
                <a:sym typeface="Symbol"/>
              </a:rPr>
              <a:t> </a:t>
            </a:r>
            <a:r>
              <a:rPr lang="en-US" altLang="zh-TW" sz="1600" dirty="0" smtClean="0">
                <a:solidFill>
                  <a:srgbClr val="FF0000"/>
                </a:solidFill>
                <a:sym typeface="Symbol"/>
              </a:rPr>
              <a:t>s: [0, 1]</a:t>
            </a:r>
          </a:p>
          <a:p>
            <a:r>
              <a:rPr lang="en-US" altLang="zh-TW" sz="1600" i="1" dirty="0" smtClean="0">
                <a:solidFill>
                  <a:srgbClr val="FF0000"/>
                </a:solidFill>
                <a:latin typeface="+mj-lt"/>
              </a:rPr>
              <a:t>y</a:t>
            </a:r>
            <a:r>
              <a:rPr lang="en-US" altLang="zh-TW" sz="1600" dirty="0" smtClean="0">
                <a:solidFill>
                  <a:srgbClr val="FF0000"/>
                </a:solidFill>
              </a:rPr>
              <a:t>:</a:t>
            </a:r>
            <a:r>
              <a:rPr lang="zh-TW" altLang="en-US" sz="1600" dirty="0" smtClean="0">
                <a:solidFill>
                  <a:srgbClr val="FF0000"/>
                </a:solidFill>
              </a:rPr>
              <a:t> </a:t>
            </a:r>
            <a:r>
              <a:rPr lang="en-US" altLang="zh-TW" sz="1600" dirty="0" smtClean="0">
                <a:solidFill>
                  <a:srgbClr val="FF0000"/>
                </a:solidFill>
              </a:rPr>
              <a:t>[0, </a:t>
            </a:r>
            <a:r>
              <a:rPr lang="en-US" altLang="zh-TW" sz="1600" i="1" dirty="0" smtClean="0">
                <a:solidFill>
                  <a:srgbClr val="FF0000"/>
                </a:solidFill>
                <a:latin typeface="+mj-lt"/>
              </a:rPr>
              <a:t>h</a:t>
            </a:r>
            <a:r>
              <a:rPr lang="en-US" altLang="zh-TW" sz="1600" dirty="0" smtClean="0">
                <a:solidFill>
                  <a:srgbClr val="FF0000"/>
                </a:solidFill>
              </a:rPr>
              <a:t>]</a:t>
            </a:r>
            <a:r>
              <a:rPr lang="en-US" altLang="zh-TW" sz="1600" dirty="0" smtClean="0">
                <a:solidFill>
                  <a:srgbClr val="FF0000"/>
                </a:solidFill>
                <a:sym typeface="Symbol"/>
              </a:rPr>
              <a:t> </a:t>
            </a:r>
            <a:r>
              <a:rPr lang="zh-TW" altLang="en-US" sz="1600" dirty="0" smtClean="0">
                <a:solidFill>
                  <a:srgbClr val="FF0000"/>
                </a:solidFill>
                <a:sym typeface="Symbol"/>
              </a:rPr>
              <a:t>除以</a:t>
            </a:r>
            <a:r>
              <a:rPr lang="en-US" altLang="zh-TW" sz="1600" i="1" dirty="0" smtClean="0">
                <a:solidFill>
                  <a:srgbClr val="FF0000"/>
                </a:solidFill>
                <a:latin typeface="+mj-lt"/>
                <a:sym typeface="Symbol"/>
              </a:rPr>
              <a:t>h</a:t>
            </a:r>
            <a:r>
              <a:rPr lang="en-US" altLang="zh-TW" sz="1600" dirty="0" smtClean="0">
                <a:solidFill>
                  <a:srgbClr val="FF0000"/>
                </a:solidFill>
                <a:sym typeface="Symbol"/>
              </a:rPr>
              <a:t> </a:t>
            </a:r>
            <a:r>
              <a:rPr lang="el-GR" altLang="zh-TW" sz="1600" dirty="0" smtClean="0">
                <a:solidFill>
                  <a:srgbClr val="FF0000"/>
                </a:solidFill>
                <a:sym typeface="Symbol"/>
              </a:rPr>
              <a:t></a:t>
            </a:r>
            <a:r>
              <a:rPr lang="zh-TW" altLang="en-US" sz="1600" dirty="0" smtClean="0">
                <a:solidFill>
                  <a:srgbClr val="FF0000"/>
                </a:solidFill>
                <a:sym typeface="Symbol"/>
              </a:rPr>
              <a:t> </a:t>
            </a:r>
            <a:r>
              <a:rPr lang="en-US" altLang="zh-TW" sz="1600" dirty="0" smtClean="0">
                <a:solidFill>
                  <a:srgbClr val="FF0000"/>
                </a:solidFill>
                <a:sym typeface="Symbol"/>
              </a:rPr>
              <a:t>t: [0, 1]</a:t>
            </a:r>
            <a:endParaRPr lang="zh-TW" altLang="en-US" sz="1600" dirty="0">
              <a:solidFill>
                <a:srgbClr val="FF0000"/>
              </a:solidFill>
            </a:endParaRPr>
          </a:p>
        </p:txBody>
      </p:sp>
      <p:sp>
        <p:nvSpPr>
          <p:cNvPr id="19" name="文字方塊 18"/>
          <p:cNvSpPr txBox="1"/>
          <p:nvPr/>
        </p:nvSpPr>
        <p:spPr>
          <a:xfrm>
            <a:off x="1366526" y="4839288"/>
            <a:ext cx="1214446" cy="369332"/>
          </a:xfrm>
          <a:prstGeom prst="rect">
            <a:avLst/>
          </a:prstGeom>
          <a:noFill/>
        </p:spPr>
        <p:txBody>
          <a:bodyPr wrap="square" rtlCol="0">
            <a:spAutoFit/>
          </a:bodyPr>
          <a:lstStyle/>
          <a:p>
            <a:r>
              <a:rPr lang="zh-TW" altLang="en-US" dirty="0" smtClean="0">
                <a:solidFill>
                  <a:srgbClr val="FF0000"/>
                </a:solidFill>
              </a:rPr>
              <a:t>數值範圍：</a:t>
            </a:r>
            <a:endParaRPr lang="zh-TW" altLang="en-US" dirty="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082660"/>
          </a:xfrm>
        </p:spPr>
        <p:txBody>
          <a:bodyPr/>
          <a:lstStyle/>
          <a:p>
            <a:r>
              <a:rPr lang="zh-TW" altLang="en-US" dirty="0" smtClean="0"/>
              <a:t>混合 </a:t>
            </a:r>
            <a:r>
              <a:rPr lang="en-US" altLang="zh-TW" dirty="0" smtClean="0"/>
              <a:t>(Blending)</a:t>
            </a:r>
            <a:endParaRPr lang="zh-TW" altLang="en-US" dirty="0"/>
          </a:p>
        </p:txBody>
      </p:sp>
      <p:sp>
        <p:nvSpPr>
          <p:cNvPr id="3" name="內容版面配置區 2"/>
          <p:cNvSpPr>
            <a:spLocks noGrp="1"/>
          </p:cNvSpPr>
          <p:nvPr>
            <p:ph idx="1"/>
          </p:nvPr>
        </p:nvSpPr>
        <p:spPr>
          <a:xfrm>
            <a:off x="468313" y="1571612"/>
            <a:ext cx="8229600" cy="4583127"/>
          </a:xfrm>
        </p:spPr>
        <p:txBody>
          <a:bodyPr/>
          <a:lstStyle/>
          <a:p>
            <a:r>
              <a:rPr lang="en-US" altLang="zh-TW" dirty="0" smtClean="0"/>
              <a:t>OpenGL</a:t>
            </a:r>
            <a:r>
              <a:rPr lang="zh-TW" altLang="en-US" dirty="0" smtClean="0"/>
              <a:t>可容許繪製的</a:t>
            </a:r>
            <a:r>
              <a:rPr lang="en-US" altLang="zh-TW" dirty="0" smtClean="0"/>
              <a:t>3D</a:t>
            </a:r>
            <a:r>
              <a:rPr lang="zh-TW" altLang="en-US" dirty="0" smtClean="0"/>
              <a:t>物件與目前螢幕緩衝器</a:t>
            </a:r>
            <a:r>
              <a:rPr lang="en-US" altLang="zh-TW" dirty="0" smtClean="0"/>
              <a:t>(frame buffer)</a:t>
            </a:r>
            <a:r>
              <a:rPr lang="zh-TW" altLang="en-US" dirty="0" smtClean="0"/>
              <a:t>裏的顏色依照指定的方式進行混合</a:t>
            </a:r>
            <a:endParaRPr lang="en-US" altLang="zh-TW" dirty="0" smtClean="0"/>
          </a:p>
          <a:p>
            <a:r>
              <a:rPr lang="zh-TW" altLang="en-US" dirty="0" smtClean="0"/>
              <a:t>混合可以達到類似透明玻璃的效果</a:t>
            </a:r>
            <a:endParaRPr lang="en-US" altLang="zh-TW" dirty="0" smtClean="0"/>
          </a:p>
        </p:txBody>
      </p:sp>
      <p:sp>
        <p:nvSpPr>
          <p:cNvPr id="4" name="投影片編號版面配置區 3"/>
          <p:cNvSpPr>
            <a:spLocks noGrp="1"/>
          </p:cNvSpPr>
          <p:nvPr>
            <p:ph type="sldNum" sz="quarter" idx="12"/>
          </p:nvPr>
        </p:nvSpPr>
        <p:spPr/>
        <p:txBody>
          <a:bodyPr/>
          <a:lstStyle/>
          <a:p>
            <a:fld id="{27207C00-BE8D-4B81-AB28-04AA0221EAC8}" type="slidenum">
              <a:rPr lang="zh-TW" altLang="en-US" smtClean="0"/>
              <a:pPr/>
              <a:t>27</a:t>
            </a:fld>
            <a:endParaRPr lang="zh-TW" altLang="en-US"/>
          </a:p>
        </p:txBody>
      </p:sp>
      <p:pic>
        <p:nvPicPr>
          <p:cNvPr id="6" name="圖片 5" descr="0temp.jpg"/>
          <p:cNvPicPr>
            <a:picLocks noChangeAspect="1"/>
          </p:cNvPicPr>
          <p:nvPr/>
        </p:nvPicPr>
        <p:blipFill>
          <a:blip r:embed="rId2" cstate="print"/>
          <a:stretch>
            <a:fillRect/>
          </a:stretch>
        </p:blipFill>
        <p:spPr>
          <a:xfrm>
            <a:off x="6247460" y="4072323"/>
            <a:ext cx="2182192" cy="1800000"/>
          </a:xfrm>
          <a:prstGeom prst="rect">
            <a:avLst/>
          </a:prstGeom>
        </p:spPr>
      </p:pic>
      <p:pic>
        <p:nvPicPr>
          <p:cNvPr id="7" name="圖片 6" descr="0temp.jpg"/>
          <p:cNvPicPr>
            <a:picLocks noChangeAspect="1"/>
          </p:cNvPicPr>
          <p:nvPr/>
        </p:nvPicPr>
        <p:blipFill>
          <a:blip r:embed="rId3" cstate="print"/>
          <a:stretch>
            <a:fillRect/>
          </a:stretch>
        </p:blipFill>
        <p:spPr>
          <a:xfrm>
            <a:off x="818172" y="4071942"/>
            <a:ext cx="2182192" cy="1800000"/>
          </a:xfrm>
          <a:prstGeom prst="rect">
            <a:avLst/>
          </a:prstGeom>
        </p:spPr>
      </p:pic>
      <p:pic>
        <p:nvPicPr>
          <p:cNvPr id="8" name="圖片 7" descr="0temp.jpg"/>
          <p:cNvPicPr>
            <a:picLocks noChangeAspect="1"/>
          </p:cNvPicPr>
          <p:nvPr/>
        </p:nvPicPr>
        <p:blipFill>
          <a:blip r:embed="rId4" cstate="print"/>
          <a:stretch>
            <a:fillRect/>
          </a:stretch>
        </p:blipFill>
        <p:spPr>
          <a:xfrm>
            <a:off x="3498956" y="4088092"/>
            <a:ext cx="2182192" cy="1800000"/>
          </a:xfrm>
          <a:prstGeom prst="rect">
            <a:avLst/>
          </a:prstGeom>
          <a:effectLst>
            <a:outerShdw blurRad="50800" dist="38100" dir="2700000" algn="tl" rotWithShape="0">
              <a:prstClr val="black">
                <a:alpha val="40000"/>
              </a:prstClr>
            </a:outerShdw>
          </a:effectLst>
        </p:spPr>
      </p:pic>
      <p:sp>
        <p:nvSpPr>
          <p:cNvPr id="9" name="加號 8"/>
          <p:cNvSpPr/>
          <p:nvPr/>
        </p:nvSpPr>
        <p:spPr>
          <a:xfrm>
            <a:off x="3091662" y="4814998"/>
            <a:ext cx="285752" cy="264418"/>
          </a:xfrm>
          <a:prstGeom prst="mathPlus">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0" name="等於 9"/>
          <p:cNvSpPr/>
          <p:nvPr/>
        </p:nvSpPr>
        <p:spPr>
          <a:xfrm>
            <a:off x="5818832" y="4848858"/>
            <a:ext cx="285752" cy="214314"/>
          </a:xfrm>
          <a:prstGeom prst="mathEqual">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solidFill>
                <a:schemeClr val="tx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428605"/>
            <a:ext cx="8229600" cy="5726134"/>
          </a:xfrm>
        </p:spPr>
        <p:txBody>
          <a:bodyPr/>
          <a:lstStyle/>
          <a:p>
            <a:r>
              <a:rPr lang="zh-TW" altLang="en-US" dirty="0" smtClean="0"/>
              <a:t>基本原理：</a:t>
            </a:r>
            <a:endParaRPr lang="en-US" altLang="zh-TW" dirty="0" smtClean="0"/>
          </a:p>
          <a:p>
            <a:pPr lvl="1"/>
            <a:r>
              <a:rPr lang="zh-TW" altLang="en-US" dirty="0" smtClean="0"/>
              <a:t>混合只是將兩個相對應像素顏色值做線性組合</a:t>
            </a:r>
            <a:endParaRPr lang="en-US" altLang="zh-TW" dirty="0" smtClean="0"/>
          </a:p>
          <a:p>
            <a:pPr lvl="1"/>
            <a:r>
              <a:rPr lang="zh-TW" altLang="en-US" dirty="0" smtClean="0"/>
              <a:t>線性組合公式</a:t>
            </a:r>
            <a:endParaRPr lang="en-US" altLang="zh-TW" dirty="0" smtClean="0"/>
          </a:p>
          <a:p>
            <a:pPr lvl="2"/>
            <a:r>
              <a:rPr lang="en-US" altLang="zh-TW" dirty="0" err="1" smtClean="0"/>
              <a:t>R</a:t>
            </a:r>
            <a:r>
              <a:rPr lang="en-US" altLang="zh-TW" baseline="-25000" dirty="0" err="1" smtClean="0"/>
              <a:t>n</a:t>
            </a:r>
            <a:r>
              <a:rPr lang="en-US" altLang="zh-TW" dirty="0" smtClean="0"/>
              <a:t> = </a:t>
            </a:r>
            <a:r>
              <a:rPr lang="en-US" altLang="en-US" dirty="0" smtClean="0"/>
              <a:t>α</a:t>
            </a:r>
            <a:r>
              <a:rPr lang="en-US" altLang="zh-TW" dirty="0" smtClean="0"/>
              <a:t>R</a:t>
            </a:r>
            <a:r>
              <a:rPr lang="en-US" altLang="zh-TW" baseline="-25000" dirty="0" smtClean="0"/>
              <a:t>1</a:t>
            </a:r>
            <a:r>
              <a:rPr lang="en-US" altLang="zh-TW" dirty="0" smtClean="0"/>
              <a:t> + (1-</a:t>
            </a:r>
            <a:r>
              <a:rPr lang="en-US" altLang="en-US" dirty="0" smtClean="0"/>
              <a:t>α</a:t>
            </a:r>
            <a:r>
              <a:rPr lang="en-US" altLang="zh-TW" dirty="0" smtClean="0"/>
              <a:t>)R</a:t>
            </a:r>
            <a:r>
              <a:rPr lang="en-US" altLang="zh-TW" baseline="-25000" dirty="0" smtClean="0"/>
              <a:t>2</a:t>
            </a:r>
          </a:p>
          <a:p>
            <a:pPr lvl="2"/>
            <a:r>
              <a:rPr lang="en-US" altLang="zh-TW" dirty="0" err="1" smtClean="0"/>
              <a:t>G</a:t>
            </a:r>
            <a:r>
              <a:rPr lang="en-US" altLang="zh-TW" baseline="-25000" dirty="0" err="1" smtClean="0"/>
              <a:t>n</a:t>
            </a:r>
            <a:r>
              <a:rPr lang="en-US" altLang="zh-TW" dirty="0" smtClean="0"/>
              <a:t> = </a:t>
            </a:r>
            <a:r>
              <a:rPr lang="en-US" altLang="en-US" dirty="0" smtClean="0"/>
              <a:t>α</a:t>
            </a:r>
            <a:r>
              <a:rPr lang="en-US" altLang="zh-TW" dirty="0" smtClean="0"/>
              <a:t>G</a:t>
            </a:r>
            <a:r>
              <a:rPr lang="en-US" altLang="zh-TW" baseline="-25000" dirty="0" smtClean="0"/>
              <a:t>1</a:t>
            </a:r>
            <a:r>
              <a:rPr lang="en-US" altLang="zh-TW" dirty="0" smtClean="0"/>
              <a:t> + (1-</a:t>
            </a:r>
            <a:r>
              <a:rPr lang="en-US" altLang="en-US" dirty="0" smtClean="0"/>
              <a:t>α</a:t>
            </a:r>
            <a:r>
              <a:rPr lang="en-US" altLang="zh-TW" dirty="0" smtClean="0"/>
              <a:t>)G</a:t>
            </a:r>
            <a:r>
              <a:rPr lang="en-US" altLang="zh-TW" baseline="-25000" dirty="0" smtClean="0"/>
              <a:t>2</a:t>
            </a:r>
          </a:p>
          <a:p>
            <a:pPr lvl="2"/>
            <a:r>
              <a:rPr lang="en-US" altLang="zh-TW" dirty="0" err="1" smtClean="0"/>
              <a:t>B</a:t>
            </a:r>
            <a:r>
              <a:rPr lang="en-US" altLang="zh-TW" baseline="-25000" dirty="0" err="1" smtClean="0"/>
              <a:t>n</a:t>
            </a:r>
            <a:r>
              <a:rPr lang="en-US" altLang="zh-TW" dirty="0" smtClean="0"/>
              <a:t> = </a:t>
            </a:r>
            <a:r>
              <a:rPr lang="en-US" altLang="en-US" dirty="0" smtClean="0"/>
              <a:t>α</a:t>
            </a:r>
            <a:r>
              <a:rPr lang="en-US" altLang="zh-TW" dirty="0" smtClean="0"/>
              <a:t>B</a:t>
            </a:r>
            <a:r>
              <a:rPr lang="en-US" altLang="zh-TW" baseline="-25000" dirty="0" smtClean="0"/>
              <a:t>1</a:t>
            </a:r>
            <a:r>
              <a:rPr lang="en-US" altLang="zh-TW" dirty="0" smtClean="0"/>
              <a:t> + (1-</a:t>
            </a:r>
            <a:r>
              <a:rPr lang="en-US" altLang="en-US" dirty="0" smtClean="0"/>
              <a:t>α</a:t>
            </a:r>
            <a:r>
              <a:rPr lang="en-US" altLang="zh-TW" dirty="0" smtClean="0"/>
              <a:t>)B</a:t>
            </a:r>
            <a:r>
              <a:rPr lang="en-US" altLang="zh-TW" baseline="-25000" dirty="0" smtClean="0"/>
              <a:t>2</a:t>
            </a:r>
          </a:p>
          <a:p>
            <a:pPr lvl="2"/>
            <a:r>
              <a:rPr lang="el-GR" altLang="zh-TW" dirty="0" smtClean="0"/>
              <a:t>α</a:t>
            </a:r>
            <a:r>
              <a:rPr lang="en-US" altLang="zh-TW" dirty="0" smtClean="0"/>
              <a:t>:</a:t>
            </a:r>
            <a:r>
              <a:rPr lang="zh-TW" altLang="en-US" dirty="0" smtClean="0"/>
              <a:t> 混合係數</a:t>
            </a:r>
            <a:r>
              <a:rPr lang="en-US" altLang="zh-TW" dirty="0" smtClean="0"/>
              <a:t>(</a:t>
            </a:r>
            <a:r>
              <a:rPr lang="zh-TW" altLang="en-US" dirty="0" smtClean="0"/>
              <a:t>或透明度</a:t>
            </a:r>
            <a:r>
              <a:rPr lang="en-US" altLang="zh-TW" dirty="0" smtClean="0"/>
              <a:t>)</a:t>
            </a:r>
            <a:endParaRPr lang="zh-TW" altLang="en-US" dirty="0"/>
          </a:p>
        </p:txBody>
      </p:sp>
      <p:sp>
        <p:nvSpPr>
          <p:cNvPr id="4" name="投影片編號版面配置區 3"/>
          <p:cNvSpPr>
            <a:spLocks noGrp="1"/>
          </p:cNvSpPr>
          <p:nvPr>
            <p:ph type="sldNum" sz="quarter" idx="12"/>
          </p:nvPr>
        </p:nvSpPr>
        <p:spPr/>
        <p:txBody>
          <a:bodyPr/>
          <a:lstStyle/>
          <a:p>
            <a:fld id="{27207C00-BE8D-4B81-AB28-04AA0221EAC8}" type="slidenum">
              <a:rPr lang="zh-TW" altLang="en-US" smtClean="0"/>
              <a:pPr/>
              <a:t>28</a:t>
            </a:fld>
            <a:endParaRPr lang="zh-TW" altLang="en-US" dirty="0"/>
          </a:p>
        </p:txBody>
      </p:sp>
      <p:sp>
        <p:nvSpPr>
          <p:cNvPr id="13" name="文字方塊 12"/>
          <p:cNvSpPr txBox="1"/>
          <p:nvPr/>
        </p:nvSpPr>
        <p:spPr>
          <a:xfrm>
            <a:off x="5000628" y="1947296"/>
            <a:ext cx="3071834" cy="1338828"/>
          </a:xfrm>
          <a:prstGeom prst="rect">
            <a:avLst/>
          </a:prstGeom>
          <a:noFill/>
        </p:spPr>
        <p:txBody>
          <a:bodyPr wrap="square" rtlCol="0">
            <a:spAutoFit/>
          </a:bodyPr>
          <a:lstStyle/>
          <a:p>
            <a:pPr>
              <a:lnSpc>
                <a:spcPct val="150000"/>
              </a:lnSpc>
            </a:pPr>
            <a:r>
              <a:rPr lang="en-US" altLang="zh-TW" dirty="0" smtClean="0">
                <a:solidFill>
                  <a:srgbClr val="660066"/>
                </a:solidFill>
              </a:rPr>
              <a:t>(R</a:t>
            </a:r>
            <a:r>
              <a:rPr lang="en-US" altLang="zh-TW" baseline="-25000" dirty="0" smtClean="0">
                <a:solidFill>
                  <a:srgbClr val="660066"/>
                </a:solidFill>
              </a:rPr>
              <a:t>1</a:t>
            </a:r>
            <a:r>
              <a:rPr lang="en-US" altLang="zh-TW" dirty="0" smtClean="0">
                <a:solidFill>
                  <a:srgbClr val="660066"/>
                </a:solidFill>
              </a:rPr>
              <a:t>, G</a:t>
            </a:r>
            <a:r>
              <a:rPr lang="en-US" altLang="zh-TW" baseline="-25000" dirty="0" smtClean="0">
                <a:solidFill>
                  <a:srgbClr val="660066"/>
                </a:solidFill>
              </a:rPr>
              <a:t>1</a:t>
            </a:r>
            <a:r>
              <a:rPr lang="en-US" altLang="zh-TW" dirty="0" smtClean="0">
                <a:solidFill>
                  <a:srgbClr val="660066"/>
                </a:solidFill>
              </a:rPr>
              <a:t>, B</a:t>
            </a:r>
            <a:r>
              <a:rPr lang="en-US" altLang="zh-TW" baseline="-25000" dirty="0" smtClean="0">
                <a:solidFill>
                  <a:srgbClr val="660066"/>
                </a:solidFill>
              </a:rPr>
              <a:t>1</a:t>
            </a:r>
            <a:r>
              <a:rPr lang="en-US" altLang="zh-TW" dirty="0" smtClean="0">
                <a:solidFill>
                  <a:srgbClr val="660066"/>
                </a:solidFill>
              </a:rPr>
              <a:t>): </a:t>
            </a:r>
            <a:r>
              <a:rPr lang="zh-TW" altLang="en-US" dirty="0" smtClean="0">
                <a:solidFill>
                  <a:srgbClr val="660066"/>
                </a:solidFill>
              </a:rPr>
              <a:t>像素</a:t>
            </a:r>
            <a:r>
              <a:rPr lang="en-US" altLang="zh-TW" dirty="0" smtClean="0">
                <a:solidFill>
                  <a:srgbClr val="660066"/>
                </a:solidFill>
              </a:rPr>
              <a:t>1</a:t>
            </a:r>
            <a:r>
              <a:rPr lang="zh-TW" altLang="en-US" dirty="0" smtClean="0">
                <a:solidFill>
                  <a:srgbClr val="660066"/>
                </a:solidFill>
              </a:rPr>
              <a:t>的顏色值</a:t>
            </a:r>
            <a:endParaRPr lang="en-US" altLang="zh-TW" dirty="0" smtClean="0">
              <a:solidFill>
                <a:srgbClr val="660066"/>
              </a:solidFill>
            </a:endParaRPr>
          </a:p>
          <a:p>
            <a:pPr>
              <a:lnSpc>
                <a:spcPct val="150000"/>
              </a:lnSpc>
            </a:pPr>
            <a:r>
              <a:rPr lang="en-US" altLang="zh-TW" dirty="0" smtClean="0">
                <a:solidFill>
                  <a:srgbClr val="660066"/>
                </a:solidFill>
              </a:rPr>
              <a:t>(R</a:t>
            </a:r>
            <a:r>
              <a:rPr lang="en-US" altLang="zh-TW" baseline="-25000" dirty="0" smtClean="0">
                <a:solidFill>
                  <a:srgbClr val="660066"/>
                </a:solidFill>
              </a:rPr>
              <a:t>2</a:t>
            </a:r>
            <a:r>
              <a:rPr lang="en-US" altLang="zh-TW" dirty="0" smtClean="0">
                <a:solidFill>
                  <a:srgbClr val="660066"/>
                </a:solidFill>
              </a:rPr>
              <a:t>, G</a:t>
            </a:r>
            <a:r>
              <a:rPr lang="en-US" altLang="zh-TW" baseline="-25000" dirty="0" smtClean="0">
                <a:solidFill>
                  <a:srgbClr val="660066"/>
                </a:solidFill>
              </a:rPr>
              <a:t>2</a:t>
            </a:r>
            <a:r>
              <a:rPr lang="en-US" altLang="zh-TW" dirty="0" smtClean="0">
                <a:solidFill>
                  <a:srgbClr val="660066"/>
                </a:solidFill>
              </a:rPr>
              <a:t>, B</a:t>
            </a:r>
            <a:r>
              <a:rPr lang="en-US" altLang="zh-TW" baseline="-25000" dirty="0" smtClean="0">
                <a:solidFill>
                  <a:srgbClr val="660066"/>
                </a:solidFill>
              </a:rPr>
              <a:t>2</a:t>
            </a:r>
            <a:r>
              <a:rPr lang="en-US" altLang="zh-TW" dirty="0" smtClean="0">
                <a:solidFill>
                  <a:srgbClr val="660066"/>
                </a:solidFill>
              </a:rPr>
              <a:t>): </a:t>
            </a:r>
            <a:r>
              <a:rPr lang="zh-TW" altLang="en-US" dirty="0" smtClean="0">
                <a:solidFill>
                  <a:srgbClr val="660066"/>
                </a:solidFill>
              </a:rPr>
              <a:t>像素</a:t>
            </a:r>
            <a:r>
              <a:rPr lang="en-US" altLang="zh-TW" dirty="0" smtClean="0">
                <a:solidFill>
                  <a:srgbClr val="660066"/>
                </a:solidFill>
              </a:rPr>
              <a:t>2</a:t>
            </a:r>
            <a:r>
              <a:rPr lang="zh-TW" altLang="en-US" dirty="0" smtClean="0">
                <a:solidFill>
                  <a:srgbClr val="660066"/>
                </a:solidFill>
              </a:rPr>
              <a:t>的顏色值</a:t>
            </a:r>
          </a:p>
          <a:p>
            <a:pPr>
              <a:lnSpc>
                <a:spcPct val="150000"/>
              </a:lnSpc>
            </a:pPr>
            <a:r>
              <a:rPr lang="en-US" altLang="zh-TW" dirty="0" smtClean="0">
                <a:solidFill>
                  <a:srgbClr val="660066"/>
                </a:solidFill>
              </a:rPr>
              <a:t>(</a:t>
            </a:r>
            <a:r>
              <a:rPr lang="en-US" altLang="zh-TW" dirty="0" err="1" smtClean="0">
                <a:solidFill>
                  <a:srgbClr val="660066"/>
                </a:solidFill>
              </a:rPr>
              <a:t>R</a:t>
            </a:r>
            <a:r>
              <a:rPr lang="en-US" altLang="zh-TW" baseline="-25000" dirty="0" err="1" smtClean="0">
                <a:solidFill>
                  <a:srgbClr val="660066"/>
                </a:solidFill>
              </a:rPr>
              <a:t>n</a:t>
            </a:r>
            <a:r>
              <a:rPr lang="en-US" altLang="zh-TW" dirty="0" smtClean="0">
                <a:solidFill>
                  <a:srgbClr val="660066"/>
                </a:solidFill>
              </a:rPr>
              <a:t>, </a:t>
            </a:r>
            <a:r>
              <a:rPr lang="en-US" altLang="zh-TW" dirty="0" err="1" smtClean="0">
                <a:solidFill>
                  <a:srgbClr val="660066"/>
                </a:solidFill>
              </a:rPr>
              <a:t>G</a:t>
            </a:r>
            <a:r>
              <a:rPr lang="en-US" altLang="zh-TW" baseline="-25000" dirty="0" err="1" smtClean="0">
                <a:solidFill>
                  <a:srgbClr val="660066"/>
                </a:solidFill>
              </a:rPr>
              <a:t>n</a:t>
            </a:r>
            <a:r>
              <a:rPr lang="en-US" altLang="zh-TW" dirty="0" smtClean="0">
                <a:solidFill>
                  <a:srgbClr val="660066"/>
                </a:solidFill>
              </a:rPr>
              <a:t>, </a:t>
            </a:r>
            <a:r>
              <a:rPr lang="en-US" altLang="zh-TW" dirty="0" err="1" smtClean="0">
                <a:solidFill>
                  <a:srgbClr val="660066"/>
                </a:solidFill>
              </a:rPr>
              <a:t>B</a:t>
            </a:r>
            <a:r>
              <a:rPr lang="en-US" altLang="zh-TW" baseline="-25000" dirty="0" err="1" smtClean="0">
                <a:solidFill>
                  <a:srgbClr val="660066"/>
                </a:solidFill>
              </a:rPr>
              <a:t>n</a:t>
            </a:r>
            <a:r>
              <a:rPr lang="en-US" altLang="zh-TW" dirty="0" smtClean="0">
                <a:solidFill>
                  <a:srgbClr val="660066"/>
                </a:solidFill>
              </a:rPr>
              <a:t>): </a:t>
            </a:r>
            <a:r>
              <a:rPr lang="zh-TW" altLang="en-US" dirty="0" smtClean="0">
                <a:solidFill>
                  <a:srgbClr val="660066"/>
                </a:solidFill>
              </a:rPr>
              <a:t>混合後的顏色值</a:t>
            </a:r>
            <a:endParaRPr lang="zh-TW" altLang="en-US" dirty="0">
              <a:solidFill>
                <a:srgbClr val="660066"/>
              </a:solidFill>
            </a:endParaRPr>
          </a:p>
        </p:txBody>
      </p:sp>
      <p:pic>
        <p:nvPicPr>
          <p:cNvPr id="14" name="Picture 4"/>
          <p:cNvPicPr>
            <a:picLocks noChangeAspect="1" noChangeArrowheads="1"/>
          </p:cNvPicPr>
          <p:nvPr/>
        </p:nvPicPr>
        <p:blipFill>
          <a:blip r:embed="rId2" cstate="print"/>
          <a:srcRect/>
          <a:stretch>
            <a:fillRect/>
          </a:stretch>
        </p:blipFill>
        <p:spPr bwMode="auto">
          <a:xfrm>
            <a:off x="6429388" y="4059416"/>
            <a:ext cx="2167401" cy="1440000"/>
          </a:xfrm>
          <a:prstGeom prst="rect">
            <a:avLst/>
          </a:prstGeom>
          <a:noFill/>
          <a:ln w="9525">
            <a:noFill/>
            <a:miter lim="800000"/>
            <a:headEnd/>
            <a:tailEnd/>
          </a:ln>
          <a:effectLst/>
        </p:spPr>
      </p:pic>
      <p:pic>
        <p:nvPicPr>
          <p:cNvPr id="15" name="Picture 5"/>
          <p:cNvPicPr>
            <a:picLocks noChangeAspect="1" noChangeArrowheads="1"/>
          </p:cNvPicPr>
          <p:nvPr/>
        </p:nvPicPr>
        <p:blipFill>
          <a:blip r:embed="rId3" cstate="print"/>
          <a:srcRect/>
          <a:stretch>
            <a:fillRect/>
          </a:stretch>
        </p:blipFill>
        <p:spPr bwMode="auto">
          <a:xfrm>
            <a:off x="3714744" y="4059416"/>
            <a:ext cx="2167424" cy="1440000"/>
          </a:xfrm>
          <a:prstGeom prst="rect">
            <a:avLst/>
          </a:prstGeom>
          <a:noFill/>
          <a:ln w="9525">
            <a:noFill/>
            <a:miter lim="800000"/>
            <a:headEnd/>
            <a:tailEnd/>
          </a:ln>
          <a:effectLst/>
        </p:spPr>
      </p:pic>
      <p:pic>
        <p:nvPicPr>
          <p:cNvPr id="16" name="Picture 6"/>
          <p:cNvPicPr>
            <a:picLocks noChangeAspect="1" noChangeArrowheads="1"/>
          </p:cNvPicPr>
          <p:nvPr/>
        </p:nvPicPr>
        <p:blipFill>
          <a:blip r:embed="rId4" cstate="print"/>
          <a:srcRect/>
          <a:stretch>
            <a:fillRect/>
          </a:stretch>
        </p:blipFill>
        <p:spPr bwMode="auto">
          <a:xfrm>
            <a:off x="1071538" y="4060702"/>
            <a:ext cx="2167403" cy="1440000"/>
          </a:xfrm>
          <a:prstGeom prst="rect">
            <a:avLst/>
          </a:prstGeom>
          <a:noFill/>
          <a:ln w="9525">
            <a:noFill/>
            <a:miter lim="800000"/>
            <a:headEnd/>
            <a:tailEnd/>
          </a:ln>
          <a:effectLst/>
        </p:spPr>
      </p:pic>
      <p:sp>
        <p:nvSpPr>
          <p:cNvPr id="17" name="加號 16"/>
          <p:cNvSpPr/>
          <p:nvPr/>
        </p:nvSpPr>
        <p:spPr>
          <a:xfrm>
            <a:off x="3319976" y="4630920"/>
            <a:ext cx="285752" cy="285752"/>
          </a:xfrm>
          <a:prstGeom prst="mathPlus">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8" name="等於 17"/>
          <p:cNvSpPr/>
          <p:nvPr/>
        </p:nvSpPr>
        <p:spPr>
          <a:xfrm>
            <a:off x="5954374" y="4668498"/>
            <a:ext cx="357190" cy="214314"/>
          </a:xfrm>
          <a:prstGeom prst="mathEqual">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solidFill>
                <a:schemeClr val="tx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357166"/>
            <a:ext cx="8229600" cy="5797573"/>
          </a:xfrm>
        </p:spPr>
        <p:txBody>
          <a:bodyPr/>
          <a:lstStyle/>
          <a:p>
            <a:r>
              <a:rPr lang="zh-TW" altLang="en-US" dirty="0" smtClean="0"/>
              <a:t>注意事項：</a:t>
            </a:r>
            <a:endParaRPr lang="en-US" altLang="zh-TW" dirty="0" smtClean="0"/>
          </a:p>
          <a:p>
            <a:pPr lvl="1"/>
            <a:r>
              <a:rPr lang="zh-TW" altLang="en-US" dirty="0" smtClean="0"/>
              <a:t>由於混合是將來源物件</a:t>
            </a:r>
            <a:r>
              <a:rPr lang="en-US" altLang="zh-TW" dirty="0" smtClean="0"/>
              <a:t>(</a:t>
            </a:r>
            <a:r>
              <a:rPr lang="zh-TW" altLang="en-US" dirty="0" smtClean="0"/>
              <a:t>透明物體</a:t>
            </a:r>
            <a:r>
              <a:rPr lang="en-US" altLang="zh-TW" dirty="0" smtClean="0"/>
              <a:t>)</a:t>
            </a:r>
            <a:r>
              <a:rPr lang="zh-TW" altLang="en-US" dirty="0" smtClean="0"/>
              <a:t>與目標物件</a:t>
            </a:r>
            <a:r>
              <a:rPr lang="en-US" altLang="zh-TW" dirty="0" smtClean="0"/>
              <a:t>(frame buffer)</a:t>
            </a:r>
            <a:r>
              <a:rPr lang="zh-TW" altLang="en-US" dirty="0" smtClean="0"/>
              <a:t>進行顏色混合，因此在此應用下</a:t>
            </a:r>
            <a:r>
              <a:rPr lang="en-US" altLang="zh-TW" dirty="0" smtClean="0"/>
              <a:t>3D</a:t>
            </a:r>
            <a:r>
              <a:rPr lang="zh-TW" altLang="en-US" dirty="0" smtClean="0"/>
              <a:t>物件的繪製順序很重要</a:t>
            </a:r>
            <a:endParaRPr lang="zh-TW" altLang="en-US" dirty="0"/>
          </a:p>
        </p:txBody>
      </p:sp>
      <p:sp>
        <p:nvSpPr>
          <p:cNvPr id="4" name="投影片編號版面配置區 3"/>
          <p:cNvSpPr>
            <a:spLocks noGrp="1"/>
          </p:cNvSpPr>
          <p:nvPr>
            <p:ph type="sldNum" sz="quarter" idx="12"/>
          </p:nvPr>
        </p:nvSpPr>
        <p:spPr/>
        <p:txBody>
          <a:bodyPr/>
          <a:lstStyle/>
          <a:p>
            <a:fld id="{27207C00-BE8D-4B81-AB28-04AA0221EAC8}" type="slidenum">
              <a:rPr lang="zh-TW" altLang="en-US" smtClean="0"/>
              <a:pPr/>
              <a:t>29</a:t>
            </a:fld>
            <a:endParaRPr lang="zh-TW" altLang="en-US"/>
          </a:p>
        </p:txBody>
      </p:sp>
      <p:pic>
        <p:nvPicPr>
          <p:cNvPr id="5" name="圖片 4" descr="0temp.jpg"/>
          <p:cNvPicPr>
            <a:picLocks noChangeAspect="1"/>
          </p:cNvPicPr>
          <p:nvPr/>
        </p:nvPicPr>
        <p:blipFill>
          <a:blip r:embed="rId2" cstate="print"/>
          <a:stretch>
            <a:fillRect/>
          </a:stretch>
        </p:blipFill>
        <p:spPr>
          <a:xfrm>
            <a:off x="1267819" y="2571744"/>
            <a:ext cx="3089867" cy="3143272"/>
          </a:xfrm>
          <a:prstGeom prst="rect">
            <a:avLst/>
          </a:prstGeom>
          <a:effectLst>
            <a:outerShdw blurRad="50800" dist="38100" dir="2700000" algn="tl" rotWithShape="0">
              <a:prstClr val="black">
                <a:alpha val="40000"/>
              </a:prstClr>
            </a:outerShdw>
          </a:effectLst>
        </p:spPr>
      </p:pic>
      <p:sp>
        <p:nvSpPr>
          <p:cNvPr id="6" name="文字方塊 5"/>
          <p:cNvSpPr txBox="1"/>
          <p:nvPr/>
        </p:nvSpPr>
        <p:spPr>
          <a:xfrm>
            <a:off x="1428728" y="5857892"/>
            <a:ext cx="2928958" cy="369332"/>
          </a:xfrm>
          <a:prstGeom prst="rect">
            <a:avLst/>
          </a:prstGeom>
          <a:noFill/>
        </p:spPr>
        <p:txBody>
          <a:bodyPr wrap="square" rtlCol="0">
            <a:spAutoFit/>
          </a:bodyPr>
          <a:lstStyle/>
          <a:p>
            <a:pPr algn="ctr"/>
            <a:r>
              <a:rPr lang="zh-TW" altLang="en-US" dirty="0" smtClean="0">
                <a:solidFill>
                  <a:srgbClr val="FF0000"/>
                </a:solidFill>
              </a:rPr>
              <a:t>先繪製出完整的場景</a:t>
            </a:r>
            <a:endParaRPr lang="zh-TW" altLang="en-US" dirty="0">
              <a:solidFill>
                <a:srgbClr val="FF0000"/>
              </a:solidFill>
            </a:endParaRPr>
          </a:p>
        </p:txBody>
      </p:sp>
      <p:pic>
        <p:nvPicPr>
          <p:cNvPr id="7" name="圖片 6" descr="0temp.jpg"/>
          <p:cNvPicPr>
            <a:picLocks noChangeAspect="1"/>
          </p:cNvPicPr>
          <p:nvPr/>
        </p:nvPicPr>
        <p:blipFill>
          <a:blip r:embed="rId3" cstate="print"/>
          <a:stretch>
            <a:fillRect/>
          </a:stretch>
        </p:blipFill>
        <p:spPr>
          <a:xfrm>
            <a:off x="5000628" y="2571744"/>
            <a:ext cx="3089403" cy="3142800"/>
          </a:xfrm>
          <a:prstGeom prst="rect">
            <a:avLst/>
          </a:prstGeom>
          <a:effectLst>
            <a:outerShdw blurRad="50800" dist="38100" dir="2700000" algn="tl" rotWithShape="0">
              <a:prstClr val="black">
                <a:alpha val="40000"/>
              </a:prstClr>
            </a:outerShdw>
          </a:effectLst>
        </p:spPr>
      </p:pic>
      <p:sp>
        <p:nvSpPr>
          <p:cNvPr id="8" name="文字方塊 7"/>
          <p:cNvSpPr txBox="1"/>
          <p:nvPr/>
        </p:nvSpPr>
        <p:spPr>
          <a:xfrm>
            <a:off x="5072066" y="5857892"/>
            <a:ext cx="2928958" cy="369332"/>
          </a:xfrm>
          <a:prstGeom prst="rect">
            <a:avLst/>
          </a:prstGeom>
          <a:noFill/>
        </p:spPr>
        <p:txBody>
          <a:bodyPr wrap="square" rtlCol="0">
            <a:spAutoFit/>
          </a:bodyPr>
          <a:lstStyle/>
          <a:p>
            <a:pPr algn="ctr"/>
            <a:r>
              <a:rPr lang="zh-TW" altLang="en-US" dirty="0" smtClean="0">
                <a:solidFill>
                  <a:srgbClr val="FF0000"/>
                </a:solidFill>
              </a:rPr>
              <a:t>最後再加上玻璃</a:t>
            </a:r>
            <a:endParaRPr lang="zh-TW" altLang="en-US"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500042"/>
            <a:ext cx="8229600" cy="5654697"/>
          </a:xfrm>
        </p:spPr>
        <p:txBody>
          <a:bodyPr/>
          <a:lstStyle/>
          <a:p>
            <a:r>
              <a:rPr lang="zh-TW" altLang="en-US" dirty="0" smtClean="0"/>
              <a:t>紋理映射</a:t>
            </a:r>
            <a:endParaRPr lang="en-US" altLang="zh-TW" dirty="0" smtClean="0"/>
          </a:p>
          <a:p>
            <a:pPr lvl="1"/>
            <a:r>
              <a:rPr lang="zh-TW" altLang="en-US" dirty="0" smtClean="0"/>
              <a:t>在學理上，規律的圖案稱之為紋理</a:t>
            </a:r>
            <a:r>
              <a:rPr lang="en-US" altLang="zh-TW" dirty="0" smtClean="0"/>
              <a:t>(texture)</a:t>
            </a:r>
            <a:r>
              <a:rPr lang="zh-TW" altLang="en-US" dirty="0" smtClean="0"/>
              <a:t>，因此材質貼圖技術正式的名稱為紋理映射 </a:t>
            </a:r>
            <a:r>
              <a:rPr lang="en-US" altLang="zh-TW" dirty="0" smtClean="0"/>
              <a:t>(texture mapping)</a:t>
            </a:r>
          </a:p>
          <a:p>
            <a:r>
              <a:rPr lang="zh-TW" altLang="en-US" dirty="0" smtClean="0"/>
              <a:t>紋理映射的基本概念：</a:t>
            </a:r>
            <a:endParaRPr lang="en-US" altLang="zh-TW" dirty="0" smtClean="0"/>
          </a:p>
          <a:p>
            <a:pPr lvl="1"/>
            <a:r>
              <a:rPr lang="zh-TW" altLang="en-US" dirty="0" smtClean="0"/>
              <a:t>在電腦內要把一張圖貼在一個物體上很簡單，只要指定相對應的貼圖座標即可</a:t>
            </a:r>
            <a:endParaRPr lang="en-US" altLang="zh-TW" dirty="0" smtClean="0"/>
          </a:p>
          <a:p>
            <a:pPr lvl="1"/>
            <a:endParaRPr lang="en-US" altLang="zh-TW" dirty="0" smtClean="0"/>
          </a:p>
          <a:p>
            <a:pPr lvl="1"/>
            <a:endParaRPr lang="en-US" altLang="zh-TW" dirty="0" smtClean="0"/>
          </a:p>
          <a:p>
            <a:pPr lvl="1"/>
            <a:endParaRPr lang="en-US" altLang="zh-TW" dirty="0" smtClean="0"/>
          </a:p>
        </p:txBody>
      </p:sp>
      <p:sp>
        <p:nvSpPr>
          <p:cNvPr id="4" name="投影片編號版面配置區 3"/>
          <p:cNvSpPr>
            <a:spLocks noGrp="1"/>
          </p:cNvSpPr>
          <p:nvPr>
            <p:ph type="sldNum" sz="quarter" idx="12"/>
          </p:nvPr>
        </p:nvSpPr>
        <p:spPr/>
        <p:txBody>
          <a:bodyPr/>
          <a:lstStyle/>
          <a:p>
            <a:fld id="{27207C00-BE8D-4B81-AB28-04AA0221EAC8}" type="slidenum">
              <a:rPr lang="zh-TW" altLang="en-US" smtClean="0"/>
              <a:pPr/>
              <a:t>3</a:t>
            </a:fld>
            <a:endParaRPr lang="zh-TW" altLang="en-US"/>
          </a:p>
        </p:txBody>
      </p:sp>
      <p:pic>
        <p:nvPicPr>
          <p:cNvPr id="5" name="圖片 4" descr="temp.jpg"/>
          <p:cNvPicPr>
            <a:picLocks noChangeAspect="1"/>
          </p:cNvPicPr>
          <p:nvPr/>
        </p:nvPicPr>
        <p:blipFill>
          <a:blip r:embed="rId3" cstate="print"/>
          <a:stretch>
            <a:fillRect/>
          </a:stretch>
        </p:blipFill>
        <p:spPr>
          <a:xfrm>
            <a:off x="1277689" y="4128287"/>
            <a:ext cx="3500430" cy="2086795"/>
          </a:xfrm>
          <a:prstGeom prst="rect">
            <a:avLst/>
          </a:prstGeom>
        </p:spPr>
      </p:pic>
      <p:sp>
        <p:nvSpPr>
          <p:cNvPr id="6" name="矩形 5"/>
          <p:cNvSpPr/>
          <p:nvPr/>
        </p:nvSpPr>
        <p:spPr>
          <a:xfrm>
            <a:off x="2206351" y="4658539"/>
            <a:ext cx="857256" cy="428628"/>
          </a:xfrm>
          <a:prstGeom prst="rect">
            <a:avLst/>
          </a:prstGeom>
          <a:noFill/>
          <a:ln w="19050">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pic>
        <p:nvPicPr>
          <p:cNvPr id="11" name="圖片 10" descr="影像1.jpg"/>
          <p:cNvPicPr>
            <a:picLocks noChangeAspect="1"/>
          </p:cNvPicPr>
          <p:nvPr/>
        </p:nvPicPr>
        <p:blipFill>
          <a:blip r:embed="rId4" cstate="print"/>
          <a:stretch>
            <a:fillRect/>
          </a:stretch>
        </p:blipFill>
        <p:spPr>
          <a:xfrm>
            <a:off x="5563937" y="4055082"/>
            <a:ext cx="2508525" cy="2160000"/>
          </a:xfrm>
          <a:prstGeom prst="rect">
            <a:avLst/>
          </a:prstGeom>
          <a:effectLst>
            <a:outerShdw blurRad="50800" dist="38100" dir="2700000" algn="tl" rotWithShape="0">
              <a:prstClr val="black">
                <a:alpha val="40000"/>
              </a:prstClr>
            </a:outerShdw>
          </a:effectLst>
        </p:spPr>
      </p:pic>
      <p:sp>
        <p:nvSpPr>
          <p:cNvPr id="12" name="手繪多邊形 11"/>
          <p:cNvSpPr/>
          <p:nvPr/>
        </p:nvSpPr>
        <p:spPr>
          <a:xfrm>
            <a:off x="7055078" y="4752210"/>
            <a:ext cx="330996" cy="216694"/>
          </a:xfrm>
          <a:custGeom>
            <a:avLst/>
            <a:gdLst>
              <a:gd name="connsiteX0" fmla="*/ 0 w 285752"/>
              <a:gd name="connsiteY0" fmla="*/ 0 h 214314"/>
              <a:gd name="connsiteX1" fmla="*/ 285752 w 285752"/>
              <a:gd name="connsiteY1" fmla="*/ 0 h 214314"/>
              <a:gd name="connsiteX2" fmla="*/ 285752 w 285752"/>
              <a:gd name="connsiteY2" fmla="*/ 214314 h 214314"/>
              <a:gd name="connsiteX3" fmla="*/ 0 w 285752"/>
              <a:gd name="connsiteY3" fmla="*/ 214314 h 214314"/>
              <a:gd name="connsiteX4" fmla="*/ 0 w 285752"/>
              <a:gd name="connsiteY4" fmla="*/ 0 h 214314"/>
              <a:gd name="connsiteX0" fmla="*/ 0 w 285752"/>
              <a:gd name="connsiteY0" fmla="*/ 21431 h 235745"/>
              <a:gd name="connsiteX1" fmla="*/ 276227 w 285752"/>
              <a:gd name="connsiteY1" fmla="*/ 0 h 235745"/>
              <a:gd name="connsiteX2" fmla="*/ 285752 w 285752"/>
              <a:gd name="connsiteY2" fmla="*/ 235745 h 235745"/>
              <a:gd name="connsiteX3" fmla="*/ 0 w 285752"/>
              <a:gd name="connsiteY3" fmla="*/ 235745 h 235745"/>
              <a:gd name="connsiteX4" fmla="*/ 0 w 285752"/>
              <a:gd name="connsiteY4" fmla="*/ 21431 h 235745"/>
              <a:gd name="connsiteX0" fmla="*/ 0 w 333377"/>
              <a:gd name="connsiteY0" fmla="*/ 21431 h 235745"/>
              <a:gd name="connsiteX1" fmla="*/ 276227 w 333377"/>
              <a:gd name="connsiteY1" fmla="*/ 0 h 235745"/>
              <a:gd name="connsiteX2" fmla="*/ 333377 w 333377"/>
              <a:gd name="connsiteY2" fmla="*/ 185739 h 235745"/>
              <a:gd name="connsiteX3" fmla="*/ 0 w 333377"/>
              <a:gd name="connsiteY3" fmla="*/ 235745 h 235745"/>
              <a:gd name="connsiteX4" fmla="*/ 0 w 333377"/>
              <a:gd name="connsiteY4" fmla="*/ 21431 h 235745"/>
              <a:gd name="connsiteX0" fmla="*/ 0 w 333377"/>
              <a:gd name="connsiteY0" fmla="*/ 21431 h 223838"/>
              <a:gd name="connsiteX1" fmla="*/ 276227 w 333377"/>
              <a:gd name="connsiteY1" fmla="*/ 0 h 223838"/>
              <a:gd name="connsiteX2" fmla="*/ 333377 w 333377"/>
              <a:gd name="connsiteY2" fmla="*/ 185739 h 223838"/>
              <a:gd name="connsiteX3" fmla="*/ 28575 w 333377"/>
              <a:gd name="connsiteY3" fmla="*/ 223838 h 223838"/>
              <a:gd name="connsiteX4" fmla="*/ 0 w 333377"/>
              <a:gd name="connsiteY4" fmla="*/ 21431 h 223838"/>
              <a:gd name="connsiteX0" fmla="*/ 0 w 330996"/>
              <a:gd name="connsiteY0" fmla="*/ 21431 h 223838"/>
              <a:gd name="connsiteX1" fmla="*/ 276227 w 330996"/>
              <a:gd name="connsiteY1" fmla="*/ 0 h 223838"/>
              <a:gd name="connsiteX2" fmla="*/ 330996 w 330996"/>
              <a:gd name="connsiteY2" fmla="*/ 178595 h 223838"/>
              <a:gd name="connsiteX3" fmla="*/ 28575 w 330996"/>
              <a:gd name="connsiteY3" fmla="*/ 223838 h 223838"/>
              <a:gd name="connsiteX4" fmla="*/ 0 w 330996"/>
              <a:gd name="connsiteY4" fmla="*/ 21431 h 223838"/>
              <a:gd name="connsiteX0" fmla="*/ 0 w 330996"/>
              <a:gd name="connsiteY0" fmla="*/ 21431 h 216694"/>
              <a:gd name="connsiteX1" fmla="*/ 276227 w 330996"/>
              <a:gd name="connsiteY1" fmla="*/ 0 h 216694"/>
              <a:gd name="connsiteX2" fmla="*/ 330996 w 330996"/>
              <a:gd name="connsiteY2" fmla="*/ 178595 h 216694"/>
              <a:gd name="connsiteX3" fmla="*/ 28575 w 330996"/>
              <a:gd name="connsiteY3" fmla="*/ 216694 h 216694"/>
              <a:gd name="connsiteX4" fmla="*/ 0 w 330996"/>
              <a:gd name="connsiteY4" fmla="*/ 21431 h 2166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96" h="216694">
                <a:moveTo>
                  <a:pt x="0" y="21431"/>
                </a:moveTo>
                <a:lnTo>
                  <a:pt x="276227" y="0"/>
                </a:lnTo>
                <a:lnTo>
                  <a:pt x="330996" y="178595"/>
                </a:lnTo>
                <a:lnTo>
                  <a:pt x="28575" y="216694"/>
                </a:lnTo>
                <a:lnTo>
                  <a:pt x="0" y="21431"/>
                </a:lnTo>
                <a:close/>
              </a:path>
            </a:pathLst>
          </a:custGeom>
          <a:noFill/>
          <a:ln>
            <a:solidFill>
              <a:srgbClr val="FF000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aphicFrame>
        <p:nvGraphicFramePr>
          <p:cNvPr id="1030" name="Object 6"/>
          <p:cNvGraphicFramePr>
            <a:graphicFrameLocks noChangeAspect="1"/>
          </p:cNvGraphicFramePr>
          <p:nvPr/>
        </p:nvGraphicFramePr>
        <p:xfrm>
          <a:off x="1845989" y="4414846"/>
          <a:ext cx="431800" cy="228600"/>
        </p:xfrm>
        <a:graphic>
          <a:graphicData uri="http://schemas.openxmlformats.org/presentationml/2006/ole">
            <p:oleObj spid="_x0000_s1030" name="方程式" r:id="rId5" imgW="431640" imgH="228600" progId="Equation.3">
              <p:embed/>
            </p:oleObj>
          </a:graphicData>
        </a:graphic>
      </p:graphicFrame>
      <p:graphicFrame>
        <p:nvGraphicFramePr>
          <p:cNvPr id="1031" name="Object 7"/>
          <p:cNvGraphicFramePr>
            <a:graphicFrameLocks noChangeAspect="1"/>
          </p:cNvGraphicFramePr>
          <p:nvPr/>
        </p:nvGraphicFramePr>
        <p:xfrm>
          <a:off x="1790445" y="4992688"/>
          <a:ext cx="406400" cy="215900"/>
        </p:xfrm>
        <a:graphic>
          <a:graphicData uri="http://schemas.openxmlformats.org/presentationml/2006/ole">
            <p:oleObj spid="_x0000_s1031" name="方程式" r:id="rId6" imgW="406080" imgH="215640" progId="Equation.3">
              <p:embed/>
            </p:oleObj>
          </a:graphicData>
        </a:graphic>
      </p:graphicFrame>
      <p:graphicFrame>
        <p:nvGraphicFramePr>
          <p:cNvPr id="1032" name="Object 8"/>
          <p:cNvGraphicFramePr>
            <a:graphicFrameLocks noChangeAspect="1"/>
          </p:cNvGraphicFramePr>
          <p:nvPr/>
        </p:nvGraphicFramePr>
        <p:xfrm>
          <a:off x="3131873" y="4929198"/>
          <a:ext cx="431800" cy="215900"/>
        </p:xfrm>
        <a:graphic>
          <a:graphicData uri="http://schemas.openxmlformats.org/presentationml/2006/ole">
            <p:oleObj spid="_x0000_s1032" name="方程式" r:id="rId7" imgW="431640" imgH="215640" progId="Equation.3">
              <p:embed/>
            </p:oleObj>
          </a:graphicData>
        </a:graphic>
      </p:graphicFrame>
      <p:graphicFrame>
        <p:nvGraphicFramePr>
          <p:cNvPr id="1033" name="Object 9"/>
          <p:cNvGraphicFramePr>
            <a:graphicFrameLocks noChangeAspect="1"/>
          </p:cNvGraphicFramePr>
          <p:nvPr/>
        </p:nvGraphicFramePr>
        <p:xfrm>
          <a:off x="3096958" y="4629160"/>
          <a:ext cx="431800" cy="228600"/>
        </p:xfrm>
        <a:graphic>
          <a:graphicData uri="http://schemas.openxmlformats.org/presentationml/2006/ole">
            <p:oleObj spid="_x0000_s1033" name="方程式" r:id="rId8" imgW="431640" imgH="228600" progId="Equation.3">
              <p:embed/>
            </p:oleObj>
          </a:graphicData>
        </a:graphic>
      </p:graphicFrame>
      <p:sp>
        <p:nvSpPr>
          <p:cNvPr id="17" name="手繪多邊形 16"/>
          <p:cNvSpPr/>
          <p:nvPr/>
        </p:nvSpPr>
        <p:spPr>
          <a:xfrm>
            <a:off x="2190321" y="4152378"/>
            <a:ext cx="4860099" cy="632564"/>
          </a:xfrm>
          <a:custGeom>
            <a:avLst/>
            <a:gdLst>
              <a:gd name="connsiteX0" fmla="*/ 0 w 4860099"/>
              <a:gd name="connsiteY0" fmla="*/ 519830 h 632564"/>
              <a:gd name="connsiteX1" fmla="*/ 2229633 w 4860099"/>
              <a:gd name="connsiteY1" fmla="*/ 18789 h 632564"/>
              <a:gd name="connsiteX2" fmla="*/ 4860099 w 4860099"/>
              <a:gd name="connsiteY2" fmla="*/ 632564 h 632564"/>
            </a:gdLst>
            <a:ahLst/>
            <a:cxnLst>
              <a:cxn ang="0">
                <a:pos x="connsiteX0" y="connsiteY0"/>
              </a:cxn>
              <a:cxn ang="0">
                <a:pos x="connsiteX1" y="connsiteY1"/>
              </a:cxn>
              <a:cxn ang="0">
                <a:pos x="connsiteX2" y="connsiteY2"/>
              </a:cxn>
            </a:cxnLst>
            <a:rect l="l" t="t" r="r" b="b"/>
            <a:pathLst>
              <a:path w="4860099" h="632564">
                <a:moveTo>
                  <a:pt x="0" y="519830"/>
                </a:moveTo>
                <a:cubicBezTo>
                  <a:pt x="709808" y="259915"/>
                  <a:pt x="1419617" y="0"/>
                  <a:pt x="2229633" y="18789"/>
                </a:cubicBezTo>
                <a:cubicBezTo>
                  <a:pt x="3039649" y="37578"/>
                  <a:pt x="3949874" y="335071"/>
                  <a:pt x="4860099" y="632564"/>
                </a:cubicBezTo>
              </a:path>
            </a:pathLst>
          </a:custGeom>
          <a:ln>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8" name="手繪多邊形 17"/>
          <p:cNvSpPr/>
          <p:nvPr/>
        </p:nvSpPr>
        <p:spPr>
          <a:xfrm>
            <a:off x="3079669" y="4144027"/>
            <a:ext cx="4233797" cy="603337"/>
          </a:xfrm>
          <a:custGeom>
            <a:avLst/>
            <a:gdLst>
              <a:gd name="connsiteX0" fmla="*/ 0 w 4233797"/>
              <a:gd name="connsiteY0" fmla="*/ 515655 h 603337"/>
              <a:gd name="connsiteX1" fmla="*/ 2404997 w 4233797"/>
              <a:gd name="connsiteY1" fmla="*/ 14614 h 603337"/>
              <a:gd name="connsiteX2" fmla="*/ 4233797 w 4233797"/>
              <a:gd name="connsiteY2" fmla="*/ 603337 h 603337"/>
            </a:gdLst>
            <a:ahLst/>
            <a:cxnLst>
              <a:cxn ang="0">
                <a:pos x="connsiteX0" y="connsiteY0"/>
              </a:cxn>
              <a:cxn ang="0">
                <a:pos x="connsiteX1" y="connsiteY1"/>
              </a:cxn>
              <a:cxn ang="0">
                <a:pos x="connsiteX2" y="connsiteY2"/>
              </a:cxn>
            </a:cxnLst>
            <a:rect l="l" t="t" r="r" b="b"/>
            <a:pathLst>
              <a:path w="4233797" h="603337">
                <a:moveTo>
                  <a:pt x="0" y="515655"/>
                </a:moveTo>
                <a:cubicBezTo>
                  <a:pt x="849682" y="257827"/>
                  <a:pt x="1699364" y="0"/>
                  <a:pt x="2404997" y="14614"/>
                </a:cubicBezTo>
                <a:cubicBezTo>
                  <a:pt x="3110630" y="29228"/>
                  <a:pt x="3672213" y="316282"/>
                  <a:pt x="4233797" y="603337"/>
                </a:cubicBezTo>
              </a:path>
            </a:pathLst>
          </a:custGeom>
          <a:ln>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9" name="手繪多邊形 18"/>
          <p:cNvSpPr/>
          <p:nvPr/>
        </p:nvSpPr>
        <p:spPr>
          <a:xfrm>
            <a:off x="2202847" y="5010411"/>
            <a:ext cx="4885151" cy="774526"/>
          </a:xfrm>
          <a:custGeom>
            <a:avLst/>
            <a:gdLst>
              <a:gd name="connsiteX0" fmla="*/ 0 w 4885151"/>
              <a:gd name="connsiteY0" fmla="*/ 62630 h 774526"/>
              <a:gd name="connsiteX1" fmla="*/ 2931090 w 4885151"/>
              <a:gd name="connsiteY1" fmla="*/ 764088 h 774526"/>
              <a:gd name="connsiteX2" fmla="*/ 4885151 w 4885151"/>
              <a:gd name="connsiteY2" fmla="*/ 0 h 774526"/>
            </a:gdLst>
            <a:ahLst/>
            <a:cxnLst>
              <a:cxn ang="0">
                <a:pos x="connsiteX0" y="connsiteY0"/>
              </a:cxn>
              <a:cxn ang="0">
                <a:pos x="connsiteX1" y="connsiteY1"/>
              </a:cxn>
              <a:cxn ang="0">
                <a:pos x="connsiteX2" y="connsiteY2"/>
              </a:cxn>
            </a:cxnLst>
            <a:rect l="l" t="t" r="r" b="b"/>
            <a:pathLst>
              <a:path w="4885151" h="774526">
                <a:moveTo>
                  <a:pt x="0" y="62630"/>
                </a:moveTo>
                <a:cubicBezTo>
                  <a:pt x="1058449" y="418578"/>
                  <a:pt x="2116898" y="774526"/>
                  <a:pt x="2931090" y="764088"/>
                </a:cubicBezTo>
                <a:cubicBezTo>
                  <a:pt x="3745282" y="753650"/>
                  <a:pt x="4315216" y="376825"/>
                  <a:pt x="4885151" y="0"/>
                </a:cubicBezTo>
              </a:path>
            </a:pathLst>
          </a:custGeom>
          <a:ln>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0" name="手繪多邊形 19"/>
          <p:cNvSpPr/>
          <p:nvPr/>
        </p:nvSpPr>
        <p:spPr>
          <a:xfrm>
            <a:off x="3067143" y="4960307"/>
            <a:ext cx="4321479" cy="912312"/>
          </a:xfrm>
          <a:custGeom>
            <a:avLst/>
            <a:gdLst>
              <a:gd name="connsiteX0" fmla="*/ 0 w 4321479"/>
              <a:gd name="connsiteY0" fmla="*/ 137786 h 912312"/>
              <a:gd name="connsiteX1" fmla="*/ 2868460 w 4321479"/>
              <a:gd name="connsiteY1" fmla="*/ 889348 h 912312"/>
              <a:gd name="connsiteX2" fmla="*/ 4321479 w 4321479"/>
              <a:gd name="connsiteY2" fmla="*/ 0 h 912312"/>
            </a:gdLst>
            <a:ahLst/>
            <a:cxnLst>
              <a:cxn ang="0">
                <a:pos x="connsiteX0" y="connsiteY0"/>
              </a:cxn>
              <a:cxn ang="0">
                <a:pos x="connsiteX1" y="connsiteY1"/>
              </a:cxn>
              <a:cxn ang="0">
                <a:pos x="connsiteX2" y="connsiteY2"/>
              </a:cxn>
            </a:cxnLst>
            <a:rect l="l" t="t" r="r" b="b"/>
            <a:pathLst>
              <a:path w="4321479" h="912312">
                <a:moveTo>
                  <a:pt x="0" y="137786"/>
                </a:moveTo>
                <a:cubicBezTo>
                  <a:pt x="1074107" y="525049"/>
                  <a:pt x="2148214" y="912312"/>
                  <a:pt x="2868460" y="889348"/>
                </a:cubicBezTo>
                <a:cubicBezTo>
                  <a:pt x="3588706" y="866384"/>
                  <a:pt x="3955092" y="433192"/>
                  <a:pt x="4321479" y="0"/>
                </a:cubicBezTo>
              </a:path>
            </a:pathLst>
          </a:custGeom>
          <a:ln>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011222"/>
          </a:xfrm>
        </p:spPr>
        <p:txBody>
          <a:bodyPr/>
          <a:lstStyle/>
          <a:p>
            <a:r>
              <a:rPr lang="en-US" altLang="zh-TW" i="1" dirty="0" smtClean="0"/>
              <a:t>OpenGL</a:t>
            </a:r>
            <a:r>
              <a:rPr lang="zh-TW" altLang="en-US" dirty="0" smtClean="0"/>
              <a:t>的混合指令</a:t>
            </a:r>
            <a:endParaRPr lang="zh-TW" altLang="en-US" dirty="0"/>
          </a:p>
        </p:txBody>
      </p:sp>
      <p:sp>
        <p:nvSpPr>
          <p:cNvPr id="3" name="內容版面配置區 2"/>
          <p:cNvSpPr>
            <a:spLocks noGrp="1"/>
          </p:cNvSpPr>
          <p:nvPr>
            <p:ph idx="1"/>
          </p:nvPr>
        </p:nvSpPr>
        <p:spPr>
          <a:xfrm>
            <a:off x="468313" y="1428736"/>
            <a:ext cx="8229600" cy="4726003"/>
          </a:xfrm>
        </p:spPr>
        <p:txBody>
          <a:bodyPr/>
          <a:lstStyle/>
          <a:p>
            <a:r>
              <a:rPr lang="en-US" altLang="zh-TW" dirty="0" err="1" smtClean="0"/>
              <a:t>glBlendFunc</a:t>
            </a:r>
            <a:r>
              <a:rPr lang="zh-TW" altLang="en-US" dirty="0" smtClean="0"/>
              <a:t>指令：</a:t>
            </a:r>
            <a:endParaRPr lang="en-US" altLang="zh-TW" dirty="0" smtClean="0"/>
          </a:p>
          <a:p>
            <a:pPr lvl="1"/>
            <a:r>
              <a:rPr lang="zh-TW" altLang="en-US" dirty="0" smtClean="0"/>
              <a:t>功能：設定混合的計算方式</a:t>
            </a:r>
            <a:endParaRPr lang="en-US" altLang="zh-TW" dirty="0" smtClean="0"/>
          </a:p>
          <a:p>
            <a:pPr lvl="1"/>
            <a:r>
              <a:rPr lang="zh-TW" altLang="en-US" dirty="0" smtClean="0"/>
              <a:t>用法：</a:t>
            </a:r>
            <a:r>
              <a:rPr lang="en-US" altLang="zh-TW" dirty="0" err="1" smtClean="0"/>
              <a:t>glBlendFunc</a:t>
            </a:r>
            <a:r>
              <a:rPr lang="en-US" altLang="zh-TW" dirty="0" smtClean="0"/>
              <a:t>(</a:t>
            </a:r>
            <a:r>
              <a:rPr lang="en-US" altLang="zh-TW" dirty="0" err="1" smtClean="0"/>
              <a:t>sfactor</a:t>
            </a:r>
            <a:r>
              <a:rPr lang="en-US" altLang="zh-TW" dirty="0" smtClean="0"/>
              <a:t>, </a:t>
            </a:r>
            <a:r>
              <a:rPr lang="en-US" altLang="zh-TW" dirty="0" err="1" smtClean="0"/>
              <a:t>dfactor</a:t>
            </a:r>
            <a:r>
              <a:rPr lang="en-US" altLang="zh-TW" dirty="0" smtClean="0"/>
              <a:t>)</a:t>
            </a:r>
          </a:p>
          <a:p>
            <a:pPr lvl="2"/>
            <a:r>
              <a:rPr lang="en-US" altLang="zh-TW" dirty="0" err="1" smtClean="0"/>
              <a:t>sfactor</a:t>
            </a:r>
            <a:r>
              <a:rPr lang="en-US" altLang="zh-TW" dirty="0" smtClean="0"/>
              <a:t>: </a:t>
            </a:r>
            <a:r>
              <a:rPr lang="zh-TW" altLang="en-US" dirty="0" smtClean="0"/>
              <a:t>指定來源像素</a:t>
            </a:r>
            <a:r>
              <a:rPr lang="en-US" altLang="zh-TW" dirty="0" smtClean="0"/>
              <a:t>(</a:t>
            </a:r>
            <a:r>
              <a:rPr lang="zh-TW" altLang="en-US" dirty="0" smtClean="0"/>
              <a:t>即新加的</a:t>
            </a:r>
            <a:r>
              <a:rPr lang="en-US" altLang="zh-TW" dirty="0" smtClean="0"/>
              <a:t>3D</a:t>
            </a:r>
            <a:r>
              <a:rPr lang="zh-TW" altLang="en-US" dirty="0" smtClean="0"/>
              <a:t>物件</a:t>
            </a:r>
            <a:r>
              <a:rPr lang="en-US" altLang="zh-TW" dirty="0" smtClean="0"/>
              <a:t>)</a:t>
            </a:r>
            <a:r>
              <a:rPr lang="zh-TW" altLang="en-US" dirty="0" smtClean="0"/>
              <a:t>的混合係數</a:t>
            </a:r>
            <a:endParaRPr lang="en-US" altLang="zh-TW" dirty="0" smtClean="0"/>
          </a:p>
          <a:p>
            <a:pPr lvl="2"/>
            <a:r>
              <a:rPr lang="en-US" altLang="zh-TW" dirty="0" err="1" smtClean="0"/>
              <a:t>dfactor</a:t>
            </a:r>
            <a:r>
              <a:rPr lang="en-US" altLang="zh-TW" dirty="0" smtClean="0"/>
              <a:t>: </a:t>
            </a:r>
            <a:r>
              <a:rPr lang="zh-TW" altLang="en-US" dirty="0" smtClean="0"/>
              <a:t>指定目的像素</a:t>
            </a:r>
            <a:r>
              <a:rPr lang="en-US" altLang="zh-TW" dirty="0" smtClean="0"/>
              <a:t>(</a:t>
            </a:r>
            <a:r>
              <a:rPr lang="zh-TW" altLang="en-US" dirty="0" smtClean="0"/>
              <a:t>即</a:t>
            </a:r>
            <a:r>
              <a:rPr lang="en-US" altLang="zh-TW" dirty="0" smtClean="0"/>
              <a:t>frame buffer)</a:t>
            </a:r>
            <a:r>
              <a:rPr lang="zh-TW" altLang="en-US" dirty="0" smtClean="0"/>
              <a:t>的混合係數</a:t>
            </a:r>
            <a:endParaRPr lang="zh-TW" altLang="en-US" dirty="0"/>
          </a:p>
        </p:txBody>
      </p:sp>
      <p:sp>
        <p:nvSpPr>
          <p:cNvPr id="4" name="投影片編號版面配置區 3"/>
          <p:cNvSpPr>
            <a:spLocks noGrp="1"/>
          </p:cNvSpPr>
          <p:nvPr>
            <p:ph type="sldNum" sz="quarter" idx="12"/>
          </p:nvPr>
        </p:nvSpPr>
        <p:spPr/>
        <p:txBody>
          <a:bodyPr/>
          <a:lstStyle/>
          <a:p>
            <a:fld id="{27207C00-BE8D-4B81-AB28-04AA0221EAC8}" type="slidenum">
              <a:rPr lang="zh-TW" altLang="en-US" smtClean="0"/>
              <a:pPr/>
              <a:t>30</a:t>
            </a:fld>
            <a:endParaRPr lang="zh-TW" altLang="en-US"/>
          </a:p>
        </p:txBody>
      </p:sp>
      <p:pic>
        <p:nvPicPr>
          <p:cNvPr id="6" name="圖片 5" descr="0temp.jpg"/>
          <p:cNvPicPr>
            <a:picLocks noChangeAspect="1"/>
          </p:cNvPicPr>
          <p:nvPr/>
        </p:nvPicPr>
        <p:blipFill>
          <a:blip r:embed="rId2" cstate="print"/>
          <a:stretch>
            <a:fillRect/>
          </a:stretch>
        </p:blipFill>
        <p:spPr>
          <a:xfrm>
            <a:off x="6286512" y="4120900"/>
            <a:ext cx="1745754" cy="1440000"/>
          </a:xfrm>
          <a:prstGeom prst="rect">
            <a:avLst/>
          </a:prstGeom>
        </p:spPr>
      </p:pic>
      <p:pic>
        <p:nvPicPr>
          <p:cNvPr id="7" name="圖片 6" descr="0temp.jpg"/>
          <p:cNvPicPr>
            <a:picLocks noChangeAspect="1"/>
          </p:cNvPicPr>
          <p:nvPr/>
        </p:nvPicPr>
        <p:blipFill>
          <a:blip r:embed="rId3" cstate="print"/>
          <a:stretch>
            <a:fillRect/>
          </a:stretch>
        </p:blipFill>
        <p:spPr>
          <a:xfrm>
            <a:off x="1428728" y="4120900"/>
            <a:ext cx="1745754" cy="1440000"/>
          </a:xfrm>
          <a:prstGeom prst="rect">
            <a:avLst/>
          </a:prstGeom>
        </p:spPr>
      </p:pic>
      <p:pic>
        <p:nvPicPr>
          <p:cNvPr id="8" name="圖片 7" descr="0temp.jpg"/>
          <p:cNvPicPr>
            <a:picLocks noChangeAspect="1"/>
          </p:cNvPicPr>
          <p:nvPr/>
        </p:nvPicPr>
        <p:blipFill>
          <a:blip r:embed="rId4" cstate="print"/>
          <a:stretch>
            <a:fillRect/>
          </a:stretch>
        </p:blipFill>
        <p:spPr>
          <a:xfrm>
            <a:off x="3784708" y="4132140"/>
            <a:ext cx="1745754" cy="1440000"/>
          </a:xfrm>
          <a:prstGeom prst="rect">
            <a:avLst/>
          </a:prstGeom>
          <a:effectLst>
            <a:outerShdw blurRad="50800" dist="38100" dir="2700000" algn="tl" rotWithShape="0">
              <a:prstClr val="black">
                <a:alpha val="40000"/>
              </a:prstClr>
            </a:outerShdw>
          </a:effectLst>
        </p:spPr>
      </p:pic>
      <p:sp>
        <p:nvSpPr>
          <p:cNvPr id="9" name="加號 8"/>
          <p:cNvSpPr/>
          <p:nvPr/>
        </p:nvSpPr>
        <p:spPr>
          <a:xfrm>
            <a:off x="3332502" y="4691118"/>
            <a:ext cx="285752" cy="264418"/>
          </a:xfrm>
          <a:prstGeom prst="mathPlus">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0" name="等於 9"/>
          <p:cNvSpPr/>
          <p:nvPr/>
        </p:nvSpPr>
        <p:spPr>
          <a:xfrm>
            <a:off x="5786446" y="4703644"/>
            <a:ext cx="285752" cy="214314"/>
          </a:xfrm>
          <a:prstGeom prst="mathEqual">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solidFill>
                <a:schemeClr val="tx1"/>
              </a:solidFill>
            </a:endParaRPr>
          </a:p>
        </p:txBody>
      </p:sp>
      <p:sp>
        <p:nvSpPr>
          <p:cNvPr id="11" name="文字方塊 10"/>
          <p:cNvSpPr txBox="1"/>
          <p:nvPr/>
        </p:nvSpPr>
        <p:spPr>
          <a:xfrm>
            <a:off x="1643042" y="5643578"/>
            <a:ext cx="6572296" cy="369332"/>
          </a:xfrm>
          <a:prstGeom prst="rect">
            <a:avLst/>
          </a:prstGeom>
          <a:noFill/>
        </p:spPr>
        <p:txBody>
          <a:bodyPr wrap="square" rtlCol="0">
            <a:spAutoFit/>
          </a:bodyPr>
          <a:lstStyle/>
          <a:p>
            <a:r>
              <a:rPr lang="en-US" altLang="zh-TW" dirty="0" err="1" smtClean="0">
                <a:solidFill>
                  <a:srgbClr val="FF0000"/>
                </a:solidFill>
              </a:rPr>
              <a:t>C</a:t>
            </a:r>
            <a:r>
              <a:rPr lang="en-US" altLang="zh-TW" baseline="-25000" dirty="0" err="1" smtClean="0">
                <a:solidFill>
                  <a:srgbClr val="FF0000"/>
                </a:solidFill>
              </a:rPr>
              <a:t>d</a:t>
            </a:r>
            <a:r>
              <a:rPr lang="en-US" altLang="zh-TW" dirty="0" smtClean="0">
                <a:solidFill>
                  <a:srgbClr val="FF0000"/>
                </a:solidFill>
              </a:rPr>
              <a:t> x </a:t>
            </a:r>
            <a:r>
              <a:rPr lang="en-US" altLang="zh-TW" dirty="0" err="1" smtClean="0">
                <a:solidFill>
                  <a:srgbClr val="FF0000"/>
                </a:solidFill>
              </a:rPr>
              <a:t>dfactor</a:t>
            </a:r>
            <a:r>
              <a:rPr lang="en-US" altLang="zh-TW" dirty="0" smtClean="0">
                <a:solidFill>
                  <a:srgbClr val="FF0000"/>
                </a:solidFill>
              </a:rPr>
              <a:t>        +         C</a:t>
            </a:r>
            <a:r>
              <a:rPr lang="en-US" altLang="zh-TW" baseline="-25000" dirty="0" smtClean="0">
                <a:solidFill>
                  <a:srgbClr val="FF0000"/>
                </a:solidFill>
              </a:rPr>
              <a:t>s</a:t>
            </a:r>
            <a:r>
              <a:rPr lang="en-US" altLang="zh-TW" dirty="0" smtClean="0">
                <a:solidFill>
                  <a:srgbClr val="FF0000"/>
                </a:solidFill>
              </a:rPr>
              <a:t> x </a:t>
            </a:r>
            <a:r>
              <a:rPr lang="en-US" altLang="zh-TW" dirty="0" err="1" smtClean="0">
                <a:solidFill>
                  <a:srgbClr val="FF0000"/>
                </a:solidFill>
              </a:rPr>
              <a:t>sfactor</a:t>
            </a:r>
            <a:r>
              <a:rPr lang="en-US" altLang="zh-TW" dirty="0" smtClean="0">
                <a:solidFill>
                  <a:srgbClr val="FF0000"/>
                </a:solidFill>
              </a:rPr>
              <a:t>         =               </a:t>
            </a:r>
            <a:r>
              <a:rPr lang="en-US" altLang="zh-TW" dirty="0" err="1" smtClean="0">
                <a:solidFill>
                  <a:srgbClr val="FF0000"/>
                </a:solidFill>
              </a:rPr>
              <a:t>C</a:t>
            </a:r>
            <a:r>
              <a:rPr lang="en-US" altLang="zh-TW" baseline="-25000" dirty="0" err="1" smtClean="0">
                <a:solidFill>
                  <a:srgbClr val="FF0000"/>
                </a:solidFill>
              </a:rPr>
              <a:t>final</a:t>
            </a:r>
            <a:r>
              <a:rPr lang="en-US" altLang="zh-TW" dirty="0" smtClean="0">
                <a:solidFill>
                  <a:srgbClr val="FF0000"/>
                </a:solidFill>
              </a:rPr>
              <a:t>     </a:t>
            </a:r>
            <a:endParaRPr lang="zh-TW" altLang="en-US" dirty="0">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500043"/>
            <a:ext cx="8229600" cy="5654696"/>
          </a:xfrm>
        </p:spPr>
        <p:txBody>
          <a:bodyPr/>
          <a:lstStyle/>
          <a:p>
            <a:pPr lvl="1"/>
            <a:r>
              <a:rPr lang="zh-TW" altLang="en-US" dirty="0" smtClean="0"/>
              <a:t>可供使用的混合係數</a:t>
            </a:r>
            <a:endParaRPr lang="zh-TW" altLang="en-US" dirty="0"/>
          </a:p>
        </p:txBody>
      </p:sp>
      <p:sp>
        <p:nvSpPr>
          <p:cNvPr id="4" name="投影片編號版面配置區 3"/>
          <p:cNvSpPr>
            <a:spLocks noGrp="1"/>
          </p:cNvSpPr>
          <p:nvPr>
            <p:ph type="sldNum" sz="quarter" idx="12"/>
          </p:nvPr>
        </p:nvSpPr>
        <p:spPr/>
        <p:txBody>
          <a:bodyPr/>
          <a:lstStyle/>
          <a:p>
            <a:fld id="{27207C00-BE8D-4B81-AB28-04AA0221EAC8}" type="slidenum">
              <a:rPr lang="zh-TW" altLang="en-US" smtClean="0"/>
              <a:pPr/>
              <a:t>31</a:t>
            </a:fld>
            <a:endParaRPr lang="zh-TW" altLang="en-US"/>
          </a:p>
        </p:txBody>
      </p:sp>
      <p:graphicFrame>
        <p:nvGraphicFramePr>
          <p:cNvPr id="5" name="表格 4"/>
          <p:cNvGraphicFramePr>
            <a:graphicFrameLocks noGrp="1"/>
          </p:cNvGraphicFramePr>
          <p:nvPr/>
        </p:nvGraphicFramePr>
        <p:xfrm>
          <a:off x="928662" y="1142984"/>
          <a:ext cx="7643866" cy="4658360"/>
        </p:xfrm>
        <a:graphic>
          <a:graphicData uri="http://schemas.openxmlformats.org/drawingml/2006/table">
            <a:tbl>
              <a:tblPr firstRow="1" bandRow="1">
                <a:tableStyleId>{5C22544A-7EE6-4342-B048-85BDC9FD1C3A}</a:tableStyleId>
              </a:tblPr>
              <a:tblGrid>
                <a:gridCol w="2786082"/>
                <a:gridCol w="1697339"/>
                <a:gridCol w="3160445"/>
              </a:tblGrid>
              <a:tr h="370840">
                <a:tc>
                  <a:txBody>
                    <a:bodyPr/>
                    <a:lstStyle/>
                    <a:p>
                      <a:pPr algn="ctr"/>
                      <a:r>
                        <a:rPr lang="zh-TW" altLang="en-US" sz="1600" b="0" cap="none" spc="0" dirty="0" smtClean="0">
                          <a:ln>
                            <a:noFill/>
                          </a:ln>
                          <a:solidFill>
                            <a:srgbClr val="660066"/>
                          </a:solidFill>
                          <a:effectLst/>
                        </a:rPr>
                        <a:t>可用的常數</a:t>
                      </a:r>
                      <a:endParaRPr lang="zh-TW" altLang="en-US" sz="16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zh-TW" altLang="en-US" sz="1600" b="0" cap="none" spc="0" dirty="0" smtClean="0">
                          <a:ln>
                            <a:noFill/>
                          </a:ln>
                          <a:solidFill>
                            <a:srgbClr val="660066"/>
                          </a:solidFill>
                          <a:effectLst/>
                        </a:rPr>
                        <a:t>可使用的</a:t>
                      </a:r>
                      <a:endParaRPr lang="en-US" altLang="zh-TW" sz="1600" b="0" cap="none" spc="0" dirty="0" smtClean="0">
                        <a:ln>
                          <a:noFill/>
                        </a:ln>
                        <a:solidFill>
                          <a:srgbClr val="660066"/>
                        </a:solidFill>
                        <a:effectLst/>
                      </a:endParaRPr>
                    </a:p>
                    <a:p>
                      <a:pPr algn="ctr"/>
                      <a:r>
                        <a:rPr lang="zh-TW" altLang="en-US" sz="1600" b="0" cap="none" spc="0" dirty="0" smtClean="0">
                          <a:ln>
                            <a:noFill/>
                          </a:ln>
                          <a:solidFill>
                            <a:srgbClr val="660066"/>
                          </a:solidFill>
                          <a:effectLst/>
                        </a:rPr>
                        <a:t>混合係數</a:t>
                      </a:r>
                      <a:endParaRPr lang="zh-TW" altLang="en-US" sz="16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600" b="0" cap="none" spc="0" dirty="0" smtClean="0">
                          <a:ln>
                            <a:noFill/>
                          </a:ln>
                          <a:solidFill>
                            <a:srgbClr val="660066"/>
                          </a:solidFill>
                          <a:effectLst/>
                        </a:rPr>
                        <a:t>混合係數</a:t>
                      </a:r>
                      <a:endParaRPr lang="zh-TW" altLang="en-US" sz="16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370840">
                <a:tc>
                  <a:txBody>
                    <a:bodyPr/>
                    <a:lstStyle/>
                    <a:p>
                      <a:r>
                        <a:rPr lang="en-US" altLang="zh-TW" sz="1400" b="0" cap="none" spc="0" dirty="0" smtClean="0">
                          <a:ln>
                            <a:noFill/>
                          </a:ln>
                          <a:solidFill>
                            <a:srgbClr val="660066"/>
                          </a:solidFill>
                          <a:effectLst/>
                          <a:latin typeface="+mn-lt"/>
                        </a:rPr>
                        <a:t>GL_ZERO</a:t>
                      </a:r>
                      <a:endParaRPr lang="zh-TW" altLang="en-US" sz="1400" b="0" cap="none" spc="0" dirty="0">
                        <a:ln>
                          <a:noFill/>
                        </a:ln>
                        <a:solidFill>
                          <a:srgbClr val="660066"/>
                        </a:solidFill>
                        <a:effectLst/>
                        <a:latin typeface="+mn-l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b="0" cap="none" spc="0" dirty="0" err="1" smtClean="0">
                          <a:ln>
                            <a:noFill/>
                          </a:ln>
                          <a:solidFill>
                            <a:srgbClr val="660066"/>
                          </a:solidFill>
                          <a:effectLst/>
                        </a:rPr>
                        <a:t>sfactor</a:t>
                      </a:r>
                      <a:r>
                        <a:rPr lang="en-US" altLang="zh-TW" sz="1400" b="0" cap="none" spc="0" dirty="0" smtClean="0">
                          <a:ln>
                            <a:noFill/>
                          </a:ln>
                          <a:solidFill>
                            <a:srgbClr val="660066"/>
                          </a:solidFill>
                          <a:effectLst/>
                        </a:rPr>
                        <a:t> or </a:t>
                      </a:r>
                      <a:r>
                        <a:rPr lang="en-US" altLang="zh-TW" sz="1400" b="0" cap="none" spc="0" dirty="0" err="1" smtClean="0">
                          <a:ln>
                            <a:noFill/>
                          </a:ln>
                          <a:solidFill>
                            <a:srgbClr val="660066"/>
                          </a:solidFill>
                          <a:effectLst/>
                        </a:rPr>
                        <a:t>dfactor</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b="0" cap="none" spc="0" dirty="0" smtClean="0">
                          <a:ln>
                            <a:noFill/>
                          </a:ln>
                          <a:solidFill>
                            <a:srgbClr val="660066"/>
                          </a:solidFill>
                          <a:effectLst/>
                        </a:rPr>
                        <a:t>(0, 0, 0, 0)</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370840">
                <a:tc>
                  <a:txBody>
                    <a:bodyPr/>
                    <a:lstStyle/>
                    <a:p>
                      <a:r>
                        <a:rPr lang="en-US" altLang="zh-TW" sz="1400" b="0" cap="none" spc="0" dirty="0" smtClean="0">
                          <a:ln>
                            <a:noFill/>
                          </a:ln>
                          <a:solidFill>
                            <a:srgbClr val="660066"/>
                          </a:solidFill>
                          <a:effectLst/>
                          <a:latin typeface="+mn-lt"/>
                        </a:rPr>
                        <a:t>GL_ONE</a:t>
                      </a:r>
                      <a:endParaRPr lang="zh-TW" altLang="en-US" sz="1400" b="0" cap="none" spc="0" dirty="0">
                        <a:ln>
                          <a:noFill/>
                        </a:ln>
                        <a:solidFill>
                          <a:srgbClr val="660066"/>
                        </a:solidFill>
                        <a:effectLst/>
                        <a:latin typeface="+mn-l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b="0" cap="none" spc="0" dirty="0" err="1" smtClean="0">
                          <a:ln>
                            <a:noFill/>
                          </a:ln>
                          <a:solidFill>
                            <a:srgbClr val="660066"/>
                          </a:solidFill>
                          <a:effectLst/>
                        </a:rPr>
                        <a:t>sfactor</a:t>
                      </a:r>
                      <a:r>
                        <a:rPr lang="en-US" altLang="zh-TW" sz="1400" b="0" cap="none" spc="0" dirty="0" smtClean="0">
                          <a:ln>
                            <a:noFill/>
                          </a:ln>
                          <a:solidFill>
                            <a:srgbClr val="660066"/>
                          </a:solidFill>
                          <a:effectLst/>
                        </a:rPr>
                        <a:t> or </a:t>
                      </a:r>
                      <a:r>
                        <a:rPr lang="en-US" altLang="zh-TW" sz="1400" b="0" cap="none" spc="0" dirty="0" err="1" smtClean="0">
                          <a:ln>
                            <a:noFill/>
                          </a:ln>
                          <a:solidFill>
                            <a:srgbClr val="660066"/>
                          </a:solidFill>
                          <a:effectLst/>
                        </a:rPr>
                        <a:t>dfactor</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b="0" cap="none" spc="0" dirty="0" smtClean="0">
                          <a:ln>
                            <a:noFill/>
                          </a:ln>
                          <a:solidFill>
                            <a:srgbClr val="660066"/>
                          </a:solidFill>
                          <a:effectLst/>
                        </a:rPr>
                        <a:t>(1, 1, 1, 1)</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370840">
                <a:tc>
                  <a:txBody>
                    <a:bodyPr/>
                    <a:lstStyle/>
                    <a:p>
                      <a:r>
                        <a:rPr lang="en-US" altLang="zh-TW" sz="1400" b="0" cap="none" spc="0" dirty="0" smtClean="0">
                          <a:ln>
                            <a:noFill/>
                          </a:ln>
                          <a:solidFill>
                            <a:srgbClr val="660066"/>
                          </a:solidFill>
                          <a:effectLst/>
                          <a:latin typeface="+mn-lt"/>
                        </a:rPr>
                        <a:t>GL_DST_COLOR</a:t>
                      </a:r>
                      <a:endParaRPr lang="zh-TW" altLang="en-US" sz="1400" b="0" cap="none" spc="0" dirty="0">
                        <a:ln>
                          <a:noFill/>
                        </a:ln>
                        <a:solidFill>
                          <a:srgbClr val="660066"/>
                        </a:solidFill>
                        <a:effectLst/>
                        <a:latin typeface="+mn-l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b="0" cap="none" spc="0" dirty="0" err="1" smtClean="0">
                          <a:ln>
                            <a:noFill/>
                          </a:ln>
                          <a:solidFill>
                            <a:srgbClr val="660066"/>
                          </a:solidFill>
                          <a:effectLst/>
                        </a:rPr>
                        <a:t>sfactor</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b="0" cap="none" spc="0" dirty="0" smtClean="0">
                          <a:ln>
                            <a:noFill/>
                          </a:ln>
                          <a:solidFill>
                            <a:srgbClr val="660066"/>
                          </a:solidFill>
                          <a:effectLst/>
                        </a:rPr>
                        <a:t>(R</a:t>
                      </a:r>
                      <a:r>
                        <a:rPr lang="en-US" altLang="zh-TW" sz="1400" b="0" cap="none" spc="0" baseline="-25000" dirty="0" smtClean="0">
                          <a:ln>
                            <a:noFill/>
                          </a:ln>
                          <a:solidFill>
                            <a:srgbClr val="660066"/>
                          </a:solidFill>
                          <a:effectLst/>
                        </a:rPr>
                        <a:t>d</a:t>
                      </a:r>
                      <a:r>
                        <a:rPr lang="en-US" altLang="zh-TW" sz="1400" b="0" cap="none" spc="0" dirty="0" smtClean="0">
                          <a:ln>
                            <a:noFill/>
                          </a:ln>
                          <a:solidFill>
                            <a:srgbClr val="660066"/>
                          </a:solidFill>
                          <a:effectLst/>
                        </a:rPr>
                        <a:t>, </a:t>
                      </a:r>
                      <a:r>
                        <a:rPr lang="en-US" altLang="zh-TW" sz="1400" b="0" cap="none" spc="0" dirty="0" err="1" smtClean="0">
                          <a:ln>
                            <a:noFill/>
                          </a:ln>
                          <a:solidFill>
                            <a:srgbClr val="660066"/>
                          </a:solidFill>
                          <a:effectLst/>
                        </a:rPr>
                        <a:t>G</a:t>
                      </a:r>
                      <a:r>
                        <a:rPr lang="en-US" altLang="zh-TW" sz="1400" b="0" cap="none" spc="0" baseline="-25000" dirty="0" err="1" smtClean="0">
                          <a:ln>
                            <a:noFill/>
                          </a:ln>
                          <a:solidFill>
                            <a:srgbClr val="660066"/>
                          </a:solidFill>
                          <a:effectLst/>
                        </a:rPr>
                        <a:t>d</a:t>
                      </a:r>
                      <a:r>
                        <a:rPr lang="en-US" altLang="zh-TW" sz="1400" b="0" cap="none" spc="0" dirty="0" smtClean="0">
                          <a:ln>
                            <a:noFill/>
                          </a:ln>
                          <a:solidFill>
                            <a:srgbClr val="660066"/>
                          </a:solidFill>
                          <a:effectLst/>
                        </a:rPr>
                        <a:t>, </a:t>
                      </a:r>
                      <a:r>
                        <a:rPr lang="en-US" altLang="zh-TW" sz="1400" b="0" cap="none" spc="0" dirty="0" err="1" smtClean="0">
                          <a:ln>
                            <a:noFill/>
                          </a:ln>
                          <a:solidFill>
                            <a:srgbClr val="660066"/>
                          </a:solidFill>
                          <a:effectLst/>
                        </a:rPr>
                        <a:t>B</a:t>
                      </a:r>
                      <a:r>
                        <a:rPr lang="en-US" altLang="zh-TW" sz="1400" b="0" cap="none" spc="0" baseline="-25000" dirty="0" err="1" smtClean="0">
                          <a:ln>
                            <a:noFill/>
                          </a:ln>
                          <a:solidFill>
                            <a:srgbClr val="660066"/>
                          </a:solidFill>
                          <a:effectLst/>
                        </a:rPr>
                        <a:t>d</a:t>
                      </a:r>
                      <a:r>
                        <a:rPr lang="en-US" altLang="zh-TW" sz="1400" b="0" cap="none" spc="0" dirty="0" smtClean="0">
                          <a:ln>
                            <a:noFill/>
                          </a:ln>
                          <a:solidFill>
                            <a:srgbClr val="660066"/>
                          </a:solidFill>
                          <a:effectLst/>
                        </a:rPr>
                        <a:t>, A</a:t>
                      </a:r>
                      <a:r>
                        <a:rPr lang="en-US" altLang="zh-TW" sz="1400" b="0" cap="none" spc="0" baseline="-25000" dirty="0" smtClean="0">
                          <a:ln>
                            <a:noFill/>
                          </a:ln>
                          <a:solidFill>
                            <a:srgbClr val="660066"/>
                          </a:solidFill>
                          <a:effectLst/>
                        </a:rPr>
                        <a:t>d</a:t>
                      </a:r>
                      <a:r>
                        <a:rPr lang="en-US" altLang="zh-TW" sz="1400" b="0" cap="none" spc="0" dirty="0" smtClean="0">
                          <a:ln>
                            <a:noFill/>
                          </a:ln>
                          <a:solidFill>
                            <a:srgbClr val="660066"/>
                          </a:solidFill>
                          <a:effectLst/>
                        </a:rPr>
                        <a:t>)</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370840">
                <a:tc>
                  <a:txBody>
                    <a:bodyPr/>
                    <a:lstStyle/>
                    <a:p>
                      <a:r>
                        <a:rPr lang="en-US" altLang="zh-TW" sz="1400" b="0" cap="none" spc="0" dirty="0" smtClean="0">
                          <a:ln>
                            <a:noFill/>
                          </a:ln>
                          <a:solidFill>
                            <a:srgbClr val="660066"/>
                          </a:solidFill>
                          <a:effectLst/>
                          <a:latin typeface="+mn-lt"/>
                        </a:rPr>
                        <a:t>GL_SRC_COLOR</a:t>
                      </a:r>
                      <a:endParaRPr lang="zh-TW" altLang="en-US" sz="1400" b="0" cap="none" spc="0" dirty="0">
                        <a:ln>
                          <a:noFill/>
                        </a:ln>
                        <a:solidFill>
                          <a:srgbClr val="660066"/>
                        </a:solidFill>
                        <a:effectLst/>
                        <a:latin typeface="+mn-l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b="0" cap="none" spc="0" dirty="0" err="1" smtClean="0">
                          <a:ln>
                            <a:noFill/>
                          </a:ln>
                          <a:solidFill>
                            <a:srgbClr val="660066"/>
                          </a:solidFill>
                          <a:effectLst/>
                        </a:rPr>
                        <a:t>dfactor</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b="0" cap="none" spc="0" dirty="0" smtClean="0">
                          <a:ln>
                            <a:noFill/>
                          </a:ln>
                          <a:solidFill>
                            <a:srgbClr val="660066"/>
                          </a:solidFill>
                          <a:effectLst/>
                        </a:rPr>
                        <a:t>(R</a:t>
                      </a:r>
                      <a:r>
                        <a:rPr lang="en-US" altLang="zh-TW" sz="1400" b="0" cap="none" spc="0" baseline="-25000" dirty="0" smtClean="0">
                          <a:ln>
                            <a:noFill/>
                          </a:ln>
                          <a:solidFill>
                            <a:srgbClr val="660066"/>
                          </a:solidFill>
                          <a:effectLst/>
                        </a:rPr>
                        <a:t>s</a:t>
                      </a:r>
                      <a:r>
                        <a:rPr lang="en-US" altLang="zh-TW" sz="1400" b="0" cap="none" spc="0" dirty="0" smtClean="0">
                          <a:ln>
                            <a:noFill/>
                          </a:ln>
                          <a:solidFill>
                            <a:srgbClr val="660066"/>
                          </a:solidFill>
                          <a:effectLst/>
                        </a:rPr>
                        <a:t>, G</a:t>
                      </a:r>
                      <a:r>
                        <a:rPr lang="en-US" altLang="zh-TW" sz="1400" b="0" cap="none" spc="0" baseline="-25000" dirty="0" smtClean="0">
                          <a:ln>
                            <a:noFill/>
                          </a:ln>
                          <a:solidFill>
                            <a:srgbClr val="660066"/>
                          </a:solidFill>
                          <a:effectLst/>
                        </a:rPr>
                        <a:t>s</a:t>
                      </a:r>
                      <a:r>
                        <a:rPr lang="en-US" altLang="zh-TW" sz="1400" b="0" cap="none" spc="0" dirty="0" smtClean="0">
                          <a:ln>
                            <a:noFill/>
                          </a:ln>
                          <a:solidFill>
                            <a:srgbClr val="660066"/>
                          </a:solidFill>
                          <a:effectLst/>
                        </a:rPr>
                        <a:t>, B</a:t>
                      </a:r>
                      <a:r>
                        <a:rPr lang="en-US" altLang="zh-TW" sz="1400" b="0" cap="none" spc="0" baseline="-25000" dirty="0" smtClean="0">
                          <a:ln>
                            <a:noFill/>
                          </a:ln>
                          <a:solidFill>
                            <a:srgbClr val="660066"/>
                          </a:solidFill>
                          <a:effectLst/>
                        </a:rPr>
                        <a:t>s</a:t>
                      </a:r>
                      <a:r>
                        <a:rPr lang="en-US" altLang="zh-TW" sz="1400" b="0" cap="none" spc="0" dirty="0" smtClean="0">
                          <a:ln>
                            <a:noFill/>
                          </a:ln>
                          <a:solidFill>
                            <a:srgbClr val="660066"/>
                          </a:solidFill>
                          <a:effectLst/>
                        </a:rPr>
                        <a:t>, A</a:t>
                      </a:r>
                      <a:r>
                        <a:rPr lang="en-US" altLang="zh-TW" sz="1400" b="0" cap="none" spc="0" baseline="-25000" dirty="0" smtClean="0">
                          <a:ln>
                            <a:noFill/>
                          </a:ln>
                          <a:solidFill>
                            <a:srgbClr val="660066"/>
                          </a:solidFill>
                          <a:effectLst/>
                        </a:rPr>
                        <a:t>s</a:t>
                      </a:r>
                      <a:r>
                        <a:rPr lang="en-US" altLang="zh-TW" sz="1400" b="0" cap="none" spc="0" dirty="0" smtClean="0">
                          <a:ln>
                            <a:noFill/>
                          </a:ln>
                          <a:solidFill>
                            <a:srgbClr val="660066"/>
                          </a:solidFill>
                          <a:effectLst/>
                        </a:rPr>
                        <a:t>)</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370840">
                <a:tc>
                  <a:txBody>
                    <a:bodyPr/>
                    <a:lstStyle/>
                    <a:p>
                      <a:r>
                        <a:rPr lang="en-US" altLang="zh-TW" sz="1400" b="0" cap="none" spc="0" dirty="0" smtClean="0">
                          <a:ln>
                            <a:noFill/>
                          </a:ln>
                          <a:solidFill>
                            <a:srgbClr val="660066"/>
                          </a:solidFill>
                          <a:effectLst/>
                          <a:latin typeface="+mn-lt"/>
                        </a:rPr>
                        <a:t>GL_ONE_MINUS_DST_COLOR</a:t>
                      </a:r>
                      <a:endParaRPr lang="zh-TW" altLang="en-US" sz="1400" b="0" cap="none" spc="0" dirty="0">
                        <a:ln>
                          <a:noFill/>
                        </a:ln>
                        <a:solidFill>
                          <a:srgbClr val="660066"/>
                        </a:solidFill>
                        <a:effectLst/>
                        <a:latin typeface="+mn-l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b="0" cap="none" spc="0" dirty="0" err="1" smtClean="0">
                          <a:ln>
                            <a:noFill/>
                          </a:ln>
                          <a:solidFill>
                            <a:srgbClr val="660066"/>
                          </a:solidFill>
                          <a:effectLst/>
                        </a:rPr>
                        <a:t>sfactor</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b="0" cap="none" spc="0" dirty="0" smtClean="0">
                          <a:ln>
                            <a:noFill/>
                          </a:ln>
                          <a:solidFill>
                            <a:srgbClr val="660066"/>
                          </a:solidFill>
                          <a:effectLst/>
                        </a:rPr>
                        <a:t>(1, 1, 1, 1) - (R</a:t>
                      </a:r>
                      <a:r>
                        <a:rPr lang="en-US" altLang="zh-TW" sz="1400" b="0" cap="none" spc="0" baseline="-25000" dirty="0" smtClean="0">
                          <a:ln>
                            <a:noFill/>
                          </a:ln>
                          <a:solidFill>
                            <a:srgbClr val="660066"/>
                          </a:solidFill>
                          <a:effectLst/>
                        </a:rPr>
                        <a:t>d</a:t>
                      </a:r>
                      <a:r>
                        <a:rPr lang="en-US" altLang="zh-TW" sz="1400" b="0" cap="none" spc="0" dirty="0" smtClean="0">
                          <a:ln>
                            <a:noFill/>
                          </a:ln>
                          <a:solidFill>
                            <a:srgbClr val="660066"/>
                          </a:solidFill>
                          <a:effectLst/>
                        </a:rPr>
                        <a:t>, </a:t>
                      </a:r>
                      <a:r>
                        <a:rPr lang="en-US" altLang="zh-TW" sz="1400" b="0" cap="none" spc="0" dirty="0" err="1" smtClean="0">
                          <a:ln>
                            <a:noFill/>
                          </a:ln>
                          <a:solidFill>
                            <a:srgbClr val="660066"/>
                          </a:solidFill>
                          <a:effectLst/>
                        </a:rPr>
                        <a:t>G</a:t>
                      </a:r>
                      <a:r>
                        <a:rPr lang="en-US" altLang="zh-TW" sz="1400" b="0" cap="none" spc="0" baseline="-25000" dirty="0" err="1" smtClean="0">
                          <a:ln>
                            <a:noFill/>
                          </a:ln>
                          <a:solidFill>
                            <a:srgbClr val="660066"/>
                          </a:solidFill>
                          <a:effectLst/>
                        </a:rPr>
                        <a:t>d</a:t>
                      </a:r>
                      <a:r>
                        <a:rPr lang="en-US" altLang="zh-TW" sz="1400" b="0" cap="none" spc="0" dirty="0" smtClean="0">
                          <a:ln>
                            <a:noFill/>
                          </a:ln>
                          <a:solidFill>
                            <a:srgbClr val="660066"/>
                          </a:solidFill>
                          <a:effectLst/>
                        </a:rPr>
                        <a:t>, </a:t>
                      </a:r>
                      <a:r>
                        <a:rPr lang="en-US" altLang="zh-TW" sz="1400" b="0" cap="none" spc="0" dirty="0" err="1" smtClean="0">
                          <a:ln>
                            <a:noFill/>
                          </a:ln>
                          <a:solidFill>
                            <a:srgbClr val="660066"/>
                          </a:solidFill>
                          <a:effectLst/>
                        </a:rPr>
                        <a:t>B</a:t>
                      </a:r>
                      <a:r>
                        <a:rPr lang="en-US" altLang="zh-TW" sz="1400" b="0" cap="none" spc="0" baseline="-25000" dirty="0" err="1" smtClean="0">
                          <a:ln>
                            <a:noFill/>
                          </a:ln>
                          <a:solidFill>
                            <a:srgbClr val="660066"/>
                          </a:solidFill>
                          <a:effectLst/>
                        </a:rPr>
                        <a:t>d</a:t>
                      </a:r>
                      <a:r>
                        <a:rPr lang="en-US" altLang="zh-TW" sz="1400" b="0" cap="none" spc="0" dirty="0" smtClean="0">
                          <a:ln>
                            <a:noFill/>
                          </a:ln>
                          <a:solidFill>
                            <a:srgbClr val="660066"/>
                          </a:solidFill>
                          <a:effectLst/>
                        </a:rPr>
                        <a:t>, A</a:t>
                      </a:r>
                      <a:r>
                        <a:rPr lang="en-US" altLang="zh-TW" sz="1400" b="0" cap="none" spc="0" baseline="-25000" dirty="0" smtClean="0">
                          <a:ln>
                            <a:noFill/>
                          </a:ln>
                          <a:solidFill>
                            <a:srgbClr val="660066"/>
                          </a:solidFill>
                          <a:effectLst/>
                        </a:rPr>
                        <a:t>d</a:t>
                      </a:r>
                      <a:r>
                        <a:rPr lang="en-US" altLang="zh-TW" sz="1400" b="0" cap="none" spc="0" dirty="0" smtClean="0">
                          <a:ln>
                            <a:noFill/>
                          </a:ln>
                          <a:solidFill>
                            <a:srgbClr val="660066"/>
                          </a:solidFill>
                          <a:effectLst/>
                        </a:rPr>
                        <a:t>)</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b="0" cap="none" spc="0" dirty="0" smtClean="0">
                          <a:ln>
                            <a:noFill/>
                          </a:ln>
                          <a:solidFill>
                            <a:srgbClr val="660066"/>
                          </a:solidFill>
                          <a:effectLst/>
                          <a:latin typeface="+mn-lt"/>
                        </a:rPr>
                        <a:t>GL_ONE_MINUS_SRC_COLOR</a:t>
                      </a:r>
                      <a:endParaRPr lang="zh-TW" altLang="en-US" sz="1400" b="0" cap="none" spc="0" dirty="0">
                        <a:ln>
                          <a:noFill/>
                        </a:ln>
                        <a:solidFill>
                          <a:srgbClr val="660066"/>
                        </a:solidFill>
                        <a:effectLst/>
                        <a:latin typeface="+mn-l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b="0" cap="none" spc="0" dirty="0" err="1" smtClean="0">
                          <a:ln>
                            <a:noFill/>
                          </a:ln>
                          <a:solidFill>
                            <a:srgbClr val="660066"/>
                          </a:solidFill>
                          <a:effectLst/>
                        </a:rPr>
                        <a:t>dfactor</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b="0" cap="none" spc="0" dirty="0" smtClean="0">
                          <a:ln>
                            <a:noFill/>
                          </a:ln>
                          <a:solidFill>
                            <a:srgbClr val="660066"/>
                          </a:solidFill>
                          <a:effectLst/>
                        </a:rPr>
                        <a:t>(1, 1, 1, 1) - (R</a:t>
                      </a:r>
                      <a:r>
                        <a:rPr lang="en-US" altLang="zh-TW" sz="1400" b="0" cap="none" spc="0" baseline="-25000" dirty="0" smtClean="0">
                          <a:ln>
                            <a:noFill/>
                          </a:ln>
                          <a:solidFill>
                            <a:srgbClr val="660066"/>
                          </a:solidFill>
                          <a:effectLst/>
                        </a:rPr>
                        <a:t>s</a:t>
                      </a:r>
                      <a:r>
                        <a:rPr lang="en-US" altLang="zh-TW" sz="1400" b="0" cap="none" spc="0" dirty="0" smtClean="0">
                          <a:ln>
                            <a:noFill/>
                          </a:ln>
                          <a:solidFill>
                            <a:srgbClr val="660066"/>
                          </a:solidFill>
                          <a:effectLst/>
                        </a:rPr>
                        <a:t>, G</a:t>
                      </a:r>
                      <a:r>
                        <a:rPr lang="en-US" altLang="zh-TW" sz="1400" b="0" cap="none" spc="0" baseline="-25000" dirty="0" smtClean="0">
                          <a:ln>
                            <a:noFill/>
                          </a:ln>
                          <a:solidFill>
                            <a:srgbClr val="660066"/>
                          </a:solidFill>
                          <a:effectLst/>
                        </a:rPr>
                        <a:t>s</a:t>
                      </a:r>
                      <a:r>
                        <a:rPr lang="en-US" altLang="zh-TW" sz="1400" b="0" cap="none" spc="0" dirty="0" smtClean="0">
                          <a:ln>
                            <a:noFill/>
                          </a:ln>
                          <a:solidFill>
                            <a:srgbClr val="660066"/>
                          </a:solidFill>
                          <a:effectLst/>
                        </a:rPr>
                        <a:t>, B</a:t>
                      </a:r>
                      <a:r>
                        <a:rPr lang="en-US" altLang="zh-TW" sz="1400" b="0" cap="none" spc="0" baseline="-25000" dirty="0" smtClean="0">
                          <a:ln>
                            <a:noFill/>
                          </a:ln>
                          <a:solidFill>
                            <a:srgbClr val="660066"/>
                          </a:solidFill>
                          <a:effectLst/>
                        </a:rPr>
                        <a:t>s</a:t>
                      </a:r>
                      <a:r>
                        <a:rPr lang="en-US" altLang="zh-TW" sz="1400" b="0" cap="none" spc="0" dirty="0" smtClean="0">
                          <a:ln>
                            <a:noFill/>
                          </a:ln>
                          <a:solidFill>
                            <a:srgbClr val="660066"/>
                          </a:solidFill>
                          <a:effectLst/>
                        </a:rPr>
                        <a:t>, A</a:t>
                      </a:r>
                      <a:r>
                        <a:rPr lang="en-US" altLang="zh-TW" sz="1400" b="0" cap="none" spc="0" baseline="-25000" dirty="0" smtClean="0">
                          <a:ln>
                            <a:noFill/>
                          </a:ln>
                          <a:solidFill>
                            <a:srgbClr val="660066"/>
                          </a:solidFill>
                          <a:effectLst/>
                        </a:rPr>
                        <a:t>s</a:t>
                      </a:r>
                      <a:r>
                        <a:rPr lang="en-US" altLang="zh-TW" sz="1400" b="0" cap="none" spc="0" dirty="0" smtClean="0">
                          <a:ln>
                            <a:noFill/>
                          </a:ln>
                          <a:solidFill>
                            <a:srgbClr val="660066"/>
                          </a:solidFill>
                          <a:effectLst/>
                        </a:rPr>
                        <a:t>)</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370840">
                <a:tc>
                  <a:txBody>
                    <a:bodyPr/>
                    <a:lstStyle/>
                    <a:p>
                      <a:r>
                        <a:rPr lang="en-US" altLang="zh-TW" sz="1400" b="0" cap="none" spc="0" dirty="0" smtClean="0">
                          <a:ln>
                            <a:noFill/>
                          </a:ln>
                          <a:solidFill>
                            <a:srgbClr val="FF0000"/>
                          </a:solidFill>
                          <a:effectLst/>
                          <a:latin typeface="+mn-lt"/>
                        </a:rPr>
                        <a:t>GL_SRC_ALPHA</a:t>
                      </a:r>
                      <a:endParaRPr lang="zh-TW" altLang="en-US" sz="1400" b="0" cap="none" spc="0" dirty="0">
                        <a:ln>
                          <a:noFill/>
                        </a:ln>
                        <a:solidFill>
                          <a:srgbClr val="FF0000"/>
                        </a:solidFill>
                        <a:effectLst/>
                        <a:latin typeface="+mn-l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b="0" cap="none" spc="0" dirty="0" err="1" smtClean="0">
                          <a:ln>
                            <a:noFill/>
                          </a:ln>
                          <a:solidFill>
                            <a:srgbClr val="660066"/>
                          </a:solidFill>
                          <a:effectLst/>
                        </a:rPr>
                        <a:t>sfactor</a:t>
                      </a:r>
                      <a:r>
                        <a:rPr lang="en-US" altLang="zh-TW" sz="1400" b="0" cap="none" spc="0" dirty="0" smtClean="0">
                          <a:ln>
                            <a:noFill/>
                          </a:ln>
                          <a:solidFill>
                            <a:srgbClr val="660066"/>
                          </a:solidFill>
                          <a:effectLst/>
                        </a:rPr>
                        <a:t> or </a:t>
                      </a:r>
                      <a:r>
                        <a:rPr lang="en-US" altLang="zh-TW" sz="1400" b="0" cap="none" spc="0" dirty="0" err="1" smtClean="0">
                          <a:ln>
                            <a:noFill/>
                          </a:ln>
                          <a:solidFill>
                            <a:srgbClr val="660066"/>
                          </a:solidFill>
                          <a:effectLst/>
                        </a:rPr>
                        <a:t>dfactor</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b="0" cap="none" spc="0" dirty="0" smtClean="0">
                          <a:ln>
                            <a:noFill/>
                          </a:ln>
                          <a:solidFill>
                            <a:srgbClr val="660066"/>
                          </a:solidFill>
                          <a:effectLst/>
                        </a:rPr>
                        <a:t>(A</a:t>
                      </a:r>
                      <a:r>
                        <a:rPr lang="en-US" altLang="zh-TW" sz="1400" b="0" cap="none" spc="0" baseline="-25000" dirty="0" smtClean="0">
                          <a:ln>
                            <a:noFill/>
                          </a:ln>
                          <a:solidFill>
                            <a:srgbClr val="660066"/>
                          </a:solidFill>
                          <a:effectLst/>
                        </a:rPr>
                        <a:t>s</a:t>
                      </a:r>
                      <a:r>
                        <a:rPr lang="en-US" altLang="zh-TW" sz="1400" b="0" cap="none" spc="0" dirty="0" smtClean="0">
                          <a:ln>
                            <a:noFill/>
                          </a:ln>
                          <a:solidFill>
                            <a:srgbClr val="660066"/>
                          </a:solidFill>
                          <a:effectLst/>
                        </a:rPr>
                        <a:t>, A</a:t>
                      </a:r>
                      <a:r>
                        <a:rPr lang="en-US" altLang="zh-TW" sz="1400" b="0" cap="none" spc="0" baseline="-25000" dirty="0" smtClean="0">
                          <a:ln>
                            <a:noFill/>
                          </a:ln>
                          <a:solidFill>
                            <a:srgbClr val="660066"/>
                          </a:solidFill>
                          <a:effectLst/>
                        </a:rPr>
                        <a:t>s</a:t>
                      </a:r>
                      <a:r>
                        <a:rPr lang="en-US" altLang="zh-TW" sz="1400" b="0" cap="none" spc="0" dirty="0" smtClean="0">
                          <a:ln>
                            <a:noFill/>
                          </a:ln>
                          <a:solidFill>
                            <a:srgbClr val="660066"/>
                          </a:solidFill>
                          <a:effectLst/>
                        </a:rPr>
                        <a:t>, A</a:t>
                      </a:r>
                      <a:r>
                        <a:rPr lang="en-US" altLang="zh-TW" sz="1400" b="0" cap="none" spc="0" baseline="-25000" dirty="0" smtClean="0">
                          <a:ln>
                            <a:noFill/>
                          </a:ln>
                          <a:solidFill>
                            <a:srgbClr val="660066"/>
                          </a:solidFill>
                          <a:effectLst/>
                        </a:rPr>
                        <a:t>s</a:t>
                      </a:r>
                      <a:r>
                        <a:rPr lang="en-US" altLang="zh-TW" sz="1400" b="0" cap="none" spc="0" dirty="0" smtClean="0">
                          <a:ln>
                            <a:noFill/>
                          </a:ln>
                          <a:solidFill>
                            <a:srgbClr val="660066"/>
                          </a:solidFill>
                          <a:effectLst/>
                        </a:rPr>
                        <a:t>, A</a:t>
                      </a:r>
                      <a:r>
                        <a:rPr lang="en-US" altLang="zh-TW" sz="1400" b="0" cap="none" spc="0" baseline="-25000" dirty="0" smtClean="0">
                          <a:ln>
                            <a:noFill/>
                          </a:ln>
                          <a:solidFill>
                            <a:srgbClr val="660066"/>
                          </a:solidFill>
                          <a:effectLst/>
                        </a:rPr>
                        <a:t>s</a:t>
                      </a:r>
                      <a:r>
                        <a:rPr lang="en-US" altLang="zh-TW" sz="1400" b="0" cap="none" spc="0" dirty="0" smtClean="0">
                          <a:ln>
                            <a:noFill/>
                          </a:ln>
                          <a:solidFill>
                            <a:srgbClr val="660066"/>
                          </a:solidFill>
                          <a:effectLst/>
                        </a:rPr>
                        <a:t>)</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370840">
                <a:tc>
                  <a:txBody>
                    <a:bodyPr/>
                    <a:lstStyle/>
                    <a:p>
                      <a:r>
                        <a:rPr lang="en-US" altLang="zh-TW" sz="1400" b="0" cap="none" spc="0" dirty="0" smtClean="0">
                          <a:ln>
                            <a:noFill/>
                          </a:ln>
                          <a:solidFill>
                            <a:srgbClr val="FF0000"/>
                          </a:solidFill>
                          <a:effectLst/>
                          <a:latin typeface="+mn-lt"/>
                        </a:rPr>
                        <a:t>GL_ONE_MINUS_SRC_ALPHA</a:t>
                      </a:r>
                      <a:endParaRPr lang="zh-TW" altLang="en-US" sz="1400" b="0" cap="none" spc="0" dirty="0">
                        <a:ln>
                          <a:noFill/>
                        </a:ln>
                        <a:solidFill>
                          <a:srgbClr val="FF0000"/>
                        </a:solidFill>
                        <a:effectLst/>
                        <a:latin typeface="+mn-l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b="0" cap="none" spc="0" dirty="0" err="1" smtClean="0">
                          <a:ln>
                            <a:noFill/>
                          </a:ln>
                          <a:solidFill>
                            <a:srgbClr val="660066"/>
                          </a:solidFill>
                          <a:effectLst/>
                        </a:rPr>
                        <a:t>sfactor</a:t>
                      </a:r>
                      <a:r>
                        <a:rPr lang="en-US" altLang="zh-TW" sz="1400" b="0" cap="none" spc="0" dirty="0" smtClean="0">
                          <a:ln>
                            <a:noFill/>
                          </a:ln>
                          <a:solidFill>
                            <a:srgbClr val="660066"/>
                          </a:solidFill>
                          <a:effectLst/>
                        </a:rPr>
                        <a:t> or </a:t>
                      </a:r>
                      <a:r>
                        <a:rPr lang="en-US" altLang="zh-TW" sz="1400" b="0" cap="none" spc="0" dirty="0" err="1" smtClean="0">
                          <a:ln>
                            <a:noFill/>
                          </a:ln>
                          <a:solidFill>
                            <a:srgbClr val="660066"/>
                          </a:solidFill>
                          <a:effectLst/>
                        </a:rPr>
                        <a:t>dfactor</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b="0" cap="none" spc="0" dirty="0" smtClean="0">
                          <a:ln>
                            <a:noFill/>
                          </a:ln>
                          <a:solidFill>
                            <a:srgbClr val="660066"/>
                          </a:solidFill>
                          <a:effectLst/>
                        </a:rPr>
                        <a:t>(1, 1, 1, 1) - (A</a:t>
                      </a:r>
                      <a:r>
                        <a:rPr lang="en-US" altLang="zh-TW" sz="1400" b="0" cap="none" spc="0" baseline="-25000" dirty="0" smtClean="0">
                          <a:ln>
                            <a:noFill/>
                          </a:ln>
                          <a:solidFill>
                            <a:srgbClr val="660066"/>
                          </a:solidFill>
                          <a:effectLst/>
                        </a:rPr>
                        <a:t>s</a:t>
                      </a:r>
                      <a:r>
                        <a:rPr lang="en-US" altLang="zh-TW" sz="1400" b="0" cap="none" spc="0" dirty="0" smtClean="0">
                          <a:ln>
                            <a:noFill/>
                          </a:ln>
                          <a:solidFill>
                            <a:srgbClr val="660066"/>
                          </a:solidFill>
                          <a:effectLst/>
                        </a:rPr>
                        <a:t>, A</a:t>
                      </a:r>
                      <a:r>
                        <a:rPr lang="en-US" altLang="zh-TW" sz="1400" b="0" cap="none" spc="0" baseline="-25000" dirty="0" smtClean="0">
                          <a:ln>
                            <a:noFill/>
                          </a:ln>
                          <a:solidFill>
                            <a:srgbClr val="660066"/>
                          </a:solidFill>
                          <a:effectLst/>
                        </a:rPr>
                        <a:t>s</a:t>
                      </a:r>
                      <a:r>
                        <a:rPr lang="en-US" altLang="zh-TW" sz="1400" b="0" cap="none" spc="0" dirty="0" smtClean="0">
                          <a:ln>
                            <a:noFill/>
                          </a:ln>
                          <a:solidFill>
                            <a:srgbClr val="660066"/>
                          </a:solidFill>
                          <a:effectLst/>
                        </a:rPr>
                        <a:t>, A</a:t>
                      </a:r>
                      <a:r>
                        <a:rPr lang="en-US" altLang="zh-TW" sz="1400" b="0" cap="none" spc="0" baseline="-25000" dirty="0" smtClean="0">
                          <a:ln>
                            <a:noFill/>
                          </a:ln>
                          <a:solidFill>
                            <a:srgbClr val="660066"/>
                          </a:solidFill>
                          <a:effectLst/>
                        </a:rPr>
                        <a:t>s</a:t>
                      </a:r>
                      <a:r>
                        <a:rPr lang="en-US" altLang="zh-TW" sz="1400" b="0" cap="none" spc="0" dirty="0" smtClean="0">
                          <a:ln>
                            <a:noFill/>
                          </a:ln>
                          <a:solidFill>
                            <a:srgbClr val="660066"/>
                          </a:solidFill>
                          <a:effectLst/>
                        </a:rPr>
                        <a:t>, A</a:t>
                      </a:r>
                      <a:r>
                        <a:rPr lang="en-US" altLang="zh-TW" sz="1400" b="0" cap="none" spc="0" baseline="-25000" dirty="0" smtClean="0">
                          <a:ln>
                            <a:noFill/>
                          </a:ln>
                          <a:solidFill>
                            <a:srgbClr val="660066"/>
                          </a:solidFill>
                          <a:effectLst/>
                        </a:rPr>
                        <a:t>s</a:t>
                      </a:r>
                      <a:r>
                        <a:rPr lang="en-US" altLang="zh-TW" sz="1400" b="0" cap="none" spc="0" dirty="0" smtClean="0">
                          <a:ln>
                            <a:noFill/>
                          </a:ln>
                          <a:solidFill>
                            <a:srgbClr val="660066"/>
                          </a:solidFill>
                          <a:effectLst/>
                        </a:rPr>
                        <a:t>)</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370840">
                <a:tc>
                  <a:txBody>
                    <a:bodyPr/>
                    <a:lstStyle/>
                    <a:p>
                      <a:r>
                        <a:rPr lang="en-US" altLang="zh-TW" sz="1400" b="0" cap="none" spc="0" dirty="0" smtClean="0">
                          <a:ln>
                            <a:noFill/>
                          </a:ln>
                          <a:solidFill>
                            <a:srgbClr val="660066"/>
                          </a:solidFill>
                          <a:effectLst/>
                          <a:latin typeface="+mn-lt"/>
                        </a:rPr>
                        <a:t>GL_DST_ALPHA</a:t>
                      </a:r>
                      <a:endParaRPr lang="zh-TW" altLang="en-US" sz="1400" b="0" cap="none" spc="0" dirty="0">
                        <a:ln>
                          <a:noFill/>
                        </a:ln>
                        <a:solidFill>
                          <a:srgbClr val="660066"/>
                        </a:solidFill>
                        <a:effectLst/>
                        <a:latin typeface="+mn-l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b="0" cap="none" spc="0" dirty="0" err="1" smtClean="0">
                          <a:ln>
                            <a:noFill/>
                          </a:ln>
                          <a:solidFill>
                            <a:srgbClr val="660066"/>
                          </a:solidFill>
                          <a:effectLst/>
                        </a:rPr>
                        <a:t>sfactor</a:t>
                      </a:r>
                      <a:r>
                        <a:rPr lang="en-US" altLang="zh-TW" sz="1400" b="0" cap="none" spc="0" dirty="0" smtClean="0">
                          <a:ln>
                            <a:noFill/>
                          </a:ln>
                          <a:solidFill>
                            <a:srgbClr val="660066"/>
                          </a:solidFill>
                          <a:effectLst/>
                        </a:rPr>
                        <a:t> or </a:t>
                      </a:r>
                      <a:r>
                        <a:rPr lang="en-US" altLang="zh-TW" sz="1400" b="0" cap="none" spc="0" dirty="0" err="1" smtClean="0">
                          <a:ln>
                            <a:noFill/>
                          </a:ln>
                          <a:solidFill>
                            <a:srgbClr val="660066"/>
                          </a:solidFill>
                          <a:effectLst/>
                        </a:rPr>
                        <a:t>dfactor</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b="0" cap="none" spc="0" dirty="0" smtClean="0">
                          <a:ln>
                            <a:noFill/>
                          </a:ln>
                          <a:solidFill>
                            <a:srgbClr val="660066"/>
                          </a:solidFill>
                          <a:effectLst/>
                        </a:rPr>
                        <a:t>(A</a:t>
                      </a:r>
                      <a:r>
                        <a:rPr lang="en-US" altLang="zh-TW" sz="1400" b="0" cap="none" spc="0" baseline="-25000" dirty="0" smtClean="0">
                          <a:ln>
                            <a:noFill/>
                          </a:ln>
                          <a:solidFill>
                            <a:srgbClr val="660066"/>
                          </a:solidFill>
                          <a:effectLst/>
                        </a:rPr>
                        <a:t>d</a:t>
                      </a:r>
                      <a:r>
                        <a:rPr lang="en-US" altLang="zh-TW" sz="1400" b="0" cap="none" spc="0" dirty="0" smtClean="0">
                          <a:ln>
                            <a:noFill/>
                          </a:ln>
                          <a:solidFill>
                            <a:srgbClr val="660066"/>
                          </a:solidFill>
                          <a:effectLst/>
                        </a:rPr>
                        <a:t>, A</a:t>
                      </a:r>
                      <a:r>
                        <a:rPr lang="en-US" altLang="zh-TW" sz="1400" b="0" cap="none" spc="0" baseline="-25000" dirty="0" smtClean="0">
                          <a:ln>
                            <a:noFill/>
                          </a:ln>
                          <a:solidFill>
                            <a:srgbClr val="660066"/>
                          </a:solidFill>
                          <a:effectLst/>
                        </a:rPr>
                        <a:t>d</a:t>
                      </a:r>
                      <a:r>
                        <a:rPr lang="en-US" altLang="zh-TW" sz="1400" b="0" cap="none" spc="0" dirty="0" smtClean="0">
                          <a:ln>
                            <a:noFill/>
                          </a:ln>
                          <a:solidFill>
                            <a:srgbClr val="660066"/>
                          </a:solidFill>
                          <a:effectLst/>
                        </a:rPr>
                        <a:t>, A</a:t>
                      </a:r>
                      <a:r>
                        <a:rPr lang="en-US" altLang="zh-TW" sz="1400" b="0" cap="none" spc="0" baseline="-25000" dirty="0" smtClean="0">
                          <a:ln>
                            <a:noFill/>
                          </a:ln>
                          <a:solidFill>
                            <a:srgbClr val="660066"/>
                          </a:solidFill>
                          <a:effectLst/>
                        </a:rPr>
                        <a:t>d</a:t>
                      </a:r>
                      <a:r>
                        <a:rPr lang="en-US" altLang="zh-TW" sz="1400" b="0" cap="none" spc="0" dirty="0" smtClean="0">
                          <a:ln>
                            <a:noFill/>
                          </a:ln>
                          <a:solidFill>
                            <a:srgbClr val="660066"/>
                          </a:solidFill>
                          <a:effectLst/>
                        </a:rPr>
                        <a:t>, A</a:t>
                      </a:r>
                      <a:r>
                        <a:rPr lang="en-US" altLang="zh-TW" sz="1400" b="0" cap="none" spc="0" baseline="-25000" dirty="0" smtClean="0">
                          <a:ln>
                            <a:noFill/>
                          </a:ln>
                          <a:solidFill>
                            <a:srgbClr val="660066"/>
                          </a:solidFill>
                          <a:effectLst/>
                        </a:rPr>
                        <a:t>d</a:t>
                      </a:r>
                      <a:r>
                        <a:rPr lang="en-US" altLang="zh-TW" sz="1400" b="0" cap="none" spc="0" dirty="0" smtClean="0">
                          <a:ln>
                            <a:noFill/>
                          </a:ln>
                          <a:solidFill>
                            <a:srgbClr val="660066"/>
                          </a:solidFill>
                          <a:effectLst/>
                        </a:rPr>
                        <a:t>)</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370840">
                <a:tc>
                  <a:txBody>
                    <a:bodyPr/>
                    <a:lstStyle/>
                    <a:p>
                      <a:r>
                        <a:rPr lang="en-US" altLang="zh-TW" sz="1400" b="0" cap="none" spc="0" dirty="0" smtClean="0">
                          <a:ln>
                            <a:noFill/>
                          </a:ln>
                          <a:solidFill>
                            <a:srgbClr val="660066"/>
                          </a:solidFill>
                          <a:effectLst/>
                          <a:latin typeface="+mn-lt"/>
                        </a:rPr>
                        <a:t>GL_ONE_MINUS_DST_ALPHA</a:t>
                      </a:r>
                      <a:endParaRPr lang="zh-TW" altLang="en-US" sz="1400" b="0" cap="none" spc="0" dirty="0">
                        <a:ln>
                          <a:noFill/>
                        </a:ln>
                        <a:solidFill>
                          <a:srgbClr val="660066"/>
                        </a:solidFill>
                        <a:effectLst/>
                        <a:latin typeface="+mn-l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b="0" cap="none" spc="0" dirty="0" err="1" smtClean="0">
                          <a:ln>
                            <a:noFill/>
                          </a:ln>
                          <a:solidFill>
                            <a:srgbClr val="660066"/>
                          </a:solidFill>
                          <a:effectLst/>
                        </a:rPr>
                        <a:t>sfactor</a:t>
                      </a:r>
                      <a:r>
                        <a:rPr lang="en-US" altLang="zh-TW" sz="1400" b="0" cap="none" spc="0" dirty="0" smtClean="0">
                          <a:ln>
                            <a:noFill/>
                          </a:ln>
                          <a:solidFill>
                            <a:srgbClr val="660066"/>
                          </a:solidFill>
                          <a:effectLst/>
                        </a:rPr>
                        <a:t> or </a:t>
                      </a:r>
                      <a:r>
                        <a:rPr lang="en-US" altLang="zh-TW" sz="1400" b="0" cap="none" spc="0" dirty="0" err="1" smtClean="0">
                          <a:ln>
                            <a:noFill/>
                          </a:ln>
                          <a:solidFill>
                            <a:srgbClr val="660066"/>
                          </a:solidFill>
                          <a:effectLst/>
                        </a:rPr>
                        <a:t>dfactor</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b="0" cap="none" spc="0" dirty="0" smtClean="0">
                          <a:ln>
                            <a:noFill/>
                          </a:ln>
                          <a:solidFill>
                            <a:srgbClr val="660066"/>
                          </a:solidFill>
                          <a:effectLst/>
                        </a:rPr>
                        <a:t>(1, 1, 1, 1) - (A</a:t>
                      </a:r>
                      <a:r>
                        <a:rPr lang="en-US" altLang="zh-TW" sz="1400" b="0" cap="none" spc="0" baseline="-25000" dirty="0" smtClean="0">
                          <a:ln>
                            <a:noFill/>
                          </a:ln>
                          <a:solidFill>
                            <a:srgbClr val="660066"/>
                          </a:solidFill>
                          <a:effectLst/>
                        </a:rPr>
                        <a:t>d</a:t>
                      </a:r>
                      <a:r>
                        <a:rPr lang="en-US" altLang="zh-TW" sz="1400" b="0" cap="none" spc="0" dirty="0" smtClean="0">
                          <a:ln>
                            <a:noFill/>
                          </a:ln>
                          <a:solidFill>
                            <a:srgbClr val="660066"/>
                          </a:solidFill>
                          <a:effectLst/>
                        </a:rPr>
                        <a:t>, A</a:t>
                      </a:r>
                      <a:r>
                        <a:rPr lang="en-US" altLang="zh-TW" sz="1400" b="0" cap="none" spc="0" baseline="-25000" dirty="0" smtClean="0">
                          <a:ln>
                            <a:noFill/>
                          </a:ln>
                          <a:solidFill>
                            <a:srgbClr val="660066"/>
                          </a:solidFill>
                          <a:effectLst/>
                        </a:rPr>
                        <a:t>d</a:t>
                      </a:r>
                      <a:r>
                        <a:rPr lang="en-US" altLang="zh-TW" sz="1400" b="0" cap="none" spc="0" dirty="0" smtClean="0">
                          <a:ln>
                            <a:noFill/>
                          </a:ln>
                          <a:solidFill>
                            <a:srgbClr val="660066"/>
                          </a:solidFill>
                          <a:effectLst/>
                        </a:rPr>
                        <a:t>, A</a:t>
                      </a:r>
                      <a:r>
                        <a:rPr lang="en-US" altLang="zh-TW" sz="1400" b="0" cap="none" spc="0" baseline="-25000" dirty="0" smtClean="0">
                          <a:ln>
                            <a:noFill/>
                          </a:ln>
                          <a:solidFill>
                            <a:srgbClr val="660066"/>
                          </a:solidFill>
                          <a:effectLst/>
                        </a:rPr>
                        <a:t>d</a:t>
                      </a:r>
                      <a:r>
                        <a:rPr lang="en-US" altLang="zh-TW" sz="1400" b="0" cap="none" spc="0" dirty="0" smtClean="0">
                          <a:ln>
                            <a:noFill/>
                          </a:ln>
                          <a:solidFill>
                            <a:srgbClr val="660066"/>
                          </a:solidFill>
                          <a:effectLst/>
                        </a:rPr>
                        <a:t>, A</a:t>
                      </a:r>
                      <a:r>
                        <a:rPr lang="en-US" altLang="zh-TW" sz="1400" b="0" cap="none" spc="0" baseline="-25000" dirty="0" smtClean="0">
                          <a:ln>
                            <a:noFill/>
                          </a:ln>
                          <a:solidFill>
                            <a:srgbClr val="660066"/>
                          </a:solidFill>
                          <a:effectLst/>
                        </a:rPr>
                        <a:t>d</a:t>
                      </a:r>
                      <a:r>
                        <a:rPr lang="en-US" altLang="zh-TW" sz="1400" b="0" cap="none" spc="0" dirty="0" smtClean="0">
                          <a:ln>
                            <a:noFill/>
                          </a:ln>
                          <a:solidFill>
                            <a:srgbClr val="660066"/>
                          </a:solidFill>
                          <a:effectLst/>
                        </a:rPr>
                        <a:t>)</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370840">
                <a:tc>
                  <a:txBody>
                    <a:bodyPr/>
                    <a:lstStyle/>
                    <a:p>
                      <a:r>
                        <a:rPr lang="en-US" altLang="zh-TW" sz="1400" b="0" cap="none" spc="0" dirty="0" smtClean="0">
                          <a:ln>
                            <a:noFill/>
                          </a:ln>
                          <a:solidFill>
                            <a:srgbClr val="660066"/>
                          </a:solidFill>
                          <a:effectLst/>
                          <a:latin typeface="+mn-lt"/>
                        </a:rPr>
                        <a:t>GL_SRC_ALPHA_SATURATE</a:t>
                      </a:r>
                      <a:endParaRPr lang="zh-TW" altLang="en-US" sz="1400" b="0" cap="none" spc="0" dirty="0">
                        <a:ln>
                          <a:noFill/>
                        </a:ln>
                        <a:solidFill>
                          <a:srgbClr val="660066"/>
                        </a:solidFill>
                        <a:effectLst/>
                        <a:latin typeface="+mn-l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b="0" cap="none" spc="0" dirty="0" err="1" smtClean="0">
                          <a:ln>
                            <a:noFill/>
                          </a:ln>
                          <a:solidFill>
                            <a:srgbClr val="660066"/>
                          </a:solidFill>
                          <a:effectLst/>
                        </a:rPr>
                        <a:t>sfactor</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b="0" cap="none" spc="0" dirty="0" smtClean="0">
                          <a:ln>
                            <a:noFill/>
                          </a:ln>
                          <a:solidFill>
                            <a:srgbClr val="660066"/>
                          </a:solidFill>
                          <a:effectLst/>
                        </a:rPr>
                        <a:t>(f, f, f, 1): f = min(A</a:t>
                      </a:r>
                      <a:r>
                        <a:rPr lang="en-US" altLang="zh-TW" sz="1400" b="0" cap="none" spc="0" baseline="-25000" dirty="0" smtClean="0">
                          <a:ln>
                            <a:noFill/>
                          </a:ln>
                          <a:solidFill>
                            <a:srgbClr val="660066"/>
                          </a:solidFill>
                          <a:effectLst/>
                        </a:rPr>
                        <a:t>s</a:t>
                      </a:r>
                      <a:r>
                        <a:rPr lang="en-US" altLang="zh-TW" sz="1400" b="0" cap="none" spc="0" dirty="0" smtClean="0">
                          <a:ln>
                            <a:noFill/>
                          </a:ln>
                          <a:solidFill>
                            <a:srgbClr val="660066"/>
                          </a:solidFill>
                          <a:effectLst/>
                        </a:rPr>
                        <a:t>,</a:t>
                      </a:r>
                      <a:r>
                        <a:rPr lang="en-US" altLang="zh-TW" sz="1400" b="0" cap="none" spc="0" baseline="0" dirty="0" smtClean="0">
                          <a:ln>
                            <a:noFill/>
                          </a:ln>
                          <a:solidFill>
                            <a:srgbClr val="660066"/>
                          </a:solidFill>
                          <a:effectLst/>
                        </a:rPr>
                        <a:t> 1 - A</a:t>
                      </a:r>
                      <a:r>
                        <a:rPr lang="en-US" altLang="zh-TW" sz="1400" b="0" cap="none" spc="0" baseline="-25000" dirty="0" smtClean="0">
                          <a:ln>
                            <a:noFill/>
                          </a:ln>
                          <a:solidFill>
                            <a:srgbClr val="660066"/>
                          </a:solidFill>
                          <a:effectLst/>
                        </a:rPr>
                        <a:t>d</a:t>
                      </a:r>
                      <a:r>
                        <a:rPr lang="en-US" altLang="zh-TW" sz="1400" b="0" cap="none" spc="0" baseline="0" dirty="0" smtClean="0">
                          <a:ln>
                            <a:noFill/>
                          </a:ln>
                          <a:solidFill>
                            <a:srgbClr val="660066"/>
                          </a:solidFill>
                          <a:effectLst/>
                        </a:rPr>
                        <a:t>)</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357167"/>
            <a:ext cx="8229600" cy="5797572"/>
          </a:xfrm>
        </p:spPr>
        <p:txBody>
          <a:bodyPr/>
          <a:lstStyle/>
          <a:p>
            <a:r>
              <a:rPr lang="en-US" altLang="zh-TW" dirty="0" err="1" smtClean="0"/>
              <a:t>glEnable</a:t>
            </a:r>
            <a:r>
              <a:rPr lang="en-US" altLang="zh-TW" dirty="0" smtClean="0"/>
              <a:t>(GL_BLEND)</a:t>
            </a:r>
            <a:r>
              <a:rPr lang="zh-TW" altLang="en-US" dirty="0" smtClean="0"/>
              <a:t>指令：</a:t>
            </a:r>
            <a:endParaRPr lang="en-US" altLang="zh-TW" dirty="0" smtClean="0"/>
          </a:p>
          <a:p>
            <a:pPr lvl="1"/>
            <a:r>
              <a:rPr lang="zh-TW" altLang="en-US" dirty="0" smtClean="0"/>
              <a:t>功能：開啟混合功能</a:t>
            </a:r>
            <a:endParaRPr lang="en-US" altLang="zh-TW" dirty="0" smtClean="0"/>
          </a:p>
          <a:p>
            <a:r>
              <a:rPr lang="en-US" altLang="zh-TW" dirty="0" err="1" smtClean="0"/>
              <a:t>glDisable</a:t>
            </a:r>
            <a:r>
              <a:rPr lang="en-US" altLang="zh-TW" dirty="0" smtClean="0"/>
              <a:t>(GL_BLEND)</a:t>
            </a:r>
            <a:r>
              <a:rPr lang="zh-TW" altLang="en-US" dirty="0" smtClean="0"/>
              <a:t>指令：</a:t>
            </a:r>
            <a:endParaRPr lang="en-US" altLang="zh-TW" dirty="0" smtClean="0"/>
          </a:p>
          <a:p>
            <a:pPr lvl="1"/>
            <a:r>
              <a:rPr lang="zh-TW" altLang="en-US" dirty="0" smtClean="0"/>
              <a:t>功能：關閉混合功能</a:t>
            </a:r>
            <a:endParaRPr lang="zh-TW" altLang="en-US" dirty="0"/>
          </a:p>
        </p:txBody>
      </p:sp>
      <p:sp>
        <p:nvSpPr>
          <p:cNvPr id="4" name="投影片編號版面配置區 3"/>
          <p:cNvSpPr>
            <a:spLocks noGrp="1"/>
          </p:cNvSpPr>
          <p:nvPr>
            <p:ph type="sldNum" sz="quarter" idx="12"/>
          </p:nvPr>
        </p:nvSpPr>
        <p:spPr/>
        <p:txBody>
          <a:bodyPr/>
          <a:lstStyle/>
          <a:p>
            <a:fld id="{27207C00-BE8D-4B81-AB28-04AA0221EAC8}" type="slidenum">
              <a:rPr lang="zh-TW" altLang="en-US" smtClean="0"/>
              <a:pPr/>
              <a:t>32</a:t>
            </a:fld>
            <a:endParaRPr lang="zh-TW"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混合範例</a:t>
            </a:r>
            <a:endParaRPr lang="zh-TW" altLang="en-US" dirty="0"/>
          </a:p>
        </p:txBody>
      </p:sp>
      <p:sp>
        <p:nvSpPr>
          <p:cNvPr id="3" name="內容版面配置區 2"/>
          <p:cNvSpPr>
            <a:spLocks noGrp="1"/>
          </p:cNvSpPr>
          <p:nvPr>
            <p:ph idx="1"/>
          </p:nvPr>
        </p:nvSpPr>
        <p:spPr/>
        <p:txBody>
          <a:bodyPr/>
          <a:lstStyle/>
          <a:p>
            <a:r>
              <a:rPr lang="zh-TW" altLang="en-US" dirty="0" smtClean="0"/>
              <a:t>加入三面</a:t>
            </a:r>
            <a:endParaRPr lang="en-US" altLang="zh-TW" dirty="0" smtClean="0"/>
          </a:p>
          <a:p>
            <a:pPr>
              <a:buNone/>
            </a:pPr>
            <a:r>
              <a:rPr lang="zh-TW" altLang="en-US" dirty="0" smtClean="0"/>
              <a:t>  透明玻璃</a:t>
            </a:r>
            <a:endParaRPr lang="zh-TW" altLang="en-US" dirty="0"/>
          </a:p>
        </p:txBody>
      </p:sp>
      <p:sp>
        <p:nvSpPr>
          <p:cNvPr id="4" name="投影片編號版面配置區 3"/>
          <p:cNvSpPr>
            <a:spLocks noGrp="1"/>
          </p:cNvSpPr>
          <p:nvPr>
            <p:ph type="sldNum" sz="quarter" idx="12"/>
          </p:nvPr>
        </p:nvSpPr>
        <p:spPr/>
        <p:txBody>
          <a:bodyPr/>
          <a:lstStyle/>
          <a:p>
            <a:fld id="{27207C00-BE8D-4B81-AB28-04AA0221EAC8}" type="slidenum">
              <a:rPr lang="zh-TW" altLang="en-US" smtClean="0"/>
              <a:pPr/>
              <a:t>33</a:t>
            </a:fld>
            <a:endParaRPr lang="zh-TW" altLang="en-US"/>
          </a:p>
        </p:txBody>
      </p:sp>
      <p:pic>
        <p:nvPicPr>
          <p:cNvPr id="5" name="圖片 4" descr="0temp.jpg"/>
          <p:cNvPicPr>
            <a:picLocks noChangeAspect="1"/>
          </p:cNvPicPr>
          <p:nvPr/>
        </p:nvPicPr>
        <p:blipFill>
          <a:blip r:embed="rId2" cstate="print"/>
          <a:stretch>
            <a:fillRect/>
          </a:stretch>
        </p:blipFill>
        <p:spPr>
          <a:xfrm>
            <a:off x="2821211" y="1497346"/>
            <a:ext cx="5322689" cy="5003488"/>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357167"/>
            <a:ext cx="8229600" cy="5797572"/>
          </a:xfrm>
        </p:spPr>
        <p:txBody>
          <a:bodyPr/>
          <a:lstStyle/>
          <a:p>
            <a:r>
              <a:rPr lang="zh-TW" altLang="en-US" sz="2800" dirty="0" smtClean="0"/>
              <a:t>做法：</a:t>
            </a:r>
            <a:endParaRPr lang="en-US" altLang="zh-TW" sz="2800" dirty="0" smtClean="0"/>
          </a:p>
          <a:p>
            <a:pPr lvl="1">
              <a:buNone/>
            </a:pPr>
            <a:r>
              <a:rPr lang="en-US" altLang="zh-TW" sz="2400" dirty="0" smtClean="0"/>
              <a:t>1. </a:t>
            </a:r>
            <a:r>
              <a:rPr lang="zh-TW" altLang="en-US" sz="2400" dirty="0" smtClean="0"/>
              <a:t>設定混合計算公式</a:t>
            </a:r>
            <a:endParaRPr lang="en-US" altLang="zh-TW" sz="2400" dirty="0" smtClean="0"/>
          </a:p>
          <a:p>
            <a:pPr lvl="1">
              <a:buNone/>
            </a:pPr>
            <a:endParaRPr lang="en-US" altLang="zh-TW" sz="2400" dirty="0" smtClean="0"/>
          </a:p>
          <a:p>
            <a:pPr lvl="1">
              <a:buNone/>
            </a:pPr>
            <a:r>
              <a:rPr lang="en-US" altLang="zh-TW" sz="2400" dirty="0" smtClean="0"/>
              <a:t>2. </a:t>
            </a:r>
            <a:r>
              <a:rPr lang="zh-TW" altLang="en-US" sz="2400" dirty="0" smtClean="0"/>
              <a:t>開啟混合功能</a:t>
            </a:r>
            <a:endParaRPr lang="en-US" altLang="zh-TW" sz="2400" dirty="0" smtClean="0"/>
          </a:p>
          <a:p>
            <a:pPr lvl="1">
              <a:buNone/>
            </a:pPr>
            <a:endParaRPr lang="en-US" altLang="zh-TW" sz="2400" dirty="0" smtClean="0"/>
          </a:p>
          <a:p>
            <a:pPr lvl="1">
              <a:buNone/>
            </a:pPr>
            <a:r>
              <a:rPr lang="en-US" altLang="zh-TW" sz="2400" dirty="0" smtClean="0"/>
              <a:t>3. </a:t>
            </a:r>
            <a:r>
              <a:rPr lang="zh-TW" altLang="en-US" sz="2400" dirty="0" smtClean="0"/>
              <a:t>建立三面玻璃</a:t>
            </a:r>
            <a:r>
              <a:rPr lang="en-US" altLang="zh-TW" sz="2400" dirty="0" smtClean="0"/>
              <a:t>(</a:t>
            </a:r>
            <a:r>
              <a:rPr lang="zh-TW" altLang="en-US" sz="2400" dirty="0" smtClean="0"/>
              <a:t>三個正方形</a:t>
            </a:r>
            <a:r>
              <a:rPr lang="en-US" altLang="zh-TW" sz="2400" dirty="0" smtClean="0"/>
              <a:t>)</a:t>
            </a:r>
            <a:r>
              <a:rPr lang="zh-TW" altLang="en-US" sz="2400" dirty="0" smtClean="0"/>
              <a:t>並設定其顏色</a:t>
            </a:r>
            <a:endParaRPr lang="en-US" altLang="zh-TW" sz="2400" dirty="0" smtClean="0"/>
          </a:p>
          <a:p>
            <a:pPr lvl="1"/>
            <a:endParaRPr lang="zh-TW" altLang="en-US" sz="2400" dirty="0"/>
          </a:p>
        </p:txBody>
      </p:sp>
      <p:sp>
        <p:nvSpPr>
          <p:cNvPr id="4" name="投影片編號版面配置區 3"/>
          <p:cNvSpPr>
            <a:spLocks noGrp="1"/>
          </p:cNvSpPr>
          <p:nvPr>
            <p:ph type="sldNum" sz="quarter" idx="12"/>
          </p:nvPr>
        </p:nvSpPr>
        <p:spPr/>
        <p:txBody>
          <a:bodyPr/>
          <a:lstStyle/>
          <a:p>
            <a:fld id="{27207C00-BE8D-4B81-AB28-04AA0221EAC8}" type="slidenum">
              <a:rPr lang="zh-TW" altLang="en-US" smtClean="0"/>
              <a:pPr/>
              <a:t>34</a:t>
            </a:fld>
            <a:endParaRPr lang="zh-TW" altLang="en-US" dirty="0"/>
          </a:p>
        </p:txBody>
      </p:sp>
      <p:sp>
        <p:nvSpPr>
          <p:cNvPr id="5" name="矩形 4"/>
          <p:cNvSpPr/>
          <p:nvPr/>
        </p:nvSpPr>
        <p:spPr>
          <a:xfrm>
            <a:off x="1142976" y="1332246"/>
            <a:ext cx="6660000" cy="428628"/>
          </a:xfrm>
          <a:prstGeom prst="rect">
            <a:avLst/>
          </a:prstGeom>
          <a:solidFill>
            <a:srgbClr val="FFFF99"/>
          </a:solidFill>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r>
              <a:rPr lang="en-US" altLang="zh-TW" sz="1200" dirty="0" err="1" smtClean="0">
                <a:latin typeface="BatangChe" pitchFamily="49" charset="-127"/>
                <a:ea typeface="BatangChe" pitchFamily="49" charset="-127"/>
              </a:rPr>
              <a:t>Gl.glBlendFunc</a:t>
            </a:r>
            <a:r>
              <a:rPr lang="en-US" altLang="zh-TW" sz="1200" dirty="0" smtClean="0">
                <a:latin typeface="BatangChe" pitchFamily="49" charset="-127"/>
                <a:ea typeface="BatangChe" pitchFamily="49" charset="-127"/>
              </a:rPr>
              <a:t>(</a:t>
            </a:r>
            <a:r>
              <a:rPr lang="en-US" altLang="zh-TW" sz="1200" dirty="0" err="1" smtClean="0">
                <a:latin typeface="BatangChe" pitchFamily="49" charset="-127"/>
                <a:ea typeface="BatangChe" pitchFamily="49" charset="-127"/>
              </a:rPr>
              <a:t>Gl.GL_SRC_ALPHA,Gl.GL_ONE_MINUS_SRC_ALPHA</a:t>
            </a:r>
            <a:r>
              <a:rPr lang="en-US" altLang="zh-TW" sz="1200" dirty="0" smtClean="0">
                <a:latin typeface="BatangChe" pitchFamily="49" charset="-127"/>
                <a:ea typeface="BatangChe" pitchFamily="49" charset="-127"/>
              </a:rPr>
              <a:t>);</a:t>
            </a:r>
          </a:p>
        </p:txBody>
      </p:sp>
      <p:sp>
        <p:nvSpPr>
          <p:cNvPr id="6" name="矩形 5"/>
          <p:cNvSpPr/>
          <p:nvPr/>
        </p:nvSpPr>
        <p:spPr>
          <a:xfrm>
            <a:off x="1142976" y="2193220"/>
            <a:ext cx="6660000" cy="428628"/>
          </a:xfrm>
          <a:prstGeom prst="rect">
            <a:avLst/>
          </a:prstGeom>
          <a:solidFill>
            <a:srgbClr val="FFFF99"/>
          </a:solidFill>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r>
              <a:rPr lang="en-US" altLang="zh-TW" sz="1200" dirty="0" err="1" smtClean="0">
                <a:latin typeface="BatangChe" pitchFamily="49" charset="-127"/>
                <a:ea typeface="BatangChe" pitchFamily="49" charset="-127"/>
              </a:rPr>
              <a:t>Gl.glEnable</a:t>
            </a:r>
            <a:r>
              <a:rPr lang="en-US" altLang="zh-TW" sz="1200" dirty="0" smtClean="0">
                <a:latin typeface="BatangChe" pitchFamily="49" charset="-127"/>
                <a:ea typeface="BatangChe" pitchFamily="49" charset="-127"/>
              </a:rPr>
              <a:t>(</a:t>
            </a:r>
            <a:r>
              <a:rPr lang="en-US" altLang="zh-TW" sz="1200" dirty="0" err="1" smtClean="0">
                <a:latin typeface="BatangChe" pitchFamily="49" charset="-127"/>
                <a:ea typeface="BatangChe" pitchFamily="49" charset="-127"/>
              </a:rPr>
              <a:t>Gl.GL_BLEND</a:t>
            </a:r>
            <a:r>
              <a:rPr lang="en-US" altLang="zh-TW" sz="1200" dirty="0" smtClean="0">
                <a:latin typeface="BatangChe" pitchFamily="49" charset="-127"/>
                <a:ea typeface="BatangChe" pitchFamily="49" charset="-127"/>
              </a:rPr>
              <a:t>);</a:t>
            </a:r>
          </a:p>
        </p:txBody>
      </p:sp>
      <p:pic>
        <p:nvPicPr>
          <p:cNvPr id="8" name="圖片 7" descr="0temp.jpg"/>
          <p:cNvPicPr>
            <a:picLocks noChangeAspect="1"/>
          </p:cNvPicPr>
          <p:nvPr/>
        </p:nvPicPr>
        <p:blipFill>
          <a:blip r:embed="rId2" cstate="print"/>
          <a:stretch>
            <a:fillRect/>
          </a:stretch>
        </p:blipFill>
        <p:spPr>
          <a:xfrm>
            <a:off x="2768481" y="3143248"/>
            <a:ext cx="3089403" cy="3142800"/>
          </a:xfrm>
          <a:prstGeom prst="rect">
            <a:avLst/>
          </a:prstGeom>
          <a:effectLst>
            <a:outerShdw blurRad="50800" dist="38100" dir="2700000" algn="tl" rotWithShape="0">
              <a:prstClr val="black">
                <a:alpha val="40000"/>
              </a:prstClr>
            </a:outerShdw>
          </a:effectLst>
        </p:spPr>
      </p:pic>
      <p:cxnSp>
        <p:nvCxnSpPr>
          <p:cNvPr id="12" name="直線單箭頭接點 11"/>
          <p:cNvCxnSpPr/>
          <p:nvPr/>
        </p:nvCxnSpPr>
        <p:spPr>
          <a:xfrm rot="10800000">
            <a:off x="2571736" y="4714884"/>
            <a:ext cx="642942"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403544" y="4549983"/>
            <a:ext cx="2214578" cy="307777"/>
          </a:xfrm>
          <a:prstGeom prst="rect">
            <a:avLst/>
          </a:prstGeom>
          <a:noFill/>
        </p:spPr>
        <p:txBody>
          <a:bodyPr wrap="square" rtlCol="0">
            <a:spAutoFit/>
          </a:bodyPr>
          <a:lstStyle/>
          <a:p>
            <a:r>
              <a:rPr lang="en-US" altLang="zh-TW" sz="1400" dirty="0" smtClean="0">
                <a:solidFill>
                  <a:srgbClr val="FF0000"/>
                </a:solidFill>
              </a:rPr>
              <a:t>glColor4d(0.0,1.0,0.0,0.2)</a:t>
            </a:r>
            <a:endParaRPr lang="zh-TW" altLang="en-US" sz="1400" dirty="0">
              <a:solidFill>
                <a:srgbClr val="FF0000"/>
              </a:solidFill>
            </a:endParaRPr>
          </a:p>
        </p:txBody>
      </p:sp>
      <p:cxnSp>
        <p:nvCxnSpPr>
          <p:cNvPr id="16" name="直線單箭頭接點 15"/>
          <p:cNvCxnSpPr/>
          <p:nvPr/>
        </p:nvCxnSpPr>
        <p:spPr>
          <a:xfrm>
            <a:off x="4786314" y="3627070"/>
            <a:ext cx="1363965"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文字方塊 17"/>
          <p:cNvSpPr txBox="1"/>
          <p:nvPr/>
        </p:nvSpPr>
        <p:spPr>
          <a:xfrm>
            <a:off x="6190022" y="3466578"/>
            <a:ext cx="2214578" cy="307777"/>
          </a:xfrm>
          <a:prstGeom prst="rect">
            <a:avLst/>
          </a:prstGeom>
          <a:noFill/>
        </p:spPr>
        <p:txBody>
          <a:bodyPr wrap="square" rtlCol="0">
            <a:spAutoFit/>
          </a:bodyPr>
          <a:lstStyle/>
          <a:p>
            <a:r>
              <a:rPr lang="en-US" altLang="zh-TW" sz="1400" dirty="0" smtClean="0">
                <a:solidFill>
                  <a:srgbClr val="FF0000"/>
                </a:solidFill>
              </a:rPr>
              <a:t>glColor4d(1.0,0.0,0.0,0.2)</a:t>
            </a:r>
            <a:endParaRPr lang="zh-TW" altLang="en-US" sz="1400" dirty="0">
              <a:solidFill>
                <a:srgbClr val="FF0000"/>
              </a:solidFill>
            </a:endParaRPr>
          </a:p>
        </p:txBody>
      </p:sp>
      <p:cxnSp>
        <p:nvCxnSpPr>
          <p:cNvPr id="20" name="直線單箭頭接點 19"/>
          <p:cNvCxnSpPr/>
          <p:nvPr/>
        </p:nvCxnSpPr>
        <p:spPr>
          <a:xfrm flipV="1">
            <a:off x="5143504" y="4997885"/>
            <a:ext cx="1006775" cy="275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文字方塊 20"/>
          <p:cNvSpPr txBox="1"/>
          <p:nvPr/>
        </p:nvSpPr>
        <p:spPr>
          <a:xfrm>
            <a:off x="6190022" y="4823900"/>
            <a:ext cx="2214578" cy="307777"/>
          </a:xfrm>
          <a:prstGeom prst="rect">
            <a:avLst/>
          </a:prstGeom>
          <a:noFill/>
        </p:spPr>
        <p:txBody>
          <a:bodyPr wrap="square" rtlCol="0">
            <a:spAutoFit/>
          </a:bodyPr>
          <a:lstStyle/>
          <a:p>
            <a:r>
              <a:rPr lang="en-US" altLang="zh-TW" sz="1400" dirty="0" smtClean="0">
                <a:solidFill>
                  <a:srgbClr val="FF0000"/>
                </a:solidFill>
              </a:rPr>
              <a:t>glColor4d(0.0,1.0,1.0,0.2)</a:t>
            </a:r>
            <a:endParaRPr lang="zh-TW" altLang="en-US" sz="1400" dirty="0">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357167"/>
            <a:ext cx="8229600" cy="5797572"/>
          </a:xfrm>
        </p:spPr>
        <p:txBody>
          <a:bodyPr/>
          <a:lstStyle/>
          <a:p>
            <a:pPr lvl="1">
              <a:buNone/>
            </a:pPr>
            <a:r>
              <a:rPr lang="en-US" altLang="zh-TW" sz="2400" dirty="0" smtClean="0"/>
              <a:t>4. </a:t>
            </a:r>
            <a:r>
              <a:rPr lang="zh-TW" altLang="en-US" sz="2400" dirty="0" smtClean="0"/>
              <a:t>貼上元智五館的圖片</a:t>
            </a:r>
            <a:endParaRPr lang="en-US" altLang="zh-TW" sz="2400" dirty="0" smtClean="0"/>
          </a:p>
          <a:p>
            <a:pPr lvl="1">
              <a:buNone/>
            </a:pPr>
            <a:endParaRPr lang="en-US" altLang="zh-TW" sz="2400" dirty="0" smtClean="0"/>
          </a:p>
          <a:p>
            <a:pPr lvl="1">
              <a:buNone/>
            </a:pPr>
            <a:endParaRPr lang="en-US" altLang="zh-TW" sz="2400" dirty="0" smtClean="0"/>
          </a:p>
          <a:p>
            <a:pPr lvl="1">
              <a:buNone/>
            </a:pPr>
            <a:endParaRPr lang="en-US" altLang="zh-TW" sz="2400" dirty="0" smtClean="0"/>
          </a:p>
          <a:p>
            <a:pPr lvl="1">
              <a:buNone/>
            </a:pPr>
            <a:endParaRPr lang="en-US" altLang="zh-TW" sz="2400" dirty="0" smtClean="0"/>
          </a:p>
          <a:p>
            <a:pPr lvl="1">
              <a:buNone/>
            </a:pPr>
            <a:endParaRPr lang="en-US" altLang="zh-TW" sz="2400" dirty="0" smtClean="0"/>
          </a:p>
          <a:p>
            <a:pPr lvl="1">
              <a:buNone/>
            </a:pPr>
            <a:endParaRPr lang="en-US" altLang="zh-TW" sz="2400" dirty="0" smtClean="0"/>
          </a:p>
          <a:p>
            <a:pPr lvl="1">
              <a:buNone/>
            </a:pPr>
            <a:endParaRPr lang="en-US" altLang="zh-TW" sz="2400" dirty="0" smtClean="0"/>
          </a:p>
          <a:p>
            <a:pPr lvl="1">
              <a:buNone/>
            </a:pPr>
            <a:endParaRPr lang="en-US" altLang="zh-TW" sz="2400" dirty="0" smtClean="0"/>
          </a:p>
          <a:p>
            <a:pPr lvl="1">
              <a:buNone/>
            </a:pPr>
            <a:r>
              <a:rPr lang="en-US" altLang="zh-TW" sz="2400" dirty="0" smtClean="0"/>
              <a:t>5. </a:t>
            </a:r>
            <a:r>
              <a:rPr lang="zh-TW" altLang="en-US" sz="2400" dirty="0" smtClean="0"/>
              <a:t>關閉混合功能</a:t>
            </a:r>
            <a:endParaRPr lang="zh-TW" altLang="en-US" dirty="0"/>
          </a:p>
        </p:txBody>
      </p:sp>
      <p:sp>
        <p:nvSpPr>
          <p:cNvPr id="4" name="投影片編號版面配置區 3"/>
          <p:cNvSpPr>
            <a:spLocks noGrp="1"/>
          </p:cNvSpPr>
          <p:nvPr>
            <p:ph type="sldNum" sz="quarter" idx="12"/>
          </p:nvPr>
        </p:nvSpPr>
        <p:spPr/>
        <p:txBody>
          <a:bodyPr/>
          <a:lstStyle/>
          <a:p>
            <a:fld id="{27207C00-BE8D-4B81-AB28-04AA0221EAC8}" type="slidenum">
              <a:rPr lang="zh-TW" altLang="en-US" smtClean="0"/>
              <a:pPr/>
              <a:t>35</a:t>
            </a:fld>
            <a:endParaRPr lang="zh-TW" altLang="en-US"/>
          </a:p>
        </p:txBody>
      </p:sp>
      <p:pic>
        <p:nvPicPr>
          <p:cNvPr id="5" name="圖片 4" descr="0temp.jpg"/>
          <p:cNvPicPr>
            <a:picLocks noChangeAspect="1"/>
          </p:cNvPicPr>
          <p:nvPr/>
        </p:nvPicPr>
        <p:blipFill>
          <a:blip r:embed="rId2" cstate="print"/>
          <a:stretch>
            <a:fillRect/>
          </a:stretch>
        </p:blipFill>
        <p:spPr>
          <a:xfrm>
            <a:off x="3857633" y="928670"/>
            <a:ext cx="3286135" cy="3342932"/>
          </a:xfrm>
          <a:prstGeom prst="rect">
            <a:avLst/>
          </a:prstGeom>
          <a:effectLst>
            <a:outerShdw blurRad="50800" dist="38100" dir="2700000" algn="tl" rotWithShape="0">
              <a:prstClr val="black">
                <a:alpha val="40000"/>
              </a:prstClr>
            </a:outerShdw>
          </a:effectLst>
        </p:spPr>
      </p:pic>
      <p:sp>
        <p:nvSpPr>
          <p:cNvPr id="8" name="文字方塊 7"/>
          <p:cNvSpPr txBox="1"/>
          <p:nvPr/>
        </p:nvSpPr>
        <p:spPr>
          <a:xfrm>
            <a:off x="1487653" y="2478281"/>
            <a:ext cx="2214578" cy="307777"/>
          </a:xfrm>
          <a:prstGeom prst="rect">
            <a:avLst/>
          </a:prstGeom>
          <a:noFill/>
        </p:spPr>
        <p:txBody>
          <a:bodyPr wrap="square" rtlCol="0">
            <a:spAutoFit/>
          </a:bodyPr>
          <a:lstStyle/>
          <a:p>
            <a:r>
              <a:rPr lang="en-US" altLang="zh-TW" sz="1400" dirty="0" smtClean="0">
                <a:solidFill>
                  <a:srgbClr val="FF0000"/>
                </a:solidFill>
              </a:rPr>
              <a:t>glColor4d(1.0,1.0,1.0,0.5)</a:t>
            </a:r>
            <a:endParaRPr lang="zh-TW" altLang="en-US" sz="1400" dirty="0">
              <a:solidFill>
                <a:srgbClr val="FF0000"/>
              </a:solidFill>
            </a:endParaRPr>
          </a:p>
        </p:txBody>
      </p:sp>
      <p:cxnSp>
        <p:nvCxnSpPr>
          <p:cNvPr id="10" name="直線單箭頭接點 9"/>
          <p:cNvCxnSpPr/>
          <p:nvPr/>
        </p:nvCxnSpPr>
        <p:spPr>
          <a:xfrm rot="10800000" flipV="1">
            <a:off x="3643319" y="2643182"/>
            <a:ext cx="857256"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142976" y="4857760"/>
            <a:ext cx="6660000" cy="428628"/>
          </a:xfrm>
          <a:prstGeom prst="rect">
            <a:avLst/>
          </a:prstGeom>
          <a:solidFill>
            <a:srgbClr val="FFFF99"/>
          </a:solidFill>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r>
              <a:rPr lang="en-US" altLang="zh-TW" sz="1200" dirty="0" err="1" smtClean="0">
                <a:latin typeface="BatangChe" pitchFamily="49" charset="-127"/>
                <a:ea typeface="BatangChe" pitchFamily="49" charset="-127"/>
              </a:rPr>
              <a:t>Gl.glDisable</a:t>
            </a:r>
            <a:r>
              <a:rPr lang="en-US" altLang="zh-TW" sz="1200" dirty="0" smtClean="0">
                <a:latin typeface="BatangChe" pitchFamily="49" charset="-127"/>
                <a:ea typeface="BatangChe" pitchFamily="49" charset="-127"/>
              </a:rPr>
              <a:t>(</a:t>
            </a:r>
            <a:r>
              <a:rPr lang="en-US" altLang="zh-TW" sz="1200" dirty="0" err="1" smtClean="0">
                <a:latin typeface="BatangChe" pitchFamily="49" charset="-127"/>
                <a:ea typeface="BatangChe" pitchFamily="49" charset="-127"/>
              </a:rPr>
              <a:t>Gl.GL_BLEND</a:t>
            </a:r>
            <a:r>
              <a:rPr lang="en-US" altLang="zh-TW" sz="1200" dirty="0" smtClean="0">
                <a:latin typeface="BatangChe" pitchFamily="49" charset="-127"/>
                <a:ea typeface="BatangChe" pitchFamily="49" charset="-127"/>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霧化</a:t>
            </a:r>
            <a:endParaRPr lang="zh-TW" altLang="en-US" dirty="0"/>
          </a:p>
        </p:txBody>
      </p:sp>
      <p:sp>
        <p:nvSpPr>
          <p:cNvPr id="3" name="內容版面配置區 2"/>
          <p:cNvSpPr>
            <a:spLocks noGrp="1"/>
          </p:cNvSpPr>
          <p:nvPr>
            <p:ph idx="1"/>
          </p:nvPr>
        </p:nvSpPr>
        <p:spPr/>
        <p:txBody>
          <a:bodyPr/>
          <a:lstStyle/>
          <a:p>
            <a:r>
              <a:rPr lang="en-US" altLang="zh-TW" dirty="0" smtClean="0"/>
              <a:t>OpenGL</a:t>
            </a:r>
            <a:r>
              <a:rPr lang="zh-TW" altLang="en-US" dirty="0" smtClean="0"/>
              <a:t>提供了一些霧化指令可模擬出霧的效果</a:t>
            </a:r>
            <a:endParaRPr lang="zh-TW" altLang="en-US" dirty="0"/>
          </a:p>
        </p:txBody>
      </p:sp>
      <p:sp>
        <p:nvSpPr>
          <p:cNvPr id="4" name="投影片編號版面配置區 3"/>
          <p:cNvSpPr>
            <a:spLocks noGrp="1"/>
          </p:cNvSpPr>
          <p:nvPr>
            <p:ph type="sldNum" sz="quarter" idx="12"/>
          </p:nvPr>
        </p:nvSpPr>
        <p:spPr/>
        <p:txBody>
          <a:bodyPr/>
          <a:lstStyle/>
          <a:p>
            <a:fld id="{27207C00-BE8D-4B81-AB28-04AA0221EAC8}" type="slidenum">
              <a:rPr lang="zh-TW" altLang="en-US" smtClean="0"/>
              <a:pPr/>
              <a:t>36</a:t>
            </a:fld>
            <a:endParaRPr lang="zh-TW" altLang="en-US" dirty="0"/>
          </a:p>
        </p:txBody>
      </p:sp>
      <p:sp>
        <p:nvSpPr>
          <p:cNvPr id="8" name="文字方塊 7"/>
          <p:cNvSpPr txBox="1"/>
          <p:nvPr/>
        </p:nvSpPr>
        <p:spPr>
          <a:xfrm>
            <a:off x="1319712" y="4870286"/>
            <a:ext cx="1071570" cy="369332"/>
          </a:xfrm>
          <a:prstGeom prst="rect">
            <a:avLst/>
          </a:prstGeom>
          <a:noFill/>
        </p:spPr>
        <p:txBody>
          <a:bodyPr wrap="square" rtlCol="0">
            <a:spAutoFit/>
          </a:bodyPr>
          <a:lstStyle/>
          <a:p>
            <a:pPr algn="ctr"/>
            <a:r>
              <a:rPr lang="zh-TW" altLang="en-US" dirty="0" smtClean="0">
                <a:solidFill>
                  <a:srgbClr val="FF0000"/>
                </a:solidFill>
              </a:rPr>
              <a:t>沒有霧</a:t>
            </a:r>
            <a:endParaRPr lang="zh-TW" altLang="en-US" dirty="0">
              <a:solidFill>
                <a:srgbClr val="FF0000"/>
              </a:solidFill>
            </a:endParaRPr>
          </a:p>
        </p:txBody>
      </p:sp>
      <p:sp>
        <p:nvSpPr>
          <p:cNvPr id="9" name="文字方塊 8"/>
          <p:cNvSpPr txBox="1"/>
          <p:nvPr/>
        </p:nvSpPr>
        <p:spPr>
          <a:xfrm>
            <a:off x="4071934" y="4857760"/>
            <a:ext cx="1071570" cy="369332"/>
          </a:xfrm>
          <a:prstGeom prst="rect">
            <a:avLst/>
          </a:prstGeom>
          <a:noFill/>
        </p:spPr>
        <p:txBody>
          <a:bodyPr wrap="square" rtlCol="0">
            <a:spAutoFit/>
          </a:bodyPr>
          <a:lstStyle/>
          <a:p>
            <a:pPr algn="ctr"/>
            <a:r>
              <a:rPr lang="zh-TW" altLang="en-US" dirty="0" smtClean="0">
                <a:solidFill>
                  <a:srgbClr val="FF0000"/>
                </a:solidFill>
              </a:rPr>
              <a:t>薄霧</a:t>
            </a:r>
            <a:endParaRPr lang="zh-TW" altLang="en-US" dirty="0">
              <a:solidFill>
                <a:srgbClr val="FF0000"/>
              </a:solidFill>
            </a:endParaRPr>
          </a:p>
        </p:txBody>
      </p:sp>
      <p:sp>
        <p:nvSpPr>
          <p:cNvPr id="10" name="文字方塊 9"/>
          <p:cNvSpPr txBox="1"/>
          <p:nvPr/>
        </p:nvSpPr>
        <p:spPr>
          <a:xfrm>
            <a:off x="6858016" y="4857760"/>
            <a:ext cx="1071570" cy="369332"/>
          </a:xfrm>
          <a:prstGeom prst="rect">
            <a:avLst/>
          </a:prstGeom>
          <a:noFill/>
        </p:spPr>
        <p:txBody>
          <a:bodyPr wrap="square" rtlCol="0">
            <a:spAutoFit/>
          </a:bodyPr>
          <a:lstStyle/>
          <a:p>
            <a:pPr algn="ctr"/>
            <a:r>
              <a:rPr lang="zh-TW" altLang="en-US" dirty="0" smtClean="0">
                <a:solidFill>
                  <a:srgbClr val="FF0000"/>
                </a:solidFill>
              </a:rPr>
              <a:t>濃霧</a:t>
            </a:r>
            <a:endParaRPr lang="zh-TW" altLang="en-US" dirty="0">
              <a:solidFill>
                <a:srgbClr val="FF0000"/>
              </a:solidFill>
            </a:endParaRPr>
          </a:p>
        </p:txBody>
      </p:sp>
      <p:pic>
        <p:nvPicPr>
          <p:cNvPr id="11" name="圖片 10" descr="temp.jpg"/>
          <p:cNvPicPr>
            <a:picLocks noChangeAspect="1"/>
          </p:cNvPicPr>
          <p:nvPr/>
        </p:nvPicPr>
        <p:blipFill>
          <a:blip r:embed="rId2" cstate="print"/>
          <a:stretch>
            <a:fillRect/>
          </a:stretch>
        </p:blipFill>
        <p:spPr>
          <a:xfrm>
            <a:off x="700659" y="3057760"/>
            <a:ext cx="2442581" cy="1800000"/>
          </a:xfrm>
          <a:prstGeom prst="rect">
            <a:avLst/>
          </a:prstGeom>
          <a:effectLst>
            <a:outerShdw blurRad="50800" dist="38100" dir="2700000" algn="tl" rotWithShape="0">
              <a:prstClr val="black">
                <a:alpha val="40000"/>
              </a:prstClr>
            </a:outerShdw>
          </a:effectLst>
        </p:spPr>
      </p:pic>
      <p:pic>
        <p:nvPicPr>
          <p:cNvPr id="12" name="圖片 11" descr="temp.jpg"/>
          <p:cNvPicPr>
            <a:picLocks noChangeAspect="1"/>
          </p:cNvPicPr>
          <p:nvPr/>
        </p:nvPicPr>
        <p:blipFill>
          <a:blip r:embed="rId3" cstate="print"/>
          <a:stretch>
            <a:fillRect/>
          </a:stretch>
        </p:blipFill>
        <p:spPr>
          <a:xfrm>
            <a:off x="3376026" y="3071810"/>
            <a:ext cx="2442581" cy="1800000"/>
          </a:xfrm>
          <a:prstGeom prst="rect">
            <a:avLst/>
          </a:prstGeom>
          <a:effectLst>
            <a:outerShdw blurRad="50800" dist="38100" dir="2700000" algn="tl" rotWithShape="0">
              <a:prstClr val="black">
                <a:alpha val="40000"/>
              </a:prstClr>
            </a:outerShdw>
          </a:effectLst>
        </p:spPr>
      </p:pic>
      <p:pic>
        <p:nvPicPr>
          <p:cNvPr id="14" name="圖片 13" descr="temp.jpg"/>
          <p:cNvPicPr>
            <a:picLocks noChangeAspect="1"/>
          </p:cNvPicPr>
          <p:nvPr/>
        </p:nvPicPr>
        <p:blipFill>
          <a:blip r:embed="rId4" cstate="print"/>
          <a:stretch>
            <a:fillRect/>
          </a:stretch>
        </p:blipFill>
        <p:spPr>
          <a:xfrm>
            <a:off x="6072198" y="3071810"/>
            <a:ext cx="2442581" cy="1800000"/>
          </a:xfrm>
          <a:prstGeom prst="rect">
            <a:avLst/>
          </a:prstGeom>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57158" y="500043"/>
            <a:ext cx="8340755" cy="5654696"/>
          </a:xfrm>
        </p:spPr>
        <p:txBody>
          <a:bodyPr/>
          <a:lstStyle/>
          <a:p>
            <a:r>
              <a:rPr lang="zh-TW" altLang="en-US" dirty="0" smtClean="0"/>
              <a:t>基本原理：</a:t>
            </a:r>
            <a:endParaRPr lang="en-US" altLang="zh-TW" dirty="0" smtClean="0"/>
          </a:p>
          <a:p>
            <a:pPr lvl="1"/>
            <a:r>
              <a:rPr lang="zh-TW" altLang="en-US" dirty="0" smtClean="0"/>
              <a:t>霧化只是另一種形式的混合</a:t>
            </a:r>
            <a:endParaRPr lang="en-US" altLang="zh-TW" dirty="0" smtClean="0"/>
          </a:p>
          <a:p>
            <a:pPr lvl="2"/>
            <a:r>
              <a:rPr lang="zh-TW" altLang="en-US" dirty="0" smtClean="0"/>
              <a:t>混合的顏色對於每個像素都相同</a:t>
            </a:r>
            <a:endParaRPr lang="en-US" altLang="zh-TW" dirty="0" smtClean="0"/>
          </a:p>
          <a:p>
            <a:pPr lvl="2"/>
            <a:r>
              <a:rPr lang="zh-TW" altLang="en-US" dirty="0" smtClean="0"/>
              <a:t>混合的程度會隨著距離遠近的不同而不同</a:t>
            </a:r>
            <a:endParaRPr lang="en-US" altLang="zh-TW" dirty="0" smtClean="0"/>
          </a:p>
          <a:p>
            <a:pPr lvl="3"/>
            <a:r>
              <a:rPr lang="zh-TW" altLang="en-US" dirty="0" smtClean="0"/>
              <a:t>愈遠的點混合的程度愈強</a:t>
            </a:r>
            <a:endParaRPr lang="en-US" altLang="zh-TW" dirty="0" smtClean="0"/>
          </a:p>
          <a:p>
            <a:pPr lvl="1"/>
            <a:r>
              <a:rPr lang="zh-TW" altLang="en-US" dirty="0" smtClean="0"/>
              <a:t>計算公式：</a:t>
            </a:r>
            <a:endParaRPr lang="en-US" altLang="zh-TW" dirty="0" smtClean="0"/>
          </a:p>
          <a:p>
            <a:pPr lvl="2"/>
            <a:r>
              <a:rPr lang="en-US" altLang="zh-TW" dirty="0" smtClean="0"/>
              <a:t>C</a:t>
            </a:r>
            <a:r>
              <a:rPr lang="zh-TW" altLang="en-US" dirty="0" smtClean="0"/>
              <a:t> </a:t>
            </a:r>
            <a:r>
              <a:rPr lang="en-US" altLang="zh-TW" dirty="0" smtClean="0"/>
              <a:t>=</a:t>
            </a:r>
            <a:r>
              <a:rPr lang="zh-TW" altLang="en-US" dirty="0" smtClean="0"/>
              <a:t> </a:t>
            </a:r>
            <a:r>
              <a:rPr lang="en-US" altLang="zh-TW" i="1" dirty="0" err="1" smtClean="0">
                <a:latin typeface="+mj-lt"/>
              </a:rPr>
              <a:t>f</a:t>
            </a:r>
            <a:r>
              <a:rPr lang="en-US" altLang="zh-TW" dirty="0" err="1" smtClean="0"/>
              <a:t>C</a:t>
            </a:r>
            <a:r>
              <a:rPr lang="en-US" altLang="zh-TW" baseline="-25000" dirty="0" err="1" smtClean="0"/>
              <a:t>i</a:t>
            </a:r>
            <a:r>
              <a:rPr lang="en-US" altLang="zh-TW" dirty="0" smtClean="0"/>
              <a:t> + (1-</a:t>
            </a:r>
            <a:r>
              <a:rPr lang="en-US" altLang="zh-TW" i="1" dirty="0" smtClean="0">
                <a:latin typeface="+mj-lt"/>
              </a:rPr>
              <a:t>f</a:t>
            </a:r>
            <a:r>
              <a:rPr lang="en-US" altLang="zh-TW" dirty="0" smtClean="0"/>
              <a:t>)</a:t>
            </a:r>
            <a:r>
              <a:rPr lang="en-US" altLang="zh-TW" dirty="0" err="1" smtClean="0"/>
              <a:t>C</a:t>
            </a:r>
            <a:r>
              <a:rPr lang="en-US" altLang="zh-TW" baseline="-25000" dirty="0" err="1" smtClean="0"/>
              <a:t>f</a:t>
            </a:r>
            <a:r>
              <a:rPr lang="en-US" altLang="zh-TW" dirty="0" smtClean="0"/>
              <a:t> </a:t>
            </a:r>
          </a:p>
          <a:p>
            <a:pPr lvl="3"/>
            <a:r>
              <a:rPr lang="en-US" altLang="zh-TW" dirty="0" smtClean="0"/>
              <a:t>C: </a:t>
            </a:r>
            <a:r>
              <a:rPr lang="zh-TW" altLang="en-US" dirty="0" smtClean="0"/>
              <a:t>霧化後的顏色</a:t>
            </a:r>
            <a:endParaRPr lang="en-US" altLang="zh-TW" dirty="0" smtClean="0"/>
          </a:p>
          <a:p>
            <a:pPr lvl="3"/>
            <a:r>
              <a:rPr lang="en-US" altLang="zh-TW" dirty="0" err="1" smtClean="0"/>
              <a:t>C</a:t>
            </a:r>
            <a:r>
              <a:rPr lang="en-US" altLang="zh-TW" baseline="-25000" dirty="0" err="1" smtClean="0"/>
              <a:t>i</a:t>
            </a:r>
            <a:r>
              <a:rPr lang="en-US" altLang="zh-TW" dirty="0" smtClean="0"/>
              <a:t>:</a:t>
            </a:r>
            <a:r>
              <a:rPr lang="zh-TW" altLang="en-US" dirty="0" smtClean="0"/>
              <a:t> 原來顏色</a:t>
            </a:r>
            <a:endParaRPr lang="en-US" altLang="zh-TW" dirty="0" smtClean="0"/>
          </a:p>
          <a:p>
            <a:pPr lvl="3"/>
            <a:r>
              <a:rPr lang="en-US" altLang="zh-TW" dirty="0" err="1" smtClean="0"/>
              <a:t>C</a:t>
            </a:r>
            <a:r>
              <a:rPr lang="en-US" altLang="zh-TW" baseline="-25000" dirty="0" err="1" smtClean="0"/>
              <a:t>f</a:t>
            </a:r>
            <a:r>
              <a:rPr lang="en-US" altLang="zh-TW" dirty="0" smtClean="0"/>
              <a:t>: </a:t>
            </a:r>
            <a:r>
              <a:rPr lang="zh-TW" altLang="en-US" dirty="0" smtClean="0"/>
              <a:t>霧的顏色</a:t>
            </a:r>
            <a:endParaRPr lang="en-US" altLang="zh-TW" dirty="0" smtClean="0"/>
          </a:p>
          <a:p>
            <a:pPr lvl="3"/>
            <a:r>
              <a:rPr lang="en-US" altLang="zh-TW" i="1" dirty="0" smtClean="0">
                <a:latin typeface="+mj-lt"/>
              </a:rPr>
              <a:t>f</a:t>
            </a:r>
            <a:r>
              <a:rPr lang="en-US" altLang="zh-TW" dirty="0" smtClean="0"/>
              <a:t>: </a:t>
            </a:r>
            <a:r>
              <a:rPr lang="zh-TW" altLang="en-US" dirty="0" smtClean="0"/>
              <a:t>混合係數</a:t>
            </a:r>
            <a:endParaRPr lang="zh-TW" altLang="en-US" dirty="0"/>
          </a:p>
        </p:txBody>
      </p:sp>
      <p:sp>
        <p:nvSpPr>
          <p:cNvPr id="4" name="投影片編號版面配置區 3"/>
          <p:cNvSpPr>
            <a:spLocks noGrp="1"/>
          </p:cNvSpPr>
          <p:nvPr>
            <p:ph type="sldNum" sz="quarter" idx="12"/>
          </p:nvPr>
        </p:nvSpPr>
        <p:spPr/>
        <p:txBody>
          <a:bodyPr/>
          <a:lstStyle/>
          <a:p>
            <a:fld id="{27207C00-BE8D-4B81-AB28-04AA0221EAC8}" type="slidenum">
              <a:rPr lang="zh-TW" altLang="en-US" smtClean="0"/>
              <a:pPr/>
              <a:t>37</a:t>
            </a:fld>
            <a:endParaRPr lang="zh-TW" altLang="en-US"/>
          </a:p>
        </p:txBody>
      </p:sp>
      <p:cxnSp>
        <p:nvCxnSpPr>
          <p:cNvPr id="6" name="直線單箭頭接點 5"/>
          <p:cNvCxnSpPr/>
          <p:nvPr/>
        </p:nvCxnSpPr>
        <p:spPr>
          <a:xfrm flipV="1">
            <a:off x="4786346" y="5499908"/>
            <a:ext cx="3286148" cy="0"/>
          </a:xfrm>
          <a:prstGeom prst="straightConnector1">
            <a:avLst/>
          </a:prstGeom>
          <a:ln>
            <a:solidFill>
              <a:srgbClr val="660066"/>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rot="5400000" flipH="1" flipV="1">
            <a:off x="3786214" y="4499776"/>
            <a:ext cx="2000264" cy="1588"/>
          </a:xfrm>
          <a:prstGeom prst="straightConnector1">
            <a:avLst/>
          </a:prstGeom>
          <a:ln>
            <a:solidFill>
              <a:srgbClr val="660066"/>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a:xfrm>
            <a:off x="4785552" y="3928272"/>
            <a:ext cx="2857520" cy="1571636"/>
          </a:xfrm>
          <a:prstGeom prst="line">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1" name="文字方塊 10"/>
          <p:cNvSpPr txBox="1"/>
          <p:nvPr/>
        </p:nvSpPr>
        <p:spPr>
          <a:xfrm>
            <a:off x="5786478" y="2786058"/>
            <a:ext cx="1143008" cy="369332"/>
          </a:xfrm>
          <a:prstGeom prst="rect">
            <a:avLst/>
          </a:prstGeom>
          <a:noFill/>
        </p:spPr>
        <p:txBody>
          <a:bodyPr wrap="square" rtlCol="0">
            <a:spAutoFit/>
          </a:bodyPr>
          <a:lstStyle/>
          <a:p>
            <a:r>
              <a:rPr lang="zh-TW" altLang="en-US" dirty="0" smtClean="0">
                <a:solidFill>
                  <a:srgbClr val="FF0000"/>
                </a:solidFill>
              </a:rPr>
              <a:t>線性霧化</a:t>
            </a:r>
            <a:endParaRPr lang="zh-TW" altLang="en-US" dirty="0">
              <a:solidFill>
                <a:srgbClr val="FF0000"/>
              </a:solidFill>
            </a:endParaRPr>
          </a:p>
        </p:txBody>
      </p:sp>
      <p:sp>
        <p:nvSpPr>
          <p:cNvPr id="12" name="文字方塊 11"/>
          <p:cNvSpPr txBox="1"/>
          <p:nvPr/>
        </p:nvSpPr>
        <p:spPr>
          <a:xfrm>
            <a:off x="5357850" y="5559998"/>
            <a:ext cx="2214578" cy="369332"/>
          </a:xfrm>
          <a:prstGeom prst="rect">
            <a:avLst/>
          </a:prstGeom>
          <a:noFill/>
        </p:spPr>
        <p:txBody>
          <a:bodyPr wrap="square" rtlCol="0">
            <a:spAutoFit/>
          </a:bodyPr>
          <a:lstStyle/>
          <a:p>
            <a:r>
              <a:rPr lang="zh-TW" altLang="en-US" dirty="0" smtClean="0">
                <a:solidFill>
                  <a:srgbClr val="9900CC"/>
                </a:solidFill>
              </a:rPr>
              <a:t>離觀者的距離</a:t>
            </a:r>
            <a:endParaRPr lang="zh-TW" altLang="en-US" dirty="0">
              <a:solidFill>
                <a:srgbClr val="9900CC"/>
              </a:solidFill>
            </a:endParaRPr>
          </a:p>
        </p:txBody>
      </p:sp>
      <p:sp>
        <p:nvSpPr>
          <p:cNvPr id="13" name="文字方塊 12"/>
          <p:cNvSpPr txBox="1"/>
          <p:nvPr/>
        </p:nvSpPr>
        <p:spPr>
          <a:xfrm>
            <a:off x="4071966" y="3540815"/>
            <a:ext cx="571504" cy="2031325"/>
          </a:xfrm>
          <a:prstGeom prst="rect">
            <a:avLst/>
          </a:prstGeom>
          <a:noFill/>
        </p:spPr>
        <p:txBody>
          <a:bodyPr wrap="square" rtlCol="0">
            <a:spAutoFit/>
          </a:bodyPr>
          <a:lstStyle/>
          <a:p>
            <a:r>
              <a:rPr lang="zh-TW" altLang="en-US" dirty="0" smtClean="0">
                <a:solidFill>
                  <a:srgbClr val="9900CC"/>
                </a:solidFill>
              </a:rPr>
              <a:t>原來顏色的比例</a:t>
            </a:r>
            <a:endParaRPr lang="zh-TW" altLang="en-US" dirty="0">
              <a:solidFill>
                <a:srgbClr val="9900CC"/>
              </a:solidFill>
            </a:endParaRPr>
          </a:p>
        </p:txBody>
      </p:sp>
      <p:sp>
        <p:nvSpPr>
          <p:cNvPr id="14" name="文字方塊 13"/>
          <p:cNvSpPr txBox="1"/>
          <p:nvPr/>
        </p:nvSpPr>
        <p:spPr>
          <a:xfrm>
            <a:off x="4500594" y="5298914"/>
            <a:ext cx="285752" cy="369332"/>
          </a:xfrm>
          <a:prstGeom prst="rect">
            <a:avLst/>
          </a:prstGeom>
          <a:noFill/>
        </p:spPr>
        <p:txBody>
          <a:bodyPr wrap="square" rtlCol="0">
            <a:spAutoFit/>
          </a:bodyPr>
          <a:lstStyle/>
          <a:p>
            <a:r>
              <a:rPr lang="en-US" altLang="zh-TW" dirty="0" smtClean="0">
                <a:solidFill>
                  <a:srgbClr val="FF0000"/>
                </a:solidFill>
              </a:rPr>
              <a:t>0</a:t>
            </a:r>
            <a:endParaRPr lang="zh-TW" altLang="en-US" dirty="0">
              <a:solidFill>
                <a:srgbClr val="FF0000"/>
              </a:solidFill>
            </a:endParaRPr>
          </a:p>
        </p:txBody>
      </p:sp>
      <p:sp>
        <p:nvSpPr>
          <p:cNvPr id="15" name="文字方塊 14"/>
          <p:cNvSpPr txBox="1"/>
          <p:nvPr/>
        </p:nvSpPr>
        <p:spPr>
          <a:xfrm>
            <a:off x="4500594" y="3774048"/>
            <a:ext cx="285752" cy="369332"/>
          </a:xfrm>
          <a:prstGeom prst="rect">
            <a:avLst/>
          </a:prstGeom>
          <a:noFill/>
        </p:spPr>
        <p:txBody>
          <a:bodyPr wrap="square" rtlCol="0">
            <a:spAutoFit/>
          </a:bodyPr>
          <a:lstStyle/>
          <a:p>
            <a:r>
              <a:rPr lang="en-US" altLang="zh-TW" dirty="0" smtClean="0">
                <a:solidFill>
                  <a:srgbClr val="FF0000"/>
                </a:solidFill>
              </a:rPr>
              <a:t>1</a:t>
            </a:r>
            <a:endParaRPr lang="zh-TW" altLang="en-US" dirty="0">
              <a:solidFill>
                <a:srgbClr val="FF0000"/>
              </a:solidFill>
            </a:endParaRPr>
          </a:p>
        </p:txBody>
      </p:sp>
      <p:cxnSp>
        <p:nvCxnSpPr>
          <p:cNvPr id="19" name="直線單箭頭接點 18"/>
          <p:cNvCxnSpPr/>
          <p:nvPr/>
        </p:nvCxnSpPr>
        <p:spPr>
          <a:xfrm rot="10800000" flipV="1">
            <a:off x="5025871" y="3697357"/>
            <a:ext cx="386845" cy="350206"/>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rot="10800000" flipV="1">
            <a:off x="6170141" y="4365683"/>
            <a:ext cx="388800" cy="3492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rot="10800000" flipV="1">
            <a:off x="7442846" y="5004678"/>
            <a:ext cx="388800" cy="34920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pic>
        <p:nvPicPr>
          <p:cNvPr id="18" name="圖片 17" descr="temp.jpg"/>
          <p:cNvPicPr>
            <a:picLocks noChangeAspect="1"/>
          </p:cNvPicPr>
          <p:nvPr/>
        </p:nvPicPr>
        <p:blipFill>
          <a:blip r:embed="rId3" cstate="print"/>
          <a:stretch>
            <a:fillRect/>
          </a:stretch>
        </p:blipFill>
        <p:spPr>
          <a:xfrm>
            <a:off x="5482222" y="3234324"/>
            <a:ext cx="977032" cy="720000"/>
          </a:xfrm>
          <a:prstGeom prst="rect">
            <a:avLst/>
          </a:prstGeom>
          <a:effectLst>
            <a:outerShdw blurRad="50800" dist="38100" dir="2700000" algn="tl" rotWithShape="0">
              <a:prstClr val="black">
                <a:alpha val="40000"/>
              </a:prstClr>
            </a:outerShdw>
          </a:effectLst>
        </p:spPr>
      </p:pic>
      <p:pic>
        <p:nvPicPr>
          <p:cNvPr id="20" name="圖片 19" descr="temp.jpg"/>
          <p:cNvPicPr>
            <a:picLocks noChangeAspect="1"/>
          </p:cNvPicPr>
          <p:nvPr/>
        </p:nvPicPr>
        <p:blipFill>
          <a:blip r:embed="rId4" cstate="print"/>
          <a:stretch>
            <a:fillRect/>
          </a:stretch>
        </p:blipFill>
        <p:spPr>
          <a:xfrm>
            <a:off x="6662174" y="3771334"/>
            <a:ext cx="977032" cy="720000"/>
          </a:xfrm>
          <a:prstGeom prst="rect">
            <a:avLst/>
          </a:prstGeom>
          <a:effectLst>
            <a:outerShdw blurRad="50800" dist="38100" dir="2700000" algn="tl" rotWithShape="0">
              <a:prstClr val="black">
                <a:alpha val="40000"/>
              </a:prstClr>
            </a:outerShdw>
          </a:effectLst>
        </p:spPr>
      </p:pic>
      <p:pic>
        <p:nvPicPr>
          <p:cNvPr id="23" name="圖片 22" descr="temp.jpg"/>
          <p:cNvPicPr>
            <a:picLocks noChangeAspect="1"/>
          </p:cNvPicPr>
          <p:nvPr/>
        </p:nvPicPr>
        <p:blipFill>
          <a:blip r:embed="rId5" cstate="print"/>
          <a:stretch>
            <a:fillRect/>
          </a:stretch>
        </p:blipFill>
        <p:spPr>
          <a:xfrm>
            <a:off x="7858148" y="4286256"/>
            <a:ext cx="977032" cy="720000"/>
          </a:xfrm>
          <a:prstGeom prst="rect">
            <a:avLst/>
          </a:prstGeom>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i="1" dirty="0" smtClean="0"/>
              <a:t>OpenGL</a:t>
            </a:r>
            <a:r>
              <a:rPr lang="zh-TW" altLang="en-US" dirty="0" smtClean="0"/>
              <a:t>的霧化指令</a:t>
            </a:r>
            <a:endParaRPr lang="zh-TW" altLang="en-US" dirty="0"/>
          </a:p>
        </p:txBody>
      </p:sp>
      <p:sp>
        <p:nvSpPr>
          <p:cNvPr id="3" name="內容版面配置區 2"/>
          <p:cNvSpPr>
            <a:spLocks noGrp="1"/>
          </p:cNvSpPr>
          <p:nvPr>
            <p:ph idx="1"/>
          </p:nvPr>
        </p:nvSpPr>
        <p:spPr/>
        <p:txBody>
          <a:bodyPr/>
          <a:lstStyle/>
          <a:p>
            <a:r>
              <a:rPr lang="en-US" altLang="zh-TW" dirty="0" err="1" smtClean="0"/>
              <a:t>glFog</a:t>
            </a:r>
            <a:r>
              <a:rPr lang="en-US" altLang="zh-TW" dirty="0" smtClean="0"/>
              <a:t>{if}*</a:t>
            </a:r>
            <a:r>
              <a:rPr lang="zh-TW" altLang="en-US" dirty="0" smtClean="0"/>
              <a:t>指令</a:t>
            </a:r>
            <a:endParaRPr lang="en-US" altLang="zh-TW" dirty="0" smtClean="0"/>
          </a:p>
          <a:p>
            <a:pPr lvl="1"/>
            <a:r>
              <a:rPr lang="zh-TW" altLang="en-US" dirty="0" smtClean="0"/>
              <a:t>功能：設定霧化的模式以及相關的參數</a:t>
            </a:r>
            <a:endParaRPr lang="en-US" altLang="zh-TW" dirty="0" smtClean="0"/>
          </a:p>
          <a:p>
            <a:pPr lvl="1"/>
            <a:r>
              <a:rPr lang="zh-TW" altLang="en-US" dirty="0" smtClean="0"/>
              <a:t>用法：</a:t>
            </a:r>
            <a:r>
              <a:rPr lang="en-US" altLang="zh-TW" dirty="0" err="1" smtClean="0"/>
              <a:t>glFog</a:t>
            </a:r>
            <a:r>
              <a:rPr lang="en-US" altLang="zh-TW" dirty="0" smtClean="0"/>
              <a:t>{if}*(</a:t>
            </a:r>
            <a:r>
              <a:rPr lang="en-US" altLang="zh-TW" dirty="0" err="1" smtClean="0"/>
              <a:t>pname</a:t>
            </a:r>
            <a:r>
              <a:rPr lang="en-US" altLang="zh-TW" dirty="0" smtClean="0"/>
              <a:t>, </a:t>
            </a:r>
            <a:r>
              <a:rPr lang="en-US" altLang="zh-TW" dirty="0" err="1" smtClean="0"/>
              <a:t>params</a:t>
            </a:r>
            <a:r>
              <a:rPr lang="en-US" altLang="zh-TW" dirty="0" smtClean="0"/>
              <a:t>)</a:t>
            </a:r>
          </a:p>
          <a:p>
            <a:pPr lvl="2"/>
            <a:r>
              <a:rPr lang="en-US" altLang="zh-TW" dirty="0" err="1" smtClean="0"/>
              <a:t>pname</a:t>
            </a:r>
            <a:r>
              <a:rPr lang="en-US" altLang="zh-TW" dirty="0" smtClean="0"/>
              <a:t> </a:t>
            </a:r>
            <a:r>
              <a:rPr lang="zh-TW" altLang="en-US" dirty="0" smtClean="0"/>
              <a:t>及對應的</a:t>
            </a:r>
            <a:r>
              <a:rPr lang="en-US" altLang="zh-TW" dirty="0" err="1" smtClean="0"/>
              <a:t>params</a:t>
            </a:r>
            <a:r>
              <a:rPr lang="zh-TW" altLang="en-US" dirty="0" smtClean="0"/>
              <a:t>如下：</a:t>
            </a:r>
            <a:endParaRPr lang="en-US" altLang="zh-TW" dirty="0" smtClean="0"/>
          </a:p>
        </p:txBody>
      </p:sp>
      <p:sp>
        <p:nvSpPr>
          <p:cNvPr id="4" name="投影片編號版面配置區 3"/>
          <p:cNvSpPr>
            <a:spLocks noGrp="1"/>
          </p:cNvSpPr>
          <p:nvPr>
            <p:ph type="sldNum" sz="quarter" idx="12"/>
          </p:nvPr>
        </p:nvSpPr>
        <p:spPr/>
        <p:txBody>
          <a:bodyPr/>
          <a:lstStyle/>
          <a:p>
            <a:fld id="{27207C00-BE8D-4B81-AB28-04AA0221EAC8}" type="slidenum">
              <a:rPr lang="zh-TW" altLang="en-US" smtClean="0"/>
              <a:pPr/>
              <a:t>38</a:t>
            </a:fld>
            <a:endParaRPr lang="zh-TW" altLang="en-US"/>
          </a:p>
        </p:txBody>
      </p:sp>
      <p:graphicFrame>
        <p:nvGraphicFramePr>
          <p:cNvPr id="5" name="表格 4"/>
          <p:cNvGraphicFramePr>
            <a:graphicFrameLocks noGrp="1"/>
          </p:cNvGraphicFramePr>
          <p:nvPr/>
        </p:nvGraphicFramePr>
        <p:xfrm>
          <a:off x="928662" y="3874466"/>
          <a:ext cx="7643866" cy="1483360"/>
        </p:xfrm>
        <a:graphic>
          <a:graphicData uri="http://schemas.openxmlformats.org/drawingml/2006/table">
            <a:tbl>
              <a:tblPr firstRow="1" bandRow="1">
                <a:tableStyleId>{5C22544A-7EE6-4342-B048-85BDC9FD1C3A}</a:tableStyleId>
              </a:tblPr>
              <a:tblGrid>
                <a:gridCol w="2786082"/>
                <a:gridCol w="1697339"/>
                <a:gridCol w="3160445"/>
              </a:tblGrid>
              <a:tr h="370840">
                <a:tc>
                  <a:txBody>
                    <a:bodyPr/>
                    <a:lstStyle/>
                    <a:p>
                      <a:pPr algn="ctr"/>
                      <a:r>
                        <a:rPr lang="en-US" altLang="zh-TW" sz="1600" b="0" cap="none" spc="0" dirty="0" err="1" smtClean="0">
                          <a:ln>
                            <a:noFill/>
                          </a:ln>
                          <a:solidFill>
                            <a:srgbClr val="660066"/>
                          </a:solidFill>
                          <a:effectLst/>
                        </a:rPr>
                        <a:t>pname</a:t>
                      </a:r>
                      <a:endParaRPr lang="zh-TW" altLang="en-US" sz="16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gridSpan="2">
                  <a:txBody>
                    <a:bodyPr/>
                    <a:lstStyle/>
                    <a:p>
                      <a:pPr algn="ctr"/>
                      <a:r>
                        <a:rPr lang="en-US" altLang="zh-TW" sz="1600" b="0" cap="none" spc="0" dirty="0" err="1" smtClean="0">
                          <a:ln>
                            <a:noFill/>
                          </a:ln>
                          <a:solidFill>
                            <a:srgbClr val="660066"/>
                          </a:solidFill>
                          <a:effectLst/>
                        </a:rPr>
                        <a:t>params</a:t>
                      </a:r>
                      <a:endParaRPr lang="zh-TW" altLang="en-US" sz="16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6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370840">
                <a:tc rowSpan="3">
                  <a:txBody>
                    <a:bodyPr/>
                    <a:lstStyle/>
                    <a:p>
                      <a:r>
                        <a:rPr lang="en-US" altLang="zh-TW" sz="1400" b="0" cap="none" spc="0" dirty="0" smtClean="0">
                          <a:ln>
                            <a:noFill/>
                          </a:ln>
                          <a:solidFill>
                            <a:srgbClr val="660066"/>
                          </a:solidFill>
                          <a:effectLst/>
                          <a:latin typeface="+mn-lt"/>
                        </a:rPr>
                        <a:t>GL_FOG_MODE</a:t>
                      </a:r>
                      <a:endParaRPr lang="zh-TW" altLang="en-US" sz="1400" b="0" cap="none" spc="0" dirty="0">
                        <a:ln>
                          <a:noFill/>
                        </a:ln>
                        <a:solidFill>
                          <a:srgbClr val="660066"/>
                        </a:solidFill>
                        <a:effectLst/>
                        <a:latin typeface="+mn-l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b="0" cap="none" spc="0" dirty="0" smtClean="0">
                          <a:ln>
                            <a:noFill/>
                          </a:ln>
                          <a:solidFill>
                            <a:srgbClr val="660066"/>
                          </a:solidFill>
                          <a:effectLst/>
                        </a:rPr>
                        <a:t>GL_EXP(</a:t>
                      </a:r>
                      <a:r>
                        <a:rPr lang="zh-TW" altLang="en-US" sz="1400" b="0" cap="none" spc="0" dirty="0" smtClean="0">
                          <a:ln>
                            <a:noFill/>
                          </a:ln>
                          <a:solidFill>
                            <a:srgbClr val="660066"/>
                          </a:solidFill>
                          <a:effectLst/>
                        </a:rPr>
                        <a:t>預設值</a:t>
                      </a:r>
                      <a:r>
                        <a:rPr lang="en-US" altLang="zh-TW" sz="1400" b="0" cap="none" spc="0" dirty="0" smtClean="0">
                          <a:ln>
                            <a:noFill/>
                          </a:ln>
                          <a:solidFill>
                            <a:srgbClr val="660066"/>
                          </a:solidFill>
                          <a:effectLst/>
                        </a:rPr>
                        <a:t>)</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400" dirty="0" smtClean="0">
                          <a:solidFill>
                            <a:srgbClr val="660066"/>
                          </a:solidFill>
                        </a:rPr>
                        <a:t>以指數的方式計算霧化混合係數</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370840">
                <a:tc vMerge="1">
                  <a:txBody>
                    <a:bodyPr/>
                    <a:lstStyle/>
                    <a:p>
                      <a:endParaRPr lang="zh-TW" altLang="en-US" sz="1400" b="0" cap="none" spc="0" dirty="0">
                        <a:ln>
                          <a:noFill/>
                        </a:ln>
                        <a:solidFill>
                          <a:srgbClr val="660066"/>
                        </a:solidFill>
                        <a:effectLst/>
                        <a:latin typeface="+mn-l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b="0" cap="none" spc="0" dirty="0" smtClean="0">
                          <a:ln>
                            <a:noFill/>
                          </a:ln>
                          <a:solidFill>
                            <a:srgbClr val="660066"/>
                          </a:solidFill>
                          <a:effectLst/>
                        </a:rPr>
                        <a:t>GL_EXP2</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400" dirty="0" smtClean="0">
                          <a:solidFill>
                            <a:srgbClr val="660066"/>
                          </a:solidFill>
                        </a:rPr>
                        <a:t>以指數平方的方式計算霧化混合係數</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370840">
                <a:tc vMerge="1">
                  <a:txBody>
                    <a:bodyPr/>
                    <a:lstStyle/>
                    <a:p>
                      <a:endParaRPr lang="zh-TW" altLang="en-US" sz="1400" b="0" cap="none" spc="0" dirty="0">
                        <a:ln>
                          <a:noFill/>
                        </a:ln>
                        <a:solidFill>
                          <a:srgbClr val="660066"/>
                        </a:solidFill>
                        <a:effectLst/>
                        <a:latin typeface="+mn-l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b="0" cap="none" spc="0" dirty="0" smtClean="0">
                          <a:ln>
                            <a:noFill/>
                          </a:ln>
                          <a:solidFill>
                            <a:srgbClr val="660066"/>
                          </a:solidFill>
                          <a:effectLst/>
                        </a:rPr>
                        <a:t>GL_LINEAR</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400" dirty="0" smtClean="0">
                          <a:solidFill>
                            <a:srgbClr val="660066"/>
                          </a:solidFill>
                        </a:rPr>
                        <a:t>以線性的方式計算霧化混合係數</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14282" y="500043"/>
            <a:ext cx="8483631" cy="5654696"/>
          </a:xfrm>
        </p:spPr>
        <p:txBody>
          <a:bodyPr/>
          <a:lstStyle/>
          <a:p>
            <a:pPr lvl="1"/>
            <a:endParaRPr lang="en-US" altLang="zh-TW" dirty="0" smtClean="0"/>
          </a:p>
          <a:p>
            <a:endParaRPr lang="en-US" altLang="zh-TW" dirty="0" smtClean="0"/>
          </a:p>
          <a:p>
            <a:endParaRPr lang="en-US" altLang="zh-TW" dirty="0" smtClean="0"/>
          </a:p>
          <a:p>
            <a:endParaRPr lang="en-US" altLang="zh-TW" dirty="0" smtClean="0"/>
          </a:p>
          <a:p>
            <a:pPr lvl="1"/>
            <a:r>
              <a:rPr lang="en-US" altLang="zh-TW" dirty="0" smtClean="0"/>
              <a:t>OpenGL</a:t>
            </a:r>
            <a:r>
              <a:rPr lang="zh-TW" altLang="en-US" dirty="0" smtClean="0"/>
              <a:t>的霧化混合係數計算公式：</a:t>
            </a:r>
            <a:endParaRPr lang="en-US" altLang="zh-TW" dirty="0" smtClean="0"/>
          </a:p>
          <a:p>
            <a:pPr lvl="3"/>
            <a:endParaRPr lang="en-US" altLang="zh-TW" dirty="0" smtClean="0"/>
          </a:p>
          <a:p>
            <a:pPr lvl="2"/>
            <a:r>
              <a:rPr lang="en-US" altLang="zh-TW" dirty="0" smtClean="0"/>
              <a:t>GL_EXP:</a:t>
            </a:r>
          </a:p>
          <a:p>
            <a:pPr lvl="3"/>
            <a:endParaRPr lang="en-US" altLang="zh-TW" dirty="0" smtClean="0"/>
          </a:p>
          <a:p>
            <a:pPr lvl="2"/>
            <a:r>
              <a:rPr lang="en-US" altLang="zh-TW" dirty="0" smtClean="0"/>
              <a:t>GL_EXP2:</a:t>
            </a:r>
          </a:p>
          <a:p>
            <a:pPr lvl="3"/>
            <a:endParaRPr lang="en-US" altLang="zh-TW" dirty="0" smtClean="0"/>
          </a:p>
          <a:p>
            <a:pPr lvl="2"/>
            <a:r>
              <a:rPr lang="en-US" altLang="zh-TW" dirty="0" smtClean="0"/>
              <a:t>GL_LINEAR:</a:t>
            </a:r>
          </a:p>
          <a:p>
            <a:pPr lvl="3"/>
            <a:endParaRPr lang="zh-TW" altLang="en-US" dirty="0"/>
          </a:p>
        </p:txBody>
      </p:sp>
      <p:sp>
        <p:nvSpPr>
          <p:cNvPr id="4" name="投影片編號版面配置區 3"/>
          <p:cNvSpPr>
            <a:spLocks noGrp="1"/>
          </p:cNvSpPr>
          <p:nvPr>
            <p:ph type="sldNum" sz="quarter" idx="12"/>
          </p:nvPr>
        </p:nvSpPr>
        <p:spPr/>
        <p:txBody>
          <a:bodyPr/>
          <a:lstStyle/>
          <a:p>
            <a:fld id="{27207C00-BE8D-4B81-AB28-04AA0221EAC8}" type="slidenum">
              <a:rPr lang="zh-TW" altLang="en-US" smtClean="0"/>
              <a:pPr/>
              <a:t>39</a:t>
            </a:fld>
            <a:endParaRPr lang="zh-TW" altLang="en-US"/>
          </a:p>
        </p:txBody>
      </p:sp>
      <p:graphicFrame>
        <p:nvGraphicFramePr>
          <p:cNvPr id="8" name="表格 7"/>
          <p:cNvGraphicFramePr>
            <a:graphicFrameLocks noGrp="1"/>
          </p:cNvGraphicFramePr>
          <p:nvPr/>
        </p:nvGraphicFramePr>
        <p:xfrm>
          <a:off x="785786" y="785794"/>
          <a:ext cx="7643866" cy="1854200"/>
        </p:xfrm>
        <a:graphic>
          <a:graphicData uri="http://schemas.openxmlformats.org/drawingml/2006/table">
            <a:tbl>
              <a:tblPr firstRow="1" bandRow="1">
                <a:tableStyleId>{5C22544A-7EE6-4342-B048-85BDC9FD1C3A}</a:tableStyleId>
              </a:tblPr>
              <a:tblGrid>
                <a:gridCol w="2000264"/>
                <a:gridCol w="2571768"/>
                <a:gridCol w="3071834"/>
              </a:tblGrid>
              <a:tr h="370840">
                <a:tc>
                  <a:txBody>
                    <a:bodyPr/>
                    <a:lstStyle/>
                    <a:p>
                      <a:pPr algn="ctr"/>
                      <a:r>
                        <a:rPr lang="en-US" altLang="zh-TW" sz="1600" b="0" cap="none" spc="0" dirty="0" err="1" smtClean="0">
                          <a:ln>
                            <a:noFill/>
                          </a:ln>
                          <a:solidFill>
                            <a:srgbClr val="660066"/>
                          </a:solidFill>
                          <a:effectLst/>
                        </a:rPr>
                        <a:t>pname</a:t>
                      </a:r>
                      <a:endParaRPr lang="zh-TW" altLang="en-US" sz="16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zh-TW" altLang="en-US" sz="1600" b="0" cap="none" spc="0" dirty="0" smtClean="0">
                          <a:ln>
                            <a:noFill/>
                          </a:ln>
                          <a:solidFill>
                            <a:srgbClr val="660066"/>
                          </a:solidFill>
                          <a:effectLst/>
                        </a:rPr>
                        <a:t>參數意義</a:t>
                      </a:r>
                      <a:endParaRPr lang="zh-TW" altLang="en-US" sz="16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600" b="0" cap="none" spc="0" dirty="0" err="1" smtClean="0">
                          <a:ln>
                            <a:noFill/>
                          </a:ln>
                          <a:solidFill>
                            <a:srgbClr val="660066"/>
                          </a:solidFill>
                          <a:effectLst/>
                        </a:rPr>
                        <a:t>params</a:t>
                      </a:r>
                      <a:endParaRPr lang="zh-TW" altLang="en-US" sz="16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370840">
                <a:tc>
                  <a:txBody>
                    <a:bodyPr/>
                    <a:lstStyle/>
                    <a:p>
                      <a:r>
                        <a:rPr lang="en-US" altLang="zh-TW" sz="1400" b="0" cap="none" spc="0" smtClean="0">
                          <a:ln>
                            <a:noFill/>
                          </a:ln>
                          <a:solidFill>
                            <a:srgbClr val="660066"/>
                          </a:solidFill>
                          <a:effectLst/>
                          <a:latin typeface="+mn-lt"/>
                        </a:rPr>
                        <a:t>GL_FOG_COLOR</a:t>
                      </a:r>
                      <a:endParaRPr lang="zh-TW" altLang="en-US" sz="1400" b="0" cap="none" spc="0" dirty="0">
                        <a:ln>
                          <a:noFill/>
                        </a:ln>
                        <a:solidFill>
                          <a:srgbClr val="660066"/>
                        </a:solidFill>
                        <a:effectLst/>
                        <a:latin typeface="+mn-l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400" b="0" cap="none" spc="0" dirty="0" smtClean="0">
                          <a:ln>
                            <a:noFill/>
                          </a:ln>
                          <a:solidFill>
                            <a:srgbClr val="660066"/>
                          </a:solidFill>
                          <a:effectLst/>
                        </a:rPr>
                        <a:t>設定霧的顏色</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400" b="0" cap="none" spc="0" dirty="0" smtClean="0">
                          <a:ln>
                            <a:noFill/>
                          </a:ln>
                          <a:solidFill>
                            <a:srgbClr val="660066"/>
                          </a:solidFill>
                          <a:effectLst/>
                        </a:rPr>
                        <a:t>霧的顏色，如</a:t>
                      </a:r>
                      <a:r>
                        <a:rPr lang="en-US" altLang="zh-TW" sz="1400" b="0" cap="none" spc="0" dirty="0" smtClean="0">
                          <a:ln>
                            <a:noFill/>
                          </a:ln>
                          <a:solidFill>
                            <a:srgbClr val="660066"/>
                          </a:solidFill>
                          <a:effectLst/>
                        </a:rPr>
                        <a:t>(1.0, 1.0, 1.0, 1.0)</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370840">
                <a:tc>
                  <a:txBody>
                    <a:bodyPr/>
                    <a:lstStyle/>
                    <a:p>
                      <a:r>
                        <a:rPr lang="en-US" altLang="zh-TW" sz="1400" b="0" cap="none" spc="0" dirty="0" smtClean="0">
                          <a:ln>
                            <a:noFill/>
                          </a:ln>
                          <a:solidFill>
                            <a:srgbClr val="660066"/>
                          </a:solidFill>
                          <a:effectLst/>
                          <a:latin typeface="+mn-lt"/>
                        </a:rPr>
                        <a:t>GL_FOG_START</a:t>
                      </a:r>
                      <a:endParaRPr lang="zh-TW" altLang="en-US" sz="1400" b="0" cap="none" spc="0" dirty="0">
                        <a:ln>
                          <a:noFill/>
                        </a:ln>
                        <a:solidFill>
                          <a:srgbClr val="660066"/>
                        </a:solidFill>
                        <a:effectLst/>
                        <a:latin typeface="+mn-l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400" b="0" cap="none" spc="0" dirty="0" smtClean="0">
                          <a:ln>
                            <a:noFill/>
                          </a:ln>
                          <a:solidFill>
                            <a:srgbClr val="660066"/>
                          </a:solidFill>
                          <a:effectLst/>
                        </a:rPr>
                        <a:t>設定線性霧化的起始距離</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400" b="0" cap="none" spc="0" dirty="0" smtClean="0">
                          <a:ln>
                            <a:noFill/>
                          </a:ln>
                          <a:solidFill>
                            <a:srgbClr val="660066"/>
                          </a:solidFill>
                          <a:effectLst/>
                        </a:rPr>
                        <a:t>起始距離，如</a:t>
                      </a:r>
                      <a:r>
                        <a:rPr lang="en-US" altLang="zh-TW" sz="1400" b="0" cap="none" spc="0" dirty="0" smtClean="0">
                          <a:ln>
                            <a:noFill/>
                          </a:ln>
                          <a:solidFill>
                            <a:srgbClr val="660066"/>
                          </a:solidFill>
                          <a:effectLst/>
                        </a:rPr>
                        <a:t>0.0</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370840">
                <a:tc>
                  <a:txBody>
                    <a:bodyPr/>
                    <a:lstStyle/>
                    <a:p>
                      <a:r>
                        <a:rPr lang="en-US" altLang="zh-TW" sz="1400" b="0" cap="none" spc="0" dirty="0" smtClean="0">
                          <a:ln>
                            <a:noFill/>
                          </a:ln>
                          <a:solidFill>
                            <a:srgbClr val="660066"/>
                          </a:solidFill>
                          <a:effectLst/>
                          <a:latin typeface="+mn-lt"/>
                        </a:rPr>
                        <a:t>GL_FOG_END</a:t>
                      </a:r>
                      <a:endParaRPr lang="zh-TW" altLang="en-US" sz="1400" b="0" cap="none" spc="0" dirty="0">
                        <a:ln>
                          <a:noFill/>
                        </a:ln>
                        <a:solidFill>
                          <a:srgbClr val="660066"/>
                        </a:solidFill>
                        <a:effectLst/>
                        <a:latin typeface="+mn-l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400" b="0" cap="none" spc="0" dirty="0" smtClean="0">
                          <a:ln>
                            <a:noFill/>
                          </a:ln>
                          <a:solidFill>
                            <a:srgbClr val="660066"/>
                          </a:solidFill>
                          <a:effectLst/>
                        </a:rPr>
                        <a:t>設定線性霧化的終點距離</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400" b="0" cap="none" spc="0" dirty="0" smtClean="0">
                          <a:ln>
                            <a:noFill/>
                          </a:ln>
                          <a:solidFill>
                            <a:srgbClr val="660066"/>
                          </a:solidFill>
                          <a:effectLst/>
                        </a:rPr>
                        <a:t>終點距離，如</a:t>
                      </a:r>
                      <a:r>
                        <a:rPr lang="en-US" altLang="zh-TW" sz="1400" b="0" cap="none" spc="0" dirty="0" smtClean="0">
                          <a:ln>
                            <a:noFill/>
                          </a:ln>
                          <a:solidFill>
                            <a:srgbClr val="660066"/>
                          </a:solidFill>
                          <a:effectLst/>
                        </a:rPr>
                        <a:t>1.0</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370840">
                <a:tc>
                  <a:txBody>
                    <a:bodyPr/>
                    <a:lstStyle/>
                    <a:p>
                      <a:r>
                        <a:rPr lang="en-US" altLang="zh-TW" sz="1400" b="0" cap="none" spc="0" dirty="0" smtClean="0">
                          <a:ln>
                            <a:noFill/>
                          </a:ln>
                          <a:solidFill>
                            <a:srgbClr val="660066"/>
                          </a:solidFill>
                          <a:effectLst/>
                          <a:latin typeface="+mn-lt"/>
                        </a:rPr>
                        <a:t>GL_FOG_DENSITY</a:t>
                      </a:r>
                      <a:endParaRPr lang="zh-TW" altLang="en-US" sz="1400" b="0" cap="none" spc="0" dirty="0">
                        <a:ln>
                          <a:noFill/>
                        </a:ln>
                        <a:solidFill>
                          <a:srgbClr val="660066"/>
                        </a:solidFill>
                        <a:effectLst/>
                        <a:latin typeface="+mn-l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400" b="0" cap="none" spc="0" dirty="0" smtClean="0">
                          <a:ln>
                            <a:noFill/>
                          </a:ln>
                          <a:solidFill>
                            <a:srgbClr val="660066"/>
                          </a:solidFill>
                          <a:effectLst/>
                        </a:rPr>
                        <a:t>設定指數霧化的密度參數</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400" b="0" cap="none" spc="0" dirty="0" smtClean="0">
                          <a:ln>
                            <a:noFill/>
                          </a:ln>
                          <a:solidFill>
                            <a:srgbClr val="660066"/>
                          </a:solidFill>
                          <a:effectLst/>
                        </a:rPr>
                        <a:t>霧的密度，如</a:t>
                      </a:r>
                      <a:r>
                        <a:rPr lang="en-US" altLang="zh-TW" sz="1400" b="0" cap="none" spc="0" dirty="0" smtClean="0">
                          <a:ln>
                            <a:noFill/>
                          </a:ln>
                          <a:solidFill>
                            <a:srgbClr val="660066"/>
                          </a:solidFill>
                          <a:effectLst/>
                        </a:rPr>
                        <a:t>1.0</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bl>
          </a:graphicData>
        </a:graphic>
      </p:graphicFrame>
      <p:graphicFrame>
        <p:nvGraphicFramePr>
          <p:cNvPr id="17410" name="Object 2"/>
          <p:cNvGraphicFramePr>
            <a:graphicFrameLocks noChangeAspect="1"/>
          </p:cNvGraphicFramePr>
          <p:nvPr/>
        </p:nvGraphicFramePr>
        <p:xfrm>
          <a:off x="3103484" y="3571876"/>
          <a:ext cx="1857382" cy="514352"/>
        </p:xfrm>
        <a:graphic>
          <a:graphicData uri="http://schemas.openxmlformats.org/presentationml/2006/ole">
            <p:oleObj spid="_x0000_s17410" name="方程式" r:id="rId3" imgW="825480" imgH="228600" progId="Equation.3">
              <p:embed/>
            </p:oleObj>
          </a:graphicData>
        </a:graphic>
      </p:graphicFrame>
      <p:graphicFrame>
        <p:nvGraphicFramePr>
          <p:cNvPr id="17411" name="Object 3"/>
          <p:cNvGraphicFramePr>
            <a:graphicFrameLocks noChangeAspect="1"/>
          </p:cNvGraphicFramePr>
          <p:nvPr/>
        </p:nvGraphicFramePr>
        <p:xfrm>
          <a:off x="3256519" y="4301573"/>
          <a:ext cx="1971675" cy="571500"/>
        </p:xfrm>
        <a:graphic>
          <a:graphicData uri="http://schemas.openxmlformats.org/presentationml/2006/ole">
            <p:oleObj spid="_x0000_s17411" name="方程式" r:id="rId4" imgW="876240" imgH="253800" progId="Equation.3">
              <p:embed/>
            </p:oleObj>
          </a:graphicData>
        </a:graphic>
      </p:graphicFrame>
      <p:graphicFrame>
        <p:nvGraphicFramePr>
          <p:cNvPr id="17412" name="Object 4"/>
          <p:cNvGraphicFramePr>
            <a:graphicFrameLocks noChangeAspect="1"/>
          </p:cNvGraphicFramePr>
          <p:nvPr/>
        </p:nvGraphicFramePr>
        <p:xfrm>
          <a:off x="3601487" y="5107605"/>
          <a:ext cx="1774761" cy="705353"/>
        </p:xfrm>
        <a:graphic>
          <a:graphicData uri="http://schemas.openxmlformats.org/presentationml/2006/ole">
            <p:oleObj spid="_x0000_s17412" name="方程式" r:id="rId5" imgW="990360" imgH="393480" progId="Equation.3">
              <p:embed/>
            </p:oleObj>
          </a:graphicData>
        </a:graphic>
      </p:graphicFrame>
      <p:pic>
        <p:nvPicPr>
          <p:cNvPr id="17413" name="Picture 5"/>
          <p:cNvPicPr>
            <a:picLocks noChangeAspect="1" noChangeArrowheads="1"/>
          </p:cNvPicPr>
          <p:nvPr/>
        </p:nvPicPr>
        <p:blipFill>
          <a:blip r:embed="rId6" cstate="print"/>
          <a:srcRect/>
          <a:stretch>
            <a:fillRect/>
          </a:stretch>
        </p:blipFill>
        <p:spPr bwMode="auto">
          <a:xfrm>
            <a:off x="5489274" y="3786190"/>
            <a:ext cx="3226130" cy="1585909"/>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3" name="文字方塊 12"/>
          <p:cNvSpPr txBox="1"/>
          <p:nvPr/>
        </p:nvSpPr>
        <p:spPr>
          <a:xfrm>
            <a:off x="5786446" y="5509455"/>
            <a:ext cx="2928958" cy="276999"/>
          </a:xfrm>
          <a:prstGeom prst="rect">
            <a:avLst/>
          </a:prstGeom>
          <a:noFill/>
        </p:spPr>
        <p:txBody>
          <a:bodyPr wrap="square" rtlCol="0">
            <a:spAutoFit/>
          </a:bodyPr>
          <a:lstStyle/>
          <a:p>
            <a:r>
              <a:rPr lang="zh-TW" altLang="en-US" sz="1200" dirty="0" smtClean="0">
                <a:solidFill>
                  <a:srgbClr val="660066"/>
                </a:solidFill>
              </a:rPr>
              <a:t>圖片來源</a:t>
            </a:r>
            <a:r>
              <a:rPr lang="en-US" altLang="zh-TW" sz="1200" dirty="0" smtClean="0">
                <a:solidFill>
                  <a:srgbClr val="660066"/>
                </a:solidFill>
              </a:rPr>
              <a:t>: OpenGL Programming Guide</a:t>
            </a:r>
            <a:endParaRPr lang="zh-TW" altLang="en-US" sz="1200" dirty="0">
              <a:solidFill>
                <a:srgbClr val="660066"/>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500043"/>
            <a:ext cx="8229600" cy="5654696"/>
          </a:xfrm>
        </p:spPr>
        <p:txBody>
          <a:bodyPr/>
          <a:lstStyle/>
          <a:p>
            <a:pPr lvl="1"/>
            <a:r>
              <a:rPr lang="zh-TW" altLang="en-US" dirty="0" smtClean="0"/>
              <a:t>紋理座標的數值：</a:t>
            </a:r>
            <a:endParaRPr lang="en-US" altLang="zh-TW" dirty="0" smtClean="0"/>
          </a:p>
          <a:p>
            <a:pPr lvl="2"/>
            <a:r>
              <a:rPr lang="zh-TW" altLang="en-US" dirty="0" smtClean="0"/>
              <a:t>紋理座標的數值一般都介於</a:t>
            </a:r>
            <a:r>
              <a:rPr lang="en-US" altLang="zh-TW" dirty="0" smtClean="0"/>
              <a:t>0</a:t>
            </a:r>
            <a:r>
              <a:rPr lang="zh-TW" altLang="en-US" dirty="0" smtClean="0"/>
              <a:t>與</a:t>
            </a:r>
            <a:r>
              <a:rPr lang="en-US" altLang="zh-TW" dirty="0" smtClean="0"/>
              <a:t>1</a:t>
            </a:r>
            <a:r>
              <a:rPr lang="zh-TW" altLang="en-US" dirty="0" smtClean="0"/>
              <a:t>之間</a:t>
            </a:r>
            <a:endParaRPr lang="en-US" altLang="zh-TW" dirty="0" smtClean="0"/>
          </a:p>
          <a:p>
            <a:pPr lvl="2"/>
            <a:r>
              <a:rPr lang="zh-TW" altLang="en-US" dirty="0" smtClean="0"/>
              <a:t>實務上可指定</a:t>
            </a:r>
            <a:r>
              <a:rPr lang="en-US" altLang="zh-TW" dirty="0" smtClean="0"/>
              <a:t>[0, 1]</a:t>
            </a:r>
            <a:r>
              <a:rPr lang="zh-TW" altLang="en-US" dirty="0" smtClean="0"/>
              <a:t>區間以外的數值，但必須指定超出範圍時的紋理處理方式，如重複圖片</a:t>
            </a:r>
            <a:endParaRPr lang="zh-TW" altLang="en-US" dirty="0"/>
          </a:p>
        </p:txBody>
      </p:sp>
      <p:sp>
        <p:nvSpPr>
          <p:cNvPr id="4" name="投影片編號版面配置區 3"/>
          <p:cNvSpPr>
            <a:spLocks noGrp="1"/>
          </p:cNvSpPr>
          <p:nvPr>
            <p:ph type="sldNum" sz="quarter" idx="12"/>
          </p:nvPr>
        </p:nvSpPr>
        <p:spPr/>
        <p:txBody>
          <a:bodyPr/>
          <a:lstStyle/>
          <a:p>
            <a:fld id="{27207C00-BE8D-4B81-AB28-04AA0221EAC8}" type="slidenum">
              <a:rPr lang="zh-TW" altLang="en-US" smtClean="0"/>
              <a:pPr/>
              <a:t>4</a:t>
            </a:fld>
            <a:endParaRPr lang="zh-TW" altLang="en-US" dirty="0"/>
          </a:p>
        </p:txBody>
      </p:sp>
      <p:pic>
        <p:nvPicPr>
          <p:cNvPr id="5" name="圖片 4" descr="Poster.jpg"/>
          <p:cNvPicPr>
            <a:picLocks noChangeAspect="1"/>
          </p:cNvPicPr>
          <p:nvPr/>
        </p:nvPicPr>
        <p:blipFill>
          <a:blip r:embed="rId2" cstate="print"/>
          <a:stretch>
            <a:fillRect/>
          </a:stretch>
        </p:blipFill>
        <p:spPr>
          <a:xfrm>
            <a:off x="1798444" y="2983805"/>
            <a:ext cx="2071702" cy="2933383"/>
          </a:xfrm>
          <a:prstGeom prst="rect">
            <a:avLst/>
          </a:prstGeom>
          <a:effectLst>
            <a:outerShdw blurRad="50800" dist="38100" dir="2700000" algn="tl" rotWithShape="0">
              <a:prstClr val="black">
                <a:alpha val="40000"/>
              </a:prstClr>
            </a:outerShdw>
          </a:effectLst>
        </p:spPr>
      </p:pic>
      <p:cxnSp>
        <p:nvCxnSpPr>
          <p:cNvPr id="7" name="直線單箭頭接點 6"/>
          <p:cNvCxnSpPr/>
          <p:nvPr/>
        </p:nvCxnSpPr>
        <p:spPr>
          <a:xfrm>
            <a:off x="1798444" y="5912763"/>
            <a:ext cx="2357454"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p:nvPr/>
        </p:nvCxnSpPr>
        <p:spPr>
          <a:xfrm rot="5400000" flipH="1" flipV="1">
            <a:off x="191089" y="4305408"/>
            <a:ext cx="321471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文字方塊 10"/>
          <p:cNvSpPr txBox="1"/>
          <p:nvPr/>
        </p:nvSpPr>
        <p:spPr>
          <a:xfrm>
            <a:off x="4155898" y="5702874"/>
            <a:ext cx="500066" cy="369332"/>
          </a:xfrm>
          <a:prstGeom prst="rect">
            <a:avLst/>
          </a:prstGeom>
          <a:noFill/>
        </p:spPr>
        <p:txBody>
          <a:bodyPr wrap="square" rtlCol="0">
            <a:spAutoFit/>
          </a:bodyPr>
          <a:lstStyle/>
          <a:p>
            <a:r>
              <a:rPr lang="en-US" altLang="zh-TW" dirty="0" smtClean="0">
                <a:solidFill>
                  <a:srgbClr val="FF0000"/>
                </a:solidFill>
              </a:rPr>
              <a:t>s</a:t>
            </a:r>
            <a:endParaRPr lang="zh-TW" altLang="en-US" dirty="0">
              <a:solidFill>
                <a:srgbClr val="FF0000"/>
              </a:solidFill>
            </a:endParaRPr>
          </a:p>
        </p:txBody>
      </p:sp>
      <p:sp>
        <p:nvSpPr>
          <p:cNvPr id="12" name="文字方塊 11"/>
          <p:cNvSpPr txBox="1"/>
          <p:nvPr/>
        </p:nvSpPr>
        <p:spPr>
          <a:xfrm>
            <a:off x="1655568" y="2333146"/>
            <a:ext cx="500066" cy="369332"/>
          </a:xfrm>
          <a:prstGeom prst="rect">
            <a:avLst/>
          </a:prstGeom>
          <a:noFill/>
        </p:spPr>
        <p:txBody>
          <a:bodyPr wrap="square" rtlCol="0">
            <a:spAutoFit/>
          </a:bodyPr>
          <a:lstStyle/>
          <a:p>
            <a:r>
              <a:rPr lang="en-US" altLang="zh-TW" dirty="0" smtClean="0">
                <a:solidFill>
                  <a:srgbClr val="FF0000"/>
                </a:solidFill>
              </a:rPr>
              <a:t>t</a:t>
            </a:r>
            <a:endParaRPr lang="zh-TW" altLang="en-US" dirty="0">
              <a:solidFill>
                <a:srgbClr val="FF0000"/>
              </a:solidFill>
            </a:endParaRPr>
          </a:p>
        </p:txBody>
      </p:sp>
      <p:sp>
        <p:nvSpPr>
          <p:cNvPr id="13" name="文字方塊 12"/>
          <p:cNvSpPr txBox="1"/>
          <p:nvPr/>
        </p:nvSpPr>
        <p:spPr>
          <a:xfrm>
            <a:off x="1512692" y="5905046"/>
            <a:ext cx="558978" cy="369332"/>
          </a:xfrm>
          <a:prstGeom prst="rect">
            <a:avLst/>
          </a:prstGeom>
          <a:noFill/>
        </p:spPr>
        <p:txBody>
          <a:bodyPr wrap="square" rtlCol="0">
            <a:spAutoFit/>
          </a:bodyPr>
          <a:lstStyle/>
          <a:p>
            <a:r>
              <a:rPr lang="en-US" altLang="zh-TW" dirty="0" smtClean="0">
                <a:solidFill>
                  <a:srgbClr val="FF0000"/>
                </a:solidFill>
              </a:rPr>
              <a:t>0.0</a:t>
            </a:r>
            <a:endParaRPr lang="zh-TW" altLang="en-US" dirty="0">
              <a:solidFill>
                <a:srgbClr val="FF0000"/>
              </a:solidFill>
            </a:endParaRPr>
          </a:p>
        </p:txBody>
      </p:sp>
      <p:sp>
        <p:nvSpPr>
          <p:cNvPr id="14" name="文字方塊 13"/>
          <p:cNvSpPr txBox="1"/>
          <p:nvPr/>
        </p:nvSpPr>
        <p:spPr>
          <a:xfrm>
            <a:off x="3643306" y="5917188"/>
            <a:ext cx="558978" cy="369332"/>
          </a:xfrm>
          <a:prstGeom prst="rect">
            <a:avLst/>
          </a:prstGeom>
          <a:noFill/>
        </p:spPr>
        <p:txBody>
          <a:bodyPr wrap="square" rtlCol="0">
            <a:spAutoFit/>
          </a:bodyPr>
          <a:lstStyle/>
          <a:p>
            <a:r>
              <a:rPr lang="en-US" altLang="zh-TW" dirty="0" smtClean="0">
                <a:solidFill>
                  <a:srgbClr val="FF0000"/>
                </a:solidFill>
              </a:rPr>
              <a:t>1.0</a:t>
            </a:r>
            <a:endParaRPr lang="zh-TW" altLang="en-US" dirty="0">
              <a:solidFill>
                <a:srgbClr val="FF0000"/>
              </a:solidFill>
            </a:endParaRPr>
          </a:p>
        </p:txBody>
      </p:sp>
      <p:sp>
        <p:nvSpPr>
          <p:cNvPr id="15" name="文字方塊 14"/>
          <p:cNvSpPr txBox="1"/>
          <p:nvPr/>
        </p:nvSpPr>
        <p:spPr>
          <a:xfrm>
            <a:off x="1298378" y="2786442"/>
            <a:ext cx="558978" cy="369332"/>
          </a:xfrm>
          <a:prstGeom prst="rect">
            <a:avLst/>
          </a:prstGeom>
          <a:noFill/>
        </p:spPr>
        <p:txBody>
          <a:bodyPr wrap="square" rtlCol="0">
            <a:spAutoFit/>
          </a:bodyPr>
          <a:lstStyle/>
          <a:p>
            <a:r>
              <a:rPr lang="en-US" altLang="zh-TW" dirty="0" smtClean="0">
                <a:solidFill>
                  <a:srgbClr val="FF0000"/>
                </a:solidFill>
              </a:rPr>
              <a:t>1.0</a:t>
            </a:r>
            <a:endParaRPr lang="zh-TW" altLang="en-US" dirty="0">
              <a:solidFill>
                <a:srgbClr val="FF0000"/>
              </a:solidFill>
            </a:endParaRPr>
          </a:p>
        </p:txBody>
      </p:sp>
      <p:pic>
        <p:nvPicPr>
          <p:cNvPr id="16" name="圖片 15" descr="Poster.jpg"/>
          <p:cNvPicPr>
            <a:picLocks noChangeAspect="1"/>
          </p:cNvPicPr>
          <p:nvPr/>
        </p:nvPicPr>
        <p:blipFill>
          <a:blip r:embed="rId3" cstate="print"/>
          <a:stretch>
            <a:fillRect/>
          </a:stretch>
        </p:blipFill>
        <p:spPr>
          <a:xfrm>
            <a:off x="5498931" y="4589697"/>
            <a:ext cx="928694" cy="1314965"/>
          </a:xfrm>
          <a:prstGeom prst="rect">
            <a:avLst/>
          </a:prstGeom>
          <a:ln>
            <a:solidFill>
              <a:srgbClr val="00B050"/>
            </a:solidFill>
          </a:ln>
          <a:effectLst/>
        </p:spPr>
      </p:pic>
      <p:cxnSp>
        <p:nvCxnSpPr>
          <p:cNvPr id="17" name="直線單箭頭接點 16"/>
          <p:cNvCxnSpPr/>
          <p:nvPr/>
        </p:nvCxnSpPr>
        <p:spPr>
          <a:xfrm>
            <a:off x="5513220" y="5907985"/>
            <a:ext cx="2357454"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rot="5400000" flipH="1" flipV="1">
            <a:off x="3885325" y="4287310"/>
            <a:ext cx="321471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9" name="圖片 18" descr="Poster.jpg"/>
          <p:cNvPicPr>
            <a:picLocks noChangeAspect="1"/>
          </p:cNvPicPr>
          <p:nvPr/>
        </p:nvPicPr>
        <p:blipFill>
          <a:blip r:embed="rId3" cstate="print"/>
          <a:stretch>
            <a:fillRect/>
          </a:stretch>
        </p:blipFill>
        <p:spPr>
          <a:xfrm>
            <a:off x="6438388" y="4589286"/>
            <a:ext cx="928694" cy="1314965"/>
          </a:xfrm>
          <a:prstGeom prst="rect">
            <a:avLst/>
          </a:prstGeom>
          <a:ln>
            <a:solidFill>
              <a:srgbClr val="00B050"/>
            </a:solidFill>
          </a:ln>
          <a:effectLst/>
        </p:spPr>
      </p:pic>
      <p:pic>
        <p:nvPicPr>
          <p:cNvPr id="20" name="圖片 19" descr="Poster.jpg"/>
          <p:cNvPicPr>
            <a:picLocks noChangeAspect="1"/>
          </p:cNvPicPr>
          <p:nvPr/>
        </p:nvPicPr>
        <p:blipFill>
          <a:blip r:embed="rId3" cstate="print"/>
          <a:stretch>
            <a:fillRect/>
          </a:stretch>
        </p:blipFill>
        <p:spPr>
          <a:xfrm>
            <a:off x="5499649" y="3266558"/>
            <a:ext cx="928694" cy="1314965"/>
          </a:xfrm>
          <a:prstGeom prst="rect">
            <a:avLst/>
          </a:prstGeom>
          <a:ln>
            <a:solidFill>
              <a:srgbClr val="00B050"/>
            </a:solidFill>
          </a:ln>
          <a:effectLst/>
        </p:spPr>
      </p:pic>
      <p:pic>
        <p:nvPicPr>
          <p:cNvPr id="21" name="圖片 20" descr="Poster.jpg"/>
          <p:cNvPicPr>
            <a:picLocks noChangeAspect="1"/>
          </p:cNvPicPr>
          <p:nvPr/>
        </p:nvPicPr>
        <p:blipFill>
          <a:blip r:embed="rId3" cstate="print"/>
          <a:stretch>
            <a:fillRect/>
          </a:stretch>
        </p:blipFill>
        <p:spPr>
          <a:xfrm>
            <a:off x="6439106" y="3266542"/>
            <a:ext cx="928694" cy="1314965"/>
          </a:xfrm>
          <a:prstGeom prst="rect">
            <a:avLst/>
          </a:prstGeom>
          <a:ln>
            <a:solidFill>
              <a:srgbClr val="00B050"/>
            </a:solidFill>
          </a:ln>
          <a:effectLst/>
        </p:spPr>
      </p:pic>
      <p:sp>
        <p:nvSpPr>
          <p:cNvPr id="22" name="文字方塊 21"/>
          <p:cNvSpPr txBox="1"/>
          <p:nvPr/>
        </p:nvSpPr>
        <p:spPr>
          <a:xfrm>
            <a:off x="7858148" y="5715400"/>
            <a:ext cx="500066" cy="369332"/>
          </a:xfrm>
          <a:prstGeom prst="rect">
            <a:avLst/>
          </a:prstGeom>
          <a:noFill/>
        </p:spPr>
        <p:txBody>
          <a:bodyPr wrap="square" rtlCol="0">
            <a:spAutoFit/>
          </a:bodyPr>
          <a:lstStyle/>
          <a:p>
            <a:r>
              <a:rPr lang="en-US" altLang="zh-TW" dirty="0" smtClean="0">
                <a:solidFill>
                  <a:srgbClr val="FF0000"/>
                </a:solidFill>
              </a:rPr>
              <a:t>s</a:t>
            </a:r>
            <a:endParaRPr lang="zh-TW" altLang="en-US" dirty="0">
              <a:solidFill>
                <a:srgbClr val="FF0000"/>
              </a:solidFill>
            </a:endParaRPr>
          </a:p>
        </p:txBody>
      </p:sp>
      <p:sp>
        <p:nvSpPr>
          <p:cNvPr id="23" name="文字方塊 22"/>
          <p:cNvSpPr txBox="1"/>
          <p:nvPr/>
        </p:nvSpPr>
        <p:spPr>
          <a:xfrm>
            <a:off x="5349010" y="2345288"/>
            <a:ext cx="500066" cy="369332"/>
          </a:xfrm>
          <a:prstGeom prst="rect">
            <a:avLst/>
          </a:prstGeom>
          <a:noFill/>
        </p:spPr>
        <p:txBody>
          <a:bodyPr wrap="square" rtlCol="0">
            <a:spAutoFit/>
          </a:bodyPr>
          <a:lstStyle/>
          <a:p>
            <a:r>
              <a:rPr lang="en-US" altLang="zh-TW" dirty="0" smtClean="0">
                <a:solidFill>
                  <a:srgbClr val="FF0000"/>
                </a:solidFill>
              </a:rPr>
              <a:t>t</a:t>
            </a:r>
            <a:endParaRPr lang="zh-TW" altLang="en-US" dirty="0">
              <a:solidFill>
                <a:srgbClr val="FF0000"/>
              </a:solidFill>
            </a:endParaRPr>
          </a:p>
        </p:txBody>
      </p:sp>
      <p:sp>
        <p:nvSpPr>
          <p:cNvPr id="24" name="文字方塊 23"/>
          <p:cNvSpPr txBox="1"/>
          <p:nvPr/>
        </p:nvSpPr>
        <p:spPr>
          <a:xfrm>
            <a:off x="5013154" y="4379796"/>
            <a:ext cx="558978" cy="369332"/>
          </a:xfrm>
          <a:prstGeom prst="rect">
            <a:avLst/>
          </a:prstGeom>
          <a:noFill/>
        </p:spPr>
        <p:txBody>
          <a:bodyPr wrap="square" rtlCol="0">
            <a:spAutoFit/>
          </a:bodyPr>
          <a:lstStyle/>
          <a:p>
            <a:r>
              <a:rPr lang="en-US" altLang="zh-TW" dirty="0" smtClean="0">
                <a:solidFill>
                  <a:srgbClr val="FF0000"/>
                </a:solidFill>
              </a:rPr>
              <a:t>1.0</a:t>
            </a:r>
            <a:endParaRPr lang="zh-TW" altLang="en-US" dirty="0">
              <a:solidFill>
                <a:srgbClr val="FF0000"/>
              </a:solidFill>
            </a:endParaRPr>
          </a:p>
        </p:txBody>
      </p:sp>
      <p:sp>
        <p:nvSpPr>
          <p:cNvPr id="25" name="文字方塊 24"/>
          <p:cNvSpPr txBox="1"/>
          <p:nvPr/>
        </p:nvSpPr>
        <p:spPr>
          <a:xfrm>
            <a:off x="5013154" y="3059668"/>
            <a:ext cx="558978" cy="369332"/>
          </a:xfrm>
          <a:prstGeom prst="rect">
            <a:avLst/>
          </a:prstGeom>
          <a:noFill/>
        </p:spPr>
        <p:txBody>
          <a:bodyPr wrap="square" rtlCol="0">
            <a:spAutoFit/>
          </a:bodyPr>
          <a:lstStyle/>
          <a:p>
            <a:r>
              <a:rPr lang="en-US" altLang="zh-TW" dirty="0" smtClean="0">
                <a:solidFill>
                  <a:srgbClr val="FF0000"/>
                </a:solidFill>
              </a:rPr>
              <a:t>2.0</a:t>
            </a:r>
            <a:endParaRPr lang="zh-TW" altLang="en-US" dirty="0">
              <a:solidFill>
                <a:srgbClr val="FF0000"/>
              </a:solidFill>
            </a:endParaRPr>
          </a:p>
        </p:txBody>
      </p:sp>
      <p:sp>
        <p:nvSpPr>
          <p:cNvPr id="26" name="文字方塊 25"/>
          <p:cNvSpPr txBox="1"/>
          <p:nvPr/>
        </p:nvSpPr>
        <p:spPr>
          <a:xfrm>
            <a:off x="5084592" y="5845750"/>
            <a:ext cx="558978" cy="369332"/>
          </a:xfrm>
          <a:prstGeom prst="rect">
            <a:avLst/>
          </a:prstGeom>
          <a:noFill/>
        </p:spPr>
        <p:txBody>
          <a:bodyPr wrap="square" rtlCol="0">
            <a:spAutoFit/>
          </a:bodyPr>
          <a:lstStyle/>
          <a:p>
            <a:r>
              <a:rPr lang="en-US" altLang="zh-TW" dirty="0" smtClean="0">
                <a:solidFill>
                  <a:srgbClr val="FF0000"/>
                </a:solidFill>
              </a:rPr>
              <a:t>0.0</a:t>
            </a:r>
            <a:endParaRPr lang="zh-TW" altLang="en-US" dirty="0">
              <a:solidFill>
                <a:srgbClr val="FF0000"/>
              </a:solidFill>
            </a:endParaRPr>
          </a:p>
        </p:txBody>
      </p:sp>
      <p:sp>
        <p:nvSpPr>
          <p:cNvPr id="27" name="文字方塊 26"/>
          <p:cNvSpPr txBox="1"/>
          <p:nvPr/>
        </p:nvSpPr>
        <p:spPr>
          <a:xfrm>
            <a:off x="6215074" y="5870802"/>
            <a:ext cx="558978" cy="369332"/>
          </a:xfrm>
          <a:prstGeom prst="rect">
            <a:avLst/>
          </a:prstGeom>
          <a:noFill/>
        </p:spPr>
        <p:txBody>
          <a:bodyPr wrap="square" rtlCol="0">
            <a:spAutoFit/>
          </a:bodyPr>
          <a:lstStyle/>
          <a:p>
            <a:r>
              <a:rPr lang="en-US" altLang="zh-TW" dirty="0" smtClean="0">
                <a:solidFill>
                  <a:srgbClr val="FF0000"/>
                </a:solidFill>
              </a:rPr>
              <a:t>1.0</a:t>
            </a:r>
            <a:endParaRPr lang="zh-TW" altLang="en-US" dirty="0">
              <a:solidFill>
                <a:srgbClr val="FF0000"/>
              </a:solidFill>
            </a:endParaRPr>
          </a:p>
        </p:txBody>
      </p:sp>
      <p:sp>
        <p:nvSpPr>
          <p:cNvPr id="28" name="文字方塊 27"/>
          <p:cNvSpPr txBox="1"/>
          <p:nvPr/>
        </p:nvSpPr>
        <p:spPr>
          <a:xfrm>
            <a:off x="7168820" y="5858276"/>
            <a:ext cx="558978" cy="369332"/>
          </a:xfrm>
          <a:prstGeom prst="rect">
            <a:avLst/>
          </a:prstGeom>
          <a:noFill/>
        </p:spPr>
        <p:txBody>
          <a:bodyPr wrap="square" rtlCol="0">
            <a:spAutoFit/>
          </a:bodyPr>
          <a:lstStyle/>
          <a:p>
            <a:r>
              <a:rPr lang="en-US" altLang="zh-TW" dirty="0" smtClean="0">
                <a:solidFill>
                  <a:srgbClr val="FF0000"/>
                </a:solidFill>
              </a:rPr>
              <a:t>2.0</a:t>
            </a:r>
            <a:endParaRPr lang="zh-TW" altLang="en-US" dirty="0">
              <a:solidFill>
                <a:srgbClr val="FF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357167"/>
            <a:ext cx="8229600" cy="5797572"/>
          </a:xfrm>
        </p:spPr>
        <p:txBody>
          <a:bodyPr/>
          <a:lstStyle/>
          <a:p>
            <a:r>
              <a:rPr lang="en-US" altLang="zh-TW" dirty="0" err="1" smtClean="0"/>
              <a:t>glEnable</a:t>
            </a:r>
            <a:r>
              <a:rPr lang="en-US" altLang="zh-TW" dirty="0" smtClean="0"/>
              <a:t>(GL_FOG)</a:t>
            </a:r>
            <a:r>
              <a:rPr lang="zh-TW" altLang="en-US" dirty="0" smtClean="0"/>
              <a:t>指令：</a:t>
            </a:r>
            <a:endParaRPr lang="en-US" altLang="zh-TW" dirty="0" smtClean="0"/>
          </a:p>
          <a:p>
            <a:pPr lvl="1"/>
            <a:r>
              <a:rPr lang="zh-TW" altLang="en-US" dirty="0" smtClean="0"/>
              <a:t>功能：開啟霧化功能</a:t>
            </a:r>
            <a:endParaRPr lang="en-US" altLang="zh-TW" dirty="0" smtClean="0"/>
          </a:p>
          <a:p>
            <a:r>
              <a:rPr lang="en-US" altLang="zh-TW" dirty="0" err="1" smtClean="0"/>
              <a:t>glDisable</a:t>
            </a:r>
            <a:r>
              <a:rPr lang="en-US" altLang="zh-TW" dirty="0" smtClean="0"/>
              <a:t>(GL_FOG)</a:t>
            </a:r>
            <a:r>
              <a:rPr lang="zh-TW" altLang="en-US" dirty="0" smtClean="0"/>
              <a:t>指令：</a:t>
            </a:r>
            <a:endParaRPr lang="en-US" altLang="zh-TW" dirty="0" smtClean="0"/>
          </a:p>
          <a:p>
            <a:pPr lvl="1"/>
            <a:r>
              <a:rPr lang="zh-TW" altLang="en-US" dirty="0" smtClean="0"/>
              <a:t>功能：關閉霧化功能</a:t>
            </a:r>
            <a:endParaRPr lang="zh-TW" altLang="en-US" dirty="0"/>
          </a:p>
        </p:txBody>
      </p:sp>
      <p:sp>
        <p:nvSpPr>
          <p:cNvPr id="4" name="投影片編號版面配置區 3"/>
          <p:cNvSpPr>
            <a:spLocks noGrp="1"/>
          </p:cNvSpPr>
          <p:nvPr>
            <p:ph type="sldNum" sz="quarter" idx="12"/>
          </p:nvPr>
        </p:nvSpPr>
        <p:spPr/>
        <p:txBody>
          <a:bodyPr/>
          <a:lstStyle/>
          <a:p>
            <a:fld id="{27207C00-BE8D-4B81-AB28-04AA0221EAC8}" type="slidenum">
              <a:rPr lang="zh-TW" altLang="en-US" smtClean="0"/>
              <a:pPr/>
              <a:t>40</a:t>
            </a:fld>
            <a:endParaRPr lang="zh-TW"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霧化範例</a:t>
            </a:r>
            <a:endParaRPr lang="zh-TW" altLang="en-US" dirty="0"/>
          </a:p>
        </p:txBody>
      </p:sp>
      <p:sp>
        <p:nvSpPr>
          <p:cNvPr id="3" name="內容版面配置區 2"/>
          <p:cNvSpPr>
            <a:spLocks noGrp="1"/>
          </p:cNvSpPr>
          <p:nvPr>
            <p:ph idx="1"/>
          </p:nvPr>
        </p:nvSpPr>
        <p:spPr/>
        <p:txBody>
          <a:bodyPr/>
          <a:lstStyle/>
          <a:p>
            <a:r>
              <a:rPr lang="zh-TW" altLang="en-US" dirty="0" smtClean="0"/>
              <a:t>全景場景</a:t>
            </a:r>
            <a:endParaRPr lang="zh-TW" altLang="en-US" dirty="0"/>
          </a:p>
        </p:txBody>
      </p:sp>
      <p:sp>
        <p:nvSpPr>
          <p:cNvPr id="4" name="投影片編號版面配置區 3"/>
          <p:cNvSpPr>
            <a:spLocks noGrp="1"/>
          </p:cNvSpPr>
          <p:nvPr>
            <p:ph type="sldNum" sz="quarter" idx="12"/>
          </p:nvPr>
        </p:nvSpPr>
        <p:spPr/>
        <p:txBody>
          <a:bodyPr/>
          <a:lstStyle/>
          <a:p>
            <a:fld id="{27207C00-BE8D-4B81-AB28-04AA0221EAC8}" type="slidenum">
              <a:rPr lang="zh-TW" altLang="en-US" smtClean="0"/>
              <a:pPr/>
              <a:t>41</a:t>
            </a:fld>
            <a:endParaRPr lang="zh-TW" altLang="en-US"/>
          </a:p>
        </p:txBody>
      </p:sp>
      <p:pic>
        <p:nvPicPr>
          <p:cNvPr id="7" name="圖片 6" descr="temp.jpg"/>
          <p:cNvPicPr>
            <a:picLocks noChangeAspect="1"/>
          </p:cNvPicPr>
          <p:nvPr/>
        </p:nvPicPr>
        <p:blipFill>
          <a:blip r:embed="rId2" cstate="print"/>
          <a:stretch>
            <a:fillRect/>
          </a:stretch>
        </p:blipFill>
        <p:spPr>
          <a:xfrm>
            <a:off x="2714612" y="1593636"/>
            <a:ext cx="5643602" cy="4407132"/>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71472" y="1428736"/>
            <a:ext cx="7929618" cy="4857784"/>
          </a:xfrm>
          <a:prstGeom prst="rect">
            <a:avLst/>
          </a:prstGeom>
          <a:solidFill>
            <a:schemeClr val="bg1"/>
          </a:solidFill>
          <a:ln>
            <a:noFill/>
          </a:ln>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 name="內容版面配置區 2"/>
          <p:cNvSpPr>
            <a:spLocks noGrp="1"/>
          </p:cNvSpPr>
          <p:nvPr>
            <p:ph idx="1"/>
          </p:nvPr>
        </p:nvSpPr>
        <p:spPr>
          <a:xfrm>
            <a:off x="468313" y="428604"/>
            <a:ext cx="8229600" cy="5726135"/>
          </a:xfrm>
        </p:spPr>
        <p:txBody>
          <a:bodyPr/>
          <a:lstStyle/>
          <a:p>
            <a:r>
              <a:rPr lang="zh-TW" altLang="en-US" sz="2800" dirty="0" smtClean="0"/>
              <a:t>基本概念：</a:t>
            </a:r>
            <a:endParaRPr lang="en-US" altLang="zh-TW" sz="2800" dirty="0" smtClean="0"/>
          </a:p>
          <a:p>
            <a:pPr lvl="1"/>
            <a:r>
              <a:rPr lang="zh-TW" altLang="en-US" sz="2400" dirty="0" smtClean="0"/>
              <a:t>用紋理貼圖的方式將全景圖片貼在一個長方體內壁上</a:t>
            </a:r>
            <a:endParaRPr lang="zh-TW" altLang="en-US" sz="2400" dirty="0"/>
          </a:p>
        </p:txBody>
      </p:sp>
      <p:sp>
        <p:nvSpPr>
          <p:cNvPr id="4" name="投影片編號版面配置區 3"/>
          <p:cNvSpPr>
            <a:spLocks noGrp="1"/>
          </p:cNvSpPr>
          <p:nvPr>
            <p:ph type="sldNum" sz="quarter" idx="12"/>
          </p:nvPr>
        </p:nvSpPr>
        <p:spPr/>
        <p:txBody>
          <a:bodyPr/>
          <a:lstStyle/>
          <a:p>
            <a:fld id="{27207C00-BE8D-4B81-AB28-04AA0221EAC8}" type="slidenum">
              <a:rPr lang="zh-TW" altLang="en-US" smtClean="0"/>
              <a:pPr/>
              <a:t>42</a:t>
            </a:fld>
            <a:endParaRPr lang="zh-TW" altLang="en-US"/>
          </a:p>
        </p:txBody>
      </p:sp>
      <p:grpSp>
        <p:nvGrpSpPr>
          <p:cNvPr id="28" name="群組 27"/>
          <p:cNvGrpSpPr/>
          <p:nvPr/>
        </p:nvGrpSpPr>
        <p:grpSpPr>
          <a:xfrm>
            <a:off x="2033605" y="1785926"/>
            <a:ext cx="5038725" cy="4029075"/>
            <a:chOff x="1856235" y="1927963"/>
            <a:chExt cx="5038725" cy="4029075"/>
          </a:xfrm>
        </p:grpSpPr>
        <p:pic>
          <p:nvPicPr>
            <p:cNvPr id="21" name="圖片 20" descr="temp.jpg"/>
            <p:cNvPicPr>
              <a:picLocks noChangeAspect="1"/>
            </p:cNvPicPr>
            <p:nvPr/>
          </p:nvPicPr>
          <p:blipFill>
            <a:blip r:embed="rId3" cstate="print"/>
            <a:stretch>
              <a:fillRect/>
            </a:stretch>
          </p:blipFill>
          <p:spPr>
            <a:xfrm>
              <a:off x="1856235" y="1927963"/>
              <a:ext cx="5038725" cy="4029075"/>
            </a:xfrm>
            <a:prstGeom prst="rect">
              <a:avLst/>
            </a:prstGeom>
          </p:spPr>
        </p:pic>
        <p:sp>
          <p:nvSpPr>
            <p:cNvPr id="16" name="手繪多邊形 15"/>
            <p:cNvSpPr/>
            <p:nvPr/>
          </p:nvSpPr>
          <p:spPr>
            <a:xfrm>
              <a:off x="4371974" y="2714620"/>
              <a:ext cx="2414603" cy="3131998"/>
            </a:xfrm>
            <a:custGeom>
              <a:avLst/>
              <a:gdLst>
                <a:gd name="connsiteX0" fmla="*/ 0 w 2414603"/>
                <a:gd name="connsiteY0" fmla="*/ 0 h 3131998"/>
                <a:gd name="connsiteX1" fmla="*/ 2414603 w 2414603"/>
                <a:gd name="connsiteY1" fmla="*/ 0 h 3131998"/>
                <a:gd name="connsiteX2" fmla="*/ 2414603 w 2414603"/>
                <a:gd name="connsiteY2" fmla="*/ 3131998 h 3131998"/>
                <a:gd name="connsiteX3" fmla="*/ 0 w 2414603"/>
                <a:gd name="connsiteY3" fmla="*/ 3131998 h 3131998"/>
                <a:gd name="connsiteX4" fmla="*/ 0 w 2414603"/>
                <a:gd name="connsiteY4" fmla="*/ 0 h 3131998"/>
                <a:gd name="connsiteX0" fmla="*/ 9525 w 2414603"/>
                <a:gd name="connsiteY0" fmla="*/ 1890712 h 3131998"/>
                <a:gd name="connsiteX1" fmla="*/ 2414603 w 2414603"/>
                <a:gd name="connsiteY1" fmla="*/ 0 h 3131998"/>
                <a:gd name="connsiteX2" fmla="*/ 2414603 w 2414603"/>
                <a:gd name="connsiteY2" fmla="*/ 3131998 h 3131998"/>
                <a:gd name="connsiteX3" fmla="*/ 0 w 2414603"/>
                <a:gd name="connsiteY3" fmla="*/ 3131998 h 3131998"/>
                <a:gd name="connsiteX4" fmla="*/ 9525 w 2414603"/>
                <a:gd name="connsiteY4" fmla="*/ 1890712 h 3131998"/>
                <a:gd name="connsiteX0" fmla="*/ 9525 w 2414603"/>
                <a:gd name="connsiteY0" fmla="*/ 1890712 h 3131998"/>
                <a:gd name="connsiteX1" fmla="*/ 2414603 w 2414603"/>
                <a:gd name="connsiteY1" fmla="*/ 0 h 3131998"/>
                <a:gd name="connsiteX2" fmla="*/ 1943115 w 2414603"/>
                <a:gd name="connsiteY2" fmla="*/ 1107935 h 3131998"/>
                <a:gd name="connsiteX3" fmla="*/ 0 w 2414603"/>
                <a:gd name="connsiteY3" fmla="*/ 3131998 h 3131998"/>
                <a:gd name="connsiteX4" fmla="*/ 9525 w 2414603"/>
                <a:gd name="connsiteY4" fmla="*/ 1890712 h 3131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4603" h="3131998">
                  <a:moveTo>
                    <a:pt x="9525" y="1890712"/>
                  </a:moveTo>
                  <a:lnTo>
                    <a:pt x="2414603" y="0"/>
                  </a:lnTo>
                  <a:lnTo>
                    <a:pt x="1943115" y="1107935"/>
                  </a:lnTo>
                  <a:lnTo>
                    <a:pt x="0" y="3131998"/>
                  </a:lnTo>
                  <a:lnTo>
                    <a:pt x="9525" y="1890712"/>
                  </a:lnTo>
                  <a:close/>
                </a:path>
              </a:pathLst>
            </a:custGeom>
            <a:solidFill>
              <a:srgbClr val="577600"/>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7" name="手繪多邊形 16"/>
            <p:cNvSpPr/>
            <p:nvPr/>
          </p:nvSpPr>
          <p:spPr>
            <a:xfrm>
              <a:off x="1971674" y="2714615"/>
              <a:ext cx="2409825" cy="3128991"/>
            </a:xfrm>
            <a:custGeom>
              <a:avLst/>
              <a:gdLst>
                <a:gd name="connsiteX0" fmla="*/ 0 w 2395538"/>
                <a:gd name="connsiteY0" fmla="*/ 0 h 4071966"/>
                <a:gd name="connsiteX1" fmla="*/ 2395538 w 2395538"/>
                <a:gd name="connsiteY1" fmla="*/ 0 h 4071966"/>
                <a:gd name="connsiteX2" fmla="*/ 2395538 w 2395538"/>
                <a:gd name="connsiteY2" fmla="*/ 4071966 h 4071966"/>
                <a:gd name="connsiteX3" fmla="*/ 0 w 2395538"/>
                <a:gd name="connsiteY3" fmla="*/ 4071966 h 4071966"/>
                <a:gd name="connsiteX4" fmla="*/ 0 w 2395538"/>
                <a:gd name="connsiteY4" fmla="*/ 0 h 4071966"/>
                <a:gd name="connsiteX0" fmla="*/ 0 w 2395538"/>
                <a:gd name="connsiteY0" fmla="*/ 0 h 4071966"/>
                <a:gd name="connsiteX1" fmla="*/ 2395538 w 2395538"/>
                <a:gd name="connsiteY1" fmla="*/ 2476500 h 4071966"/>
                <a:gd name="connsiteX2" fmla="*/ 2395538 w 2395538"/>
                <a:gd name="connsiteY2" fmla="*/ 4071966 h 4071966"/>
                <a:gd name="connsiteX3" fmla="*/ 0 w 2395538"/>
                <a:gd name="connsiteY3" fmla="*/ 4071966 h 4071966"/>
                <a:gd name="connsiteX4" fmla="*/ 0 w 2395538"/>
                <a:gd name="connsiteY4" fmla="*/ 0 h 4071966"/>
                <a:gd name="connsiteX0" fmla="*/ 0 w 2405063"/>
                <a:gd name="connsiteY0" fmla="*/ 0 h 3500466"/>
                <a:gd name="connsiteX1" fmla="*/ 2405063 w 2405063"/>
                <a:gd name="connsiteY1" fmla="*/ 1905000 h 3500466"/>
                <a:gd name="connsiteX2" fmla="*/ 2405063 w 2405063"/>
                <a:gd name="connsiteY2" fmla="*/ 3500466 h 3500466"/>
                <a:gd name="connsiteX3" fmla="*/ 9525 w 2405063"/>
                <a:gd name="connsiteY3" fmla="*/ 3500466 h 3500466"/>
                <a:gd name="connsiteX4" fmla="*/ 0 w 2405063"/>
                <a:gd name="connsiteY4" fmla="*/ 0 h 3500466"/>
                <a:gd name="connsiteX0" fmla="*/ 0 w 2405063"/>
                <a:gd name="connsiteY0" fmla="*/ 0 h 3500466"/>
                <a:gd name="connsiteX1" fmla="*/ 2405063 w 2405063"/>
                <a:gd name="connsiteY1" fmla="*/ 1905000 h 3500466"/>
                <a:gd name="connsiteX2" fmla="*/ 2405063 w 2405063"/>
                <a:gd name="connsiteY2" fmla="*/ 3500466 h 3500466"/>
                <a:gd name="connsiteX3" fmla="*/ 447675 w 2405063"/>
                <a:gd name="connsiteY3" fmla="*/ 1100166 h 3500466"/>
                <a:gd name="connsiteX4" fmla="*/ 0 w 2405063"/>
                <a:gd name="connsiteY4" fmla="*/ 0 h 3500466"/>
                <a:gd name="connsiteX0" fmla="*/ 0 w 2409825"/>
                <a:gd name="connsiteY0" fmla="*/ 0 h 3128991"/>
                <a:gd name="connsiteX1" fmla="*/ 2405063 w 2409825"/>
                <a:gd name="connsiteY1" fmla="*/ 1905000 h 3128991"/>
                <a:gd name="connsiteX2" fmla="*/ 2409825 w 2409825"/>
                <a:gd name="connsiteY2" fmla="*/ 3128991 h 3128991"/>
                <a:gd name="connsiteX3" fmla="*/ 447675 w 2409825"/>
                <a:gd name="connsiteY3" fmla="*/ 1100166 h 3128991"/>
                <a:gd name="connsiteX4" fmla="*/ 0 w 2409825"/>
                <a:gd name="connsiteY4" fmla="*/ 0 h 3128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9825" h="3128991">
                  <a:moveTo>
                    <a:pt x="0" y="0"/>
                  </a:moveTo>
                  <a:lnTo>
                    <a:pt x="2405063" y="1905000"/>
                  </a:lnTo>
                  <a:cubicBezTo>
                    <a:pt x="2406650" y="2312997"/>
                    <a:pt x="2408238" y="2720994"/>
                    <a:pt x="2409825" y="3128991"/>
                  </a:cubicBezTo>
                  <a:lnTo>
                    <a:pt x="447675" y="1100166"/>
                  </a:lnTo>
                  <a:lnTo>
                    <a:pt x="0" y="0"/>
                  </a:lnTo>
                  <a:close/>
                </a:path>
              </a:pathLst>
            </a:custGeom>
            <a:solidFill>
              <a:srgbClr val="577600"/>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8" name="手繪多邊形 17"/>
            <p:cNvSpPr/>
            <p:nvPr/>
          </p:nvSpPr>
          <p:spPr>
            <a:xfrm>
              <a:off x="1976582" y="2057390"/>
              <a:ext cx="2400154" cy="1494136"/>
            </a:xfrm>
            <a:custGeom>
              <a:avLst/>
              <a:gdLst>
                <a:gd name="connsiteX0" fmla="*/ 0 w 2381104"/>
                <a:gd name="connsiteY0" fmla="*/ 0 h 1617962"/>
                <a:gd name="connsiteX1" fmla="*/ 2381104 w 2381104"/>
                <a:gd name="connsiteY1" fmla="*/ 0 h 1617962"/>
                <a:gd name="connsiteX2" fmla="*/ 2381104 w 2381104"/>
                <a:gd name="connsiteY2" fmla="*/ 1617962 h 1617962"/>
                <a:gd name="connsiteX3" fmla="*/ 0 w 2381104"/>
                <a:gd name="connsiteY3" fmla="*/ 1617962 h 1617962"/>
                <a:gd name="connsiteX4" fmla="*/ 0 w 2381104"/>
                <a:gd name="connsiteY4" fmla="*/ 0 h 1617962"/>
                <a:gd name="connsiteX0" fmla="*/ 0 w 2381104"/>
                <a:gd name="connsiteY0" fmla="*/ 790575 h 1617962"/>
                <a:gd name="connsiteX1" fmla="*/ 2381104 w 2381104"/>
                <a:gd name="connsiteY1" fmla="*/ 0 h 1617962"/>
                <a:gd name="connsiteX2" fmla="*/ 2381104 w 2381104"/>
                <a:gd name="connsiteY2" fmla="*/ 1617962 h 1617962"/>
                <a:gd name="connsiteX3" fmla="*/ 0 w 2381104"/>
                <a:gd name="connsiteY3" fmla="*/ 1617962 h 1617962"/>
                <a:gd name="connsiteX4" fmla="*/ 0 w 2381104"/>
                <a:gd name="connsiteY4" fmla="*/ 790575 h 1617962"/>
                <a:gd name="connsiteX0" fmla="*/ 0 w 2400154"/>
                <a:gd name="connsiteY0" fmla="*/ 661987 h 1489374"/>
                <a:gd name="connsiteX1" fmla="*/ 2400154 w 2400154"/>
                <a:gd name="connsiteY1" fmla="*/ 0 h 1489374"/>
                <a:gd name="connsiteX2" fmla="*/ 2381104 w 2400154"/>
                <a:gd name="connsiteY2" fmla="*/ 1489374 h 1489374"/>
                <a:gd name="connsiteX3" fmla="*/ 0 w 2400154"/>
                <a:gd name="connsiteY3" fmla="*/ 1489374 h 1489374"/>
                <a:gd name="connsiteX4" fmla="*/ 0 w 2400154"/>
                <a:gd name="connsiteY4" fmla="*/ 661987 h 1489374"/>
                <a:gd name="connsiteX0" fmla="*/ 0 w 2400154"/>
                <a:gd name="connsiteY0" fmla="*/ 661987 h 1489374"/>
                <a:gd name="connsiteX1" fmla="*/ 2400154 w 2400154"/>
                <a:gd name="connsiteY1" fmla="*/ 0 h 1489374"/>
                <a:gd name="connsiteX2" fmla="*/ 2390629 w 2400154"/>
                <a:gd name="connsiteY2" fmla="*/ 875011 h 1489374"/>
                <a:gd name="connsiteX3" fmla="*/ 0 w 2400154"/>
                <a:gd name="connsiteY3" fmla="*/ 1489374 h 1489374"/>
                <a:gd name="connsiteX4" fmla="*/ 0 w 2400154"/>
                <a:gd name="connsiteY4" fmla="*/ 661987 h 1489374"/>
                <a:gd name="connsiteX0" fmla="*/ 0 w 2400154"/>
                <a:gd name="connsiteY0" fmla="*/ 661987 h 1494136"/>
                <a:gd name="connsiteX1" fmla="*/ 2400154 w 2400154"/>
                <a:gd name="connsiteY1" fmla="*/ 0 h 1494136"/>
                <a:gd name="connsiteX2" fmla="*/ 2390629 w 2400154"/>
                <a:gd name="connsiteY2" fmla="*/ 875011 h 1494136"/>
                <a:gd name="connsiteX3" fmla="*/ 1052512 w 2400154"/>
                <a:gd name="connsiteY3" fmla="*/ 1494136 h 1494136"/>
                <a:gd name="connsiteX4" fmla="*/ 0 w 2400154"/>
                <a:gd name="connsiteY4" fmla="*/ 661987 h 14941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0154" h="1494136">
                  <a:moveTo>
                    <a:pt x="0" y="661987"/>
                  </a:moveTo>
                  <a:lnTo>
                    <a:pt x="2400154" y="0"/>
                  </a:lnTo>
                  <a:lnTo>
                    <a:pt x="2390629" y="875011"/>
                  </a:lnTo>
                  <a:lnTo>
                    <a:pt x="1052512" y="1494136"/>
                  </a:lnTo>
                  <a:lnTo>
                    <a:pt x="0" y="661987"/>
                  </a:lnTo>
                  <a:close/>
                </a:path>
              </a:pathLst>
            </a:custGeom>
            <a:no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9" name="手繪多邊形 18"/>
            <p:cNvSpPr/>
            <p:nvPr/>
          </p:nvSpPr>
          <p:spPr>
            <a:xfrm>
              <a:off x="4371974" y="2057400"/>
              <a:ext cx="2409825" cy="1495425"/>
            </a:xfrm>
            <a:custGeom>
              <a:avLst/>
              <a:gdLst>
                <a:gd name="connsiteX0" fmla="*/ 0 w 2414587"/>
                <a:gd name="connsiteY0" fmla="*/ 0 h 1490663"/>
                <a:gd name="connsiteX1" fmla="*/ 2414587 w 2414587"/>
                <a:gd name="connsiteY1" fmla="*/ 0 h 1490663"/>
                <a:gd name="connsiteX2" fmla="*/ 2414587 w 2414587"/>
                <a:gd name="connsiteY2" fmla="*/ 1490663 h 1490663"/>
                <a:gd name="connsiteX3" fmla="*/ 0 w 2414587"/>
                <a:gd name="connsiteY3" fmla="*/ 1490663 h 1490663"/>
                <a:gd name="connsiteX4" fmla="*/ 0 w 2414587"/>
                <a:gd name="connsiteY4" fmla="*/ 0 h 1490663"/>
                <a:gd name="connsiteX0" fmla="*/ 4763 w 2419350"/>
                <a:gd name="connsiteY0" fmla="*/ 0 h 1490663"/>
                <a:gd name="connsiteX1" fmla="*/ 2419350 w 2419350"/>
                <a:gd name="connsiteY1" fmla="*/ 0 h 1490663"/>
                <a:gd name="connsiteX2" fmla="*/ 2419350 w 2419350"/>
                <a:gd name="connsiteY2" fmla="*/ 1490663 h 1490663"/>
                <a:gd name="connsiteX3" fmla="*/ 0 w 2419350"/>
                <a:gd name="connsiteY3" fmla="*/ 876301 h 1490663"/>
                <a:gd name="connsiteX4" fmla="*/ 4763 w 2419350"/>
                <a:gd name="connsiteY4" fmla="*/ 0 h 1490663"/>
                <a:gd name="connsiteX0" fmla="*/ 4763 w 2419350"/>
                <a:gd name="connsiteY0" fmla="*/ 0 h 1495425"/>
                <a:gd name="connsiteX1" fmla="*/ 2419350 w 2419350"/>
                <a:gd name="connsiteY1" fmla="*/ 0 h 1495425"/>
                <a:gd name="connsiteX2" fmla="*/ 1362075 w 2419350"/>
                <a:gd name="connsiteY2" fmla="*/ 1495425 h 1495425"/>
                <a:gd name="connsiteX3" fmla="*/ 0 w 2419350"/>
                <a:gd name="connsiteY3" fmla="*/ 876301 h 1495425"/>
                <a:gd name="connsiteX4" fmla="*/ 4763 w 2419350"/>
                <a:gd name="connsiteY4" fmla="*/ 0 h 1495425"/>
                <a:gd name="connsiteX0" fmla="*/ 4763 w 2409825"/>
                <a:gd name="connsiteY0" fmla="*/ 0 h 1495425"/>
                <a:gd name="connsiteX1" fmla="*/ 2409825 w 2409825"/>
                <a:gd name="connsiteY1" fmla="*/ 666750 h 1495425"/>
                <a:gd name="connsiteX2" fmla="*/ 1362075 w 2409825"/>
                <a:gd name="connsiteY2" fmla="*/ 1495425 h 1495425"/>
                <a:gd name="connsiteX3" fmla="*/ 0 w 2409825"/>
                <a:gd name="connsiteY3" fmla="*/ 876301 h 1495425"/>
                <a:gd name="connsiteX4" fmla="*/ 4763 w 2409825"/>
                <a:gd name="connsiteY4" fmla="*/ 0 h 149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9825" h="1495425">
                  <a:moveTo>
                    <a:pt x="4763" y="0"/>
                  </a:moveTo>
                  <a:lnTo>
                    <a:pt x="2409825" y="666750"/>
                  </a:lnTo>
                  <a:lnTo>
                    <a:pt x="1362075" y="1495425"/>
                  </a:lnTo>
                  <a:lnTo>
                    <a:pt x="0" y="876301"/>
                  </a:lnTo>
                  <a:cubicBezTo>
                    <a:pt x="1588" y="584201"/>
                    <a:pt x="3175" y="292100"/>
                    <a:pt x="4763" y="0"/>
                  </a:cubicBezTo>
                  <a:close/>
                </a:path>
              </a:pathLst>
            </a:custGeom>
            <a:no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24" name="直線單箭頭接點 23"/>
            <p:cNvCxnSpPr/>
            <p:nvPr/>
          </p:nvCxnSpPr>
          <p:spPr>
            <a:xfrm flipV="1">
              <a:off x="4000496" y="3430661"/>
              <a:ext cx="781878" cy="569843"/>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a:off x="4043769" y="3502302"/>
              <a:ext cx="785818" cy="428628"/>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27" name="Picture 5" descr="C:\Users\chteng\AppData\Local\Microsoft\Windows\Temporary Internet Files\Content.IE5\8UMCPKXX\MCj04381910000[1].wmf"/>
            <p:cNvPicPr>
              <a:picLocks noChangeAspect="1" noChangeArrowheads="1"/>
            </p:cNvPicPr>
            <p:nvPr/>
          </p:nvPicPr>
          <p:blipFill>
            <a:blip r:embed="rId4" cstate="print"/>
            <a:srcRect/>
            <a:stretch>
              <a:fillRect/>
            </a:stretch>
          </p:blipFill>
          <p:spPr bwMode="auto">
            <a:xfrm>
              <a:off x="4199897" y="3394004"/>
              <a:ext cx="428628" cy="458867"/>
            </a:xfrm>
            <a:prstGeom prst="rect">
              <a:avLst/>
            </a:prstGeom>
            <a:noFill/>
          </p:spPr>
        </p:pic>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500043"/>
            <a:ext cx="8229600" cy="5654696"/>
          </a:xfrm>
        </p:spPr>
        <p:txBody>
          <a:bodyPr/>
          <a:lstStyle/>
          <a:p>
            <a:r>
              <a:rPr lang="zh-TW" altLang="en-US" dirty="0" smtClean="0"/>
              <a:t>設定霧化效果</a:t>
            </a:r>
            <a:endParaRPr lang="en-US" altLang="zh-TW" dirty="0" smtClean="0"/>
          </a:p>
          <a:p>
            <a:pPr lvl="1"/>
            <a:r>
              <a:rPr lang="zh-TW" altLang="en-US" dirty="0" smtClean="0"/>
              <a:t>在</a:t>
            </a:r>
            <a:r>
              <a:rPr lang="en-US" altLang="zh-TW" dirty="0" err="1" smtClean="0"/>
              <a:t>MyInit</a:t>
            </a:r>
            <a:r>
              <a:rPr lang="zh-TW" altLang="en-US" dirty="0" smtClean="0"/>
              <a:t>函數中加入：</a:t>
            </a:r>
            <a:endParaRPr lang="zh-TW" altLang="en-US" dirty="0"/>
          </a:p>
        </p:txBody>
      </p:sp>
      <p:sp>
        <p:nvSpPr>
          <p:cNvPr id="4" name="投影片編號版面配置區 3"/>
          <p:cNvSpPr>
            <a:spLocks noGrp="1"/>
          </p:cNvSpPr>
          <p:nvPr>
            <p:ph type="sldNum" sz="quarter" idx="12"/>
          </p:nvPr>
        </p:nvSpPr>
        <p:spPr/>
        <p:txBody>
          <a:bodyPr/>
          <a:lstStyle/>
          <a:p>
            <a:fld id="{27207C00-BE8D-4B81-AB28-04AA0221EAC8}" type="slidenum">
              <a:rPr lang="zh-TW" altLang="en-US" smtClean="0"/>
              <a:pPr/>
              <a:t>43</a:t>
            </a:fld>
            <a:endParaRPr lang="zh-TW" altLang="en-US"/>
          </a:p>
        </p:txBody>
      </p:sp>
      <p:sp>
        <p:nvSpPr>
          <p:cNvPr id="5" name="矩形 4"/>
          <p:cNvSpPr/>
          <p:nvPr/>
        </p:nvSpPr>
        <p:spPr>
          <a:xfrm>
            <a:off x="1285852" y="1714488"/>
            <a:ext cx="7072362" cy="2928958"/>
          </a:xfrm>
          <a:prstGeom prst="rect">
            <a:avLst/>
          </a:prstGeom>
          <a:solidFill>
            <a:srgbClr val="FFFF99"/>
          </a:solidFill>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r>
              <a:rPr lang="en-US" altLang="zh-TW" sz="1200" dirty="0" smtClean="0">
                <a:latin typeface="BatangChe" pitchFamily="49" charset="-127"/>
                <a:ea typeface="BatangChe" pitchFamily="49" charset="-127"/>
              </a:rPr>
              <a:t>float[] </a:t>
            </a:r>
            <a:r>
              <a:rPr lang="en-US" altLang="zh-TW" sz="1200" dirty="0" err="1" smtClean="0">
                <a:latin typeface="BatangChe" pitchFamily="49" charset="-127"/>
                <a:ea typeface="BatangChe" pitchFamily="49" charset="-127"/>
              </a:rPr>
              <a:t>fogColor</a:t>
            </a:r>
            <a:r>
              <a:rPr lang="en-US" altLang="zh-TW" sz="1200" dirty="0" smtClean="0">
                <a:latin typeface="BatangChe" pitchFamily="49" charset="-127"/>
                <a:ea typeface="BatangChe" pitchFamily="49" charset="-127"/>
              </a:rPr>
              <a:t> = new float[] { 1.0f, 1.0f, 1.0f, 1.0f };</a:t>
            </a:r>
          </a:p>
          <a:p>
            <a:endParaRPr lang="en-US" altLang="zh-TW" sz="1200" dirty="0" smtClean="0">
              <a:latin typeface="BatangChe" pitchFamily="49" charset="-127"/>
              <a:ea typeface="BatangChe" pitchFamily="49" charset="-127"/>
            </a:endParaRPr>
          </a:p>
          <a:p>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 以指數方式計算霧化效果</a:t>
            </a:r>
            <a:endParaRPr lang="en-US" altLang="zh-TW" sz="1200" dirty="0" smtClean="0">
              <a:solidFill>
                <a:srgbClr val="9900CC"/>
              </a:solidFill>
              <a:latin typeface="BatangChe" pitchFamily="49" charset="-127"/>
              <a:ea typeface="BatangChe" pitchFamily="49" charset="-127"/>
            </a:endParaRPr>
          </a:p>
          <a:p>
            <a:r>
              <a:rPr lang="en-US" altLang="zh-TW" sz="1200" dirty="0" err="1" smtClean="0">
                <a:latin typeface="BatangChe" pitchFamily="49" charset="-127"/>
                <a:ea typeface="BatangChe" pitchFamily="49" charset="-127"/>
              </a:rPr>
              <a:t>Gl.glFogfv</a:t>
            </a:r>
            <a:r>
              <a:rPr lang="en-US" altLang="zh-TW" sz="1200" dirty="0" smtClean="0">
                <a:latin typeface="BatangChe" pitchFamily="49" charset="-127"/>
                <a:ea typeface="BatangChe" pitchFamily="49" charset="-127"/>
              </a:rPr>
              <a:t>(</a:t>
            </a:r>
            <a:r>
              <a:rPr lang="en-US" altLang="zh-TW" sz="1200" dirty="0" err="1" smtClean="0">
                <a:latin typeface="BatangChe" pitchFamily="49" charset="-127"/>
                <a:ea typeface="BatangChe" pitchFamily="49" charset="-127"/>
              </a:rPr>
              <a:t>Gl.GL_FOG_COLOR</a:t>
            </a:r>
            <a:r>
              <a:rPr lang="en-US" altLang="zh-TW" sz="1200" dirty="0" smtClean="0">
                <a:latin typeface="BatangChe" pitchFamily="49" charset="-127"/>
                <a:ea typeface="BatangChe" pitchFamily="49" charset="-127"/>
              </a:rPr>
              <a:t>, </a:t>
            </a:r>
            <a:r>
              <a:rPr lang="en-US" altLang="zh-TW" sz="1200" dirty="0" err="1" smtClean="0">
                <a:latin typeface="BatangChe" pitchFamily="49" charset="-127"/>
                <a:ea typeface="BatangChe" pitchFamily="49" charset="-127"/>
              </a:rPr>
              <a:t>fogColor</a:t>
            </a:r>
            <a:r>
              <a:rPr lang="en-US" altLang="zh-TW" sz="1200" dirty="0" smtClean="0">
                <a:latin typeface="BatangChe" pitchFamily="49" charset="-127"/>
                <a:ea typeface="BatangChe" pitchFamily="49" charset="-127"/>
              </a:rPr>
              <a:t>);</a:t>
            </a:r>
          </a:p>
          <a:p>
            <a:r>
              <a:rPr lang="en-US" altLang="zh-TW" sz="1200" dirty="0" err="1" smtClean="0">
                <a:latin typeface="BatangChe" pitchFamily="49" charset="-127"/>
                <a:ea typeface="BatangChe" pitchFamily="49" charset="-127"/>
              </a:rPr>
              <a:t>Gl.glFogi</a:t>
            </a:r>
            <a:r>
              <a:rPr lang="en-US" altLang="zh-TW" sz="1200" dirty="0" smtClean="0">
                <a:latin typeface="BatangChe" pitchFamily="49" charset="-127"/>
                <a:ea typeface="BatangChe" pitchFamily="49" charset="-127"/>
              </a:rPr>
              <a:t>(</a:t>
            </a:r>
            <a:r>
              <a:rPr lang="en-US" altLang="zh-TW" sz="1200" dirty="0" err="1" smtClean="0">
                <a:latin typeface="BatangChe" pitchFamily="49" charset="-127"/>
                <a:ea typeface="BatangChe" pitchFamily="49" charset="-127"/>
              </a:rPr>
              <a:t>Gl.GL_FOG_MODE</a:t>
            </a:r>
            <a:r>
              <a:rPr lang="en-US" altLang="zh-TW" sz="1200" dirty="0" smtClean="0">
                <a:latin typeface="BatangChe" pitchFamily="49" charset="-127"/>
                <a:ea typeface="BatangChe" pitchFamily="49" charset="-127"/>
              </a:rPr>
              <a:t>, </a:t>
            </a:r>
            <a:r>
              <a:rPr lang="en-US" altLang="zh-TW" sz="1200" dirty="0" err="1" smtClean="0">
                <a:latin typeface="BatangChe" pitchFamily="49" charset="-127"/>
                <a:ea typeface="BatangChe" pitchFamily="49" charset="-127"/>
              </a:rPr>
              <a:t>Gl.GL_EXP</a:t>
            </a:r>
            <a:r>
              <a:rPr lang="en-US" altLang="zh-TW" sz="1200" dirty="0" smtClean="0">
                <a:latin typeface="BatangChe" pitchFamily="49" charset="-127"/>
                <a:ea typeface="BatangChe" pitchFamily="49" charset="-127"/>
              </a:rPr>
              <a:t>);</a:t>
            </a:r>
          </a:p>
          <a:p>
            <a:r>
              <a:rPr lang="en-US" altLang="zh-TW" sz="1200" dirty="0" err="1" smtClean="0">
                <a:latin typeface="BatangChe" pitchFamily="49" charset="-127"/>
                <a:ea typeface="BatangChe" pitchFamily="49" charset="-127"/>
              </a:rPr>
              <a:t>Gl.glFogf</a:t>
            </a:r>
            <a:r>
              <a:rPr lang="en-US" altLang="zh-TW" sz="1200" dirty="0" smtClean="0">
                <a:latin typeface="BatangChe" pitchFamily="49" charset="-127"/>
                <a:ea typeface="BatangChe" pitchFamily="49" charset="-127"/>
              </a:rPr>
              <a:t>(</a:t>
            </a:r>
            <a:r>
              <a:rPr lang="en-US" altLang="zh-TW" sz="1200" dirty="0" err="1" smtClean="0">
                <a:latin typeface="BatangChe" pitchFamily="49" charset="-127"/>
                <a:ea typeface="BatangChe" pitchFamily="49" charset="-127"/>
              </a:rPr>
              <a:t>Gl.GL_FOG_DENSITY</a:t>
            </a:r>
            <a:r>
              <a:rPr lang="en-US" altLang="zh-TW" sz="1200" dirty="0" smtClean="0">
                <a:latin typeface="BatangChe" pitchFamily="49" charset="-127"/>
                <a:ea typeface="BatangChe" pitchFamily="49" charset="-127"/>
              </a:rPr>
              <a:t>, 0.0075f);</a:t>
            </a:r>
          </a:p>
          <a:p>
            <a:endParaRPr lang="en-US" altLang="zh-TW" sz="1200" dirty="0" smtClean="0">
              <a:latin typeface="BatangChe" pitchFamily="49" charset="-127"/>
              <a:ea typeface="BatangChe" pitchFamily="49" charset="-127"/>
            </a:endParaRPr>
          </a:p>
          <a:p>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 以線性方式計算霧化效果</a:t>
            </a:r>
            <a:endParaRPr lang="en-US" altLang="zh-TW" sz="1200" dirty="0" smtClean="0">
              <a:solidFill>
                <a:srgbClr val="9900CC"/>
              </a:solidFill>
              <a:latin typeface="BatangChe" pitchFamily="49" charset="-127"/>
              <a:ea typeface="BatangChe" pitchFamily="49" charset="-127"/>
            </a:endParaRPr>
          </a:p>
          <a:p>
            <a:r>
              <a:rPr lang="en-US" altLang="zh-TW" sz="1200" dirty="0" smtClean="0">
                <a:latin typeface="BatangChe" pitchFamily="49" charset="-127"/>
                <a:ea typeface="BatangChe" pitchFamily="49" charset="-127"/>
              </a:rPr>
              <a:t>//</a:t>
            </a:r>
            <a:r>
              <a:rPr lang="en-US" altLang="zh-TW" sz="1200" dirty="0" err="1" smtClean="0">
                <a:latin typeface="BatangChe" pitchFamily="49" charset="-127"/>
                <a:ea typeface="BatangChe" pitchFamily="49" charset="-127"/>
              </a:rPr>
              <a:t>Gl.glFogi</a:t>
            </a:r>
            <a:r>
              <a:rPr lang="en-US" altLang="zh-TW" sz="1200" dirty="0" smtClean="0">
                <a:latin typeface="BatangChe" pitchFamily="49" charset="-127"/>
                <a:ea typeface="BatangChe" pitchFamily="49" charset="-127"/>
              </a:rPr>
              <a:t>(</a:t>
            </a:r>
            <a:r>
              <a:rPr lang="en-US" altLang="zh-TW" sz="1200" dirty="0" err="1" smtClean="0">
                <a:latin typeface="BatangChe" pitchFamily="49" charset="-127"/>
                <a:ea typeface="BatangChe" pitchFamily="49" charset="-127"/>
              </a:rPr>
              <a:t>Gl.GL_FOG_MODE</a:t>
            </a:r>
            <a:r>
              <a:rPr lang="en-US" altLang="zh-TW" sz="1200" dirty="0" smtClean="0">
                <a:latin typeface="BatangChe" pitchFamily="49" charset="-127"/>
                <a:ea typeface="BatangChe" pitchFamily="49" charset="-127"/>
              </a:rPr>
              <a:t>, </a:t>
            </a:r>
            <a:r>
              <a:rPr lang="en-US" altLang="zh-TW" sz="1200" dirty="0" err="1" smtClean="0">
                <a:latin typeface="BatangChe" pitchFamily="49" charset="-127"/>
                <a:ea typeface="BatangChe" pitchFamily="49" charset="-127"/>
              </a:rPr>
              <a:t>Gl.GL_LINEAR</a:t>
            </a:r>
            <a:r>
              <a:rPr lang="en-US" altLang="zh-TW" sz="1200" dirty="0" smtClean="0">
                <a:latin typeface="BatangChe" pitchFamily="49" charset="-127"/>
                <a:ea typeface="BatangChe" pitchFamily="49" charset="-127"/>
              </a:rPr>
              <a:t>);</a:t>
            </a:r>
          </a:p>
          <a:p>
            <a:r>
              <a:rPr lang="en-US" altLang="zh-TW" sz="1200" dirty="0" smtClean="0">
                <a:latin typeface="BatangChe" pitchFamily="49" charset="-127"/>
                <a:ea typeface="BatangChe" pitchFamily="49" charset="-127"/>
              </a:rPr>
              <a:t>//</a:t>
            </a:r>
            <a:r>
              <a:rPr lang="en-US" altLang="zh-TW" sz="1200" dirty="0" err="1" smtClean="0">
                <a:latin typeface="BatangChe" pitchFamily="49" charset="-127"/>
                <a:ea typeface="BatangChe" pitchFamily="49" charset="-127"/>
              </a:rPr>
              <a:t>Gl.glFogf</a:t>
            </a:r>
            <a:r>
              <a:rPr lang="en-US" altLang="zh-TW" sz="1200" dirty="0" smtClean="0">
                <a:latin typeface="BatangChe" pitchFamily="49" charset="-127"/>
                <a:ea typeface="BatangChe" pitchFamily="49" charset="-127"/>
              </a:rPr>
              <a:t>(</a:t>
            </a:r>
            <a:r>
              <a:rPr lang="en-US" altLang="zh-TW" sz="1200" dirty="0" err="1" smtClean="0">
                <a:latin typeface="BatangChe" pitchFamily="49" charset="-127"/>
                <a:ea typeface="BatangChe" pitchFamily="49" charset="-127"/>
              </a:rPr>
              <a:t>Gl.GL_FOG_START</a:t>
            </a:r>
            <a:r>
              <a:rPr lang="en-US" altLang="zh-TW" sz="1200" dirty="0" smtClean="0">
                <a:latin typeface="BatangChe" pitchFamily="49" charset="-127"/>
                <a:ea typeface="BatangChe" pitchFamily="49" charset="-127"/>
              </a:rPr>
              <a:t>, 0.0f);</a:t>
            </a:r>
          </a:p>
          <a:p>
            <a:r>
              <a:rPr lang="en-US" altLang="zh-TW" sz="1200" dirty="0" smtClean="0">
                <a:latin typeface="BatangChe" pitchFamily="49" charset="-127"/>
                <a:ea typeface="BatangChe" pitchFamily="49" charset="-127"/>
              </a:rPr>
              <a:t>//</a:t>
            </a:r>
            <a:r>
              <a:rPr lang="en-US" altLang="zh-TW" sz="1200" dirty="0" err="1" smtClean="0">
                <a:latin typeface="BatangChe" pitchFamily="49" charset="-127"/>
                <a:ea typeface="BatangChe" pitchFamily="49" charset="-127"/>
              </a:rPr>
              <a:t>Gl.glFogf</a:t>
            </a:r>
            <a:r>
              <a:rPr lang="en-US" altLang="zh-TW" sz="1200" dirty="0" smtClean="0">
                <a:latin typeface="BatangChe" pitchFamily="49" charset="-127"/>
                <a:ea typeface="BatangChe" pitchFamily="49" charset="-127"/>
              </a:rPr>
              <a:t>(</a:t>
            </a:r>
            <a:r>
              <a:rPr lang="en-US" altLang="zh-TW" sz="1200" dirty="0" err="1" smtClean="0">
                <a:latin typeface="BatangChe" pitchFamily="49" charset="-127"/>
                <a:ea typeface="BatangChe" pitchFamily="49" charset="-127"/>
              </a:rPr>
              <a:t>Gl.GL_FOG_END</a:t>
            </a:r>
            <a:r>
              <a:rPr lang="en-US" altLang="zh-TW" sz="1200" dirty="0" smtClean="0">
                <a:latin typeface="BatangChe" pitchFamily="49" charset="-127"/>
                <a:ea typeface="BatangChe" pitchFamily="49" charset="-127"/>
              </a:rPr>
              <a:t>, 200.0f);</a:t>
            </a:r>
          </a:p>
          <a:p>
            <a:endParaRPr lang="en-US" altLang="zh-TW" sz="1200" dirty="0" smtClean="0">
              <a:latin typeface="BatangChe" pitchFamily="49" charset="-127"/>
              <a:ea typeface="BatangChe" pitchFamily="49" charset="-127"/>
            </a:endParaRPr>
          </a:p>
          <a:p>
            <a:r>
              <a:rPr lang="en-US" altLang="zh-TW" sz="1200" dirty="0" err="1" smtClean="0">
                <a:latin typeface="BatangChe" pitchFamily="49" charset="-127"/>
                <a:ea typeface="BatangChe" pitchFamily="49" charset="-127"/>
              </a:rPr>
              <a:t>Gl.glEnable</a:t>
            </a:r>
            <a:r>
              <a:rPr lang="en-US" altLang="zh-TW" sz="1200" dirty="0" smtClean="0">
                <a:latin typeface="BatangChe" pitchFamily="49" charset="-127"/>
                <a:ea typeface="BatangChe" pitchFamily="49" charset="-127"/>
              </a:rPr>
              <a:t>(</a:t>
            </a:r>
            <a:r>
              <a:rPr lang="en-US" altLang="zh-TW" sz="1200" dirty="0" err="1" smtClean="0">
                <a:latin typeface="BatangChe" pitchFamily="49" charset="-127"/>
                <a:ea typeface="BatangChe" pitchFamily="49" charset="-127"/>
              </a:rPr>
              <a:t>Gl.GL_FOG</a:t>
            </a:r>
            <a:r>
              <a:rPr lang="en-US" altLang="zh-TW" sz="1200" dirty="0" smtClean="0">
                <a:latin typeface="BatangChe" pitchFamily="49" charset="-127"/>
                <a:ea typeface="BatangChe" pitchFamily="49" charset="-127"/>
              </a:rPr>
              <a:t>);</a:t>
            </a:r>
          </a:p>
          <a:p>
            <a:endParaRPr lang="en-US" altLang="zh-TW" sz="1200" dirty="0" smtClean="0">
              <a:latin typeface="BatangChe" pitchFamily="49" charset="-127"/>
              <a:ea typeface="BatangChe" pitchFamily="49" charset="-127"/>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500043"/>
            <a:ext cx="8229600" cy="5654696"/>
          </a:xfrm>
        </p:spPr>
        <p:txBody>
          <a:bodyPr/>
          <a:lstStyle/>
          <a:p>
            <a:r>
              <a:rPr lang="zh-TW" altLang="en-US" sz="2800" dirty="0" smtClean="0"/>
              <a:t>自訂相機類別</a:t>
            </a:r>
            <a:r>
              <a:rPr lang="en-US" altLang="zh-TW" sz="2800" dirty="0" smtClean="0"/>
              <a:t>(</a:t>
            </a:r>
            <a:r>
              <a:rPr lang="en-US" altLang="zh-TW" sz="2800" dirty="0" err="1" smtClean="0"/>
              <a:t>Camera.cs</a:t>
            </a:r>
            <a:r>
              <a:rPr lang="en-US" altLang="zh-TW" sz="2800" dirty="0" smtClean="0"/>
              <a:t>)</a:t>
            </a:r>
          </a:p>
          <a:p>
            <a:pPr lvl="1"/>
            <a:r>
              <a:rPr lang="zh-TW" altLang="en-US" sz="2400" dirty="0" smtClean="0"/>
              <a:t>相機成員變數：</a:t>
            </a:r>
            <a:endParaRPr lang="en-US" altLang="zh-TW" sz="2400" dirty="0" smtClean="0"/>
          </a:p>
          <a:p>
            <a:pPr lvl="2"/>
            <a:r>
              <a:rPr lang="zh-TW" altLang="en-US" sz="2000" dirty="0" smtClean="0"/>
              <a:t>相機位置：</a:t>
            </a:r>
            <a:r>
              <a:rPr lang="en-US" altLang="zh-TW" sz="2000" dirty="0" smtClean="0"/>
              <a:t>double[ ]  </a:t>
            </a:r>
            <a:r>
              <a:rPr lang="en-US" altLang="zh-TW" sz="2000" dirty="0" err="1" smtClean="0"/>
              <a:t>camPos</a:t>
            </a:r>
            <a:r>
              <a:rPr lang="en-US" altLang="zh-TW" sz="2000" dirty="0" smtClean="0"/>
              <a:t> = new double[3];</a:t>
            </a:r>
          </a:p>
          <a:p>
            <a:pPr lvl="2"/>
            <a:r>
              <a:rPr lang="zh-TW" altLang="en-US" sz="2000" dirty="0" smtClean="0"/>
              <a:t>相機方向：</a:t>
            </a:r>
            <a:r>
              <a:rPr lang="en-US" altLang="zh-TW" sz="2000" dirty="0" smtClean="0"/>
              <a:t>double[ ]  </a:t>
            </a:r>
            <a:r>
              <a:rPr lang="en-US" altLang="zh-TW" sz="2000" dirty="0" err="1" smtClean="0"/>
              <a:t>camDir</a:t>
            </a:r>
            <a:r>
              <a:rPr lang="en-US" altLang="zh-TW" sz="2000" dirty="0" smtClean="0"/>
              <a:t> = new double[3];</a:t>
            </a:r>
          </a:p>
          <a:p>
            <a:pPr lvl="2"/>
            <a:r>
              <a:rPr lang="zh-TW" altLang="en-US" sz="2000" dirty="0" smtClean="0"/>
              <a:t>相機朝上的方向：</a:t>
            </a:r>
            <a:r>
              <a:rPr lang="en-US" altLang="zh-TW" sz="2000" dirty="0" smtClean="0"/>
              <a:t> double[ ]  </a:t>
            </a:r>
            <a:r>
              <a:rPr lang="en-US" altLang="zh-TW" sz="2000" dirty="0" err="1" smtClean="0"/>
              <a:t>upDir</a:t>
            </a:r>
            <a:r>
              <a:rPr lang="en-US" altLang="zh-TW" sz="2000" dirty="0" smtClean="0"/>
              <a:t> = new double[3];</a:t>
            </a:r>
          </a:p>
          <a:p>
            <a:pPr lvl="1"/>
            <a:r>
              <a:rPr lang="zh-TW" altLang="en-US" sz="2400" dirty="0" smtClean="0"/>
              <a:t>相機屬性：</a:t>
            </a:r>
            <a:endParaRPr lang="en-US" altLang="zh-TW" sz="2400" dirty="0" smtClean="0"/>
          </a:p>
          <a:p>
            <a:pPr lvl="2"/>
            <a:r>
              <a:rPr lang="zh-TW" altLang="en-US" sz="2000" dirty="0" smtClean="0"/>
              <a:t>相機位置： </a:t>
            </a:r>
            <a:r>
              <a:rPr lang="en-US" altLang="zh-TW" sz="2000" dirty="0" smtClean="0"/>
              <a:t>X, Y, Z</a:t>
            </a:r>
          </a:p>
          <a:p>
            <a:pPr lvl="2"/>
            <a:r>
              <a:rPr lang="zh-TW" altLang="en-US" sz="2000" dirty="0" smtClean="0"/>
              <a:t>相機方向：</a:t>
            </a:r>
            <a:r>
              <a:rPr lang="en-US" altLang="zh-TW" sz="2000" dirty="0" err="1" smtClean="0"/>
              <a:t>dX</a:t>
            </a:r>
            <a:r>
              <a:rPr lang="en-US" altLang="zh-TW" sz="2000" dirty="0" smtClean="0"/>
              <a:t>, </a:t>
            </a:r>
            <a:r>
              <a:rPr lang="en-US" altLang="zh-TW" sz="2000" dirty="0" err="1" smtClean="0"/>
              <a:t>dY</a:t>
            </a:r>
            <a:r>
              <a:rPr lang="en-US" altLang="zh-TW" sz="2000" dirty="0" smtClean="0"/>
              <a:t>, </a:t>
            </a:r>
            <a:r>
              <a:rPr lang="en-US" altLang="zh-TW" sz="2000" dirty="0" err="1" smtClean="0"/>
              <a:t>dZ</a:t>
            </a:r>
            <a:endParaRPr lang="en-US" altLang="zh-TW" sz="2000" dirty="0" smtClean="0"/>
          </a:p>
          <a:p>
            <a:pPr lvl="1"/>
            <a:r>
              <a:rPr lang="zh-TW" altLang="en-US" sz="2400" dirty="0" smtClean="0"/>
              <a:t>相機成員函數：</a:t>
            </a:r>
            <a:endParaRPr lang="en-US" altLang="zh-TW" sz="2400" dirty="0" smtClean="0"/>
          </a:p>
          <a:p>
            <a:pPr lvl="2"/>
            <a:r>
              <a:rPr lang="zh-TW" altLang="en-US" sz="2000" dirty="0" smtClean="0"/>
              <a:t>基本函數： </a:t>
            </a:r>
            <a:endParaRPr lang="fr-FR" altLang="zh-TW" sz="2000" dirty="0" smtClean="0"/>
          </a:p>
          <a:p>
            <a:pPr lvl="3"/>
            <a:r>
              <a:rPr lang="fr-FR" altLang="zh-TW" sz="1800" dirty="0" smtClean="0"/>
              <a:t>SetPosition(...)</a:t>
            </a:r>
            <a:r>
              <a:rPr lang="zh-TW" altLang="fr-FR" sz="1800" dirty="0" smtClean="0"/>
              <a:t>：</a:t>
            </a:r>
            <a:r>
              <a:rPr lang="zh-TW" altLang="en-US" sz="1800" dirty="0" smtClean="0"/>
              <a:t>設定相機位置</a:t>
            </a:r>
            <a:endParaRPr lang="en-US" altLang="zh-TW" sz="1800" dirty="0" smtClean="0"/>
          </a:p>
          <a:p>
            <a:pPr lvl="3"/>
            <a:r>
              <a:rPr lang="en-US" altLang="zh-TW" sz="1800" dirty="0" err="1" smtClean="0"/>
              <a:t>SetDirection</a:t>
            </a:r>
            <a:r>
              <a:rPr lang="en-US" altLang="zh-TW" sz="1800" dirty="0" smtClean="0"/>
              <a:t>(…)</a:t>
            </a:r>
            <a:r>
              <a:rPr lang="zh-TW" altLang="en-US" sz="1800" dirty="0" smtClean="0"/>
              <a:t>：設定相機方向</a:t>
            </a:r>
            <a:endParaRPr lang="en-US" altLang="zh-TW" sz="1800" dirty="0" smtClean="0"/>
          </a:p>
          <a:p>
            <a:pPr lvl="3"/>
            <a:r>
              <a:rPr lang="en-US" altLang="zh-TW" sz="1800" dirty="0" err="1" smtClean="0"/>
              <a:t>SetViewVolume</a:t>
            </a:r>
            <a:r>
              <a:rPr lang="en-US" altLang="zh-TW" sz="1800" dirty="0" smtClean="0"/>
              <a:t>(…)</a:t>
            </a:r>
            <a:r>
              <a:rPr lang="zh-TW" altLang="en-US" sz="1800" dirty="0" smtClean="0"/>
              <a:t>：設定</a:t>
            </a:r>
            <a:r>
              <a:rPr lang="en-US" altLang="zh-TW" sz="1800" dirty="0" smtClean="0"/>
              <a:t>viewport </a:t>
            </a:r>
            <a:r>
              <a:rPr lang="zh-TW" altLang="en-US" sz="1800" dirty="0" smtClean="0"/>
              <a:t>、投影形式以及</a:t>
            </a:r>
            <a:r>
              <a:rPr lang="en-US" altLang="zh-TW" sz="1800" dirty="0" smtClean="0"/>
              <a:t>view volume</a:t>
            </a:r>
          </a:p>
        </p:txBody>
      </p:sp>
      <p:sp>
        <p:nvSpPr>
          <p:cNvPr id="4" name="投影片編號版面配置區 3"/>
          <p:cNvSpPr>
            <a:spLocks noGrp="1"/>
          </p:cNvSpPr>
          <p:nvPr>
            <p:ph type="sldNum" sz="quarter" idx="12"/>
          </p:nvPr>
        </p:nvSpPr>
        <p:spPr/>
        <p:txBody>
          <a:bodyPr/>
          <a:lstStyle/>
          <a:p>
            <a:fld id="{27207C00-BE8D-4B81-AB28-04AA0221EAC8}" type="slidenum">
              <a:rPr lang="zh-TW" altLang="en-US" smtClean="0"/>
              <a:pPr/>
              <a:t>44</a:t>
            </a:fld>
            <a:endParaRPr lang="zh-TW"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285728"/>
            <a:ext cx="8229600" cy="5869011"/>
          </a:xfrm>
        </p:spPr>
        <p:txBody>
          <a:bodyPr/>
          <a:lstStyle/>
          <a:p>
            <a:pPr lvl="2"/>
            <a:r>
              <a:rPr lang="zh-TW" altLang="en-US" sz="2000" dirty="0" smtClean="0"/>
              <a:t>相機運鏡：</a:t>
            </a:r>
            <a:endParaRPr lang="en-US" altLang="zh-TW" sz="2000" dirty="0" smtClean="0"/>
          </a:p>
          <a:p>
            <a:pPr lvl="3"/>
            <a:r>
              <a:rPr lang="en-US" altLang="zh-TW" sz="1800" dirty="0" err="1" smtClean="0"/>
              <a:t>LookAt</a:t>
            </a:r>
            <a:r>
              <a:rPr lang="en-US" altLang="zh-TW" sz="1800" dirty="0" smtClean="0"/>
              <a:t>(…)</a:t>
            </a:r>
            <a:r>
              <a:rPr lang="zh-TW" altLang="en-US" sz="1800" dirty="0" smtClean="0"/>
              <a:t>：依據相機的位置、方向以及相機朝上的方向將相機置於場景中</a:t>
            </a:r>
            <a:endParaRPr lang="en-US" altLang="zh-TW" sz="1800" dirty="0" smtClean="0"/>
          </a:p>
          <a:p>
            <a:pPr lvl="3"/>
            <a:r>
              <a:rPr lang="en-US" altLang="zh-TW" sz="1800" dirty="0" smtClean="0"/>
              <a:t>Slide(…)</a:t>
            </a:r>
            <a:r>
              <a:rPr lang="zh-TW" altLang="en-US" sz="1800" dirty="0" smtClean="0"/>
              <a:t>：相機前後移動</a:t>
            </a:r>
            <a:endParaRPr lang="en-US" altLang="zh-TW" sz="1800" dirty="0" smtClean="0"/>
          </a:p>
          <a:p>
            <a:pPr lvl="3"/>
            <a:r>
              <a:rPr lang="en-US" altLang="zh-TW" sz="1800" dirty="0" err="1" smtClean="0"/>
              <a:t>HSlide</a:t>
            </a:r>
            <a:r>
              <a:rPr lang="en-US" altLang="zh-TW" sz="1800" dirty="0" smtClean="0"/>
              <a:t>(…)</a:t>
            </a:r>
            <a:r>
              <a:rPr lang="zh-TW" altLang="en-US" sz="1800" dirty="0" smtClean="0"/>
              <a:t>：相機左右移動</a:t>
            </a:r>
            <a:endParaRPr lang="en-US" altLang="zh-TW" sz="1800" dirty="0" smtClean="0"/>
          </a:p>
          <a:p>
            <a:pPr lvl="3"/>
            <a:r>
              <a:rPr lang="en-US" altLang="zh-TW" sz="1800" dirty="0" err="1" smtClean="0"/>
              <a:t>VSlide</a:t>
            </a:r>
            <a:r>
              <a:rPr lang="en-US" altLang="zh-TW" sz="1800" dirty="0" smtClean="0"/>
              <a:t>(…)</a:t>
            </a:r>
            <a:r>
              <a:rPr lang="zh-TW" altLang="en-US" sz="1800" dirty="0" smtClean="0"/>
              <a:t>：相機上下移動</a:t>
            </a:r>
            <a:endParaRPr lang="en-US" altLang="zh-TW" sz="1600" dirty="0" smtClean="0"/>
          </a:p>
          <a:p>
            <a:pPr lvl="3"/>
            <a:r>
              <a:rPr lang="en-US" altLang="zh-TW" sz="1800" dirty="0" smtClean="0"/>
              <a:t>Tilt(…)</a:t>
            </a:r>
            <a:r>
              <a:rPr lang="zh-TW" altLang="en-US" sz="1800" dirty="0" smtClean="0"/>
              <a:t>：相機視角上下轉動</a:t>
            </a:r>
            <a:endParaRPr lang="en-US" altLang="zh-TW" sz="1800" dirty="0" smtClean="0"/>
          </a:p>
          <a:p>
            <a:pPr lvl="3"/>
            <a:r>
              <a:rPr lang="en-US" altLang="zh-TW" sz="1800" dirty="0" smtClean="0"/>
              <a:t>Pan(…)</a:t>
            </a:r>
            <a:r>
              <a:rPr lang="zh-TW" altLang="en-US" sz="1800" dirty="0" smtClean="0"/>
              <a:t>：相機視角左右轉動</a:t>
            </a:r>
            <a:endParaRPr lang="en-US" altLang="zh-TW" sz="1800" dirty="0" smtClean="0"/>
          </a:p>
          <a:p>
            <a:pPr lvl="3"/>
            <a:r>
              <a:rPr lang="en-US" altLang="zh-TW" sz="1800" dirty="0" smtClean="0"/>
              <a:t>Roll(…)</a:t>
            </a:r>
            <a:r>
              <a:rPr lang="zh-TW" altLang="en-US" sz="1800" dirty="0" smtClean="0"/>
              <a:t>：相機視角左右滾動</a:t>
            </a:r>
            <a:endParaRPr lang="en-US" altLang="zh-TW" sz="1800" dirty="0" smtClean="0"/>
          </a:p>
          <a:p>
            <a:pPr lvl="3"/>
            <a:endParaRPr lang="zh-TW" altLang="en-US" sz="1800" dirty="0" smtClean="0"/>
          </a:p>
          <a:p>
            <a:endParaRPr lang="en-US" altLang="zh-TW" sz="2800" dirty="0" smtClean="0"/>
          </a:p>
        </p:txBody>
      </p:sp>
      <p:sp>
        <p:nvSpPr>
          <p:cNvPr id="4" name="投影片編號版面配置區 3"/>
          <p:cNvSpPr>
            <a:spLocks noGrp="1"/>
          </p:cNvSpPr>
          <p:nvPr>
            <p:ph type="sldNum" sz="quarter" idx="12"/>
          </p:nvPr>
        </p:nvSpPr>
        <p:spPr/>
        <p:txBody>
          <a:bodyPr/>
          <a:lstStyle/>
          <a:p>
            <a:fld id="{27207C00-BE8D-4B81-AB28-04AA0221EAC8}" type="slidenum">
              <a:rPr lang="zh-TW" altLang="en-US" smtClean="0"/>
              <a:pPr/>
              <a:t>45</a:t>
            </a:fld>
            <a:endParaRPr lang="zh-TW" altLang="en-US"/>
          </a:p>
        </p:txBody>
      </p:sp>
      <p:pic>
        <p:nvPicPr>
          <p:cNvPr id="5" name="圖片 4" descr="temp.jpg"/>
          <p:cNvPicPr>
            <a:picLocks noChangeAspect="1"/>
          </p:cNvPicPr>
          <p:nvPr/>
        </p:nvPicPr>
        <p:blipFill>
          <a:blip r:embed="rId2" cstate="print"/>
          <a:stretch>
            <a:fillRect/>
          </a:stretch>
        </p:blipFill>
        <p:spPr>
          <a:xfrm>
            <a:off x="2571736" y="3357562"/>
            <a:ext cx="3929090" cy="2452553"/>
          </a:xfrm>
          <a:prstGeom prst="rect">
            <a:avLst/>
          </a:prstGeom>
          <a:effectLst>
            <a:outerShdw blurRad="50800" dist="38100" dir="2700000" algn="tl" rotWithShape="0">
              <a:prstClr val="black">
                <a:alpha val="40000"/>
              </a:prstClr>
            </a:outerShdw>
          </a:effectLst>
        </p:spPr>
      </p:pic>
      <p:sp>
        <p:nvSpPr>
          <p:cNvPr id="6" name="文字方塊 5"/>
          <p:cNvSpPr txBox="1"/>
          <p:nvPr/>
        </p:nvSpPr>
        <p:spPr>
          <a:xfrm>
            <a:off x="2214546" y="5929330"/>
            <a:ext cx="4643470" cy="276999"/>
          </a:xfrm>
          <a:prstGeom prst="rect">
            <a:avLst/>
          </a:prstGeom>
          <a:noFill/>
        </p:spPr>
        <p:txBody>
          <a:bodyPr wrap="square" rtlCol="0">
            <a:spAutoFit/>
          </a:bodyPr>
          <a:lstStyle/>
          <a:p>
            <a:r>
              <a:rPr lang="zh-TW" altLang="en-US" sz="1200" dirty="0" smtClean="0">
                <a:solidFill>
                  <a:srgbClr val="660066"/>
                </a:solidFill>
              </a:rPr>
              <a:t>圖片來源</a:t>
            </a:r>
            <a:r>
              <a:rPr lang="en-US" altLang="zh-TW" sz="1200" dirty="0" smtClean="0">
                <a:solidFill>
                  <a:srgbClr val="660066"/>
                </a:solidFill>
              </a:rPr>
              <a:t>: </a:t>
            </a:r>
            <a:r>
              <a:rPr lang="zh-TW" altLang="en-US" sz="1200" dirty="0" smtClean="0">
                <a:solidFill>
                  <a:srgbClr val="660066"/>
                </a:solidFill>
              </a:rPr>
              <a:t> </a:t>
            </a:r>
            <a:r>
              <a:rPr lang="en-US" altLang="zh-TW" sz="1200" dirty="0" err="1" smtClean="0">
                <a:solidFill>
                  <a:srgbClr val="660066"/>
                </a:solidFill>
              </a:rPr>
              <a:t>Kerlow</a:t>
            </a:r>
            <a:r>
              <a:rPr lang="en-US" altLang="zh-TW" sz="1200" dirty="0" smtClean="0">
                <a:solidFill>
                  <a:srgbClr val="660066"/>
                </a:solidFill>
              </a:rPr>
              <a:t>: The Art of 3D Computer Animation and Effects</a:t>
            </a:r>
            <a:endParaRPr lang="en-US" altLang="zh-TW" sz="1200" dirty="0">
              <a:solidFill>
                <a:srgbClr val="660066"/>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285728"/>
            <a:ext cx="8229600" cy="5869011"/>
          </a:xfrm>
        </p:spPr>
        <p:txBody>
          <a:bodyPr/>
          <a:lstStyle/>
          <a:p>
            <a:pPr lvl="1"/>
            <a:r>
              <a:rPr lang="zh-TW" altLang="en-US" sz="2400" dirty="0" smtClean="0"/>
              <a:t>程式碼：</a:t>
            </a:r>
            <a:endParaRPr lang="en-US" altLang="zh-TW" sz="2400" dirty="0" smtClean="0"/>
          </a:p>
          <a:p>
            <a:pPr lvl="2"/>
            <a:r>
              <a:rPr lang="zh-TW" altLang="en-US" sz="2000" dirty="0" smtClean="0"/>
              <a:t>程式架構：</a:t>
            </a:r>
            <a:endParaRPr lang="zh-TW" altLang="en-US" sz="2000" dirty="0"/>
          </a:p>
        </p:txBody>
      </p:sp>
      <p:sp>
        <p:nvSpPr>
          <p:cNvPr id="4" name="投影片編號版面配置區 3"/>
          <p:cNvSpPr>
            <a:spLocks noGrp="1"/>
          </p:cNvSpPr>
          <p:nvPr>
            <p:ph type="sldNum" sz="quarter" idx="12"/>
          </p:nvPr>
        </p:nvSpPr>
        <p:spPr/>
        <p:txBody>
          <a:bodyPr/>
          <a:lstStyle/>
          <a:p>
            <a:fld id="{27207C00-BE8D-4B81-AB28-04AA0221EAC8}" type="slidenum">
              <a:rPr lang="zh-TW" altLang="en-US" smtClean="0"/>
              <a:pPr/>
              <a:t>46</a:t>
            </a:fld>
            <a:endParaRPr lang="zh-TW" altLang="en-US"/>
          </a:p>
        </p:txBody>
      </p:sp>
      <p:sp>
        <p:nvSpPr>
          <p:cNvPr id="5" name="矩形 4"/>
          <p:cNvSpPr/>
          <p:nvPr/>
        </p:nvSpPr>
        <p:spPr>
          <a:xfrm>
            <a:off x="857224" y="1214422"/>
            <a:ext cx="7786742" cy="5143536"/>
          </a:xfrm>
          <a:prstGeom prst="rect">
            <a:avLst/>
          </a:prstGeom>
          <a:solidFill>
            <a:srgbClr val="FFFF99"/>
          </a:solidFill>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r>
              <a:rPr lang="en-US" altLang="zh-TW" sz="1200" dirty="0" smtClean="0">
                <a:latin typeface="BatangChe" pitchFamily="49" charset="-127"/>
                <a:ea typeface="BatangChe" pitchFamily="49" charset="-127"/>
              </a:rPr>
              <a:t>class Camera</a:t>
            </a:r>
          </a:p>
          <a:p>
            <a:r>
              <a:rPr lang="en-US" altLang="zh-TW" sz="1200" dirty="0" smtClean="0">
                <a:latin typeface="BatangChe" pitchFamily="49" charset="-127"/>
                <a:ea typeface="BatangChe" pitchFamily="49" charset="-127"/>
              </a:rPr>
              <a:t>{</a:t>
            </a:r>
          </a:p>
          <a:p>
            <a:r>
              <a:rPr lang="en-US" altLang="zh-TW" sz="1200" dirty="0" smtClean="0">
                <a:latin typeface="BatangChe" pitchFamily="49" charset="-127"/>
                <a:ea typeface="BatangChe" pitchFamily="49" charset="-127"/>
              </a:rPr>
              <a:t>    double[] </a:t>
            </a:r>
            <a:r>
              <a:rPr lang="en-US" altLang="zh-TW" sz="1200" dirty="0" err="1" smtClean="0">
                <a:latin typeface="BatangChe" pitchFamily="49" charset="-127"/>
                <a:ea typeface="BatangChe" pitchFamily="49" charset="-127"/>
              </a:rPr>
              <a:t>camPos</a:t>
            </a:r>
            <a:r>
              <a:rPr lang="en-US" altLang="zh-TW" sz="1200" dirty="0" smtClean="0">
                <a:latin typeface="BatangChe" pitchFamily="49" charset="-127"/>
                <a:ea typeface="BatangChe" pitchFamily="49" charset="-127"/>
              </a:rPr>
              <a:t> = new double[3];</a:t>
            </a:r>
          </a:p>
          <a:p>
            <a:r>
              <a:rPr lang="en-US" altLang="zh-TW" sz="1200" dirty="0" smtClean="0">
                <a:latin typeface="BatangChe" pitchFamily="49" charset="-127"/>
                <a:ea typeface="BatangChe" pitchFamily="49" charset="-127"/>
              </a:rPr>
              <a:t>    double[] </a:t>
            </a:r>
            <a:r>
              <a:rPr lang="en-US" altLang="zh-TW" sz="1200" dirty="0" err="1" smtClean="0">
                <a:latin typeface="BatangChe" pitchFamily="49" charset="-127"/>
                <a:ea typeface="BatangChe" pitchFamily="49" charset="-127"/>
              </a:rPr>
              <a:t>camDir</a:t>
            </a:r>
            <a:r>
              <a:rPr lang="en-US" altLang="zh-TW" sz="1200" dirty="0" smtClean="0">
                <a:latin typeface="BatangChe" pitchFamily="49" charset="-127"/>
                <a:ea typeface="BatangChe" pitchFamily="49" charset="-127"/>
              </a:rPr>
              <a:t> = new double[3];</a:t>
            </a:r>
          </a:p>
          <a:p>
            <a:r>
              <a:rPr lang="en-US" altLang="zh-TW" sz="1200" dirty="0" smtClean="0">
                <a:latin typeface="BatangChe" pitchFamily="49" charset="-127"/>
                <a:ea typeface="BatangChe" pitchFamily="49" charset="-127"/>
              </a:rPr>
              <a:t>    double[] </a:t>
            </a:r>
            <a:r>
              <a:rPr lang="en-US" altLang="zh-TW" sz="1200" dirty="0" err="1" smtClean="0">
                <a:latin typeface="BatangChe" pitchFamily="49" charset="-127"/>
                <a:ea typeface="BatangChe" pitchFamily="49" charset="-127"/>
              </a:rPr>
              <a:t>upDir</a:t>
            </a:r>
            <a:r>
              <a:rPr lang="en-US" altLang="zh-TW" sz="1200" dirty="0" smtClean="0">
                <a:latin typeface="BatangChe" pitchFamily="49" charset="-127"/>
                <a:ea typeface="BatangChe" pitchFamily="49" charset="-127"/>
              </a:rPr>
              <a:t> = new double[3];</a:t>
            </a:r>
          </a:p>
          <a:p>
            <a:r>
              <a:rPr lang="en-US" altLang="zh-TW" sz="1200" dirty="0" smtClean="0">
                <a:latin typeface="BatangChe" pitchFamily="49" charset="-127"/>
                <a:ea typeface="BatangChe" pitchFamily="49" charset="-127"/>
              </a:rPr>
              <a:t>    public Camera()  </a:t>
            </a:r>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建構函數</a:t>
            </a:r>
            <a:endParaRPr lang="en-US" altLang="zh-TW" sz="1200" dirty="0" smtClean="0">
              <a:solidFill>
                <a:srgbClr val="9900CC"/>
              </a:solidFill>
              <a:latin typeface="BatangChe" pitchFamily="49" charset="-127"/>
              <a:ea typeface="BatangChe" pitchFamily="49" charset="-127"/>
            </a:endParaRPr>
          </a:p>
          <a:p>
            <a:r>
              <a:rPr lang="en-US" altLang="zh-TW" sz="1200" dirty="0" smtClean="0">
                <a:latin typeface="BatangChe" pitchFamily="49" charset="-127"/>
                <a:ea typeface="BatangChe" pitchFamily="49" charset="-127"/>
              </a:rPr>
              <a:t>    {</a:t>
            </a:r>
          </a:p>
          <a:p>
            <a:r>
              <a:rPr lang="zh-TW" altLang="en-US" sz="1200" dirty="0" smtClean="0">
                <a:latin typeface="BatangChe" pitchFamily="49" charset="-127"/>
                <a:ea typeface="BatangChe" pitchFamily="49" charset="-127"/>
              </a:rPr>
              <a:t>      </a:t>
            </a:r>
            <a:r>
              <a:rPr lang="en-US" altLang="zh-TW" sz="1200" dirty="0" smtClean="0">
                <a:latin typeface="BatangChe" pitchFamily="49" charset="-127"/>
                <a:ea typeface="BatangChe" pitchFamily="49" charset="-127"/>
              </a:rPr>
              <a:t>…</a:t>
            </a:r>
          </a:p>
          <a:p>
            <a:r>
              <a:rPr lang="en-US" altLang="zh-TW" sz="1200" dirty="0" smtClean="0">
                <a:latin typeface="BatangChe" pitchFamily="49" charset="-127"/>
                <a:ea typeface="BatangChe" pitchFamily="49" charset="-127"/>
              </a:rPr>
              <a:t>    }</a:t>
            </a:r>
          </a:p>
          <a:p>
            <a:r>
              <a:rPr lang="en-US" altLang="zh-TW" sz="1200" dirty="0" smtClean="0">
                <a:latin typeface="BatangChe" pitchFamily="49" charset="-127"/>
                <a:ea typeface="BatangChe" pitchFamily="49" charset="-127"/>
              </a:rPr>
              <a:t>    public double X {</a:t>
            </a:r>
            <a:r>
              <a:rPr lang="en-US" altLang="zh-TW" sz="1200" dirty="0" smtClean="0">
                <a:solidFill>
                  <a:srgbClr val="9900CC"/>
                </a:solidFill>
                <a:latin typeface="BatangChe" pitchFamily="49" charset="-127"/>
                <a:ea typeface="BatangChe" pitchFamily="49" charset="-127"/>
              </a:rPr>
              <a:t> //</a:t>
            </a:r>
            <a:r>
              <a:rPr lang="zh-TW" altLang="en-US" sz="1200" dirty="0" smtClean="0">
                <a:solidFill>
                  <a:srgbClr val="9900CC"/>
                </a:solidFill>
                <a:latin typeface="BatangChe" pitchFamily="49" charset="-127"/>
                <a:ea typeface="BatangChe" pitchFamily="49" charset="-127"/>
              </a:rPr>
              <a:t>相機的</a:t>
            </a:r>
            <a:r>
              <a:rPr lang="en-US" altLang="zh-TW" sz="1200" dirty="0" smtClean="0">
                <a:solidFill>
                  <a:srgbClr val="9900CC"/>
                </a:solidFill>
                <a:latin typeface="BatangChe" pitchFamily="49" charset="-127"/>
                <a:ea typeface="BatangChe" pitchFamily="49" charset="-127"/>
              </a:rPr>
              <a:t>X</a:t>
            </a:r>
            <a:r>
              <a:rPr lang="zh-TW" altLang="en-US" sz="1200" dirty="0" smtClean="0">
                <a:solidFill>
                  <a:srgbClr val="9900CC"/>
                </a:solidFill>
                <a:latin typeface="BatangChe" pitchFamily="49" charset="-127"/>
                <a:ea typeface="BatangChe" pitchFamily="49" charset="-127"/>
              </a:rPr>
              <a:t>屬性</a:t>
            </a:r>
            <a:endParaRPr lang="en-US" altLang="zh-TW" sz="1200" dirty="0" smtClean="0">
              <a:solidFill>
                <a:srgbClr val="9900CC"/>
              </a:solidFill>
              <a:latin typeface="BatangChe" pitchFamily="49" charset="-127"/>
              <a:ea typeface="BatangChe" pitchFamily="49" charset="-127"/>
            </a:endParaRPr>
          </a:p>
          <a:p>
            <a:r>
              <a:rPr lang="en-US" altLang="zh-TW" sz="1200" dirty="0" smtClean="0">
                <a:latin typeface="BatangChe" pitchFamily="49" charset="-127"/>
                <a:ea typeface="BatangChe" pitchFamily="49" charset="-127"/>
              </a:rPr>
              <a:t>        get { return </a:t>
            </a:r>
            <a:r>
              <a:rPr lang="en-US" altLang="zh-TW" sz="1200" dirty="0" err="1" smtClean="0">
                <a:latin typeface="BatangChe" pitchFamily="49" charset="-127"/>
                <a:ea typeface="BatangChe" pitchFamily="49" charset="-127"/>
              </a:rPr>
              <a:t>camPos</a:t>
            </a:r>
            <a:r>
              <a:rPr lang="en-US" altLang="zh-TW" sz="1200" dirty="0" smtClean="0">
                <a:latin typeface="BatangChe" pitchFamily="49" charset="-127"/>
                <a:ea typeface="BatangChe" pitchFamily="49" charset="-127"/>
              </a:rPr>
              <a:t>[0]; }  set { </a:t>
            </a:r>
            <a:r>
              <a:rPr lang="en-US" altLang="zh-TW" sz="1200" dirty="0" err="1" smtClean="0">
                <a:latin typeface="BatangChe" pitchFamily="49" charset="-127"/>
                <a:ea typeface="BatangChe" pitchFamily="49" charset="-127"/>
              </a:rPr>
              <a:t>camPos</a:t>
            </a:r>
            <a:r>
              <a:rPr lang="en-US" altLang="zh-TW" sz="1200" dirty="0" smtClean="0">
                <a:latin typeface="BatangChe" pitchFamily="49" charset="-127"/>
                <a:ea typeface="BatangChe" pitchFamily="49" charset="-127"/>
              </a:rPr>
              <a:t>[0] = value; }</a:t>
            </a:r>
          </a:p>
          <a:p>
            <a:r>
              <a:rPr lang="en-US" altLang="zh-TW" sz="1200" dirty="0" smtClean="0">
                <a:latin typeface="BatangChe" pitchFamily="49" charset="-127"/>
                <a:ea typeface="BatangChe" pitchFamily="49" charset="-127"/>
              </a:rPr>
              <a:t>    }</a:t>
            </a:r>
          </a:p>
          <a:p>
            <a:r>
              <a:rPr lang="en-US" altLang="zh-TW" sz="1200" dirty="0" smtClean="0">
                <a:latin typeface="BatangChe" pitchFamily="49" charset="-127"/>
                <a:ea typeface="BatangChe" pitchFamily="49" charset="-127"/>
              </a:rPr>
              <a:t>    public double Y {</a:t>
            </a:r>
            <a:r>
              <a:rPr lang="zh-TW" altLang="en-US" sz="1200" dirty="0" smtClean="0">
                <a:latin typeface="BatangChe" pitchFamily="49" charset="-127"/>
                <a:ea typeface="BatangChe" pitchFamily="49" charset="-127"/>
              </a:rPr>
              <a:t> </a:t>
            </a:r>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相機的</a:t>
            </a:r>
            <a:r>
              <a:rPr lang="en-US" altLang="zh-TW" sz="1200" dirty="0" smtClean="0">
                <a:solidFill>
                  <a:srgbClr val="9900CC"/>
                </a:solidFill>
                <a:latin typeface="BatangChe" pitchFamily="49" charset="-127"/>
                <a:ea typeface="BatangChe" pitchFamily="49" charset="-127"/>
              </a:rPr>
              <a:t>Y</a:t>
            </a:r>
            <a:r>
              <a:rPr lang="zh-TW" altLang="en-US" sz="1200" dirty="0" smtClean="0">
                <a:solidFill>
                  <a:srgbClr val="9900CC"/>
                </a:solidFill>
                <a:latin typeface="BatangChe" pitchFamily="49" charset="-127"/>
                <a:ea typeface="BatangChe" pitchFamily="49" charset="-127"/>
              </a:rPr>
              <a:t>屬性</a:t>
            </a:r>
            <a:endParaRPr lang="en-US" altLang="zh-TW" sz="1200" dirty="0" smtClean="0">
              <a:latin typeface="BatangChe" pitchFamily="49" charset="-127"/>
              <a:ea typeface="BatangChe" pitchFamily="49" charset="-127"/>
            </a:endParaRPr>
          </a:p>
          <a:p>
            <a:r>
              <a:rPr lang="en-US" altLang="zh-TW" sz="1200" dirty="0" smtClean="0">
                <a:latin typeface="BatangChe" pitchFamily="49" charset="-127"/>
                <a:ea typeface="BatangChe" pitchFamily="49" charset="-127"/>
              </a:rPr>
              <a:t>        get { return </a:t>
            </a:r>
            <a:r>
              <a:rPr lang="en-US" altLang="zh-TW" sz="1200" dirty="0" err="1" smtClean="0">
                <a:latin typeface="BatangChe" pitchFamily="49" charset="-127"/>
                <a:ea typeface="BatangChe" pitchFamily="49" charset="-127"/>
              </a:rPr>
              <a:t>camPos</a:t>
            </a:r>
            <a:r>
              <a:rPr lang="en-US" altLang="zh-TW" sz="1200" dirty="0" smtClean="0">
                <a:latin typeface="BatangChe" pitchFamily="49" charset="-127"/>
                <a:ea typeface="BatangChe" pitchFamily="49" charset="-127"/>
              </a:rPr>
              <a:t>[1]; }  set { </a:t>
            </a:r>
            <a:r>
              <a:rPr lang="en-US" altLang="zh-TW" sz="1200" dirty="0" err="1" smtClean="0">
                <a:latin typeface="BatangChe" pitchFamily="49" charset="-127"/>
                <a:ea typeface="BatangChe" pitchFamily="49" charset="-127"/>
              </a:rPr>
              <a:t>camPos</a:t>
            </a:r>
            <a:r>
              <a:rPr lang="en-US" altLang="zh-TW" sz="1200" dirty="0" smtClean="0">
                <a:latin typeface="BatangChe" pitchFamily="49" charset="-127"/>
                <a:ea typeface="BatangChe" pitchFamily="49" charset="-127"/>
              </a:rPr>
              <a:t>[1] = value; }</a:t>
            </a:r>
          </a:p>
          <a:p>
            <a:r>
              <a:rPr lang="en-US" altLang="zh-TW" sz="1200" dirty="0" smtClean="0">
                <a:latin typeface="BatangChe" pitchFamily="49" charset="-127"/>
                <a:ea typeface="BatangChe" pitchFamily="49" charset="-127"/>
              </a:rPr>
              <a:t>    }</a:t>
            </a:r>
          </a:p>
          <a:p>
            <a:r>
              <a:rPr lang="en-US" altLang="zh-TW" sz="1200" dirty="0" smtClean="0">
                <a:latin typeface="BatangChe" pitchFamily="49" charset="-127"/>
                <a:ea typeface="BatangChe" pitchFamily="49" charset="-127"/>
              </a:rPr>
              <a:t>    public double Z {</a:t>
            </a:r>
            <a:r>
              <a:rPr lang="zh-TW" altLang="en-US" sz="1200" dirty="0" smtClean="0">
                <a:latin typeface="BatangChe" pitchFamily="49" charset="-127"/>
                <a:ea typeface="BatangChe" pitchFamily="49" charset="-127"/>
              </a:rPr>
              <a:t> </a:t>
            </a:r>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相機的</a:t>
            </a:r>
            <a:r>
              <a:rPr lang="en-US" altLang="zh-TW" sz="1200" dirty="0" smtClean="0">
                <a:solidFill>
                  <a:srgbClr val="9900CC"/>
                </a:solidFill>
                <a:latin typeface="BatangChe" pitchFamily="49" charset="-127"/>
                <a:ea typeface="BatangChe" pitchFamily="49" charset="-127"/>
              </a:rPr>
              <a:t>Z</a:t>
            </a:r>
            <a:r>
              <a:rPr lang="zh-TW" altLang="en-US" sz="1200" dirty="0" smtClean="0">
                <a:solidFill>
                  <a:srgbClr val="9900CC"/>
                </a:solidFill>
                <a:latin typeface="BatangChe" pitchFamily="49" charset="-127"/>
                <a:ea typeface="BatangChe" pitchFamily="49" charset="-127"/>
              </a:rPr>
              <a:t>屬性</a:t>
            </a:r>
            <a:endParaRPr lang="en-US" altLang="zh-TW" sz="1200" dirty="0" smtClean="0">
              <a:latin typeface="BatangChe" pitchFamily="49" charset="-127"/>
              <a:ea typeface="BatangChe" pitchFamily="49" charset="-127"/>
            </a:endParaRPr>
          </a:p>
          <a:p>
            <a:r>
              <a:rPr lang="en-US" altLang="zh-TW" sz="1200" dirty="0" smtClean="0">
                <a:latin typeface="BatangChe" pitchFamily="49" charset="-127"/>
                <a:ea typeface="BatangChe" pitchFamily="49" charset="-127"/>
              </a:rPr>
              <a:t>        get { return </a:t>
            </a:r>
            <a:r>
              <a:rPr lang="en-US" altLang="zh-TW" sz="1200" dirty="0" err="1" smtClean="0">
                <a:latin typeface="BatangChe" pitchFamily="49" charset="-127"/>
                <a:ea typeface="BatangChe" pitchFamily="49" charset="-127"/>
              </a:rPr>
              <a:t>camPos</a:t>
            </a:r>
            <a:r>
              <a:rPr lang="en-US" altLang="zh-TW" sz="1200" dirty="0" smtClean="0">
                <a:latin typeface="BatangChe" pitchFamily="49" charset="-127"/>
                <a:ea typeface="BatangChe" pitchFamily="49" charset="-127"/>
              </a:rPr>
              <a:t>[2]; }  set { </a:t>
            </a:r>
            <a:r>
              <a:rPr lang="en-US" altLang="zh-TW" sz="1200" dirty="0" err="1" smtClean="0">
                <a:latin typeface="BatangChe" pitchFamily="49" charset="-127"/>
                <a:ea typeface="BatangChe" pitchFamily="49" charset="-127"/>
              </a:rPr>
              <a:t>camPos</a:t>
            </a:r>
            <a:r>
              <a:rPr lang="en-US" altLang="zh-TW" sz="1200" dirty="0" smtClean="0">
                <a:latin typeface="BatangChe" pitchFamily="49" charset="-127"/>
                <a:ea typeface="BatangChe" pitchFamily="49" charset="-127"/>
              </a:rPr>
              <a:t>[2] = value; }</a:t>
            </a:r>
          </a:p>
          <a:p>
            <a:r>
              <a:rPr lang="en-US" altLang="zh-TW" sz="1200" dirty="0" smtClean="0">
                <a:latin typeface="BatangChe" pitchFamily="49" charset="-127"/>
                <a:ea typeface="BatangChe" pitchFamily="49" charset="-127"/>
              </a:rPr>
              <a:t>    }</a:t>
            </a:r>
          </a:p>
          <a:p>
            <a:r>
              <a:rPr lang="en-US" altLang="zh-TW" sz="1200" dirty="0" smtClean="0">
                <a:latin typeface="BatangChe" pitchFamily="49" charset="-127"/>
                <a:ea typeface="BatangChe" pitchFamily="49" charset="-127"/>
              </a:rPr>
              <a:t>    public double </a:t>
            </a:r>
            <a:r>
              <a:rPr lang="en-US" altLang="zh-TW" sz="1200" dirty="0" err="1" smtClean="0">
                <a:latin typeface="BatangChe" pitchFamily="49" charset="-127"/>
                <a:ea typeface="BatangChe" pitchFamily="49" charset="-127"/>
              </a:rPr>
              <a:t>dX</a:t>
            </a:r>
            <a:r>
              <a:rPr lang="en-US" altLang="zh-TW" sz="1200" dirty="0" smtClean="0">
                <a:latin typeface="BatangChe" pitchFamily="49" charset="-127"/>
                <a:ea typeface="BatangChe" pitchFamily="49" charset="-127"/>
              </a:rPr>
              <a:t> {</a:t>
            </a:r>
            <a:r>
              <a:rPr lang="zh-TW" altLang="en-US" sz="1200" dirty="0" smtClean="0">
                <a:latin typeface="BatangChe" pitchFamily="49" charset="-127"/>
                <a:ea typeface="BatangChe" pitchFamily="49" charset="-127"/>
              </a:rPr>
              <a:t> </a:t>
            </a:r>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相機的</a:t>
            </a:r>
            <a:r>
              <a:rPr lang="en-US" altLang="zh-TW" sz="1200" dirty="0" err="1" smtClean="0">
                <a:solidFill>
                  <a:srgbClr val="9900CC"/>
                </a:solidFill>
                <a:latin typeface="BatangChe" pitchFamily="49" charset="-127"/>
                <a:ea typeface="BatangChe" pitchFamily="49" charset="-127"/>
              </a:rPr>
              <a:t>dX</a:t>
            </a:r>
            <a:r>
              <a:rPr lang="zh-TW" altLang="en-US" sz="1200" dirty="0" smtClean="0">
                <a:solidFill>
                  <a:srgbClr val="9900CC"/>
                </a:solidFill>
                <a:latin typeface="BatangChe" pitchFamily="49" charset="-127"/>
                <a:ea typeface="BatangChe" pitchFamily="49" charset="-127"/>
              </a:rPr>
              <a:t>屬性</a:t>
            </a:r>
            <a:endParaRPr lang="en-US" altLang="zh-TW" sz="1200" dirty="0" smtClean="0">
              <a:latin typeface="BatangChe" pitchFamily="49" charset="-127"/>
              <a:ea typeface="BatangChe" pitchFamily="49" charset="-127"/>
            </a:endParaRPr>
          </a:p>
          <a:p>
            <a:r>
              <a:rPr lang="en-US" altLang="zh-TW" sz="1200" dirty="0" smtClean="0">
                <a:latin typeface="BatangChe" pitchFamily="49" charset="-127"/>
                <a:ea typeface="BatangChe" pitchFamily="49" charset="-127"/>
              </a:rPr>
              <a:t>        get { return </a:t>
            </a:r>
            <a:r>
              <a:rPr lang="en-US" altLang="zh-TW" sz="1200" dirty="0" err="1" smtClean="0">
                <a:latin typeface="BatangChe" pitchFamily="49" charset="-127"/>
                <a:ea typeface="BatangChe" pitchFamily="49" charset="-127"/>
              </a:rPr>
              <a:t>camDir</a:t>
            </a:r>
            <a:r>
              <a:rPr lang="en-US" altLang="zh-TW" sz="1200" dirty="0" smtClean="0">
                <a:latin typeface="BatangChe" pitchFamily="49" charset="-127"/>
                <a:ea typeface="BatangChe" pitchFamily="49" charset="-127"/>
              </a:rPr>
              <a:t>[0]; }  set { </a:t>
            </a:r>
            <a:r>
              <a:rPr lang="en-US" altLang="zh-TW" sz="1200" dirty="0" err="1" smtClean="0">
                <a:latin typeface="BatangChe" pitchFamily="49" charset="-127"/>
                <a:ea typeface="BatangChe" pitchFamily="49" charset="-127"/>
              </a:rPr>
              <a:t>camDir</a:t>
            </a:r>
            <a:r>
              <a:rPr lang="en-US" altLang="zh-TW" sz="1200" dirty="0" smtClean="0">
                <a:latin typeface="BatangChe" pitchFamily="49" charset="-127"/>
                <a:ea typeface="BatangChe" pitchFamily="49" charset="-127"/>
              </a:rPr>
              <a:t>[0] = value; }</a:t>
            </a:r>
          </a:p>
          <a:p>
            <a:r>
              <a:rPr lang="en-US" altLang="zh-TW" sz="1200" dirty="0" smtClean="0">
                <a:latin typeface="BatangChe" pitchFamily="49" charset="-127"/>
                <a:ea typeface="BatangChe" pitchFamily="49" charset="-127"/>
              </a:rPr>
              <a:t>    }</a:t>
            </a:r>
          </a:p>
          <a:p>
            <a:r>
              <a:rPr lang="en-US" altLang="zh-TW" sz="1200" dirty="0" smtClean="0">
                <a:latin typeface="BatangChe" pitchFamily="49" charset="-127"/>
                <a:ea typeface="BatangChe" pitchFamily="49" charset="-127"/>
              </a:rPr>
              <a:t>    public double </a:t>
            </a:r>
            <a:r>
              <a:rPr lang="en-US" altLang="zh-TW" sz="1200" dirty="0" err="1" smtClean="0">
                <a:latin typeface="BatangChe" pitchFamily="49" charset="-127"/>
                <a:ea typeface="BatangChe" pitchFamily="49" charset="-127"/>
              </a:rPr>
              <a:t>dY</a:t>
            </a:r>
            <a:r>
              <a:rPr lang="en-US" altLang="zh-TW" sz="1200" dirty="0" smtClean="0">
                <a:latin typeface="BatangChe" pitchFamily="49" charset="-127"/>
                <a:ea typeface="BatangChe" pitchFamily="49" charset="-127"/>
              </a:rPr>
              <a:t> { </a:t>
            </a:r>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相機的</a:t>
            </a:r>
            <a:r>
              <a:rPr lang="en-US" altLang="zh-TW" sz="1200" dirty="0" err="1" smtClean="0">
                <a:solidFill>
                  <a:srgbClr val="9900CC"/>
                </a:solidFill>
                <a:latin typeface="BatangChe" pitchFamily="49" charset="-127"/>
                <a:ea typeface="BatangChe" pitchFamily="49" charset="-127"/>
              </a:rPr>
              <a:t>dY</a:t>
            </a:r>
            <a:r>
              <a:rPr lang="zh-TW" altLang="en-US" sz="1200" dirty="0" smtClean="0">
                <a:solidFill>
                  <a:srgbClr val="9900CC"/>
                </a:solidFill>
                <a:latin typeface="BatangChe" pitchFamily="49" charset="-127"/>
                <a:ea typeface="BatangChe" pitchFamily="49" charset="-127"/>
              </a:rPr>
              <a:t>屬性</a:t>
            </a:r>
            <a:endParaRPr lang="en-US" altLang="zh-TW" sz="1200" dirty="0" smtClean="0">
              <a:latin typeface="BatangChe" pitchFamily="49" charset="-127"/>
              <a:ea typeface="BatangChe" pitchFamily="49" charset="-127"/>
            </a:endParaRPr>
          </a:p>
          <a:p>
            <a:r>
              <a:rPr lang="en-US" altLang="zh-TW" sz="1200" dirty="0" smtClean="0">
                <a:latin typeface="BatangChe" pitchFamily="49" charset="-127"/>
                <a:ea typeface="BatangChe" pitchFamily="49" charset="-127"/>
              </a:rPr>
              <a:t>        get { return </a:t>
            </a:r>
            <a:r>
              <a:rPr lang="en-US" altLang="zh-TW" sz="1200" dirty="0" err="1" smtClean="0">
                <a:latin typeface="BatangChe" pitchFamily="49" charset="-127"/>
                <a:ea typeface="BatangChe" pitchFamily="49" charset="-127"/>
              </a:rPr>
              <a:t>camDir</a:t>
            </a:r>
            <a:r>
              <a:rPr lang="en-US" altLang="zh-TW" sz="1200" dirty="0" smtClean="0">
                <a:latin typeface="BatangChe" pitchFamily="49" charset="-127"/>
                <a:ea typeface="BatangChe" pitchFamily="49" charset="-127"/>
              </a:rPr>
              <a:t>[1]; }  set { </a:t>
            </a:r>
            <a:r>
              <a:rPr lang="en-US" altLang="zh-TW" sz="1200" dirty="0" err="1" smtClean="0">
                <a:latin typeface="BatangChe" pitchFamily="49" charset="-127"/>
                <a:ea typeface="BatangChe" pitchFamily="49" charset="-127"/>
              </a:rPr>
              <a:t>camDir</a:t>
            </a:r>
            <a:r>
              <a:rPr lang="en-US" altLang="zh-TW" sz="1200" dirty="0" smtClean="0">
                <a:latin typeface="BatangChe" pitchFamily="49" charset="-127"/>
                <a:ea typeface="BatangChe" pitchFamily="49" charset="-127"/>
              </a:rPr>
              <a:t>[1] = value; }</a:t>
            </a:r>
          </a:p>
          <a:p>
            <a:r>
              <a:rPr lang="en-US" altLang="zh-TW" sz="1200" dirty="0" smtClean="0">
                <a:latin typeface="BatangChe" pitchFamily="49" charset="-127"/>
                <a:ea typeface="BatangChe" pitchFamily="49" charset="-127"/>
              </a:rPr>
              <a:t>    }</a:t>
            </a:r>
          </a:p>
          <a:p>
            <a:r>
              <a:rPr lang="en-US" altLang="zh-TW" sz="1200" dirty="0" smtClean="0">
                <a:latin typeface="BatangChe" pitchFamily="49" charset="-127"/>
                <a:ea typeface="BatangChe" pitchFamily="49" charset="-127"/>
              </a:rPr>
              <a:t>    public double </a:t>
            </a:r>
            <a:r>
              <a:rPr lang="en-US" altLang="zh-TW" sz="1200" dirty="0" err="1" smtClean="0">
                <a:latin typeface="BatangChe" pitchFamily="49" charset="-127"/>
                <a:ea typeface="BatangChe" pitchFamily="49" charset="-127"/>
              </a:rPr>
              <a:t>dZ</a:t>
            </a:r>
            <a:r>
              <a:rPr lang="en-US" altLang="zh-TW" sz="1200" dirty="0" smtClean="0">
                <a:latin typeface="BatangChe" pitchFamily="49" charset="-127"/>
                <a:ea typeface="BatangChe" pitchFamily="49" charset="-127"/>
              </a:rPr>
              <a:t> {</a:t>
            </a:r>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相機的</a:t>
            </a:r>
            <a:r>
              <a:rPr lang="en-US" altLang="zh-TW" sz="1200" dirty="0" err="1" smtClean="0">
                <a:solidFill>
                  <a:srgbClr val="9900CC"/>
                </a:solidFill>
                <a:latin typeface="BatangChe" pitchFamily="49" charset="-127"/>
                <a:ea typeface="BatangChe" pitchFamily="49" charset="-127"/>
              </a:rPr>
              <a:t>dZ</a:t>
            </a:r>
            <a:r>
              <a:rPr lang="zh-TW" altLang="en-US" sz="1200" dirty="0" smtClean="0">
                <a:solidFill>
                  <a:srgbClr val="9900CC"/>
                </a:solidFill>
                <a:latin typeface="BatangChe" pitchFamily="49" charset="-127"/>
                <a:ea typeface="BatangChe" pitchFamily="49" charset="-127"/>
              </a:rPr>
              <a:t>屬性</a:t>
            </a:r>
            <a:endParaRPr lang="en-US" altLang="zh-TW" sz="1200" dirty="0" smtClean="0">
              <a:latin typeface="BatangChe" pitchFamily="49" charset="-127"/>
              <a:ea typeface="BatangChe" pitchFamily="49" charset="-127"/>
            </a:endParaRPr>
          </a:p>
          <a:p>
            <a:r>
              <a:rPr lang="en-US" altLang="zh-TW" sz="1200" dirty="0" smtClean="0">
                <a:latin typeface="BatangChe" pitchFamily="49" charset="-127"/>
                <a:ea typeface="BatangChe" pitchFamily="49" charset="-127"/>
              </a:rPr>
              <a:t>        get { return </a:t>
            </a:r>
            <a:r>
              <a:rPr lang="en-US" altLang="zh-TW" sz="1200" dirty="0" err="1" smtClean="0">
                <a:latin typeface="BatangChe" pitchFamily="49" charset="-127"/>
                <a:ea typeface="BatangChe" pitchFamily="49" charset="-127"/>
              </a:rPr>
              <a:t>camDir</a:t>
            </a:r>
            <a:r>
              <a:rPr lang="en-US" altLang="zh-TW" sz="1200" dirty="0" smtClean="0">
                <a:latin typeface="BatangChe" pitchFamily="49" charset="-127"/>
                <a:ea typeface="BatangChe" pitchFamily="49" charset="-127"/>
              </a:rPr>
              <a:t>[2]; }  set { </a:t>
            </a:r>
            <a:r>
              <a:rPr lang="en-US" altLang="zh-TW" sz="1200" dirty="0" err="1" smtClean="0">
                <a:latin typeface="BatangChe" pitchFamily="49" charset="-127"/>
                <a:ea typeface="BatangChe" pitchFamily="49" charset="-127"/>
              </a:rPr>
              <a:t>camDir</a:t>
            </a:r>
            <a:r>
              <a:rPr lang="en-US" altLang="zh-TW" sz="1200" dirty="0" smtClean="0">
                <a:latin typeface="BatangChe" pitchFamily="49" charset="-127"/>
                <a:ea typeface="BatangChe" pitchFamily="49" charset="-127"/>
              </a:rPr>
              <a:t>[2] = value; }</a:t>
            </a:r>
          </a:p>
          <a:p>
            <a:r>
              <a:rPr lang="en-US" altLang="zh-TW" sz="1200" dirty="0" smtClean="0">
                <a:latin typeface="BatangChe" pitchFamily="49" charset="-127"/>
                <a:ea typeface="BatangChe" pitchFamily="49" charset="-127"/>
              </a:rPr>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27207C00-BE8D-4B81-AB28-04AA0221EAC8}" type="slidenum">
              <a:rPr lang="zh-TW" altLang="en-US" smtClean="0"/>
              <a:pPr/>
              <a:t>47</a:t>
            </a:fld>
            <a:endParaRPr lang="zh-TW" altLang="en-US"/>
          </a:p>
        </p:txBody>
      </p:sp>
      <p:sp>
        <p:nvSpPr>
          <p:cNvPr id="5" name="矩形 4"/>
          <p:cNvSpPr/>
          <p:nvPr/>
        </p:nvSpPr>
        <p:spPr>
          <a:xfrm>
            <a:off x="857224" y="428604"/>
            <a:ext cx="7786742" cy="5929354"/>
          </a:xfrm>
          <a:prstGeom prst="rect">
            <a:avLst/>
          </a:prstGeom>
          <a:solidFill>
            <a:srgbClr val="FFFF99"/>
          </a:solidFill>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r>
              <a:rPr lang="en-US" altLang="zh-TW" sz="1200" dirty="0" smtClean="0">
                <a:latin typeface="BatangChe" pitchFamily="49" charset="-127"/>
                <a:ea typeface="BatangChe" pitchFamily="49" charset="-127"/>
              </a:rPr>
              <a:t>    public void </a:t>
            </a:r>
            <a:r>
              <a:rPr lang="en-US" altLang="zh-TW" sz="1200" dirty="0" err="1" smtClean="0">
                <a:solidFill>
                  <a:schemeClr val="tx1"/>
                </a:solidFill>
                <a:latin typeface="BatangChe" pitchFamily="49" charset="-127"/>
                <a:ea typeface="BatangChe" pitchFamily="49" charset="-127"/>
              </a:rPr>
              <a:t>SetPosition</a:t>
            </a:r>
            <a:r>
              <a:rPr lang="en-US" altLang="zh-TW" sz="1200" dirty="0" smtClean="0">
                <a:solidFill>
                  <a:schemeClr val="tx1"/>
                </a:solidFill>
                <a:latin typeface="BatangChe" pitchFamily="49" charset="-127"/>
                <a:ea typeface="BatangChe" pitchFamily="49" charset="-127"/>
              </a:rPr>
              <a:t>(double x, double y, double z)</a:t>
            </a:r>
          </a:p>
          <a:p>
            <a:r>
              <a:rPr lang="en-US" altLang="zh-TW" sz="1200" dirty="0" smtClean="0">
                <a:latin typeface="BatangChe" pitchFamily="49" charset="-127"/>
                <a:ea typeface="BatangChe" pitchFamily="49" charset="-127"/>
              </a:rPr>
              <a:t>    {</a:t>
            </a:r>
          </a:p>
          <a:p>
            <a:r>
              <a:rPr lang="en-US" altLang="zh-TW" sz="1200" dirty="0" smtClean="0">
                <a:latin typeface="BatangChe" pitchFamily="49" charset="-127"/>
                <a:ea typeface="BatangChe" pitchFamily="49" charset="-127"/>
              </a:rPr>
              <a:t>      …</a:t>
            </a:r>
          </a:p>
          <a:p>
            <a:r>
              <a:rPr lang="en-US" altLang="zh-TW" sz="1200" dirty="0" smtClean="0">
                <a:latin typeface="BatangChe" pitchFamily="49" charset="-127"/>
                <a:ea typeface="BatangChe" pitchFamily="49" charset="-127"/>
              </a:rPr>
              <a:t>    }</a:t>
            </a:r>
          </a:p>
          <a:p>
            <a:endParaRPr lang="en-US" altLang="zh-TW" sz="1200" dirty="0" smtClean="0">
              <a:latin typeface="BatangChe" pitchFamily="49" charset="-127"/>
              <a:ea typeface="BatangChe" pitchFamily="49" charset="-127"/>
            </a:endParaRPr>
          </a:p>
          <a:p>
            <a:r>
              <a:rPr lang="en-US" altLang="zh-TW" sz="1200" dirty="0" smtClean="0">
                <a:latin typeface="BatangChe" pitchFamily="49" charset="-127"/>
                <a:ea typeface="BatangChe" pitchFamily="49" charset="-127"/>
              </a:rPr>
              <a:t>    public void </a:t>
            </a:r>
            <a:r>
              <a:rPr lang="en-US" altLang="zh-TW" sz="1200" dirty="0" err="1" smtClean="0">
                <a:solidFill>
                  <a:schemeClr val="tx1"/>
                </a:solidFill>
                <a:latin typeface="BatangChe" pitchFamily="49" charset="-127"/>
                <a:ea typeface="BatangChe" pitchFamily="49" charset="-127"/>
              </a:rPr>
              <a:t>SetDirection</a:t>
            </a:r>
            <a:r>
              <a:rPr lang="en-US" altLang="zh-TW" sz="1200" dirty="0" smtClean="0">
                <a:solidFill>
                  <a:schemeClr val="tx1"/>
                </a:solidFill>
                <a:latin typeface="BatangChe" pitchFamily="49" charset="-127"/>
                <a:ea typeface="BatangChe" pitchFamily="49" charset="-127"/>
              </a:rPr>
              <a:t>(double x, double y, double z)</a:t>
            </a:r>
          </a:p>
          <a:p>
            <a:r>
              <a:rPr lang="en-US" altLang="zh-TW" sz="1200" dirty="0" smtClean="0">
                <a:latin typeface="BatangChe" pitchFamily="49" charset="-127"/>
                <a:ea typeface="BatangChe" pitchFamily="49" charset="-127"/>
              </a:rPr>
              <a:t>    {</a:t>
            </a:r>
          </a:p>
          <a:p>
            <a:r>
              <a:rPr lang="en-US" altLang="zh-TW" sz="1200" dirty="0" smtClean="0">
                <a:latin typeface="BatangChe" pitchFamily="49" charset="-127"/>
                <a:ea typeface="BatangChe" pitchFamily="49" charset="-127"/>
              </a:rPr>
              <a:t>      …</a:t>
            </a:r>
          </a:p>
          <a:p>
            <a:r>
              <a:rPr lang="en-US" altLang="zh-TW" sz="1200" dirty="0" smtClean="0">
                <a:latin typeface="BatangChe" pitchFamily="49" charset="-127"/>
                <a:ea typeface="BatangChe" pitchFamily="49" charset="-127"/>
              </a:rPr>
              <a:t>    }</a:t>
            </a:r>
          </a:p>
          <a:p>
            <a:endParaRPr lang="en-US" altLang="zh-TW" sz="1200" dirty="0" smtClean="0">
              <a:latin typeface="BatangChe" pitchFamily="49" charset="-127"/>
              <a:ea typeface="BatangChe" pitchFamily="49" charset="-127"/>
            </a:endParaRPr>
          </a:p>
          <a:p>
            <a:r>
              <a:rPr lang="en-US" altLang="zh-TW" sz="1200" dirty="0" smtClean="0">
                <a:latin typeface="BatangChe" pitchFamily="49" charset="-127"/>
                <a:ea typeface="BatangChe" pitchFamily="49" charset="-127"/>
              </a:rPr>
              <a:t>    public void </a:t>
            </a:r>
            <a:r>
              <a:rPr lang="en-US" altLang="zh-TW" sz="1200" dirty="0" err="1" smtClean="0">
                <a:latin typeface="BatangChe" pitchFamily="49" charset="-127"/>
                <a:ea typeface="BatangChe" pitchFamily="49" charset="-127"/>
              </a:rPr>
              <a:t>SetViewVolume</a:t>
            </a:r>
            <a:r>
              <a:rPr lang="en-US" altLang="zh-TW" sz="1200" dirty="0" smtClean="0">
                <a:latin typeface="BatangChe" pitchFamily="49" charset="-127"/>
                <a:ea typeface="BatangChe" pitchFamily="49" charset="-127"/>
              </a:rPr>
              <a:t>(</a:t>
            </a:r>
            <a:r>
              <a:rPr lang="en-US" altLang="zh-TW" sz="1200" dirty="0" smtClean="0">
                <a:solidFill>
                  <a:srgbClr val="FF0000"/>
                </a:solidFill>
                <a:latin typeface="BatangChe" pitchFamily="49" charset="-127"/>
                <a:ea typeface="BatangChe" pitchFamily="49" charset="-127"/>
              </a:rPr>
              <a:t>double </a:t>
            </a:r>
            <a:r>
              <a:rPr lang="en-US" altLang="zh-TW" sz="1200" dirty="0" err="1" smtClean="0">
                <a:solidFill>
                  <a:srgbClr val="FF0000"/>
                </a:solidFill>
                <a:latin typeface="BatangChe" pitchFamily="49" charset="-127"/>
                <a:ea typeface="BatangChe" pitchFamily="49" charset="-127"/>
              </a:rPr>
              <a:t>fovy</a:t>
            </a:r>
            <a:r>
              <a:rPr lang="en-US" altLang="zh-TW" sz="1200" dirty="0" smtClean="0">
                <a:solidFill>
                  <a:srgbClr val="FF0000"/>
                </a:solidFill>
                <a:latin typeface="BatangChe" pitchFamily="49" charset="-127"/>
                <a:ea typeface="BatangChe" pitchFamily="49" charset="-127"/>
              </a:rPr>
              <a:t>, </a:t>
            </a:r>
            <a:r>
              <a:rPr lang="en-US" altLang="zh-TW" sz="1200" dirty="0" err="1" smtClean="0">
                <a:solidFill>
                  <a:srgbClr val="FF0000"/>
                </a:solidFill>
                <a:latin typeface="BatangChe" pitchFamily="49" charset="-127"/>
                <a:ea typeface="BatangChe" pitchFamily="49" charset="-127"/>
              </a:rPr>
              <a:t>int</a:t>
            </a:r>
            <a:r>
              <a:rPr lang="en-US" altLang="zh-TW" sz="1200" dirty="0" smtClean="0">
                <a:solidFill>
                  <a:srgbClr val="FF0000"/>
                </a:solidFill>
                <a:latin typeface="BatangChe" pitchFamily="49" charset="-127"/>
                <a:ea typeface="BatangChe" pitchFamily="49" charset="-127"/>
              </a:rPr>
              <a:t> </a:t>
            </a:r>
            <a:r>
              <a:rPr lang="en-US" altLang="zh-TW" sz="1200" dirty="0" err="1" smtClean="0">
                <a:solidFill>
                  <a:srgbClr val="FF0000"/>
                </a:solidFill>
                <a:latin typeface="BatangChe" pitchFamily="49" charset="-127"/>
                <a:ea typeface="BatangChe" pitchFamily="49" charset="-127"/>
              </a:rPr>
              <a:t>FrameWidth</a:t>
            </a:r>
            <a:r>
              <a:rPr lang="en-US" altLang="zh-TW" sz="1200" dirty="0" smtClean="0">
                <a:solidFill>
                  <a:srgbClr val="FF0000"/>
                </a:solidFill>
                <a:latin typeface="BatangChe" pitchFamily="49" charset="-127"/>
                <a:ea typeface="BatangChe" pitchFamily="49" charset="-127"/>
              </a:rPr>
              <a:t>, </a:t>
            </a:r>
            <a:r>
              <a:rPr lang="en-US" altLang="zh-TW" sz="1200" dirty="0" err="1" smtClean="0">
                <a:solidFill>
                  <a:srgbClr val="FF0000"/>
                </a:solidFill>
                <a:latin typeface="BatangChe" pitchFamily="49" charset="-127"/>
                <a:ea typeface="BatangChe" pitchFamily="49" charset="-127"/>
              </a:rPr>
              <a:t>int</a:t>
            </a:r>
            <a:r>
              <a:rPr lang="en-US" altLang="zh-TW" sz="1200" dirty="0" smtClean="0">
                <a:solidFill>
                  <a:srgbClr val="FF0000"/>
                </a:solidFill>
                <a:latin typeface="BatangChe" pitchFamily="49" charset="-127"/>
                <a:ea typeface="BatangChe" pitchFamily="49" charset="-127"/>
              </a:rPr>
              <a:t> </a:t>
            </a:r>
            <a:r>
              <a:rPr lang="en-US" altLang="zh-TW" sz="1200" dirty="0" err="1" smtClean="0">
                <a:solidFill>
                  <a:srgbClr val="FF0000"/>
                </a:solidFill>
                <a:latin typeface="BatangChe" pitchFamily="49" charset="-127"/>
                <a:ea typeface="BatangChe" pitchFamily="49" charset="-127"/>
              </a:rPr>
              <a:t>FrameHeight</a:t>
            </a:r>
            <a:r>
              <a:rPr lang="en-US" altLang="zh-TW" sz="1200" dirty="0" smtClean="0">
                <a:solidFill>
                  <a:srgbClr val="FF0000"/>
                </a:solidFill>
                <a:latin typeface="BatangChe" pitchFamily="49" charset="-127"/>
                <a:ea typeface="BatangChe" pitchFamily="49" charset="-127"/>
              </a:rPr>
              <a:t>, </a:t>
            </a:r>
          </a:p>
          <a:p>
            <a:r>
              <a:rPr lang="en-US" altLang="zh-TW" sz="1200" dirty="0" smtClean="0">
                <a:latin typeface="BatangChe" pitchFamily="49" charset="-127"/>
                <a:ea typeface="BatangChe" pitchFamily="49" charset="-127"/>
              </a:rPr>
              <a:t>                              </a:t>
            </a:r>
            <a:r>
              <a:rPr lang="en-US" altLang="zh-TW" sz="1200" dirty="0" smtClean="0">
                <a:solidFill>
                  <a:srgbClr val="FF0000"/>
                </a:solidFill>
                <a:latin typeface="BatangChe" pitchFamily="49" charset="-127"/>
                <a:ea typeface="BatangChe" pitchFamily="49" charset="-127"/>
              </a:rPr>
              <a:t>double near, double far</a:t>
            </a:r>
            <a:r>
              <a:rPr lang="en-US" altLang="zh-TW" sz="1200" dirty="0" smtClean="0">
                <a:latin typeface="BatangChe" pitchFamily="49" charset="-127"/>
                <a:ea typeface="BatangChe" pitchFamily="49" charset="-127"/>
              </a:rPr>
              <a:t>)</a:t>
            </a:r>
          </a:p>
          <a:p>
            <a:r>
              <a:rPr lang="en-US" altLang="zh-TW" sz="1200" dirty="0" smtClean="0">
                <a:latin typeface="BatangChe" pitchFamily="49" charset="-127"/>
                <a:ea typeface="BatangChe" pitchFamily="49" charset="-127"/>
              </a:rPr>
              <a:t>    {</a:t>
            </a:r>
          </a:p>
          <a:p>
            <a:r>
              <a:rPr lang="en-US" altLang="zh-TW" sz="1200" dirty="0" smtClean="0">
                <a:latin typeface="BatangChe" pitchFamily="49" charset="-127"/>
                <a:ea typeface="BatangChe" pitchFamily="49" charset="-127"/>
              </a:rPr>
              <a:t>      …</a:t>
            </a:r>
          </a:p>
          <a:p>
            <a:r>
              <a:rPr lang="en-US" altLang="zh-TW" sz="1200" dirty="0" smtClean="0">
                <a:latin typeface="BatangChe" pitchFamily="49" charset="-127"/>
                <a:ea typeface="BatangChe" pitchFamily="49" charset="-127"/>
              </a:rPr>
              <a:t>    }</a:t>
            </a:r>
          </a:p>
          <a:p>
            <a:endParaRPr lang="en-US" altLang="zh-TW" sz="1200" dirty="0" smtClean="0">
              <a:latin typeface="BatangChe" pitchFamily="49" charset="-127"/>
              <a:ea typeface="BatangChe" pitchFamily="49" charset="-127"/>
            </a:endParaRPr>
          </a:p>
          <a:p>
            <a:r>
              <a:rPr lang="en-US" altLang="zh-TW" sz="1200" dirty="0" smtClean="0">
                <a:latin typeface="BatangChe" pitchFamily="49" charset="-127"/>
                <a:ea typeface="BatangChe" pitchFamily="49" charset="-127"/>
              </a:rPr>
              <a:t>    private void </a:t>
            </a:r>
            <a:r>
              <a:rPr lang="en-US" altLang="zh-TW" sz="1200" dirty="0" err="1" smtClean="0">
                <a:latin typeface="BatangChe" pitchFamily="49" charset="-127"/>
                <a:ea typeface="BatangChe" pitchFamily="49" charset="-127"/>
              </a:rPr>
              <a:t>ReduceToUnit</a:t>
            </a:r>
            <a:r>
              <a:rPr lang="en-US" altLang="zh-TW" sz="1200" dirty="0" smtClean="0">
                <a:latin typeface="BatangChe" pitchFamily="49" charset="-127"/>
                <a:ea typeface="BatangChe" pitchFamily="49" charset="-127"/>
              </a:rPr>
              <a:t>(double[] vector)</a:t>
            </a:r>
            <a:r>
              <a:rPr lang="zh-TW" altLang="en-US" sz="1200" dirty="0" smtClean="0">
                <a:latin typeface="BatangChe" pitchFamily="49" charset="-127"/>
                <a:ea typeface="BatangChe" pitchFamily="49" charset="-127"/>
              </a:rPr>
              <a:t> </a:t>
            </a:r>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將向量化為單位向量</a:t>
            </a:r>
            <a:endParaRPr lang="en-US" altLang="zh-TW" sz="1200" dirty="0" smtClean="0">
              <a:solidFill>
                <a:srgbClr val="9900CC"/>
              </a:solidFill>
              <a:latin typeface="BatangChe" pitchFamily="49" charset="-127"/>
              <a:ea typeface="BatangChe" pitchFamily="49" charset="-127"/>
            </a:endParaRPr>
          </a:p>
          <a:p>
            <a:r>
              <a:rPr lang="en-US" altLang="zh-TW" sz="1200" dirty="0" smtClean="0">
                <a:latin typeface="BatangChe" pitchFamily="49" charset="-127"/>
                <a:ea typeface="BatangChe" pitchFamily="49" charset="-127"/>
              </a:rPr>
              <a:t>    {</a:t>
            </a:r>
          </a:p>
          <a:p>
            <a:r>
              <a:rPr lang="en-US" altLang="zh-TW" sz="1200" dirty="0" smtClean="0">
                <a:latin typeface="BatangChe" pitchFamily="49" charset="-127"/>
                <a:ea typeface="BatangChe" pitchFamily="49" charset="-127"/>
              </a:rPr>
              <a:t>      …</a:t>
            </a:r>
          </a:p>
          <a:p>
            <a:r>
              <a:rPr lang="en-US" altLang="zh-TW" sz="1200" dirty="0" smtClean="0">
                <a:latin typeface="BatangChe" pitchFamily="49" charset="-127"/>
                <a:ea typeface="BatangChe" pitchFamily="49" charset="-127"/>
              </a:rPr>
              <a:t>    }  </a:t>
            </a:r>
          </a:p>
          <a:p>
            <a:endParaRPr lang="en-US" altLang="zh-TW" sz="1200" dirty="0" smtClean="0">
              <a:latin typeface="BatangChe" pitchFamily="49" charset="-127"/>
              <a:ea typeface="BatangChe" pitchFamily="49" charset="-127"/>
            </a:endParaRPr>
          </a:p>
          <a:p>
            <a:r>
              <a:rPr lang="en-US" altLang="zh-TW" sz="1200" dirty="0" smtClean="0">
                <a:latin typeface="BatangChe" pitchFamily="49" charset="-127"/>
                <a:ea typeface="BatangChe" pitchFamily="49" charset="-127"/>
              </a:rPr>
              <a:t>    public void Slide(</a:t>
            </a:r>
            <a:r>
              <a:rPr lang="en-US" altLang="zh-TW" sz="1200" dirty="0" smtClean="0">
                <a:solidFill>
                  <a:srgbClr val="FF0000"/>
                </a:solidFill>
                <a:latin typeface="BatangChe" pitchFamily="49" charset="-127"/>
                <a:ea typeface="BatangChe" pitchFamily="49" charset="-127"/>
              </a:rPr>
              <a:t>double distance</a:t>
            </a:r>
            <a:r>
              <a:rPr lang="en-US" altLang="zh-TW" sz="1200" dirty="0" smtClean="0">
                <a:latin typeface="BatangChe" pitchFamily="49" charset="-127"/>
                <a:ea typeface="BatangChe" pitchFamily="49" charset="-127"/>
              </a:rPr>
              <a:t>)</a:t>
            </a:r>
          </a:p>
          <a:p>
            <a:r>
              <a:rPr lang="en-US" altLang="zh-TW" sz="1200" dirty="0" smtClean="0">
                <a:latin typeface="BatangChe" pitchFamily="49" charset="-127"/>
                <a:ea typeface="BatangChe" pitchFamily="49" charset="-127"/>
              </a:rPr>
              <a:t>    {</a:t>
            </a:r>
          </a:p>
          <a:p>
            <a:r>
              <a:rPr lang="en-US" altLang="zh-TW" sz="1200" dirty="0" smtClean="0">
                <a:latin typeface="BatangChe" pitchFamily="49" charset="-127"/>
                <a:ea typeface="BatangChe" pitchFamily="49" charset="-127"/>
              </a:rPr>
              <a:t>      …</a:t>
            </a:r>
          </a:p>
          <a:p>
            <a:r>
              <a:rPr lang="en-US" altLang="zh-TW" sz="1200" dirty="0" smtClean="0">
                <a:latin typeface="BatangChe" pitchFamily="49" charset="-127"/>
                <a:ea typeface="BatangChe" pitchFamily="49" charset="-127"/>
              </a:rPr>
              <a:t>    }</a:t>
            </a:r>
          </a:p>
          <a:p>
            <a:endParaRPr lang="en-US" altLang="zh-TW" sz="1200" dirty="0" smtClean="0">
              <a:latin typeface="BatangChe" pitchFamily="49" charset="-127"/>
              <a:ea typeface="BatangChe" pitchFamily="49" charset="-127"/>
            </a:endParaRPr>
          </a:p>
          <a:p>
            <a:r>
              <a:rPr lang="en-US" altLang="zh-TW" sz="1200" dirty="0" smtClean="0">
                <a:latin typeface="BatangChe" pitchFamily="49" charset="-127"/>
                <a:ea typeface="BatangChe" pitchFamily="49" charset="-127"/>
              </a:rPr>
              <a:t>    public void </a:t>
            </a:r>
            <a:r>
              <a:rPr lang="en-US" altLang="zh-TW" sz="1200" dirty="0" err="1" smtClean="0">
                <a:latin typeface="BatangChe" pitchFamily="49" charset="-127"/>
                <a:ea typeface="BatangChe" pitchFamily="49" charset="-127"/>
              </a:rPr>
              <a:t>HSlide</a:t>
            </a:r>
            <a:r>
              <a:rPr lang="en-US" altLang="zh-TW" sz="1200" dirty="0" smtClean="0">
                <a:latin typeface="BatangChe" pitchFamily="49" charset="-127"/>
                <a:ea typeface="BatangChe" pitchFamily="49" charset="-127"/>
              </a:rPr>
              <a:t>(</a:t>
            </a:r>
            <a:r>
              <a:rPr lang="en-US" altLang="zh-TW" sz="1200" dirty="0" smtClean="0">
                <a:solidFill>
                  <a:srgbClr val="FF0000"/>
                </a:solidFill>
                <a:latin typeface="BatangChe" pitchFamily="49" charset="-127"/>
                <a:ea typeface="BatangChe" pitchFamily="49" charset="-127"/>
              </a:rPr>
              <a:t>double distance</a:t>
            </a:r>
            <a:r>
              <a:rPr lang="en-US" altLang="zh-TW" sz="1200" dirty="0" smtClean="0">
                <a:latin typeface="BatangChe" pitchFamily="49" charset="-127"/>
                <a:ea typeface="BatangChe" pitchFamily="49" charset="-127"/>
              </a:rPr>
              <a:t>)</a:t>
            </a:r>
          </a:p>
          <a:p>
            <a:r>
              <a:rPr lang="en-US" altLang="zh-TW" sz="1200" dirty="0" smtClean="0">
                <a:latin typeface="BatangChe" pitchFamily="49" charset="-127"/>
                <a:ea typeface="BatangChe" pitchFamily="49" charset="-127"/>
              </a:rPr>
              <a:t>    {</a:t>
            </a:r>
          </a:p>
          <a:p>
            <a:r>
              <a:rPr lang="en-US" altLang="zh-TW" sz="1200" dirty="0" smtClean="0">
                <a:latin typeface="BatangChe" pitchFamily="49" charset="-127"/>
                <a:ea typeface="BatangChe" pitchFamily="49" charset="-127"/>
              </a:rPr>
              <a:t>      …</a:t>
            </a:r>
          </a:p>
          <a:p>
            <a:r>
              <a:rPr lang="en-US" altLang="zh-TW" sz="1200" dirty="0" smtClean="0">
                <a:latin typeface="BatangChe" pitchFamily="49" charset="-127"/>
                <a:ea typeface="BatangChe" pitchFamily="49" charset="-127"/>
              </a:rPr>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27207C00-BE8D-4B81-AB28-04AA0221EAC8}" type="slidenum">
              <a:rPr lang="zh-TW" altLang="en-US" smtClean="0"/>
              <a:pPr/>
              <a:t>48</a:t>
            </a:fld>
            <a:endParaRPr lang="zh-TW" altLang="en-US"/>
          </a:p>
        </p:txBody>
      </p:sp>
      <p:sp>
        <p:nvSpPr>
          <p:cNvPr id="5" name="矩形 4"/>
          <p:cNvSpPr/>
          <p:nvPr/>
        </p:nvSpPr>
        <p:spPr>
          <a:xfrm>
            <a:off x="857224" y="857232"/>
            <a:ext cx="7786742" cy="5214974"/>
          </a:xfrm>
          <a:prstGeom prst="rect">
            <a:avLst/>
          </a:prstGeom>
          <a:solidFill>
            <a:srgbClr val="FFFF99"/>
          </a:solidFill>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r>
              <a:rPr lang="en-US" altLang="zh-TW" sz="1200" dirty="0" smtClean="0">
                <a:latin typeface="BatangChe" pitchFamily="49" charset="-127"/>
                <a:ea typeface="BatangChe" pitchFamily="49" charset="-127"/>
              </a:rPr>
              <a:t>    public void </a:t>
            </a:r>
            <a:r>
              <a:rPr lang="en-US" altLang="zh-TW" sz="1200" dirty="0" err="1" smtClean="0">
                <a:latin typeface="BatangChe" pitchFamily="49" charset="-127"/>
                <a:ea typeface="BatangChe" pitchFamily="49" charset="-127"/>
              </a:rPr>
              <a:t>VSlide</a:t>
            </a:r>
            <a:r>
              <a:rPr lang="en-US" altLang="zh-TW" sz="1200" dirty="0" smtClean="0">
                <a:latin typeface="BatangChe" pitchFamily="49" charset="-127"/>
                <a:ea typeface="BatangChe" pitchFamily="49" charset="-127"/>
              </a:rPr>
              <a:t>(</a:t>
            </a:r>
            <a:r>
              <a:rPr lang="en-US" altLang="zh-TW" sz="1200" dirty="0" smtClean="0">
                <a:solidFill>
                  <a:srgbClr val="FF0000"/>
                </a:solidFill>
                <a:latin typeface="BatangChe" pitchFamily="49" charset="-127"/>
                <a:ea typeface="BatangChe" pitchFamily="49" charset="-127"/>
              </a:rPr>
              <a:t>double distance</a:t>
            </a:r>
            <a:r>
              <a:rPr lang="en-US" altLang="zh-TW" sz="1200" dirty="0" smtClean="0">
                <a:latin typeface="BatangChe" pitchFamily="49" charset="-127"/>
                <a:ea typeface="BatangChe" pitchFamily="49" charset="-127"/>
              </a:rPr>
              <a:t>)</a:t>
            </a:r>
          </a:p>
          <a:p>
            <a:r>
              <a:rPr lang="en-US" altLang="zh-TW" sz="1200" dirty="0" smtClean="0">
                <a:latin typeface="BatangChe" pitchFamily="49" charset="-127"/>
                <a:ea typeface="BatangChe" pitchFamily="49" charset="-127"/>
              </a:rPr>
              <a:t>    {</a:t>
            </a:r>
          </a:p>
          <a:p>
            <a:r>
              <a:rPr lang="en-US" altLang="zh-TW" sz="1200" dirty="0" smtClean="0">
                <a:latin typeface="BatangChe" pitchFamily="49" charset="-127"/>
                <a:ea typeface="BatangChe" pitchFamily="49" charset="-127"/>
              </a:rPr>
              <a:t>      …</a:t>
            </a:r>
          </a:p>
          <a:p>
            <a:r>
              <a:rPr lang="en-US" altLang="zh-TW" sz="1200" dirty="0" smtClean="0">
                <a:latin typeface="BatangChe" pitchFamily="49" charset="-127"/>
                <a:ea typeface="BatangChe" pitchFamily="49" charset="-127"/>
              </a:rPr>
              <a:t>    }</a:t>
            </a:r>
          </a:p>
          <a:p>
            <a:endParaRPr lang="en-US" altLang="zh-TW" sz="1200" dirty="0" smtClean="0">
              <a:latin typeface="BatangChe" pitchFamily="49" charset="-127"/>
              <a:ea typeface="BatangChe" pitchFamily="49" charset="-127"/>
            </a:endParaRPr>
          </a:p>
          <a:p>
            <a:r>
              <a:rPr lang="en-US" altLang="zh-TW" sz="1200" dirty="0" smtClean="0">
                <a:latin typeface="BatangChe" pitchFamily="49" charset="-127"/>
                <a:ea typeface="BatangChe" pitchFamily="49" charset="-127"/>
              </a:rPr>
              <a:t>    public void Tilt(</a:t>
            </a:r>
            <a:r>
              <a:rPr lang="en-US" altLang="zh-TW" sz="1200" dirty="0" smtClean="0">
                <a:solidFill>
                  <a:srgbClr val="FF0000"/>
                </a:solidFill>
                <a:latin typeface="BatangChe" pitchFamily="49" charset="-127"/>
                <a:ea typeface="BatangChe" pitchFamily="49" charset="-127"/>
              </a:rPr>
              <a:t>double angle</a:t>
            </a:r>
            <a:r>
              <a:rPr lang="en-US" altLang="zh-TW" sz="1200" dirty="0" smtClean="0">
                <a:latin typeface="BatangChe" pitchFamily="49" charset="-127"/>
                <a:ea typeface="BatangChe" pitchFamily="49" charset="-127"/>
              </a:rPr>
              <a:t>)</a:t>
            </a:r>
          </a:p>
          <a:p>
            <a:r>
              <a:rPr lang="en-US" altLang="zh-TW" sz="1200" dirty="0" smtClean="0">
                <a:latin typeface="BatangChe" pitchFamily="49" charset="-127"/>
                <a:ea typeface="BatangChe" pitchFamily="49" charset="-127"/>
              </a:rPr>
              <a:t>    {</a:t>
            </a:r>
          </a:p>
          <a:p>
            <a:r>
              <a:rPr lang="en-US" altLang="zh-TW" sz="1200" dirty="0" smtClean="0">
                <a:latin typeface="BatangChe" pitchFamily="49" charset="-127"/>
                <a:ea typeface="BatangChe" pitchFamily="49" charset="-127"/>
              </a:rPr>
              <a:t>      …</a:t>
            </a:r>
          </a:p>
          <a:p>
            <a:r>
              <a:rPr lang="en-US" altLang="zh-TW" sz="1200" dirty="0" smtClean="0">
                <a:latin typeface="BatangChe" pitchFamily="49" charset="-127"/>
                <a:ea typeface="BatangChe" pitchFamily="49" charset="-127"/>
              </a:rPr>
              <a:t>    }</a:t>
            </a:r>
          </a:p>
          <a:p>
            <a:endParaRPr lang="en-US" altLang="zh-TW" sz="1200" dirty="0" smtClean="0">
              <a:latin typeface="BatangChe" pitchFamily="49" charset="-127"/>
              <a:ea typeface="BatangChe" pitchFamily="49" charset="-127"/>
            </a:endParaRPr>
          </a:p>
          <a:p>
            <a:r>
              <a:rPr lang="en-US" altLang="zh-TW" sz="1200" dirty="0" smtClean="0">
                <a:latin typeface="BatangChe" pitchFamily="49" charset="-127"/>
                <a:ea typeface="BatangChe" pitchFamily="49" charset="-127"/>
              </a:rPr>
              <a:t>    public void Pan(</a:t>
            </a:r>
            <a:r>
              <a:rPr lang="en-US" altLang="zh-TW" sz="1200" dirty="0" smtClean="0">
                <a:solidFill>
                  <a:srgbClr val="FF0000"/>
                </a:solidFill>
                <a:latin typeface="BatangChe" pitchFamily="49" charset="-127"/>
                <a:ea typeface="BatangChe" pitchFamily="49" charset="-127"/>
              </a:rPr>
              <a:t>double angle</a:t>
            </a:r>
            <a:r>
              <a:rPr lang="en-US" altLang="zh-TW" sz="1200" dirty="0" smtClean="0">
                <a:latin typeface="BatangChe" pitchFamily="49" charset="-127"/>
                <a:ea typeface="BatangChe" pitchFamily="49" charset="-127"/>
              </a:rPr>
              <a:t>)</a:t>
            </a:r>
          </a:p>
          <a:p>
            <a:r>
              <a:rPr lang="en-US" altLang="zh-TW" sz="1200" dirty="0" smtClean="0">
                <a:latin typeface="BatangChe" pitchFamily="49" charset="-127"/>
                <a:ea typeface="BatangChe" pitchFamily="49" charset="-127"/>
              </a:rPr>
              <a:t>    {</a:t>
            </a:r>
          </a:p>
          <a:p>
            <a:r>
              <a:rPr lang="en-US" altLang="zh-TW" sz="1200" dirty="0" smtClean="0">
                <a:latin typeface="BatangChe" pitchFamily="49" charset="-127"/>
                <a:ea typeface="BatangChe" pitchFamily="49" charset="-127"/>
              </a:rPr>
              <a:t>      …</a:t>
            </a:r>
          </a:p>
          <a:p>
            <a:r>
              <a:rPr lang="en-US" altLang="zh-TW" sz="1200" dirty="0" smtClean="0">
                <a:latin typeface="BatangChe" pitchFamily="49" charset="-127"/>
                <a:ea typeface="BatangChe" pitchFamily="49" charset="-127"/>
              </a:rPr>
              <a:t>    }</a:t>
            </a:r>
          </a:p>
          <a:p>
            <a:endParaRPr lang="en-US" altLang="zh-TW" sz="1200" dirty="0" smtClean="0">
              <a:latin typeface="BatangChe" pitchFamily="49" charset="-127"/>
              <a:ea typeface="BatangChe" pitchFamily="49" charset="-127"/>
            </a:endParaRPr>
          </a:p>
          <a:p>
            <a:r>
              <a:rPr lang="en-US" altLang="zh-TW" sz="1200" dirty="0" smtClean="0">
                <a:latin typeface="BatangChe" pitchFamily="49" charset="-127"/>
                <a:ea typeface="BatangChe" pitchFamily="49" charset="-127"/>
              </a:rPr>
              <a:t>    public void Roll(</a:t>
            </a:r>
            <a:r>
              <a:rPr lang="en-US" altLang="zh-TW" sz="1200" dirty="0" smtClean="0">
                <a:solidFill>
                  <a:srgbClr val="FF0000"/>
                </a:solidFill>
                <a:latin typeface="BatangChe" pitchFamily="49" charset="-127"/>
                <a:ea typeface="BatangChe" pitchFamily="49" charset="-127"/>
              </a:rPr>
              <a:t>double angle</a:t>
            </a:r>
            <a:r>
              <a:rPr lang="en-US" altLang="zh-TW" sz="1200" dirty="0" smtClean="0">
                <a:latin typeface="BatangChe" pitchFamily="49" charset="-127"/>
                <a:ea typeface="BatangChe" pitchFamily="49" charset="-127"/>
              </a:rPr>
              <a:t>)</a:t>
            </a:r>
          </a:p>
          <a:p>
            <a:r>
              <a:rPr lang="en-US" altLang="zh-TW" sz="1200" dirty="0" smtClean="0">
                <a:latin typeface="BatangChe" pitchFamily="49" charset="-127"/>
                <a:ea typeface="BatangChe" pitchFamily="49" charset="-127"/>
              </a:rPr>
              <a:t>    {</a:t>
            </a:r>
          </a:p>
          <a:p>
            <a:r>
              <a:rPr lang="en-US" altLang="zh-TW" sz="1200" dirty="0" smtClean="0">
                <a:latin typeface="BatangChe" pitchFamily="49" charset="-127"/>
                <a:ea typeface="BatangChe" pitchFamily="49" charset="-127"/>
              </a:rPr>
              <a:t>      …</a:t>
            </a:r>
          </a:p>
          <a:p>
            <a:r>
              <a:rPr lang="en-US" altLang="zh-TW" sz="1200" dirty="0" smtClean="0">
                <a:latin typeface="BatangChe" pitchFamily="49" charset="-127"/>
                <a:ea typeface="BatangChe" pitchFamily="49" charset="-127"/>
              </a:rPr>
              <a:t>    }</a:t>
            </a:r>
          </a:p>
          <a:p>
            <a:endParaRPr lang="en-US" altLang="zh-TW" sz="1200" dirty="0" smtClean="0">
              <a:latin typeface="BatangChe" pitchFamily="49" charset="-127"/>
              <a:ea typeface="BatangChe" pitchFamily="49" charset="-127"/>
            </a:endParaRPr>
          </a:p>
          <a:p>
            <a:r>
              <a:rPr lang="en-US" altLang="zh-TW" sz="1200" dirty="0" smtClean="0">
                <a:latin typeface="BatangChe" pitchFamily="49" charset="-127"/>
                <a:ea typeface="BatangChe" pitchFamily="49" charset="-127"/>
              </a:rPr>
              <a:t>    public void </a:t>
            </a:r>
            <a:r>
              <a:rPr lang="en-US" altLang="zh-TW" sz="1200" dirty="0" err="1" smtClean="0">
                <a:latin typeface="BatangChe" pitchFamily="49" charset="-127"/>
                <a:ea typeface="BatangChe" pitchFamily="49" charset="-127"/>
              </a:rPr>
              <a:t>LookAt</a:t>
            </a:r>
            <a:r>
              <a:rPr lang="en-US" altLang="zh-TW" sz="1200" dirty="0" smtClean="0">
                <a:latin typeface="BatangChe" pitchFamily="49" charset="-127"/>
                <a:ea typeface="BatangChe" pitchFamily="49" charset="-127"/>
              </a:rPr>
              <a:t>()</a:t>
            </a:r>
          </a:p>
          <a:p>
            <a:r>
              <a:rPr lang="en-US" altLang="zh-TW" sz="1200" dirty="0" smtClean="0">
                <a:latin typeface="BatangChe" pitchFamily="49" charset="-127"/>
                <a:ea typeface="BatangChe" pitchFamily="49" charset="-127"/>
              </a:rPr>
              <a:t>    {</a:t>
            </a:r>
          </a:p>
          <a:p>
            <a:r>
              <a:rPr lang="zh-TW" altLang="en-US" sz="1200" dirty="0" smtClean="0">
                <a:latin typeface="BatangChe" pitchFamily="49" charset="-127"/>
                <a:ea typeface="BatangChe" pitchFamily="49" charset="-127"/>
              </a:rPr>
              <a:t>        </a:t>
            </a:r>
            <a:r>
              <a:rPr lang="en-US" altLang="zh-TW" sz="1200" dirty="0" err="1" smtClean="0">
                <a:solidFill>
                  <a:srgbClr val="FF0000"/>
                </a:solidFill>
                <a:latin typeface="BatangChe" pitchFamily="49" charset="-127"/>
                <a:ea typeface="BatangChe" pitchFamily="49" charset="-127"/>
              </a:rPr>
              <a:t>Glu.gluLookAt</a:t>
            </a:r>
            <a:r>
              <a:rPr lang="en-US" altLang="zh-TW" sz="1200" dirty="0" smtClean="0">
                <a:solidFill>
                  <a:srgbClr val="FF0000"/>
                </a:solidFill>
                <a:latin typeface="BatangChe" pitchFamily="49" charset="-127"/>
                <a:ea typeface="BatangChe" pitchFamily="49" charset="-127"/>
              </a:rPr>
              <a:t>(</a:t>
            </a:r>
            <a:r>
              <a:rPr lang="en-US" altLang="zh-TW" sz="1200" dirty="0" err="1" smtClean="0">
                <a:solidFill>
                  <a:srgbClr val="FF0000"/>
                </a:solidFill>
                <a:latin typeface="BatangChe" pitchFamily="49" charset="-127"/>
                <a:ea typeface="BatangChe" pitchFamily="49" charset="-127"/>
              </a:rPr>
              <a:t>camPos</a:t>
            </a:r>
            <a:r>
              <a:rPr lang="en-US" altLang="zh-TW" sz="1200" dirty="0" smtClean="0">
                <a:solidFill>
                  <a:srgbClr val="FF0000"/>
                </a:solidFill>
                <a:latin typeface="BatangChe" pitchFamily="49" charset="-127"/>
                <a:ea typeface="BatangChe" pitchFamily="49" charset="-127"/>
              </a:rPr>
              <a:t>[0], </a:t>
            </a:r>
            <a:r>
              <a:rPr lang="en-US" altLang="zh-TW" sz="1200" dirty="0" err="1" smtClean="0">
                <a:solidFill>
                  <a:srgbClr val="FF0000"/>
                </a:solidFill>
                <a:latin typeface="BatangChe" pitchFamily="49" charset="-127"/>
                <a:ea typeface="BatangChe" pitchFamily="49" charset="-127"/>
              </a:rPr>
              <a:t>camPos</a:t>
            </a:r>
            <a:r>
              <a:rPr lang="en-US" altLang="zh-TW" sz="1200" dirty="0" smtClean="0">
                <a:solidFill>
                  <a:srgbClr val="FF0000"/>
                </a:solidFill>
                <a:latin typeface="BatangChe" pitchFamily="49" charset="-127"/>
                <a:ea typeface="BatangChe" pitchFamily="49" charset="-127"/>
              </a:rPr>
              <a:t>[1], </a:t>
            </a:r>
            <a:r>
              <a:rPr lang="en-US" altLang="zh-TW" sz="1200" dirty="0" err="1" smtClean="0">
                <a:solidFill>
                  <a:srgbClr val="FF0000"/>
                </a:solidFill>
                <a:latin typeface="BatangChe" pitchFamily="49" charset="-127"/>
                <a:ea typeface="BatangChe" pitchFamily="49" charset="-127"/>
              </a:rPr>
              <a:t>camPos</a:t>
            </a:r>
            <a:r>
              <a:rPr lang="en-US" altLang="zh-TW" sz="1200" dirty="0" smtClean="0">
                <a:solidFill>
                  <a:srgbClr val="FF0000"/>
                </a:solidFill>
                <a:latin typeface="BatangChe" pitchFamily="49" charset="-127"/>
                <a:ea typeface="BatangChe" pitchFamily="49" charset="-127"/>
              </a:rPr>
              <a:t>[2], </a:t>
            </a:r>
            <a:r>
              <a:rPr lang="en-US" altLang="zh-TW" sz="1200" dirty="0" err="1" smtClean="0">
                <a:solidFill>
                  <a:srgbClr val="FF0000"/>
                </a:solidFill>
                <a:latin typeface="BatangChe" pitchFamily="49" charset="-127"/>
                <a:ea typeface="BatangChe" pitchFamily="49" charset="-127"/>
              </a:rPr>
              <a:t>camPos</a:t>
            </a:r>
            <a:r>
              <a:rPr lang="en-US" altLang="zh-TW" sz="1200" dirty="0" smtClean="0">
                <a:solidFill>
                  <a:srgbClr val="FF0000"/>
                </a:solidFill>
                <a:latin typeface="BatangChe" pitchFamily="49" charset="-127"/>
                <a:ea typeface="BatangChe" pitchFamily="49" charset="-127"/>
              </a:rPr>
              <a:t>[0] + </a:t>
            </a:r>
            <a:r>
              <a:rPr lang="en-US" altLang="zh-TW" sz="1200" dirty="0" err="1" smtClean="0">
                <a:solidFill>
                  <a:srgbClr val="FF0000"/>
                </a:solidFill>
                <a:latin typeface="BatangChe" pitchFamily="49" charset="-127"/>
                <a:ea typeface="BatangChe" pitchFamily="49" charset="-127"/>
              </a:rPr>
              <a:t>camDir</a:t>
            </a:r>
            <a:r>
              <a:rPr lang="en-US" altLang="zh-TW" sz="1200" dirty="0" smtClean="0">
                <a:solidFill>
                  <a:srgbClr val="FF0000"/>
                </a:solidFill>
                <a:latin typeface="BatangChe" pitchFamily="49" charset="-127"/>
                <a:ea typeface="BatangChe" pitchFamily="49" charset="-127"/>
              </a:rPr>
              <a:t>[0], </a:t>
            </a:r>
          </a:p>
          <a:p>
            <a:r>
              <a:rPr lang="en-US" altLang="zh-TW" sz="1200" dirty="0" smtClean="0">
                <a:solidFill>
                  <a:srgbClr val="FF0000"/>
                </a:solidFill>
                <a:latin typeface="BatangChe" pitchFamily="49" charset="-127"/>
                <a:ea typeface="BatangChe" pitchFamily="49" charset="-127"/>
              </a:rPr>
              <a:t>        </a:t>
            </a:r>
            <a:r>
              <a:rPr lang="en-US" altLang="zh-TW" sz="1200" dirty="0" err="1" smtClean="0">
                <a:solidFill>
                  <a:srgbClr val="FF0000"/>
                </a:solidFill>
                <a:latin typeface="BatangChe" pitchFamily="49" charset="-127"/>
                <a:ea typeface="BatangChe" pitchFamily="49" charset="-127"/>
              </a:rPr>
              <a:t>camPos</a:t>
            </a:r>
            <a:r>
              <a:rPr lang="en-US" altLang="zh-TW" sz="1200" dirty="0" smtClean="0">
                <a:solidFill>
                  <a:srgbClr val="FF0000"/>
                </a:solidFill>
                <a:latin typeface="BatangChe" pitchFamily="49" charset="-127"/>
                <a:ea typeface="BatangChe" pitchFamily="49" charset="-127"/>
              </a:rPr>
              <a:t>[1] + </a:t>
            </a:r>
            <a:r>
              <a:rPr lang="en-US" altLang="zh-TW" sz="1200" dirty="0" err="1" smtClean="0">
                <a:solidFill>
                  <a:srgbClr val="FF0000"/>
                </a:solidFill>
                <a:latin typeface="BatangChe" pitchFamily="49" charset="-127"/>
                <a:ea typeface="BatangChe" pitchFamily="49" charset="-127"/>
              </a:rPr>
              <a:t>camDir</a:t>
            </a:r>
            <a:r>
              <a:rPr lang="en-US" altLang="zh-TW" sz="1200" dirty="0" smtClean="0">
                <a:solidFill>
                  <a:srgbClr val="FF0000"/>
                </a:solidFill>
                <a:latin typeface="BatangChe" pitchFamily="49" charset="-127"/>
                <a:ea typeface="BatangChe" pitchFamily="49" charset="-127"/>
              </a:rPr>
              <a:t>[1], </a:t>
            </a:r>
            <a:r>
              <a:rPr lang="en-US" altLang="zh-TW" sz="1200" dirty="0" err="1" smtClean="0">
                <a:solidFill>
                  <a:srgbClr val="FF0000"/>
                </a:solidFill>
                <a:latin typeface="BatangChe" pitchFamily="49" charset="-127"/>
                <a:ea typeface="BatangChe" pitchFamily="49" charset="-127"/>
              </a:rPr>
              <a:t>camPos</a:t>
            </a:r>
            <a:r>
              <a:rPr lang="en-US" altLang="zh-TW" sz="1200" dirty="0" smtClean="0">
                <a:solidFill>
                  <a:srgbClr val="FF0000"/>
                </a:solidFill>
                <a:latin typeface="BatangChe" pitchFamily="49" charset="-127"/>
                <a:ea typeface="BatangChe" pitchFamily="49" charset="-127"/>
              </a:rPr>
              <a:t>[2] + </a:t>
            </a:r>
            <a:r>
              <a:rPr lang="en-US" altLang="zh-TW" sz="1200" dirty="0" err="1" smtClean="0">
                <a:solidFill>
                  <a:srgbClr val="FF0000"/>
                </a:solidFill>
                <a:latin typeface="BatangChe" pitchFamily="49" charset="-127"/>
                <a:ea typeface="BatangChe" pitchFamily="49" charset="-127"/>
              </a:rPr>
              <a:t>camDir</a:t>
            </a:r>
            <a:r>
              <a:rPr lang="en-US" altLang="zh-TW" sz="1200" dirty="0" smtClean="0">
                <a:solidFill>
                  <a:srgbClr val="FF0000"/>
                </a:solidFill>
                <a:latin typeface="BatangChe" pitchFamily="49" charset="-127"/>
                <a:ea typeface="BatangChe" pitchFamily="49" charset="-127"/>
              </a:rPr>
              <a:t>[2], </a:t>
            </a:r>
            <a:r>
              <a:rPr lang="en-US" altLang="zh-TW" sz="1200" dirty="0" err="1" smtClean="0">
                <a:solidFill>
                  <a:srgbClr val="FF0000"/>
                </a:solidFill>
                <a:latin typeface="BatangChe" pitchFamily="49" charset="-127"/>
                <a:ea typeface="BatangChe" pitchFamily="49" charset="-127"/>
              </a:rPr>
              <a:t>upDir</a:t>
            </a:r>
            <a:r>
              <a:rPr lang="en-US" altLang="zh-TW" sz="1200" dirty="0" smtClean="0">
                <a:solidFill>
                  <a:srgbClr val="FF0000"/>
                </a:solidFill>
                <a:latin typeface="BatangChe" pitchFamily="49" charset="-127"/>
                <a:ea typeface="BatangChe" pitchFamily="49" charset="-127"/>
              </a:rPr>
              <a:t>[0], </a:t>
            </a:r>
            <a:r>
              <a:rPr lang="en-US" altLang="zh-TW" sz="1200" dirty="0" err="1" smtClean="0">
                <a:solidFill>
                  <a:srgbClr val="FF0000"/>
                </a:solidFill>
                <a:latin typeface="BatangChe" pitchFamily="49" charset="-127"/>
                <a:ea typeface="BatangChe" pitchFamily="49" charset="-127"/>
              </a:rPr>
              <a:t>upDir</a:t>
            </a:r>
            <a:r>
              <a:rPr lang="en-US" altLang="zh-TW" sz="1200" dirty="0" smtClean="0">
                <a:solidFill>
                  <a:srgbClr val="FF0000"/>
                </a:solidFill>
                <a:latin typeface="BatangChe" pitchFamily="49" charset="-127"/>
                <a:ea typeface="BatangChe" pitchFamily="49" charset="-127"/>
              </a:rPr>
              <a:t>[1], </a:t>
            </a:r>
            <a:r>
              <a:rPr lang="en-US" altLang="zh-TW" sz="1200" dirty="0" err="1" smtClean="0">
                <a:solidFill>
                  <a:srgbClr val="FF0000"/>
                </a:solidFill>
                <a:latin typeface="BatangChe" pitchFamily="49" charset="-127"/>
                <a:ea typeface="BatangChe" pitchFamily="49" charset="-127"/>
              </a:rPr>
              <a:t>upDir</a:t>
            </a:r>
            <a:r>
              <a:rPr lang="en-US" altLang="zh-TW" sz="1200" dirty="0" smtClean="0">
                <a:solidFill>
                  <a:srgbClr val="FF0000"/>
                </a:solidFill>
                <a:latin typeface="BatangChe" pitchFamily="49" charset="-127"/>
                <a:ea typeface="BatangChe" pitchFamily="49" charset="-127"/>
              </a:rPr>
              <a:t>[2]);</a:t>
            </a:r>
          </a:p>
          <a:p>
            <a:r>
              <a:rPr lang="en-US" altLang="zh-TW" sz="1200" dirty="0" smtClean="0">
                <a:latin typeface="BatangChe" pitchFamily="49" charset="-127"/>
                <a:ea typeface="BatangChe" pitchFamily="49" charset="-127"/>
              </a:rPr>
              <a:t>    }</a:t>
            </a:r>
          </a:p>
          <a:p>
            <a:r>
              <a:rPr lang="en-US" altLang="zh-TW" sz="1200" dirty="0" smtClean="0">
                <a:latin typeface="BatangChe" pitchFamily="49" charset="-127"/>
                <a:ea typeface="BatangChe" pitchFamily="49" charset="-127"/>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357167"/>
            <a:ext cx="8229600" cy="5797572"/>
          </a:xfrm>
        </p:spPr>
        <p:txBody>
          <a:bodyPr/>
          <a:lstStyle/>
          <a:p>
            <a:pPr lvl="2"/>
            <a:r>
              <a:rPr lang="zh-TW" altLang="en-US" dirty="0" smtClean="0"/>
              <a:t>成員函數：</a:t>
            </a:r>
            <a:endParaRPr lang="en-US" altLang="zh-TW" dirty="0" smtClean="0"/>
          </a:p>
          <a:p>
            <a:pPr lvl="3"/>
            <a:r>
              <a:rPr lang="zh-TW" altLang="en-US" dirty="0" smtClean="0"/>
              <a:t>建構函數：</a:t>
            </a:r>
            <a:endParaRPr lang="en-US" altLang="zh-TW" dirty="0" smtClean="0"/>
          </a:p>
          <a:p>
            <a:pPr lvl="2"/>
            <a:endParaRPr lang="en-US" altLang="zh-TW" dirty="0" smtClean="0"/>
          </a:p>
          <a:p>
            <a:pPr lvl="3"/>
            <a:endParaRPr lang="en-US" altLang="zh-TW" dirty="0" smtClean="0"/>
          </a:p>
          <a:p>
            <a:pPr lvl="3"/>
            <a:endParaRPr lang="en-US" altLang="zh-TW" dirty="0" smtClean="0"/>
          </a:p>
          <a:p>
            <a:pPr lvl="3"/>
            <a:endParaRPr lang="en-US" altLang="zh-TW" dirty="0" smtClean="0"/>
          </a:p>
          <a:p>
            <a:pPr lvl="3"/>
            <a:r>
              <a:rPr lang="en-US" altLang="zh-TW" dirty="0" err="1" smtClean="0"/>
              <a:t>ReduceToUint</a:t>
            </a:r>
            <a:r>
              <a:rPr lang="zh-TW" altLang="en-US" dirty="0" smtClean="0"/>
              <a:t>函數：</a:t>
            </a:r>
            <a:endParaRPr lang="zh-TW" altLang="en-US" dirty="0"/>
          </a:p>
        </p:txBody>
      </p:sp>
      <p:sp>
        <p:nvSpPr>
          <p:cNvPr id="4" name="投影片編號版面配置區 3"/>
          <p:cNvSpPr>
            <a:spLocks noGrp="1"/>
          </p:cNvSpPr>
          <p:nvPr>
            <p:ph type="sldNum" sz="quarter" idx="12"/>
          </p:nvPr>
        </p:nvSpPr>
        <p:spPr/>
        <p:txBody>
          <a:bodyPr/>
          <a:lstStyle/>
          <a:p>
            <a:fld id="{27207C00-BE8D-4B81-AB28-04AA0221EAC8}" type="slidenum">
              <a:rPr lang="zh-TW" altLang="en-US" smtClean="0"/>
              <a:pPr/>
              <a:t>49</a:t>
            </a:fld>
            <a:endParaRPr lang="zh-TW" altLang="en-US"/>
          </a:p>
        </p:txBody>
      </p:sp>
      <p:sp>
        <p:nvSpPr>
          <p:cNvPr id="5" name="矩形 4"/>
          <p:cNvSpPr/>
          <p:nvPr/>
        </p:nvSpPr>
        <p:spPr>
          <a:xfrm>
            <a:off x="1714480" y="1214422"/>
            <a:ext cx="6715172" cy="1428760"/>
          </a:xfrm>
          <a:prstGeom prst="rect">
            <a:avLst/>
          </a:prstGeom>
          <a:solidFill>
            <a:srgbClr val="FFFF99"/>
          </a:solidFill>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r>
              <a:rPr lang="en-US" altLang="zh-TW" sz="1200" dirty="0" smtClean="0">
                <a:latin typeface="BatangChe" pitchFamily="49" charset="-127"/>
                <a:ea typeface="BatangChe" pitchFamily="49" charset="-127"/>
              </a:rPr>
              <a:t>public Camera()</a:t>
            </a:r>
          </a:p>
          <a:p>
            <a:r>
              <a:rPr lang="en-US" altLang="zh-TW" sz="1200" dirty="0" smtClean="0">
                <a:latin typeface="BatangChe" pitchFamily="49" charset="-127"/>
                <a:ea typeface="BatangChe" pitchFamily="49" charset="-127"/>
              </a:rPr>
              <a:t>{</a:t>
            </a:r>
          </a:p>
          <a:p>
            <a:r>
              <a:rPr lang="en-US" altLang="zh-TW" sz="1200" dirty="0" smtClean="0">
                <a:latin typeface="BatangChe" pitchFamily="49" charset="-127"/>
                <a:ea typeface="BatangChe" pitchFamily="49" charset="-127"/>
              </a:rPr>
              <a:t>    </a:t>
            </a:r>
            <a:r>
              <a:rPr lang="en-US" altLang="zh-TW" sz="1200" dirty="0" err="1" smtClean="0">
                <a:latin typeface="BatangChe" pitchFamily="49" charset="-127"/>
                <a:ea typeface="BatangChe" pitchFamily="49" charset="-127"/>
              </a:rPr>
              <a:t>camPos</a:t>
            </a:r>
            <a:r>
              <a:rPr lang="en-US" altLang="zh-TW" sz="1200" dirty="0" smtClean="0">
                <a:latin typeface="BatangChe" pitchFamily="49" charset="-127"/>
                <a:ea typeface="BatangChe" pitchFamily="49" charset="-127"/>
              </a:rPr>
              <a:t>[0] = 0.0;  </a:t>
            </a:r>
            <a:r>
              <a:rPr lang="en-US" altLang="zh-TW" sz="1200" dirty="0" err="1" smtClean="0">
                <a:latin typeface="BatangChe" pitchFamily="49" charset="-127"/>
                <a:ea typeface="BatangChe" pitchFamily="49" charset="-127"/>
              </a:rPr>
              <a:t>camPos</a:t>
            </a:r>
            <a:r>
              <a:rPr lang="en-US" altLang="zh-TW" sz="1200" dirty="0" smtClean="0">
                <a:latin typeface="BatangChe" pitchFamily="49" charset="-127"/>
                <a:ea typeface="BatangChe" pitchFamily="49" charset="-127"/>
              </a:rPr>
              <a:t>[1] = 0.0; </a:t>
            </a:r>
            <a:r>
              <a:rPr lang="en-US" altLang="zh-TW" sz="1200" dirty="0" err="1" smtClean="0">
                <a:latin typeface="BatangChe" pitchFamily="49" charset="-127"/>
                <a:ea typeface="BatangChe" pitchFamily="49" charset="-127"/>
              </a:rPr>
              <a:t>camPos</a:t>
            </a:r>
            <a:r>
              <a:rPr lang="en-US" altLang="zh-TW" sz="1200" dirty="0" smtClean="0">
                <a:latin typeface="BatangChe" pitchFamily="49" charset="-127"/>
                <a:ea typeface="BatangChe" pitchFamily="49" charset="-127"/>
              </a:rPr>
              <a:t>[2] = 0.0;</a:t>
            </a:r>
          </a:p>
          <a:p>
            <a:r>
              <a:rPr lang="en-US" altLang="zh-TW" sz="1200" dirty="0" smtClean="0">
                <a:latin typeface="BatangChe" pitchFamily="49" charset="-127"/>
                <a:ea typeface="BatangChe" pitchFamily="49" charset="-127"/>
              </a:rPr>
              <a:t>    </a:t>
            </a:r>
            <a:r>
              <a:rPr lang="en-US" altLang="zh-TW" sz="1200" dirty="0" err="1" smtClean="0">
                <a:latin typeface="BatangChe" pitchFamily="49" charset="-127"/>
                <a:ea typeface="BatangChe" pitchFamily="49" charset="-127"/>
              </a:rPr>
              <a:t>camDir</a:t>
            </a:r>
            <a:r>
              <a:rPr lang="en-US" altLang="zh-TW" sz="1200" dirty="0" smtClean="0">
                <a:latin typeface="BatangChe" pitchFamily="49" charset="-127"/>
                <a:ea typeface="BatangChe" pitchFamily="49" charset="-127"/>
              </a:rPr>
              <a:t>[0] = 0.0;  </a:t>
            </a:r>
            <a:r>
              <a:rPr lang="en-US" altLang="zh-TW" sz="1200" dirty="0" err="1" smtClean="0">
                <a:latin typeface="BatangChe" pitchFamily="49" charset="-127"/>
                <a:ea typeface="BatangChe" pitchFamily="49" charset="-127"/>
              </a:rPr>
              <a:t>camDir</a:t>
            </a:r>
            <a:r>
              <a:rPr lang="en-US" altLang="zh-TW" sz="1200" dirty="0" smtClean="0">
                <a:latin typeface="BatangChe" pitchFamily="49" charset="-127"/>
                <a:ea typeface="BatangChe" pitchFamily="49" charset="-127"/>
              </a:rPr>
              <a:t>[1] = 0.0; </a:t>
            </a:r>
            <a:r>
              <a:rPr lang="en-US" altLang="zh-TW" sz="1200" dirty="0" err="1" smtClean="0">
                <a:latin typeface="BatangChe" pitchFamily="49" charset="-127"/>
                <a:ea typeface="BatangChe" pitchFamily="49" charset="-127"/>
              </a:rPr>
              <a:t>camDir</a:t>
            </a:r>
            <a:r>
              <a:rPr lang="en-US" altLang="zh-TW" sz="1200" dirty="0" smtClean="0">
                <a:latin typeface="BatangChe" pitchFamily="49" charset="-127"/>
                <a:ea typeface="BatangChe" pitchFamily="49" charset="-127"/>
              </a:rPr>
              <a:t>[2] = -1.0;</a:t>
            </a:r>
          </a:p>
          <a:p>
            <a:r>
              <a:rPr lang="en-US" altLang="zh-TW" sz="1200" dirty="0" smtClean="0">
                <a:latin typeface="BatangChe" pitchFamily="49" charset="-127"/>
                <a:ea typeface="BatangChe" pitchFamily="49" charset="-127"/>
              </a:rPr>
              <a:t>    </a:t>
            </a:r>
            <a:r>
              <a:rPr lang="en-US" altLang="zh-TW" sz="1200" dirty="0" err="1" smtClean="0">
                <a:latin typeface="BatangChe" pitchFamily="49" charset="-127"/>
                <a:ea typeface="BatangChe" pitchFamily="49" charset="-127"/>
              </a:rPr>
              <a:t>upDir</a:t>
            </a:r>
            <a:r>
              <a:rPr lang="en-US" altLang="zh-TW" sz="1200" dirty="0" smtClean="0">
                <a:latin typeface="BatangChe" pitchFamily="49" charset="-127"/>
                <a:ea typeface="BatangChe" pitchFamily="49" charset="-127"/>
              </a:rPr>
              <a:t>[0] = 0.0; </a:t>
            </a:r>
            <a:r>
              <a:rPr lang="en-US" altLang="zh-TW" sz="1200" dirty="0" err="1" smtClean="0">
                <a:latin typeface="BatangChe" pitchFamily="49" charset="-127"/>
                <a:ea typeface="BatangChe" pitchFamily="49" charset="-127"/>
              </a:rPr>
              <a:t>upDir</a:t>
            </a:r>
            <a:r>
              <a:rPr lang="en-US" altLang="zh-TW" sz="1200" dirty="0" smtClean="0">
                <a:latin typeface="BatangChe" pitchFamily="49" charset="-127"/>
                <a:ea typeface="BatangChe" pitchFamily="49" charset="-127"/>
              </a:rPr>
              <a:t>[1] = 1.0; </a:t>
            </a:r>
            <a:r>
              <a:rPr lang="en-US" altLang="zh-TW" sz="1200" dirty="0" err="1" smtClean="0">
                <a:latin typeface="BatangChe" pitchFamily="49" charset="-127"/>
                <a:ea typeface="BatangChe" pitchFamily="49" charset="-127"/>
              </a:rPr>
              <a:t>upDir</a:t>
            </a:r>
            <a:r>
              <a:rPr lang="en-US" altLang="zh-TW" sz="1200" dirty="0" smtClean="0">
                <a:latin typeface="BatangChe" pitchFamily="49" charset="-127"/>
                <a:ea typeface="BatangChe" pitchFamily="49" charset="-127"/>
              </a:rPr>
              <a:t>[2] = 0.0;</a:t>
            </a:r>
          </a:p>
          <a:p>
            <a:r>
              <a:rPr lang="en-US" altLang="zh-TW" sz="1200" dirty="0" smtClean="0">
                <a:latin typeface="BatangChe" pitchFamily="49" charset="-127"/>
                <a:ea typeface="BatangChe" pitchFamily="49" charset="-127"/>
              </a:rPr>
              <a:t>}</a:t>
            </a:r>
          </a:p>
        </p:txBody>
      </p:sp>
      <p:sp>
        <p:nvSpPr>
          <p:cNvPr id="6" name="矩形 5"/>
          <p:cNvSpPr/>
          <p:nvPr/>
        </p:nvSpPr>
        <p:spPr>
          <a:xfrm>
            <a:off x="1714480" y="3143248"/>
            <a:ext cx="6715172" cy="2786082"/>
          </a:xfrm>
          <a:prstGeom prst="rect">
            <a:avLst/>
          </a:prstGeom>
          <a:solidFill>
            <a:srgbClr val="FFFF99"/>
          </a:solidFill>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r>
              <a:rPr lang="en-US" altLang="zh-TW" sz="1200" dirty="0" smtClean="0">
                <a:latin typeface="BatangChe" pitchFamily="49" charset="-127"/>
                <a:ea typeface="BatangChe" pitchFamily="49" charset="-127"/>
              </a:rPr>
              <a:t>private void </a:t>
            </a:r>
            <a:r>
              <a:rPr lang="en-US" altLang="zh-TW" sz="1200" dirty="0" err="1" smtClean="0">
                <a:latin typeface="BatangChe" pitchFamily="49" charset="-127"/>
                <a:ea typeface="BatangChe" pitchFamily="49" charset="-127"/>
              </a:rPr>
              <a:t>ReduceToUnit</a:t>
            </a:r>
            <a:r>
              <a:rPr lang="en-US" altLang="zh-TW" sz="1200" dirty="0" smtClean="0">
                <a:latin typeface="BatangChe" pitchFamily="49" charset="-127"/>
                <a:ea typeface="BatangChe" pitchFamily="49" charset="-127"/>
              </a:rPr>
              <a:t>(double[] vector)</a:t>
            </a:r>
          </a:p>
          <a:p>
            <a:r>
              <a:rPr lang="en-US" altLang="zh-TW" sz="1200" dirty="0" smtClean="0">
                <a:latin typeface="BatangChe" pitchFamily="49" charset="-127"/>
                <a:ea typeface="BatangChe" pitchFamily="49" charset="-127"/>
              </a:rPr>
              <a:t>{</a:t>
            </a:r>
          </a:p>
          <a:p>
            <a:r>
              <a:rPr lang="en-US" altLang="zh-TW" sz="1200" dirty="0" smtClean="0">
                <a:latin typeface="BatangChe" pitchFamily="49" charset="-127"/>
                <a:ea typeface="BatangChe" pitchFamily="49" charset="-127"/>
              </a:rPr>
              <a:t>    double length;</a:t>
            </a:r>
          </a:p>
          <a:p>
            <a:endParaRPr lang="en-US" altLang="zh-TW" sz="1200" dirty="0" smtClean="0">
              <a:latin typeface="BatangChe" pitchFamily="49" charset="-127"/>
              <a:ea typeface="BatangChe" pitchFamily="49" charset="-127"/>
            </a:endParaRPr>
          </a:p>
          <a:p>
            <a:r>
              <a:rPr lang="en-US" altLang="zh-TW" sz="1200" dirty="0" smtClean="0">
                <a:latin typeface="BatangChe" pitchFamily="49" charset="-127"/>
                <a:ea typeface="BatangChe" pitchFamily="49" charset="-127"/>
              </a:rPr>
              <a:t>    length = </a:t>
            </a:r>
            <a:r>
              <a:rPr lang="en-US" altLang="zh-TW" sz="1200" dirty="0" err="1" smtClean="0">
                <a:latin typeface="BatangChe" pitchFamily="49" charset="-127"/>
                <a:ea typeface="BatangChe" pitchFamily="49" charset="-127"/>
              </a:rPr>
              <a:t>Math.Sqrt</a:t>
            </a:r>
            <a:r>
              <a:rPr lang="en-US" altLang="zh-TW" sz="1200" dirty="0" smtClean="0">
                <a:latin typeface="BatangChe" pitchFamily="49" charset="-127"/>
                <a:ea typeface="BatangChe" pitchFamily="49" charset="-127"/>
              </a:rPr>
              <a:t>((vector[0] * vector[0]) + (vector[1] * vector[1]) + </a:t>
            </a:r>
          </a:p>
          <a:p>
            <a:r>
              <a:rPr lang="en-US" altLang="zh-TW" sz="1200" dirty="0" smtClean="0">
                <a:latin typeface="BatangChe" pitchFamily="49" charset="-127"/>
                <a:ea typeface="BatangChe" pitchFamily="49" charset="-127"/>
              </a:rPr>
              <a:t>                       (vector[2] * vector[2]));</a:t>
            </a:r>
          </a:p>
          <a:p>
            <a:endParaRPr lang="en-US" altLang="zh-TW" sz="1200" dirty="0" smtClean="0">
              <a:latin typeface="BatangChe" pitchFamily="49" charset="-127"/>
              <a:ea typeface="BatangChe" pitchFamily="49" charset="-127"/>
            </a:endParaRPr>
          </a:p>
          <a:p>
            <a:r>
              <a:rPr lang="en-US" altLang="zh-TW" sz="1200" dirty="0" smtClean="0">
                <a:latin typeface="BatangChe" pitchFamily="49" charset="-127"/>
                <a:ea typeface="BatangChe" pitchFamily="49" charset="-127"/>
              </a:rPr>
              <a:t>    if (length == 0.0f) length = 1.0f;</a:t>
            </a:r>
          </a:p>
          <a:p>
            <a:endParaRPr lang="en-US" altLang="zh-TW" sz="1200" dirty="0" smtClean="0">
              <a:latin typeface="BatangChe" pitchFamily="49" charset="-127"/>
              <a:ea typeface="BatangChe" pitchFamily="49" charset="-127"/>
            </a:endParaRPr>
          </a:p>
          <a:p>
            <a:r>
              <a:rPr lang="en-US" altLang="zh-TW" sz="1200" dirty="0" smtClean="0">
                <a:latin typeface="BatangChe" pitchFamily="49" charset="-127"/>
                <a:ea typeface="BatangChe" pitchFamily="49" charset="-127"/>
              </a:rPr>
              <a:t>    vector[0] /= length;</a:t>
            </a:r>
          </a:p>
          <a:p>
            <a:r>
              <a:rPr lang="en-US" altLang="zh-TW" sz="1200" dirty="0" smtClean="0">
                <a:latin typeface="BatangChe" pitchFamily="49" charset="-127"/>
                <a:ea typeface="BatangChe" pitchFamily="49" charset="-127"/>
              </a:rPr>
              <a:t>    vector[1] /= length;</a:t>
            </a:r>
          </a:p>
          <a:p>
            <a:r>
              <a:rPr lang="en-US" altLang="zh-TW" sz="1200" dirty="0" smtClean="0">
                <a:latin typeface="BatangChe" pitchFamily="49" charset="-127"/>
                <a:ea typeface="BatangChe" pitchFamily="49" charset="-127"/>
              </a:rPr>
              <a:t>    vector[2] /= length;</a:t>
            </a:r>
          </a:p>
          <a:p>
            <a:r>
              <a:rPr lang="en-US" altLang="zh-TW" sz="1200" dirty="0" smtClean="0">
                <a:latin typeface="BatangChe" pitchFamily="49" charset="-127"/>
                <a:ea typeface="BatangChe" pitchFamily="49" charset="-127"/>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357166"/>
            <a:ext cx="8229600" cy="5797573"/>
          </a:xfrm>
        </p:spPr>
        <p:txBody>
          <a:bodyPr/>
          <a:lstStyle/>
          <a:p>
            <a:pPr lvl="1"/>
            <a:r>
              <a:rPr lang="zh-TW" altLang="en-US" dirty="0" smtClean="0"/>
              <a:t>像素的放大與縮小：</a:t>
            </a:r>
            <a:endParaRPr lang="en-US" altLang="zh-TW" dirty="0" smtClean="0"/>
          </a:p>
          <a:p>
            <a:pPr lvl="2"/>
            <a:r>
              <a:rPr lang="zh-TW" altLang="en-US" dirty="0" smtClean="0"/>
              <a:t>由於螢幕上的每個像素具有固定大小，因此對應到紋理圖片時不是一個點，而是一個四邊形</a:t>
            </a:r>
            <a:endParaRPr lang="en-US" altLang="zh-TW" dirty="0" smtClean="0"/>
          </a:p>
          <a:p>
            <a:pPr lvl="2"/>
            <a:r>
              <a:rPr lang="zh-TW" altLang="en-US" dirty="0" smtClean="0"/>
              <a:t>此四邊形的範圍可能佔據數個紋理座標的顏色，亦可能不佔據任何一個紋理點，因此在計算貼圖的顏色時必須考慮一個區域內的顏色或是其周圍點的顏色</a:t>
            </a:r>
            <a:endParaRPr lang="en-US" altLang="zh-TW" dirty="0" smtClean="0"/>
          </a:p>
          <a:p>
            <a:pPr lvl="2"/>
            <a:endParaRPr lang="en-US" altLang="zh-TW" dirty="0" smtClean="0"/>
          </a:p>
          <a:p>
            <a:pPr lvl="2"/>
            <a:endParaRPr lang="en-US" altLang="zh-TW" dirty="0" smtClean="0"/>
          </a:p>
        </p:txBody>
      </p:sp>
      <p:sp>
        <p:nvSpPr>
          <p:cNvPr id="4" name="投影片編號版面配置區 3"/>
          <p:cNvSpPr>
            <a:spLocks noGrp="1"/>
          </p:cNvSpPr>
          <p:nvPr>
            <p:ph type="sldNum" sz="quarter" idx="12"/>
          </p:nvPr>
        </p:nvSpPr>
        <p:spPr>
          <a:xfrm>
            <a:off x="6581804" y="6107969"/>
            <a:ext cx="2133600" cy="476250"/>
          </a:xfrm>
        </p:spPr>
        <p:txBody>
          <a:bodyPr/>
          <a:lstStyle/>
          <a:p>
            <a:fld id="{27207C00-BE8D-4B81-AB28-04AA0221EAC8}" type="slidenum">
              <a:rPr lang="zh-TW" altLang="en-US" smtClean="0"/>
              <a:pPr/>
              <a:t>5</a:t>
            </a:fld>
            <a:endParaRPr lang="zh-TW" altLang="en-US" dirty="0"/>
          </a:p>
        </p:txBody>
      </p:sp>
      <p:pic>
        <p:nvPicPr>
          <p:cNvPr id="29" name="圖片 28" descr="0temp.jpg"/>
          <p:cNvPicPr>
            <a:picLocks noChangeAspect="1"/>
          </p:cNvPicPr>
          <p:nvPr/>
        </p:nvPicPr>
        <p:blipFill>
          <a:blip r:embed="rId2" cstate="print"/>
          <a:stretch>
            <a:fillRect/>
          </a:stretch>
        </p:blipFill>
        <p:spPr>
          <a:xfrm>
            <a:off x="1885960" y="3840681"/>
            <a:ext cx="2071702" cy="1731459"/>
          </a:xfrm>
          <a:prstGeom prst="rect">
            <a:avLst/>
          </a:prstGeom>
        </p:spPr>
      </p:pic>
      <p:sp>
        <p:nvSpPr>
          <p:cNvPr id="30" name="矩形 29"/>
          <p:cNvSpPr/>
          <p:nvPr/>
        </p:nvSpPr>
        <p:spPr>
          <a:xfrm>
            <a:off x="2196764" y="4714884"/>
            <a:ext cx="108000" cy="108000"/>
          </a:xfrm>
          <a:prstGeom prst="rect">
            <a:avLst/>
          </a:prstGeom>
          <a:no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pic>
        <p:nvPicPr>
          <p:cNvPr id="31" name="圖片 30" descr="0temp.jpg"/>
          <p:cNvPicPr>
            <a:picLocks noChangeAspect="1"/>
          </p:cNvPicPr>
          <p:nvPr/>
        </p:nvPicPr>
        <p:blipFill>
          <a:blip r:embed="rId3" cstate="print"/>
          <a:stretch>
            <a:fillRect/>
          </a:stretch>
        </p:blipFill>
        <p:spPr>
          <a:xfrm>
            <a:off x="5243546" y="3071810"/>
            <a:ext cx="2428892" cy="1241235"/>
          </a:xfrm>
          <a:prstGeom prst="rect">
            <a:avLst/>
          </a:prstGeom>
        </p:spPr>
      </p:pic>
      <p:sp>
        <p:nvSpPr>
          <p:cNvPr id="32" name="手繪多邊形 31"/>
          <p:cNvSpPr/>
          <p:nvPr/>
        </p:nvSpPr>
        <p:spPr>
          <a:xfrm rot="-1800000">
            <a:off x="5552140" y="3252460"/>
            <a:ext cx="458352" cy="427311"/>
          </a:xfrm>
          <a:custGeom>
            <a:avLst/>
            <a:gdLst>
              <a:gd name="connsiteX0" fmla="*/ 0 w 500066"/>
              <a:gd name="connsiteY0" fmla="*/ 0 h 357190"/>
              <a:gd name="connsiteX1" fmla="*/ 500066 w 500066"/>
              <a:gd name="connsiteY1" fmla="*/ 0 h 357190"/>
              <a:gd name="connsiteX2" fmla="*/ 500066 w 500066"/>
              <a:gd name="connsiteY2" fmla="*/ 357190 h 357190"/>
              <a:gd name="connsiteX3" fmla="*/ 0 w 500066"/>
              <a:gd name="connsiteY3" fmla="*/ 357190 h 357190"/>
              <a:gd name="connsiteX4" fmla="*/ 0 w 500066"/>
              <a:gd name="connsiteY4" fmla="*/ 0 h 357190"/>
              <a:gd name="connsiteX0" fmla="*/ 0 w 511364"/>
              <a:gd name="connsiteY0" fmla="*/ 94724 h 451914"/>
              <a:gd name="connsiteX1" fmla="*/ 511364 w 511364"/>
              <a:gd name="connsiteY1" fmla="*/ 0 h 451914"/>
              <a:gd name="connsiteX2" fmla="*/ 500066 w 511364"/>
              <a:gd name="connsiteY2" fmla="*/ 451914 h 451914"/>
              <a:gd name="connsiteX3" fmla="*/ 0 w 511364"/>
              <a:gd name="connsiteY3" fmla="*/ 451914 h 451914"/>
              <a:gd name="connsiteX4" fmla="*/ 0 w 511364"/>
              <a:gd name="connsiteY4" fmla="*/ 94724 h 451914"/>
              <a:gd name="connsiteX0" fmla="*/ 0 w 636503"/>
              <a:gd name="connsiteY0" fmla="*/ 94724 h 516222"/>
              <a:gd name="connsiteX1" fmla="*/ 511364 w 636503"/>
              <a:gd name="connsiteY1" fmla="*/ 0 h 516222"/>
              <a:gd name="connsiteX2" fmla="*/ 636503 w 636503"/>
              <a:gd name="connsiteY2" fmla="*/ 516222 h 516222"/>
              <a:gd name="connsiteX3" fmla="*/ 0 w 636503"/>
              <a:gd name="connsiteY3" fmla="*/ 451914 h 516222"/>
              <a:gd name="connsiteX4" fmla="*/ 0 w 636503"/>
              <a:gd name="connsiteY4" fmla="*/ 94724 h 516222"/>
              <a:gd name="connsiteX0" fmla="*/ 0 w 636503"/>
              <a:gd name="connsiteY0" fmla="*/ 94724 h 516222"/>
              <a:gd name="connsiteX1" fmla="*/ 511364 w 636503"/>
              <a:gd name="connsiteY1" fmla="*/ 0 h 516222"/>
              <a:gd name="connsiteX2" fmla="*/ 636503 w 636503"/>
              <a:gd name="connsiteY2" fmla="*/ 516222 h 516222"/>
              <a:gd name="connsiteX3" fmla="*/ 57596 w 636503"/>
              <a:gd name="connsiteY3" fmla="*/ 427311 h 516222"/>
              <a:gd name="connsiteX4" fmla="*/ 0 w 636503"/>
              <a:gd name="connsiteY4" fmla="*/ 94724 h 516222"/>
              <a:gd name="connsiteX0" fmla="*/ 29187 w 578907"/>
              <a:gd name="connsiteY0" fmla="*/ 144828 h 516222"/>
              <a:gd name="connsiteX1" fmla="*/ 453768 w 578907"/>
              <a:gd name="connsiteY1" fmla="*/ 0 h 516222"/>
              <a:gd name="connsiteX2" fmla="*/ 578907 w 578907"/>
              <a:gd name="connsiteY2" fmla="*/ 516222 h 516222"/>
              <a:gd name="connsiteX3" fmla="*/ 0 w 578907"/>
              <a:gd name="connsiteY3" fmla="*/ 427311 h 516222"/>
              <a:gd name="connsiteX4" fmla="*/ 29187 w 578907"/>
              <a:gd name="connsiteY4" fmla="*/ 144828 h 516222"/>
              <a:gd name="connsiteX0" fmla="*/ 29187 w 458352"/>
              <a:gd name="connsiteY0" fmla="*/ 144828 h 427311"/>
              <a:gd name="connsiteX1" fmla="*/ 453768 w 458352"/>
              <a:gd name="connsiteY1" fmla="*/ 0 h 427311"/>
              <a:gd name="connsiteX2" fmla="*/ 458352 w 458352"/>
              <a:gd name="connsiteY2" fmla="*/ 374300 h 427311"/>
              <a:gd name="connsiteX3" fmla="*/ 0 w 458352"/>
              <a:gd name="connsiteY3" fmla="*/ 427311 h 427311"/>
              <a:gd name="connsiteX4" fmla="*/ 29187 w 458352"/>
              <a:gd name="connsiteY4" fmla="*/ 144828 h 42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352" h="427311">
                <a:moveTo>
                  <a:pt x="29187" y="144828"/>
                </a:moveTo>
                <a:lnTo>
                  <a:pt x="453768" y="0"/>
                </a:lnTo>
                <a:lnTo>
                  <a:pt x="458352" y="374300"/>
                </a:lnTo>
                <a:lnTo>
                  <a:pt x="0" y="427311"/>
                </a:lnTo>
                <a:lnTo>
                  <a:pt x="29187" y="144828"/>
                </a:lnTo>
                <a:close/>
              </a:path>
            </a:pathLst>
          </a:custGeom>
          <a:no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3" name="手繪多邊形 32"/>
          <p:cNvSpPr/>
          <p:nvPr/>
        </p:nvSpPr>
        <p:spPr>
          <a:xfrm>
            <a:off x="2312456" y="3334209"/>
            <a:ext cx="3269293" cy="1382039"/>
          </a:xfrm>
          <a:custGeom>
            <a:avLst/>
            <a:gdLst>
              <a:gd name="connsiteX0" fmla="*/ 0 w 3269293"/>
              <a:gd name="connsiteY0" fmla="*/ 1382039 h 1382039"/>
              <a:gd name="connsiteX1" fmla="*/ 1340285 w 3269293"/>
              <a:gd name="connsiteY1" fmla="*/ 204592 h 1382039"/>
              <a:gd name="connsiteX2" fmla="*/ 3269293 w 3269293"/>
              <a:gd name="connsiteY2" fmla="*/ 154488 h 1382039"/>
            </a:gdLst>
            <a:ahLst/>
            <a:cxnLst>
              <a:cxn ang="0">
                <a:pos x="connsiteX0" y="connsiteY0"/>
              </a:cxn>
              <a:cxn ang="0">
                <a:pos x="connsiteX1" y="connsiteY1"/>
              </a:cxn>
              <a:cxn ang="0">
                <a:pos x="connsiteX2" y="connsiteY2"/>
              </a:cxn>
            </a:cxnLst>
            <a:rect l="l" t="t" r="r" b="b"/>
            <a:pathLst>
              <a:path w="3269293" h="1382039">
                <a:moveTo>
                  <a:pt x="0" y="1382039"/>
                </a:moveTo>
                <a:cubicBezTo>
                  <a:pt x="397701" y="895611"/>
                  <a:pt x="795403" y="409184"/>
                  <a:pt x="1340285" y="204592"/>
                </a:cubicBezTo>
                <a:cubicBezTo>
                  <a:pt x="1885167" y="0"/>
                  <a:pt x="2577230" y="77244"/>
                  <a:pt x="3269293" y="154488"/>
                </a:cubicBezTo>
              </a:path>
            </a:pathLst>
          </a:custGeom>
          <a:ln>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4" name="矩形 33"/>
          <p:cNvSpPr/>
          <p:nvPr/>
        </p:nvSpPr>
        <p:spPr>
          <a:xfrm>
            <a:off x="5803810" y="4786322"/>
            <a:ext cx="720000" cy="720000"/>
          </a:xfrm>
          <a:prstGeom prst="rect">
            <a:avLst/>
          </a:prstGeom>
          <a:solidFill>
            <a:srgbClr val="275169"/>
          </a:solidFill>
          <a:ln>
            <a:solidFill>
              <a:srgbClr val="FF00FF"/>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5" name="矩形 34"/>
          <p:cNvSpPr/>
          <p:nvPr/>
        </p:nvSpPr>
        <p:spPr>
          <a:xfrm>
            <a:off x="6523810" y="4786322"/>
            <a:ext cx="720000" cy="720000"/>
          </a:xfrm>
          <a:prstGeom prst="rect">
            <a:avLst/>
          </a:prstGeom>
          <a:solidFill>
            <a:srgbClr val="277069"/>
          </a:solidFill>
          <a:ln>
            <a:solidFill>
              <a:srgbClr val="FF00FF"/>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6" name="矩形 35"/>
          <p:cNvSpPr/>
          <p:nvPr/>
        </p:nvSpPr>
        <p:spPr>
          <a:xfrm>
            <a:off x="5809430" y="5500702"/>
            <a:ext cx="720000" cy="720000"/>
          </a:xfrm>
          <a:prstGeom prst="rect">
            <a:avLst/>
          </a:prstGeom>
          <a:solidFill>
            <a:srgbClr val="3C5870"/>
          </a:solidFill>
          <a:ln>
            <a:solidFill>
              <a:srgbClr val="FF00FF"/>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7" name="矩形 36"/>
          <p:cNvSpPr/>
          <p:nvPr/>
        </p:nvSpPr>
        <p:spPr>
          <a:xfrm>
            <a:off x="6523810" y="5500702"/>
            <a:ext cx="720000" cy="720000"/>
          </a:xfrm>
          <a:prstGeom prst="rect">
            <a:avLst/>
          </a:prstGeom>
          <a:solidFill>
            <a:srgbClr val="276470"/>
          </a:solidFill>
          <a:ln>
            <a:solidFill>
              <a:srgbClr val="FF00FF"/>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8" name="橢圓 37"/>
          <p:cNvSpPr/>
          <p:nvPr/>
        </p:nvSpPr>
        <p:spPr>
          <a:xfrm>
            <a:off x="6123152" y="5093408"/>
            <a:ext cx="108000" cy="108000"/>
          </a:xfrm>
          <a:prstGeom prst="ellipse">
            <a:avLst/>
          </a:prstGeom>
          <a:solidFill>
            <a:srgbClr val="FF000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9" name="橢圓 38"/>
          <p:cNvSpPr/>
          <p:nvPr/>
        </p:nvSpPr>
        <p:spPr>
          <a:xfrm>
            <a:off x="6840234" y="5097126"/>
            <a:ext cx="108000" cy="108000"/>
          </a:xfrm>
          <a:prstGeom prst="ellipse">
            <a:avLst/>
          </a:prstGeom>
          <a:solidFill>
            <a:srgbClr val="FF000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40" name="橢圓 39"/>
          <p:cNvSpPr/>
          <p:nvPr/>
        </p:nvSpPr>
        <p:spPr>
          <a:xfrm>
            <a:off x="6125854" y="5821330"/>
            <a:ext cx="108000" cy="108000"/>
          </a:xfrm>
          <a:prstGeom prst="ellipse">
            <a:avLst/>
          </a:prstGeom>
          <a:solidFill>
            <a:srgbClr val="FF000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41" name="橢圓 40"/>
          <p:cNvSpPr/>
          <p:nvPr/>
        </p:nvSpPr>
        <p:spPr>
          <a:xfrm>
            <a:off x="6827708" y="5855190"/>
            <a:ext cx="108000" cy="108000"/>
          </a:xfrm>
          <a:prstGeom prst="ellipse">
            <a:avLst/>
          </a:prstGeom>
          <a:solidFill>
            <a:srgbClr val="FF000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42" name="手繪多邊形 41"/>
          <p:cNvSpPr>
            <a:spLocks noChangeAspect="1"/>
          </p:cNvSpPr>
          <p:nvPr/>
        </p:nvSpPr>
        <p:spPr>
          <a:xfrm rot="-1800000">
            <a:off x="6351014" y="5320329"/>
            <a:ext cx="347536" cy="324000"/>
          </a:xfrm>
          <a:custGeom>
            <a:avLst/>
            <a:gdLst>
              <a:gd name="connsiteX0" fmla="*/ 0 w 500066"/>
              <a:gd name="connsiteY0" fmla="*/ 0 h 357190"/>
              <a:gd name="connsiteX1" fmla="*/ 500066 w 500066"/>
              <a:gd name="connsiteY1" fmla="*/ 0 h 357190"/>
              <a:gd name="connsiteX2" fmla="*/ 500066 w 500066"/>
              <a:gd name="connsiteY2" fmla="*/ 357190 h 357190"/>
              <a:gd name="connsiteX3" fmla="*/ 0 w 500066"/>
              <a:gd name="connsiteY3" fmla="*/ 357190 h 357190"/>
              <a:gd name="connsiteX4" fmla="*/ 0 w 500066"/>
              <a:gd name="connsiteY4" fmla="*/ 0 h 357190"/>
              <a:gd name="connsiteX0" fmla="*/ 0 w 511364"/>
              <a:gd name="connsiteY0" fmla="*/ 94724 h 451914"/>
              <a:gd name="connsiteX1" fmla="*/ 511364 w 511364"/>
              <a:gd name="connsiteY1" fmla="*/ 0 h 451914"/>
              <a:gd name="connsiteX2" fmla="*/ 500066 w 511364"/>
              <a:gd name="connsiteY2" fmla="*/ 451914 h 451914"/>
              <a:gd name="connsiteX3" fmla="*/ 0 w 511364"/>
              <a:gd name="connsiteY3" fmla="*/ 451914 h 451914"/>
              <a:gd name="connsiteX4" fmla="*/ 0 w 511364"/>
              <a:gd name="connsiteY4" fmla="*/ 94724 h 451914"/>
              <a:gd name="connsiteX0" fmla="*/ 0 w 636503"/>
              <a:gd name="connsiteY0" fmla="*/ 94724 h 516222"/>
              <a:gd name="connsiteX1" fmla="*/ 511364 w 636503"/>
              <a:gd name="connsiteY1" fmla="*/ 0 h 516222"/>
              <a:gd name="connsiteX2" fmla="*/ 636503 w 636503"/>
              <a:gd name="connsiteY2" fmla="*/ 516222 h 516222"/>
              <a:gd name="connsiteX3" fmla="*/ 0 w 636503"/>
              <a:gd name="connsiteY3" fmla="*/ 451914 h 516222"/>
              <a:gd name="connsiteX4" fmla="*/ 0 w 636503"/>
              <a:gd name="connsiteY4" fmla="*/ 94724 h 516222"/>
              <a:gd name="connsiteX0" fmla="*/ 0 w 636503"/>
              <a:gd name="connsiteY0" fmla="*/ 94724 h 516222"/>
              <a:gd name="connsiteX1" fmla="*/ 511364 w 636503"/>
              <a:gd name="connsiteY1" fmla="*/ 0 h 516222"/>
              <a:gd name="connsiteX2" fmla="*/ 636503 w 636503"/>
              <a:gd name="connsiteY2" fmla="*/ 516222 h 516222"/>
              <a:gd name="connsiteX3" fmla="*/ 57596 w 636503"/>
              <a:gd name="connsiteY3" fmla="*/ 427311 h 516222"/>
              <a:gd name="connsiteX4" fmla="*/ 0 w 636503"/>
              <a:gd name="connsiteY4" fmla="*/ 94724 h 516222"/>
              <a:gd name="connsiteX0" fmla="*/ 29187 w 578907"/>
              <a:gd name="connsiteY0" fmla="*/ 144828 h 516222"/>
              <a:gd name="connsiteX1" fmla="*/ 453768 w 578907"/>
              <a:gd name="connsiteY1" fmla="*/ 0 h 516222"/>
              <a:gd name="connsiteX2" fmla="*/ 578907 w 578907"/>
              <a:gd name="connsiteY2" fmla="*/ 516222 h 516222"/>
              <a:gd name="connsiteX3" fmla="*/ 0 w 578907"/>
              <a:gd name="connsiteY3" fmla="*/ 427311 h 516222"/>
              <a:gd name="connsiteX4" fmla="*/ 29187 w 578907"/>
              <a:gd name="connsiteY4" fmla="*/ 144828 h 516222"/>
              <a:gd name="connsiteX0" fmla="*/ 29187 w 458352"/>
              <a:gd name="connsiteY0" fmla="*/ 144828 h 427311"/>
              <a:gd name="connsiteX1" fmla="*/ 453768 w 458352"/>
              <a:gd name="connsiteY1" fmla="*/ 0 h 427311"/>
              <a:gd name="connsiteX2" fmla="*/ 458352 w 458352"/>
              <a:gd name="connsiteY2" fmla="*/ 374300 h 427311"/>
              <a:gd name="connsiteX3" fmla="*/ 0 w 458352"/>
              <a:gd name="connsiteY3" fmla="*/ 427311 h 427311"/>
              <a:gd name="connsiteX4" fmla="*/ 29187 w 458352"/>
              <a:gd name="connsiteY4" fmla="*/ 144828 h 42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352" h="427311">
                <a:moveTo>
                  <a:pt x="29187" y="144828"/>
                </a:moveTo>
                <a:lnTo>
                  <a:pt x="453768" y="0"/>
                </a:lnTo>
                <a:lnTo>
                  <a:pt x="458352" y="374300"/>
                </a:lnTo>
                <a:lnTo>
                  <a:pt x="0" y="427311"/>
                </a:lnTo>
                <a:lnTo>
                  <a:pt x="29187" y="144828"/>
                </a:lnTo>
                <a:close/>
              </a:path>
            </a:pathLst>
          </a:custGeom>
          <a:no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43" name="手繪多邊形 42"/>
          <p:cNvSpPr/>
          <p:nvPr/>
        </p:nvSpPr>
        <p:spPr>
          <a:xfrm>
            <a:off x="2320867" y="4832700"/>
            <a:ext cx="4045907" cy="977030"/>
          </a:xfrm>
          <a:custGeom>
            <a:avLst/>
            <a:gdLst>
              <a:gd name="connsiteX0" fmla="*/ 0 w 4045907"/>
              <a:gd name="connsiteY0" fmla="*/ 0 h 977030"/>
              <a:gd name="connsiteX1" fmla="*/ 2041742 w 4045907"/>
              <a:gd name="connsiteY1" fmla="*/ 851770 h 977030"/>
              <a:gd name="connsiteX2" fmla="*/ 4045907 w 4045907"/>
              <a:gd name="connsiteY2" fmla="*/ 751562 h 977030"/>
            </a:gdLst>
            <a:ahLst/>
            <a:cxnLst>
              <a:cxn ang="0">
                <a:pos x="connsiteX0" y="connsiteY0"/>
              </a:cxn>
              <a:cxn ang="0">
                <a:pos x="connsiteX1" y="connsiteY1"/>
              </a:cxn>
              <a:cxn ang="0">
                <a:pos x="connsiteX2" y="connsiteY2"/>
              </a:cxn>
            </a:cxnLst>
            <a:rect l="l" t="t" r="r" b="b"/>
            <a:pathLst>
              <a:path w="4045907" h="977030">
                <a:moveTo>
                  <a:pt x="0" y="0"/>
                </a:moveTo>
                <a:cubicBezTo>
                  <a:pt x="683712" y="363255"/>
                  <a:pt x="1367424" y="726510"/>
                  <a:pt x="2041742" y="851770"/>
                </a:cubicBezTo>
                <a:cubicBezTo>
                  <a:pt x="2716060" y="977030"/>
                  <a:pt x="3380983" y="864296"/>
                  <a:pt x="4045907" y="751562"/>
                </a:cubicBezTo>
              </a:path>
            </a:pathLst>
          </a:custGeom>
          <a:ln>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44" name="文字方塊 43"/>
          <p:cNvSpPr txBox="1"/>
          <p:nvPr/>
        </p:nvSpPr>
        <p:spPr>
          <a:xfrm>
            <a:off x="3100406" y="3071810"/>
            <a:ext cx="1214446" cy="369332"/>
          </a:xfrm>
          <a:prstGeom prst="rect">
            <a:avLst/>
          </a:prstGeom>
          <a:noFill/>
        </p:spPr>
        <p:txBody>
          <a:bodyPr wrap="square" rtlCol="0">
            <a:spAutoFit/>
          </a:bodyPr>
          <a:lstStyle/>
          <a:p>
            <a:r>
              <a:rPr lang="zh-TW" altLang="en-US" dirty="0" smtClean="0">
                <a:solidFill>
                  <a:srgbClr val="FF0000"/>
                </a:solidFill>
              </a:rPr>
              <a:t>像素放大</a:t>
            </a:r>
            <a:endParaRPr lang="zh-TW" altLang="en-US" dirty="0">
              <a:solidFill>
                <a:srgbClr val="FF0000"/>
              </a:solidFill>
            </a:endParaRPr>
          </a:p>
        </p:txBody>
      </p:sp>
      <p:sp>
        <p:nvSpPr>
          <p:cNvPr id="45" name="文字方塊 44"/>
          <p:cNvSpPr txBox="1"/>
          <p:nvPr/>
        </p:nvSpPr>
        <p:spPr>
          <a:xfrm>
            <a:off x="3957662" y="5752594"/>
            <a:ext cx="1214446" cy="369332"/>
          </a:xfrm>
          <a:prstGeom prst="rect">
            <a:avLst/>
          </a:prstGeom>
          <a:noFill/>
        </p:spPr>
        <p:txBody>
          <a:bodyPr wrap="square" rtlCol="0">
            <a:spAutoFit/>
          </a:bodyPr>
          <a:lstStyle/>
          <a:p>
            <a:r>
              <a:rPr lang="zh-TW" altLang="en-US" dirty="0" smtClean="0">
                <a:solidFill>
                  <a:srgbClr val="FF0000"/>
                </a:solidFill>
              </a:rPr>
              <a:t>像素縮小</a:t>
            </a:r>
            <a:endParaRPr lang="zh-TW" altLang="en-US" dirty="0">
              <a:solidFill>
                <a:srgbClr val="FF0000"/>
              </a:solidFill>
            </a:endParaRPr>
          </a:p>
        </p:txBody>
      </p:sp>
      <p:sp>
        <p:nvSpPr>
          <p:cNvPr id="46" name="橢圓 45"/>
          <p:cNvSpPr/>
          <p:nvPr/>
        </p:nvSpPr>
        <p:spPr>
          <a:xfrm>
            <a:off x="5740910" y="3430016"/>
            <a:ext cx="108000" cy="108000"/>
          </a:xfrm>
          <a:prstGeom prst="ellipse">
            <a:avLst/>
          </a:prstGeom>
          <a:solidFill>
            <a:srgbClr val="FF00FF"/>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47" name="橢圓 46"/>
          <p:cNvSpPr/>
          <p:nvPr/>
        </p:nvSpPr>
        <p:spPr>
          <a:xfrm>
            <a:off x="6491852" y="5451614"/>
            <a:ext cx="108000" cy="108000"/>
          </a:xfrm>
          <a:prstGeom prst="ellipse">
            <a:avLst/>
          </a:prstGeom>
          <a:solidFill>
            <a:srgbClr val="FF00FF"/>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48" name="橢圓 47"/>
          <p:cNvSpPr/>
          <p:nvPr/>
        </p:nvSpPr>
        <p:spPr>
          <a:xfrm>
            <a:off x="2233341" y="4751520"/>
            <a:ext cx="36000" cy="36000"/>
          </a:xfrm>
          <a:prstGeom prst="ellipse">
            <a:avLst/>
          </a:prstGeom>
          <a:solidFill>
            <a:srgbClr val="FF00FF"/>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357167"/>
            <a:ext cx="8229600" cy="5797572"/>
          </a:xfrm>
        </p:spPr>
        <p:txBody>
          <a:bodyPr/>
          <a:lstStyle/>
          <a:p>
            <a:pPr lvl="3"/>
            <a:r>
              <a:rPr lang="en-US" altLang="zh-TW" dirty="0" err="1" smtClean="0"/>
              <a:t>SetPosition</a:t>
            </a:r>
            <a:r>
              <a:rPr lang="zh-TW" altLang="en-US" dirty="0" smtClean="0"/>
              <a:t>函數：</a:t>
            </a:r>
            <a:endParaRPr lang="en-US" altLang="zh-TW" dirty="0" smtClean="0"/>
          </a:p>
          <a:p>
            <a:pPr lvl="3"/>
            <a:endParaRPr lang="en-US" altLang="zh-TW" dirty="0" smtClean="0"/>
          </a:p>
          <a:p>
            <a:pPr lvl="3"/>
            <a:endParaRPr lang="en-US" altLang="zh-TW" dirty="0" smtClean="0"/>
          </a:p>
          <a:p>
            <a:pPr lvl="3"/>
            <a:endParaRPr lang="en-US" altLang="zh-TW" dirty="0" smtClean="0"/>
          </a:p>
          <a:p>
            <a:pPr lvl="2"/>
            <a:endParaRPr lang="en-US" altLang="zh-TW" dirty="0" smtClean="0"/>
          </a:p>
          <a:p>
            <a:pPr lvl="3"/>
            <a:r>
              <a:rPr lang="en-US" altLang="zh-TW" dirty="0" err="1" smtClean="0"/>
              <a:t>SetDirection</a:t>
            </a:r>
            <a:r>
              <a:rPr lang="zh-TW" altLang="en-US" dirty="0" smtClean="0"/>
              <a:t>函數：</a:t>
            </a:r>
            <a:endParaRPr lang="zh-TW" altLang="en-US" dirty="0"/>
          </a:p>
        </p:txBody>
      </p:sp>
      <p:sp>
        <p:nvSpPr>
          <p:cNvPr id="4" name="投影片編號版面配置區 3"/>
          <p:cNvSpPr>
            <a:spLocks noGrp="1"/>
          </p:cNvSpPr>
          <p:nvPr>
            <p:ph type="sldNum" sz="quarter" idx="12"/>
          </p:nvPr>
        </p:nvSpPr>
        <p:spPr/>
        <p:txBody>
          <a:bodyPr/>
          <a:lstStyle/>
          <a:p>
            <a:fld id="{27207C00-BE8D-4B81-AB28-04AA0221EAC8}" type="slidenum">
              <a:rPr lang="zh-TW" altLang="en-US" smtClean="0"/>
              <a:pPr/>
              <a:t>50</a:t>
            </a:fld>
            <a:endParaRPr lang="zh-TW" altLang="en-US"/>
          </a:p>
        </p:txBody>
      </p:sp>
      <p:sp>
        <p:nvSpPr>
          <p:cNvPr id="5" name="矩形 4"/>
          <p:cNvSpPr/>
          <p:nvPr/>
        </p:nvSpPr>
        <p:spPr>
          <a:xfrm>
            <a:off x="1643042" y="785794"/>
            <a:ext cx="6715172" cy="1428760"/>
          </a:xfrm>
          <a:prstGeom prst="rect">
            <a:avLst/>
          </a:prstGeom>
          <a:solidFill>
            <a:srgbClr val="FFFF99"/>
          </a:solidFill>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r>
              <a:rPr lang="fr-FR" altLang="zh-TW" sz="1200" dirty="0" smtClean="0">
                <a:latin typeface="BatangChe" pitchFamily="49" charset="-127"/>
                <a:ea typeface="BatangChe" pitchFamily="49" charset="-127"/>
              </a:rPr>
              <a:t>public void SetPosition(double x, double y, double z)</a:t>
            </a:r>
          </a:p>
          <a:p>
            <a:r>
              <a:rPr lang="fr-FR" altLang="zh-TW" sz="1200" dirty="0" smtClean="0">
                <a:latin typeface="BatangChe" pitchFamily="49" charset="-127"/>
                <a:ea typeface="BatangChe" pitchFamily="49" charset="-127"/>
              </a:rPr>
              <a:t>{</a:t>
            </a:r>
          </a:p>
          <a:p>
            <a:r>
              <a:rPr lang="fr-FR" altLang="zh-TW" sz="1200" dirty="0" smtClean="0">
                <a:latin typeface="BatangChe" pitchFamily="49" charset="-127"/>
                <a:ea typeface="BatangChe" pitchFamily="49" charset="-127"/>
              </a:rPr>
              <a:t>    camPos[0] = x;</a:t>
            </a:r>
          </a:p>
          <a:p>
            <a:r>
              <a:rPr lang="fr-FR" altLang="zh-TW" sz="1200" dirty="0" smtClean="0">
                <a:latin typeface="BatangChe" pitchFamily="49" charset="-127"/>
                <a:ea typeface="BatangChe" pitchFamily="49" charset="-127"/>
              </a:rPr>
              <a:t>    camPos[1] = y;</a:t>
            </a:r>
          </a:p>
          <a:p>
            <a:r>
              <a:rPr lang="fr-FR" altLang="zh-TW" sz="1200" dirty="0" smtClean="0">
                <a:latin typeface="BatangChe" pitchFamily="49" charset="-127"/>
                <a:ea typeface="BatangChe" pitchFamily="49" charset="-127"/>
              </a:rPr>
              <a:t>    camPos[2] = z;</a:t>
            </a:r>
          </a:p>
          <a:p>
            <a:r>
              <a:rPr lang="fr-FR" altLang="zh-TW" sz="1200" dirty="0" smtClean="0">
                <a:latin typeface="BatangChe" pitchFamily="49" charset="-127"/>
                <a:ea typeface="BatangChe" pitchFamily="49" charset="-127"/>
              </a:rPr>
              <a:t>}</a:t>
            </a:r>
          </a:p>
        </p:txBody>
      </p:sp>
      <p:sp>
        <p:nvSpPr>
          <p:cNvPr id="6" name="矩形 5"/>
          <p:cNvSpPr/>
          <p:nvPr/>
        </p:nvSpPr>
        <p:spPr>
          <a:xfrm>
            <a:off x="1643042" y="2714620"/>
            <a:ext cx="6715172" cy="3786214"/>
          </a:xfrm>
          <a:prstGeom prst="rect">
            <a:avLst/>
          </a:prstGeom>
          <a:solidFill>
            <a:srgbClr val="FFFF99"/>
          </a:solidFill>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r>
              <a:rPr lang="fr-FR" altLang="zh-TW" sz="1200" dirty="0" smtClean="0">
                <a:latin typeface="BatangChe" pitchFamily="49" charset="-127"/>
                <a:ea typeface="BatangChe" pitchFamily="49" charset="-127"/>
              </a:rPr>
              <a:t>public void SetDirection(double x, double y, double z)</a:t>
            </a:r>
          </a:p>
          <a:p>
            <a:r>
              <a:rPr lang="fr-FR" altLang="zh-TW" sz="1200" dirty="0" smtClean="0">
                <a:latin typeface="BatangChe" pitchFamily="49" charset="-127"/>
                <a:ea typeface="BatangChe" pitchFamily="49" charset="-127"/>
              </a:rPr>
              <a:t>{</a:t>
            </a:r>
          </a:p>
          <a:p>
            <a:r>
              <a:rPr lang="fr-FR" altLang="zh-TW" sz="1200" dirty="0" smtClean="0">
                <a:latin typeface="BatangChe" pitchFamily="49" charset="-127"/>
                <a:ea typeface="BatangChe" pitchFamily="49" charset="-127"/>
              </a:rPr>
              <a:t>    camDir[0] = x;</a:t>
            </a:r>
          </a:p>
          <a:p>
            <a:r>
              <a:rPr lang="fr-FR" altLang="zh-TW" sz="1200" dirty="0" smtClean="0">
                <a:latin typeface="BatangChe" pitchFamily="49" charset="-127"/>
                <a:ea typeface="BatangChe" pitchFamily="49" charset="-127"/>
              </a:rPr>
              <a:t>    camDir[1] = y;</a:t>
            </a:r>
          </a:p>
          <a:p>
            <a:r>
              <a:rPr lang="fr-FR" altLang="zh-TW" sz="1200" dirty="0" smtClean="0">
                <a:latin typeface="BatangChe" pitchFamily="49" charset="-127"/>
                <a:ea typeface="BatangChe" pitchFamily="49" charset="-127"/>
              </a:rPr>
              <a:t>    camDir[2] = z;</a:t>
            </a:r>
          </a:p>
          <a:p>
            <a:r>
              <a:rPr lang="fr-FR" altLang="zh-TW" sz="1200" dirty="0" smtClean="0">
                <a:latin typeface="BatangChe" pitchFamily="49" charset="-127"/>
                <a:ea typeface="BatangChe" pitchFamily="49" charset="-127"/>
              </a:rPr>
              <a:t>    ReduceToUnit(camDir);</a:t>
            </a:r>
          </a:p>
          <a:p>
            <a:r>
              <a:rPr lang="zh-TW" altLang="en-US" sz="1200" dirty="0" smtClean="0">
                <a:solidFill>
                  <a:srgbClr val="9900CC"/>
                </a:solidFill>
                <a:latin typeface="BatangChe" pitchFamily="49" charset="-127"/>
                <a:ea typeface="BatangChe" pitchFamily="49" charset="-127"/>
              </a:rPr>
              <a:t>    </a:t>
            </a:r>
            <a:r>
              <a:rPr lang="en-US" altLang="zh-TW" sz="1200" dirty="0" smtClean="0">
                <a:solidFill>
                  <a:srgbClr val="9900CC"/>
                </a:solidFill>
                <a:latin typeface="BatangChe" pitchFamily="49" charset="-127"/>
                <a:ea typeface="BatangChe" pitchFamily="49" charset="-127"/>
              </a:rPr>
              <a:t>// </a:t>
            </a:r>
            <a:r>
              <a:rPr lang="zh-TW" altLang="en-US" sz="1200" dirty="0" smtClean="0">
                <a:solidFill>
                  <a:srgbClr val="9900CC"/>
                </a:solidFill>
                <a:latin typeface="BatangChe" pitchFamily="49" charset="-127"/>
                <a:ea typeface="BatangChe" pitchFamily="49" charset="-127"/>
              </a:rPr>
              <a:t>計算相機朝上的方向</a:t>
            </a:r>
            <a:endParaRPr lang="fr-FR" altLang="zh-TW" sz="1200" dirty="0" smtClean="0">
              <a:solidFill>
                <a:srgbClr val="9900CC"/>
              </a:solidFill>
              <a:latin typeface="BatangChe" pitchFamily="49" charset="-127"/>
              <a:ea typeface="BatangChe" pitchFamily="49" charset="-127"/>
            </a:endParaRPr>
          </a:p>
          <a:p>
            <a:r>
              <a:rPr lang="fr-FR" altLang="zh-TW" sz="1200" dirty="0" smtClean="0">
                <a:latin typeface="BatangChe" pitchFamily="49" charset="-127"/>
                <a:ea typeface="BatangChe" pitchFamily="49" charset="-127"/>
              </a:rPr>
              <a:t>    if (camDir[0] == 0.0 &amp;&amp; camDir[2] == 0.0)  </a:t>
            </a:r>
            <a:r>
              <a:rPr lang="fr-FR" altLang="zh-TW" sz="1200" dirty="0" smtClean="0">
                <a:solidFill>
                  <a:srgbClr val="9900CC"/>
                </a:solidFill>
                <a:latin typeface="BatangChe" pitchFamily="49" charset="-127"/>
                <a:ea typeface="BatangChe" pitchFamily="49" charset="-127"/>
              </a:rPr>
              <a:t>// </a:t>
            </a:r>
            <a:r>
              <a:rPr lang="zh-TW" altLang="en-US" sz="1200" dirty="0" smtClean="0">
                <a:solidFill>
                  <a:srgbClr val="9900CC"/>
                </a:solidFill>
                <a:latin typeface="BatangChe" pitchFamily="49" charset="-127"/>
                <a:ea typeface="BatangChe" pitchFamily="49" charset="-127"/>
              </a:rPr>
              <a:t>視線與</a:t>
            </a:r>
            <a:r>
              <a:rPr lang="en-US" altLang="zh-TW" sz="1200" dirty="0" smtClean="0">
                <a:solidFill>
                  <a:srgbClr val="9900CC"/>
                </a:solidFill>
                <a:latin typeface="BatangChe" pitchFamily="49" charset="-127"/>
                <a:ea typeface="BatangChe" pitchFamily="49" charset="-127"/>
              </a:rPr>
              <a:t>y</a:t>
            </a:r>
            <a:r>
              <a:rPr lang="zh-TW" altLang="en-US" sz="1200" dirty="0" smtClean="0">
                <a:solidFill>
                  <a:srgbClr val="9900CC"/>
                </a:solidFill>
                <a:latin typeface="BatangChe" pitchFamily="49" charset="-127"/>
                <a:ea typeface="BatangChe" pitchFamily="49" charset="-127"/>
              </a:rPr>
              <a:t>軸平行</a:t>
            </a:r>
            <a:endParaRPr lang="fr-FR" altLang="zh-TW" sz="1200" dirty="0" smtClean="0">
              <a:solidFill>
                <a:srgbClr val="9900CC"/>
              </a:solidFill>
              <a:latin typeface="BatangChe" pitchFamily="49" charset="-127"/>
              <a:ea typeface="BatangChe" pitchFamily="49" charset="-127"/>
            </a:endParaRPr>
          </a:p>
          <a:p>
            <a:r>
              <a:rPr lang="fr-FR" altLang="zh-TW" sz="1200" dirty="0" smtClean="0">
                <a:latin typeface="BatangChe" pitchFamily="49" charset="-127"/>
                <a:ea typeface="BatangChe" pitchFamily="49" charset="-127"/>
              </a:rPr>
              <a:t>    {</a:t>
            </a:r>
          </a:p>
          <a:p>
            <a:r>
              <a:rPr lang="fr-FR" altLang="zh-TW" sz="1200" dirty="0" smtClean="0">
                <a:latin typeface="BatangChe" pitchFamily="49" charset="-127"/>
                <a:ea typeface="BatangChe" pitchFamily="49" charset="-127"/>
              </a:rPr>
              <a:t>        upDir[0] = upDir[1] = 0.0;</a:t>
            </a:r>
          </a:p>
          <a:p>
            <a:r>
              <a:rPr lang="fr-FR" altLang="zh-TW" sz="1200" dirty="0" smtClean="0">
                <a:latin typeface="BatangChe" pitchFamily="49" charset="-127"/>
                <a:ea typeface="BatangChe" pitchFamily="49" charset="-127"/>
              </a:rPr>
              <a:t>        upDir[2] = camDir[1];</a:t>
            </a:r>
          </a:p>
          <a:p>
            <a:r>
              <a:rPr lang="fr-FR" altLang="zh-TW" sz="1200" dirty="0" smtClean="0">
                <a:latin typeface="BatangChe" pitchFamily="49" charset="-127"/>
                <a:ea typeface="BatangChe" pitchFamily="49" charset="-127"/>
              </a:rPr>
              <a:t>    }</a:t>
            </a:r>
          </a:p>
          <a:p>
            <a:r>
              <a:rPr lang="fr-FR" altLang="zh-TW" sz="1200" dirty="0" smtClean="0">
                <a:latin typeface="BatangChe" pitchFamily="49" charset="-127"/>
                <a:ea typeface="BatangChe" pitchFamily="49" charset="-127"/>
              </a:rPr>
              <a:t>    else</a:t>
            </a:r>
            <a:r>
              <a:rPr lang="zh-TW" altLang="en-US" sz="1200" dirty="0" smtClean="0">
                <a:latin typeface="BatangChe" pitchFamily="49" charset="-127"/>
                <a:ea typeface="BatangChe" pitchFamily="49" charset="-127"/>
              </a:rPr>
              <a:t> </a:t>
            </a:r>
            <a:r>
              <a:rPr lang="fr-FR" altLang="zh-TW" sz="1200" dirty="0" smtClean="0">
                <a:solidFill>
                  <a:srgbClr val="9900CC"/>
                </a:solidFill>
                <a:latin typeface="BatangChe" pitchFamily="49" charset="-127"/>
                <a:ea typeface="BatangChe" pitchFamily="49" charset="-127"/>
              </a:rPr>
              <a:t>// </a:t>
            </a:r>
            <a:r>
              <a:rPr lang="zh-TW" altLang="en-US" sz="1200" dirty="0" smtClean="0">
                <a:solidFill>
                  <a:srgbClr val="9900CC"/>
                </a:solidFill>
                <a:latin typeface="BatangChe" pitchFamily="49" charset="-127"/>
                <a:ea typeface="BatangChe" pitchFamily="49" charset="-127"/>
              </a:rPr>
              <a:t>視線不與</a:t>
            </a:r>
            <a:r>
              <a:rPr lang="en-US" altLang="zh-TW" sz="1200" dirty="0" smtClean="0">
                <a:solidFill>
                  <a:srgbClr val="9900CC"/>
                </a:solidFill>
                <a:latin typeface="BatangChe" pitchFamily="49" charset="-127"/>
                <a:ea typeface="BatangChe" pitchFamily="49" charset="-127"/>
              </a:rPr>
              <a:t>y</a:t>
            </a:r>
            <a:r>
              <a:rPr lang="zh-TW" altLang="en-US" sz="1200" dirty="0" smtClean="0">
                <a:solidFill>
                  <a:srgbClr val="9900CC"/>
                </a:solidFill>
                <a:latin typeface="BatangChe" pitchFamily="49" charset="-127"/>
                <a:ea typeface="BatangChe" pitchFamily="49" charset="-127"/>
              </a:rPr>
              <a:t>軸平行</a:t>
            </a:r>
            <a:endParaRPr lang="fr-FR" altLang="zh-TW" sz="1200" dirty="0" smtClean="0">
              <a:latin typeface="BatangChe" pitchFamily="49" charset="-127"/>
              <a:ea typeface="BatangChe" pitchFamily="49" charset="-127"/>
            </a:endParaRPr>
          </a:p>
          <a:p>
            <a:r>
              <a:rPr lang="fr-FR" altLang="zh-TW" sz="1200" dirty="0" smtClean="0">
                <a:latin typeface="BatangChe" pitchFamily="49" charset="-127"/>
                <a:ea typeface="BatangChe" pitchFamily="49" charset="-127"/>
              </a:rPr>
              <a:t>    {</a:t>
            </a:r>
          </a:p>
          <a:p>
            <a:r>
              <a:rPr lang="fr-FR" altLang="zh-TW" sz="1200" dirty="0" smtClean="0">
                <a:latin typeface="BatangChe" pitchFamily="49" charset="-127"/>
                <a:ea typeface="BatangChe" pitchFamily="49" charset="-127"/>
              </a:rPr>
              <a:t>        upDir[0] = -camDir[0] * camDir[1];</a:t>
            </a:r>
          </a:p>
          <a:p>
            <a:r>
              <a:rPr lang="fr-FR" altLang="zh-TW" sz="1200" dirty="0" smtClean="0">
                <a:latin typeface="BatangChe" pitchFamily="49" charset="-127"/>
                <a:ea typeface="BatangChe" pitchFamily="49" charset="-127"/>
              </a:rPr>
              <a:t>        upDir[1] = camDir[0] * camDir[0] + camDir[2] * camDir[2];</a:t>
            </a:r>
          </a:p>
          <a:p>
            <a:r>
              <a:rPr lang="fr-FR" altLang="zh-TW" sz="1200" dirty="0" smtClean="0">
                <a:latin typeface="BatangChe" pitchFamily="49" charset="-127"/>
                <a:ea typeface="BatangChe" pitchFamily="49" charset="-127"/>
              </a:rPr>
              <a:t>        upDir[2] = -camDir[1] * camDir[2];</a:t>
            </a:r>
          </a:p>
          <a:p>
            <a:r>
              <a:rPr lang="fr-FR" altLang="zh-TW" sz="1200" dirty="0" smtClean="0">
                <a:latin typeface="BatangChe" pitchFamily="49" charset="-127"/>
                <a:ea typeface="BatangChe" pitchFamily="49" charset="-127"/>
              </a:rPr>
              <a:t>        ReduceToUnit(upDir);</a:t>
            </a:r>
          </a:p>
          <a:p>
            <a:r>
              <a:rPr lang="fr-FR" altLang="zh-TW" sz="1200" dirty="0" smtClean="0">
                <a:latin typeface="BatangChe" pitchFamily="49" charset="-127"/>
                <a:ea typeface="BatangChe" pitchFamily="49" charset="-127"/>
              </a:rPr>
              <a:t>    }</a:t>
            </a:r>
          </a:p>
          <a:p>
            <a:r>
              <a:rPr lang="fr-FR" altLang="zh-TW" sz="1200" dirty="0" smtClean="0">
                <a:latin typeface="BatangChe" pitchFamily="49" charset="-127"/>
                <a:ea typeface="BatangChe" pitchFamily="49" charset="-127"/>
              </a:rPr>
              <a:t>}</a:t>
            </a:r>
          </a:p>
        </p:txBody>
      </p:sp>
      <p:cxnSp>
        <p:nvCxnSpPr>
          <p:cNvPr id="8" name="直線單箭頭接點 7"/>
          <p:cNvCxnSpPr/>
          <p:nvPr/>
        </p:nvCxnSpPr>
        <p:spPr>
          <a:xfrm flipV="1">
            <a:off x="7286644" y="4786322"/>
            <a:ext cx="571504" cy="50006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p:nvPr/>
        </p:nvCxnSpPr>
        <p:spPr>
          <a:xfrm rot="5400000" flipH="1" flipV="1">
            <a:off x="6787372" y="4812826"/>
            <a:ext cx="1000132"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7286644" y="5286388"/>
            <a:ext cx="598399" cy="30602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rot="16200000" flipV="1">
            <a:off x="6745357" y="4744278"/>
            <a:ext cx="649356" cy="463826"/>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9" name="文字方塊 18"/>
          <p:cNvSpPr txBox="1"/>
          <p:nvPr/>
        </p:nvSpPr>
        <p:spPr>
          <a:xfrm>
            <a:off x="7143768" y="3929066"/>
            <a:ext cx="357190" cy="369332"/>
          </a:xfrm>
          <a:prstGeom prst="rect">
            <a:avLst/>
          </a:prstGeom>
          <a:noFill/>
        </p:spPr>
        <p:txBody>
          <a:bodyPr wrap="square" rtlCol="0">
            <a:spAutoFit/>
          </a:bodyPr>
          <a:lstStyle/>
          <a:p>
            <a:r>
              <a:rPr lang="en-US" altLang="zh-TW" dirty="0" smtClean="0">
                <a:solidFill>
                  <a:srgbClr val="FF0000"/>
                </a:solidFill>
              </a:rPr>
              <a:t>y</a:t>
            </a:r>
            <a:endParaRPr lang="zh-TW" altLang="en-US" dirty="0">
              <a:solidFill>
                <a:srgbClr val="FF0000"/>
              </a:solidFill>
            </a:endParaRPr>
          </a:p>
        </p:txBody>
      </p:sp>
      <p:sp>
        <p:nvSpPr>
          <p:cNvPr id="20" name="文字方塊 19"/>
          <p:cNvSpPr txBox="1"/>
          <p:nvPr/>
        </p:nvSpPr>
        <p:spPr>
          <a:xfrm>
            <a:off x="6643702" y="6000768"/>
            <a:ext cx="1571636" cy="369332"/>
          </a:xfrm>
          <a:prstGeom prst="rect">
            <a:avLst/>
          </a:prstGeom>
          <a:noFill/>
        </p:spPr>
        <p:txBody>
          <a:bodyPr wrap="square" rtlCol="0">
            <a:spAutoFit/>
          </a:bodyPr>
          <a:lstStyle/>
          <a:p>
            <a:r>
              <a:rPr lang="en-US" altLang="zh-TW" dirty="0" smtClean="0">
                <a:solidFill>
                  <a:srgbClr val="FF0000"/>
                </a:solidFill>
              </a:rPr>
              <a:t>up = v × y × v</a:t>
            </a:r>
            <a:endParaRPr lang="zh-TW" altLang="en-US" dirty="0">
              <a:solidFill>
                <a:srgbClr val="FF0000"/>
              </a:solidFill>
            </a:endParaRPr>
          </a:p>
        </p:txBody>
      </p:sp>
      <p:sp>
        <p:nvSpPr>
          <p:cNvPr id="21" name="文字方塊 20"/>
          <p:cNvSpPr txBox="1"/>
          <p:nvPr/>
        </p:nvSpPr>
        <p:spPr>
          <a:xfrm>
            <a:off x="7786710" y="4488428"/>
            <a:ext cx="357190" cy="369332"/>
          </a:xfrm>
          <a:prstGeom prst="rect">
            <a:avLst/>
          </a:prstGeom>
          <a:noFill/>
        </p:spPr>
        <p:txBody>
          <a:bodyPr wrap="square" rtlCol="0">
            <a:spAutoFit/>
          </a:bodyPr>
          <a:lstStyle/>
          <a:p>
            <a:r>
              <a:rPr lang="en-US" altLang="zh-TW" dirty="0" smtClean="0">
                <a:solidFill>
                  <a:srgbClr val="FF0000"/>
                </a:solidFill>
              </a:rPr>
              <a:t>v</a:t>
            </a:r>
            <a:endParaRPr lang="zh-TW" altLang="en-US" dirty="0">
              <a:solidFill>
                <a:srgbClr val="FF0000"/>
              </a:solidFill>
            </a:endParaRPr>
          </a:p>
        </p:txBody>
      </p:sp>
      <p:sp>
        <p:nvSpPr>
          <p:cNvPr id="22" name="文字方塊 21"/>
          <p:cNvSpPr txBox="1"/>
          <p:nvPr/>
        </p:nvSpPr>
        <p:spPr>
          <a:xfrm>
            <a:off x="7572396" y="5500702"/>
            <a:ext cx="785818" cy="369332"/>
          </a:xfrm>
          <a:prstGeom prst="rect">
            <a:avLst/>
          </a:prstGeom>
          <a:noFill/>
        </p:spPr>
        <p:txBody>
          <a:bodyPr wrap="square" rtlCol="0">
            <a:spAutoFit/>
          </a:bodyPr>
          <a:lstStyle/>
          <a:p>
            <a:r>
              <a:rPr lang="en-US" altLang="zh-TW" dirty="0" smtClean="0">
                <a:solidFill>
                  <a:srgbClr val="FF0000"/>
                </a:solidFill>
              </a:rPr>
              <a:t>v × y</a:t>
            </a:r>
            <a:endParaRPr lang="zh-TW" altLang="en-US" dirty="0">
              <a:solidFill>
                <a:srgbClr val="FF0000"/>
              </a:solidFill>
            </a:endParaRPr>
          </a:p>
        </p:txBody>
      </p:sp>
      <p:sp>
        <p:nvSpPr>
          <p:cNvPr id="23" name="文字方塊 22"/>
          <p:cNvSpPr txBox="1"/>
          <p:nvPr/>
        </p:nvSpPr>
        <p:spPr>
          <a:xfrm>
            <a:off x="6500826" y="4344442"/>
            <a:ext cx="571504" cy="369332"/>
          </a:xfrm>
          <a:prstGeom prst="rect">
            <a:avLst/>
          </a:prstGeom>
          <a:noFill/>
        </p:spPr>
        <p:txBody>
          <a:bodyPr wrap="square" rtlCol="0">
            <a:spAutoFit/>
          </a:bodyPr>
          <a:lstStyle/>
          <a:p>
            <a:r>
              <a:rPr lang="en-US" altLang="zh-TW" dirty="0" smtClean="0">
                <a:solidFill>
                  <a:srgbClr val="FF0000"/>
                </a:solidFill>
              </a:rPr>
              <a:t>up</a:t>
            </a:r>
            <a:endParaRPr lang="zh-TW" altLang="en-US" dirty="0">
              <a:solidFill>
                <a:srgbClr val="FF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785793"/>
            <a:ext cx="8229600" cy="5368945"/>
          </a:xfrm>
        </p:spPr>
        <p:txBody>
          <a:bodyPr/>
          <a:lstStyle/>
          <a:p>
            <a:pPr lvl="3"/>
            <a:r>
              <a:rPr lang="en-US" altLang="zh-TW" dirty="0" err="1" smtClean="0"/>
              <a:t>SetViewVolume</a:t>
            </a:r>
            <a:r>
              <a:rPr lang="zh-TW" altLang="en-US" dirty="0" smtClean="0"/>
              <a:t>函數：</a:t>
            </a:r>
            <a:endParaRPr lang="en-US" altLang="zh-TW" dirty="0" smtClean="0"/>
          </a:p>
          <a:p>
            <a:pPr lvl="3"/>
            <a:endParaRPr lang="en-US" altLang="zh-TW" dirty="0" smtClean="0"/>
          </a:p>
          <a:p>
            <a:pPr lvl="3"/>
            <a:endParaRPr lang="en-US" altLang="zh-TW" dirty="0" smtClean="0"/>
          </a:p>
          <a:p>
            <a:pPr lvl="3"/>
            <a:endParaRPr lang="en-US" altLang="zh-TW" dirty="0" smtClean="0"/>
          </a:p>
          <a:p>
            <a:pPr lvl="2"/>
            <a:endParaRPr lang="en-US" altLang="zh-TW" dirty="0" smtClean="0"/>
          </a:p>
          <a:p>
            <a:pPr lvl="2"/>
            <a:endParaRPr lang="en-US" altLang="zh-TW" dirty="0" smtClean="0"/>
          </a:p>
          <a:p>
            <a:pPr lvl="3"/>
            <a:r>
              <a:rPr lang="en-US" altLang="zh-TW" dirty="0" smtClean="0"/>
              <a:t>Slide</a:t>
            </a:r>
            <a:r>
              <a:rPr lang="zh-TW" altLang="en-US" dirty="0" smtClean="0"/>
              <a:t>函數：</a:t>
            </a:r>
            <a:endParaRPr lang="zh-TW" altLang="en-US" dirty="0"/>
          </a:p>
        </p:txBody>
      </p:sp>
      <p:sp>
        <p:nvSpPr>
          <p:cNvPr id="4" name="投影片編號版面配置區 3"/>
          <p:cNvSpPr>
            <a:spLocks noGrp="1"/>
          </p:cNvSpPr>
          <p:nvPr>
            <p:ph type="sldNum" sz="quarter" idx="12"/>
          </p:nvPr>
        </p:nvSpPr>
        <p:spPr/>
        <p:txBody>
          <a:bodyPr/>
          <a:lstStyle/>
          <a:p>
            <a:fld id="{27207C00-BE8D-4B81-AB28-04AA0221EAC8}" type="slidenum">
              <a:rPr lang="zh-TW" altLang="en-US" smtClean="0"/>
              <a:pPr/>
              <a:t>51</a:t>
            </a:fld>
            <a:endParaRPr lang="zh-TW" altLang="en-US"/>
          </a:p>
        </p:txBody>
      </p:sp>
      <p:sp>
        <p:nvSpPr>
          <p:cNvPr id="5" name="矩形 4"/>
          <p:cNvSpPr/>
          <p:nvPr/>
        </p:nvSpPr>
        <p:spPr>
          <a:xfrm>
            <a:off x="1643042" y="1285860"/>
            <a:ext cx="6715172" cy="1714512"/>
          </a:xfrm>
          <a:prstGeom prst="rect">
            <a:avLst/>
          </a:prstGeom>
          <a:solidFill>
            <a:srgbClr val="FFFF99"/>
          </a:solidFill>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r>
              <a:rPr lang="fr-FR" altLang="zh-TW" sz="1200" dirty="0" smtClean="0">
                <a:latin typeface="BatangChe" pitchFamily="49" charset="-127"/>
                <a:ea typeface="BatangChe" pitchFamily="49" charset="-127"/>
              </a:rPr>
              <a:t>public void SetViewVolume(double fovy, int FrameWidth, int FrameHeight, double near,</a:t>
            </a:r>
          </a:p>
          <a:p>
            <a:r>
              <a:rPr lang="zh-TW" altLang="en-US" sz="1200" dirty="0" smtClean="0">
                <a:latin typeface="BatangChe" pitchFamily="49" charset="-127"/>
                <a:ea typeface="BatangChe" pitchFamily="49" charset="-127"/>
              </a:rPr>
              <a:t>                          </a:t>
            </a:r>
            <a:r>
              <a:rPr lang="fr-FR" altLang="zh-TW" sz="1200" dirty="0" smtClean="0">
                <a:latin typeface="BatangChe" pitchFamily="49" charset="-127"/>
                <a:ea typeface="BatangChe" pitchFamily="49" charset="-127"/>
              </a:rPr>
              <a:t> double far)</a:t>
            </a:r>
          </a:p>
          <a:p>
            <a:r>
              <a:rPr lang="fr-FR" altLang="zh-TW" sz="1200" dirty="0" smtClean="0">
                <a:latin typeface="BatangChe" pitchFamily="49" charset="-127"/>
                <a:ea typeface="BatangChe" pitchFamily="49" charset="-127"/>
              </a:rPr>
              <a:t>{</a:t>
            </a:r>
          </a:p>
          <a:p>
            <a:r>
              <a:rPr lang="fr-FR" altLang="zh-TW" sz="1200" dirty="0" smtClean="0">
                <a:latin typeface="BatangChe" pitchFamily="49" charset="-127"/>
                <a:ea typeface="BatangChe" pitchFamily="49" charset="-127"/>
              </a:rPr>
              <a:t>    Gl.glViewport(0, 0, FrameWidth, FrameHeight);</a:t>
            </a:r>
          </a:p>
          <a:p>
            <a:r>
              <a:rPr lang="fr-FR" altLang="zh-TW" sz="1200" dirty="0" smtClean="0">
                <a:latin typeface="BatangChe" pitchFamily="49" charset="-127"/>
                <a:ea typeface="BatangChe" pitchFamily="49" charset="-127"/>
              </a:rPr>
              <a:t>    Gl.glMatrixMode(Gl.GL_PROJECTION);</a:t>
            </a:r>
          </a:p>
          <a:p>
            <a:r>
              <a:rPr lang="fr-FR" altLang="zh-TW" sz="1200" dirty="0" smtClean="0">
                <a:latin typeface="BatangChe" pitchFamily="49" charset="-127"/>
                <a:ea typeface="BatangChe" pitchFamily="49" charset="-127"/>
              </a:rPr>
              <a:t>    Gl.glLoadIdentity();</a:t>
            </a:r>
          </a:p>
          <a:p>
            <a:r>
              <a:rPr lang="fr-FR" altLang="zh-TW" sz="1200" dirty="0" smtClean="0">
                <a:latin typeface="BatangChe" pitchFamily="49" charset="-127"/>
                <a:ea typeface="BatangChe" pitchFamily="49" charset="-127"/>
              </a:rPr>
              <a:t>    Glu.gluPerspective(fovy, (double)FrameWidth / (double)FrameHeight, near, far);</a:t>
            </a:r>
          </a:p>
          <a:p>
            <a:r>
              <a:rPr lang="fr-FR" altLang="zh-TW" sz="1200" dirty="0" smtClean="0">
                <a:latin typeface="BatangChe" pitchFamily="49" charset="-127"/>
                <a:ea typeface="BatangChe" pitchFamily="49" charset="-127"/>
              </a:rPr>
              <a:t>}</a:t>
            </a:r>
          </a:p>
        </p:txBody>
      </p:sp>
      <p:sp>
        <p:nvSpPr>
          <p:cNvPr id="6" name="矩形 5"/>
          <p:cNvSpPr/>
          <p:nvPr/>
        </p:nvSpPr>
        <p:spPr>
          <a:xfrm>
            <a:off x="1643042" y="3643314"/>
            <a:ext cx="6715172" cy="1500198"/>
          </a:xfrm>
          <a:prstGeom prst="rect">
            <a:avLst/>
          </a:prstGeom>
          <a:solidFill>
            <a:srgbClr val="FFFF99"/>
          </a:solidFill>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r>
              <a:rPr lang="fr-FR" altLang="zh-TW" sz="1200" dirty="0" smtClean="0">
                <a:latin typeface="BatangChe" pitchFamily="49" charset="-127"/>
                <a:ea typeface="BatangChe" pitchFamily="49" charset="-127"/>
              </a:rPr>
              <a:t>public void Slide(double distance)</a:t>
            </a:r>
          </a:p>
          <a:p>
            <a:r>
              <a:rPr lang="fr-FR" altLang="zh-TW" sz="1200" dirty="0" smtClean="0">
                <a:latin typeface="BatangChe" pitchFamily="49" charset="-127"/>
                <a:ea typeface="BatangChe" pitchFamily="49" charset="-127"/>
              </a:rPr>
              <a:t>{</a:t>
            </a:r>
          </a:p>
          <a:p>
            <a:r>
              <a:rPr lang="fr-FR" altLang="zh-TW" sz="1200" dirty="0" smtClean="0">
                <a:latin typeface="BatangChe" pitchFamily="49" charset="-127"/>
                <a:ea typeface="BatangChe" pitchFamily="49" charset="-127"/>
              </a:rPr>
              <a:t>    camPos[0] += distance * camDir[0];</a:t>
            </a:r>
          </a:p>
          <a:p>
            <a:r>
              <a:rPr lang="fr-FR" altLang="zh-TW" sz="1200" dirty="0" smtClean="0">
                <a:latin typeface="BatangChe" pitchFamily="49" charset="-127"/>
                <a:ea typeface="BatangChe" pitchFamily="49" charset="-127"/>
              </a:rPr>
              <a:t>    camPos[1] += distance * camDir[1];</a:t>
            </a:r>
          </a:p>
          <a:p>
            <a:r>
              <a:rPr lang="fr-FR" altLang="zh-TW" sz="1200" dirty="0" smtClean="0">
                <a:latin typeface="BatangChe" pitchFamily="49" charset="-127"/>
                <a:ea typeface="BatangChe" pitchFamily="49" charset="-127"/>
              </a:rPr>
              <a:t>    camPos[2] += distance * camDir[2];</a:t>
            </a:r>
          </a:p>
          <a:p>
            <a:r>
              <a:rPr lang="fr-FR" altLang="zh-TW" sz="1200" dirty="0" smtClean="0">
                <a:latin typeface="BatangChe" pitchFamily="49" charset="-127"/>
                <a:ea typeface="BatangChe" pitchFamily="49" charset="-127"/>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571479"/>
            <a:ext cx="8229600" cy="5583259"/>
          </a:xfrm>
        </p:spPr>
        <p:txBody>
          <a:bodyPr/>
          <a:lstStyle/>
          <a:p>
            <a:pPr lvl="3"/>
            <a:r>
              <a:rPr lang="en-US" altLang="zh-TW" dirty="0" err="1" smtClean="0"/>
              <a:t>HSlide</a:t>
            </a:r>
            <a:r>
              <a:rPr lang="zh-TW" altLang="en-US" dirty="0" smtClean="0"/>
              <a:t>函數：</a:t>
            </a:r>
            <a:endParaRPr lang="en-US" altLang="zh-TW" dirty="0" smtClean="0"/>
          </a:p>
          <a:p>
            <a:pPr lvl="3"/>
            <a:endParaRPr lang="en-US" altLang="zh-TW" dirty="0" smtClean="0"/>
          </a:p>
          <a:p>
            <a:pPr lvl="3"/>
            <a:endParaRPr lang="en-US" altLang="zh-TW" dirty="0" smtClean="0"/>
          </a:p>
          <a:p>
            <a:pPr lvl="3"/>
            <a:endParaRPr lang="en-US" altLang="zh-TW" dirty="0" smtClean="0"/>
          </a:p>
          <a:p>
            <a:pPr lvl="3"/>
            <a:endParaRPr lang="en-US" altLang="zh-TW" dirty="0" smtClean="0"/>
          </a:p>
          <a:p>
            <a:pPr lvl="3"/>
            <a:endParaRPr lang="en-US" altLang="zh-TW" dirty="0" smtClean="0"/>
          </a:p>
          <a:p>
            <a:pPr lvl="3"/>
            <a:endParaRPr lang="en-US" altLang="zh-TW" dirty="0" smtClean="0"/>
          </a:p>
          <a:p>
            <a:pPr lvl="3"/>
            <a:endParaRPr lang="en-US" altLang="zh-TW" dirty="0" smtClean="0"/>
          </a:p>
          <a:p>
            <a:pPr lvl="3"/>
            <a:endParaRPr lang="en-US" altLang="zh-TW" dirty="0" smtClean="0"/>
          </a:p>
          <a:p>
            <a:pPr lvl="3"/>
            <a:r>
              <a:rPr lang="en-US" altLang="zh-TW" dirty="0" err="1" smtClean="0"/>
              <a:t>VSlide</a:t>
            </a:r>
            <a:r>
              <a:rPr lang="zh-TW" altLang="en-US" dirty="0" smtClean="0"/>
              <a:t>函數：</a:t>
            </a:r>
            <a:endParaRPr lang="zh-TW" altLang="en-US" dirty="0"/>
          </a:p>
        </p:txBody>
      </p:sp>
      <p:sp>
        <p:nvSpPr>
          <p:cNvPr id="4" name="投影片編號版面配置區 3"/>
          <p:cNvSpPr>
            <a:spLocks noGrp="1"/>
          </p:cNvSpPr>
          <p:nvPr>
            <p:ph type="sldNum" sz="quarter" idx="12"/>
          </p:nvPr>
        </p:nvSpPr>
        <p:spPr/>
        <p:txBody>
          <a:bodyPr/>
          <a:lstStyle/>
          <a:p>
            <a:fld id="{27207C00-BE8D-4B81-AB28-04AA0221EAC8}" type="slidenum">
              <a:rPr lang="zh-TW" altLang="en-US" smtClean="0"/>
              <a:pPr/>
              <a:t>52</a:t>
            </a:fld>
            <a:endParaRPr lang="zh-TW" altLang="en-US"/>
          </a:p>
        </p:txBody>
      </p:sp>
      <p:sp>
        <p:nvSpPr>
          <p:cNvPr id="5" name="矩形 4"/>
          <p:cNvSpPr/>
          <p:nvPr/>
        </p:nvSpPr>
        <p:spPr>
          <a:xfrm>
            <a:off x="1643042" y="1000108"/>
            <a:ext cx="6715172" cy="2786082"/>
          </a:xfrm>
          <a:prstGeom prst="rect">
            <a:avLst/>
          </a:prstGeom>
          <a:solidFill>
            <a:srgbClr val="FFFF99"/>
          </a:solidFill>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r>
              <a:rPr lang="fr-FR" altLang="zh-TW" sz="1200" dirty="0" smtClean="0">
                <a:latin typeface="BatangChe" pitchFamily="49" charset="-127"/>
                <a:ea typeface="BatangChe" pitchFamily="49" charset="-127"/>
              </a:rPr>
              <a:t>public void HSlide(double distance)</a:t>
            </a:r>
          </a:p>
          <a:p>
            <a:r>
              <a:rPr lang="fr-FR" altLang="zh-TW" sz="1200" dirty="0" smtClean="0">
                <a:latin typeface="BatangChe" pitchFamily="49" charset="-127"/>
                <a:ea typeface="BatangChe" pitchFamily="49" charset="-127"/>
              </a:rPr>
              <a:t>{</a:t>
            </a:r>
          </a:p>
          <a:p>
            <a:r>
              <a:rPr lang="fr-FR" altLang="zh-TW" sz="1200" dirty="0" smtClean="0">
                <a:latin typeface="BatangChe" pitchFamily="49" charset="-127"/>
                <a:ea typeface="BatangChe" pitchFamily="49" charset="-127"/>
              </a:rPr>
              <a:t>    double[] HDir = new double[3];</a:t>
            </a:r>
          </a:p>
          <a:p>
            <a:endParaRPr lang="fr-FR" altLang="zh-TW" sz="1200" dirty="0" smtClean="0">
              <a:latin typeface="BatangChe" pitchFamily="49" charset="-127"/>
              <a:ea typeface="BatangChe" pitchFamily="49" charset="-127"/>
            </a:endParaRPr>
          </a:p>
          <a:p>
            <a:r>
              <a:rPr lang="fr-FR" altLang="zh-TW" sz="1200" dirty="0" smtClean="0">
                <a:latin typeface="BatangChe" pitchFamily="49" charset="-127"/>
                <a:ea typeface="BatangChe" pitchFamily="49" charset="-127"/>
              </a:rPr>
              <a:t>    // HDir = camDir x upDir</a:t>
            </a:r>
          </a:p>
          <a:p>
            <a:r>
              <a:rPr lang="fr-FR" altLang="zh-TW" sz="1200" dirty="0" smtClean="0">
                <a:latin typeface="BatangChe" pitchFamily="49" charset="-127"/>
                <a:ea typeface="BatangChe" pitchFamily="49" charset="-127"/>
              </a:rPr>
              <a:t>    HDir[0] = camDir[1] * upDir[2] - camDir[2] * upDir[1];</a:t>
            </a:r>
          </a:p>
          <a:p>
            <a:r>
              <a:rPr lang="fr-FR" altLang="zh-TW" sz="1200" dirty="0" smtClean="0">
                <a:latin typeface="BatangChe" pitchFamily="49" charset="-127"/>
                <a:ea typeface="BatangChe" pitchFamily="49" charset="-127"/>
              </a:rPr>
              <a:t>    HDir[1] = camDir[2] * upDir[0] - camDir[0] * upDir[2];</a:t>
            </a:r>
          </a:p>
          <a:p>
            <a:r>
              <a:rPr lang="fr-FR" altLang="zh-TW" sz="1200" dirty="0" smtClean="0">
                <a:latin typeface="BatangChe" pitchFamily="49" charset="-127"/>
                <a:ea typeface="BatangChe" pitchFamily="49" charset="-127"/>
              </a:rPr>
              <a:t>    HDir[2] = camDir[0] * upDir[1] - camDir[1] * upDir[0]; </a:t>
            </a:r>
          </a:p>
          <a:p>
            <a:r>
              <a:rPr lang="fr-FR" altLang="zh-TW" sz="1200" dirty="0" smtClean="0">
                <a:latin typeface="BatangChe" pitchFamily="49" charset="-127"/>
                <a:ea typeface="BatangChe" pitchFamily="49" charset="-127"/>
              </a:rPr>
              <a:t>    ReduceToUnit(HDir);</a:t>
            </a:r>
          </a:p>
          <a:p>
            <a:endParaRPr lang="fr-FR" altLang="zh-TW" sz="1200" dirty="0" smtClean="0">
              <a:latin typeface="BatangChe" pitchFamily="49" charset="-127"/>
              <a:ea typeface="BatangChe" pitchFamily="49" charset="-127"/>
            </a:endParaRPr>
          </a:p>
          <a:p>
            <a:r>
              <a:rPr lang="fr-FR" altLang="zh-TW" sz="1200" dirty="0" smtClean="0">
                <a:latin typeface="BatangChe" pitchFamily="49" charset="-127"/>
                <a:ea typeface="BatangChe" pitchFamily="49" charset="-127"/>
              </a:rPr>
              <a:t>    camPos[0] += distance * HDir[0];</a:t>
            </a:r>
          </a:p>
          <a:p>
            <a:r>
              <a:rPr lang="fr-FR" altLang="zh-TW" sz="1200" dirty="0" smtClean="0">
                <a:latin typeface="BatangChe" pitchFamily="49" charset="-127"/>
                <a:ea typeface="BatangChe" pitchFamily="49" charset="-127"/>
              </a:rPr>
              <a:t>    camPos[1] += distance * HDir[1];</a:t>
            </a:r>
          </a:p>
          <a:p>
            <a:r>
              <a:rPr lang="fr-FR" altLang="zh-TW" sz="1200" dirty="0" smtClean="0">
                <a:latin typeface="BatangChe" pitchFamily="49" charset="-127"/>
                <a:ea typeface="BatangChe" pitchFamily="49" charset="-127"/>
              </a:rPr>
              <a:t>    camPos[2] += distance * HDir[2];</a:t>
            </a:r>
          </a:p>
          <a:p>
            <a:r>
              <a:rPr lang="fr-FR" altLang="zh-TW" sz="1200" dirty="0" smtClean="0">
                <a:latin typeface="BatangChe" pitchFamily="49" charset="-127"/>
                <a:ea typeface="BatangChe" pitchFamily="49" charset="-127"/>
              </a:rPr>
              <a:t>}</a:t>
            </a:r>
          </a:p>
        </p:txBody>
      </p:sp>
      <p:cxnSp>
        <p:nvCxnSpPr>
          <p:cNvPr id="6" name="直線單箭頭接點 5"/>
          <p:cNvCxnSpPr/>
          <p:nvPr/>
        </p:nvCxnSpPr>
        <p:spPr>
          <a:xfrm flipV="1">
            <a:off x="7286644" y="2093843"/>
            <a:ext cx="677913" cy="26358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rot="16200000" flipH="1">
            <a:off x="7260437" y="2396889"/>
            <a:ext cx="425527" cy="34660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p:nvPr/>
        </p:nvCxnSpPr>
        <p:spPr>
          <a:xfrm rot="16200000" flipV="1">
            <a:off x="6871367" y="1941329"/>
            <a:ext cx="688886" cy="172280"/>
          </a:xfrm>
          <a:prstGeom prst="straightConnector1">
            <a:avLst/>
          </a:prstGeom>
          <a:ln>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1" name="文字方塊 10"/>
          <p:cNvSpPr txBox="1"/>
          <p:nvPr/>
        </p:nvSpPr>
        <p:spPr>
          <a:xfrm>
            <a:off x="7858148" y="1845222"/>
            <a:ext cx="357190" cy="369332"/>
          </a:xfrm>
          <a:prstGeom prst="rect">
            <a:avLst/>
          </a:prstGeom>
          <a:noFill/>
        </p:spPr>
        <p:txBody>
          <a:bodyPr wrap="square" rtlCol="0">
            <a:spAutoFit/>
          </a:bodyPr>
          <a:lstStyle/>
          <a:p>
            <a:r>
              <a:rPr lang="en-US" altLang="zh-TW" dirty="0" smtClean="0">
                <a:solidFill>
                  <a:srgbClr val="FF0000"/>
                </a:solidFill>
              </a:rPr>
              <a:t>v</a:t>
            </a:r>
            <a:endParaRPr lang="zh-TW" altLang="en-US" dirty="0">
              <a:solidFill>
                <a:srgbClr val="FF0000"/>
              </a:solidFill>
            </a:endParaRPr>
          </a:p>
        </p:txBody>
      </p:sp>
      <p:sp>
        <p:nvSpPr>
          <p:cNvPr id="12" name="文字方塊 11"/>
          <p:cNvSpPr txBox="1"/>
          <p:nvPr/>
        </p:nvSpPr>
        <p:spPr>
          <a:xfrm>
            <a:off x="7500958" y="2702478"/>
            <a:ext cx="1000132" cy="369332"/>
          </a:xfrm>
          <a:prstGeom prst="rect">
            <a:avLst/>
          </a:prstGeom>
          <a:noFill/>
        </p:spPr>
        <p:txBody>
          <a:bodyPr wrap="square" rtlCol="0">
            <a:spAutoFit/>
          </a:bodyPr>
          <a:lstStyle/>
          <a:p>
            <a:r>
              <a:rPr lang="en-US" altLang="zh-TW" dirty="0" smtClean="0">
                <a:solidFill>
                  <a:srgbClr val="FF0000"/>
                </a:solidFill>
              </a:rPr>
              <a:t>v × up</a:t>
            </a:r>
            <a:endParaRPr lang="zh-TW" altLang="en-US" dirty="0">
              <a:solidFill>
                <a:srgbClr val="FF0000"/>
              </a:solidFill>
            </a:endParaRPr>
          </a:p>
        </p:txBody>
      </p:sp>
      <p:sp>
        <p:nvSpPr>
          <p:cNvPr id="13" name="文字方塊 12"/>
          <p:cNvSpPr txBox="1"/>
          <p:nvPr/>
        </p:nvSpPr>
        <p:spPr>
          <a:xfrm>
            <a:off x="6786578" y="1357298"/>
            <a:ext cx="571504" cy="369332"/>
          </a:xfrm>
          <a:prstGeom prst="rect">
            <a:avLst/>
          </a:prstGeom>
          <a:noFill/>
        </p:spPr>
        <p:txBody>
          <a:bodyPr wrap="square" rtlCol="0">
            <a:spAutoFit/>
          </a:bodyPr>
          <a:lstStyle/>
          <a:p>
            <a:r>
              <a:rPr lang="en-US" altLang="zh-TW" dirty="0" smtClean="0">
                <a:solidFill>
                  <a:srgbClr val="FF0000"/>
                </a:solidFill>
              </a:rPr>
              <a:t>up</a:t>
            </a:r>
            <a:endParaRPr lang="zh-TW" altLang="en-US" dirty="0">
              <a:solidFill>
                <a:srgbClr val="FF0000"/>
              </a:solidFill>
            </a:endParaRPr>
          </a:p>
        </p:txBody>
      </p:sp>
      <p:sp>
        <p:nvSpPr>
          <p:cNvPr id="15" name="矩形 14"/>
          <p:cNvSpPr/>
          <p:nvPr/>
        </p:nvSpPr>
        <p:spPr>
          <a:xfrm>
            <a:off x="1643042" y="4357694"/>
            <a:ext cx="6715172" cy="1500198"/>
          </a:xfrm>
          <a:prstGeom prst="rect">
            <a:avLst/>
          </a:prstGeom>
          <a:solidFill>
            <a:srgbClr val="FFFF99"/>
          </a:solidFill>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r>
              <a:rPr lang="fr-FR" altLang="zh-TW" sz="1200" dirty="0" smtClean="0">
                <a:latin typeface="BatangChe" pitchFamily="49" charset="-127"/>
                <a:ea typeface="BatangChe" pitchFamily="49" charset="-127"/>
              </a:rPr>
              <a:t>public void VSlide(double distance)</a:t>
            </a:r>
          </a:p>
          <a:p>
            <a:r>
              <a:rPr lang="fr-FR" altLang="zh-TW" sz="1200" dirty="0" smtClean="0">
                <a:latin typeface="BatangChe" pitchFamily="49" charset="-127"/>
                <a:ea typeface="BatangChe" pitchFamily="49" charset="-127"/>
              </a:rPr>
              <a:t>{</a:t>
            </a:r>
          </a:p>
          <a:p>
            <a:r>
              <a:rPr lang="fr-FR" altLang="zh-TW" sz="1200" dirty="0" smtClean="0">
                <a:latin typeface="BatangChe" pitchFamily="49" charset="-127"/>
                <a:ea typeface="BatangChe" pitchFamily="49" charset="-127"/>
              </a:rPr>
              <a:t>    camPos[0] += distance * upDir[0];</a:t>
            </a:r>
          </a:p>
          <a:p>
            <a:r>
              <a:rPr lang="fr-FR" altLang="zh-TW" sz="1200" dirty="0" smtClean="0">
                <a:latin typeface="BatangChe" pitchFamily="49" charset="-127"/>
                <a:ea typeface="BatangChe" pitchFamily="49" charset="-127"/>
              </a:rPr>
              <a:t>    camPos[1] += distance * upDir[1];</a:t>
            </a:r>
          </a:p>
          <a:p>
            <a:r>
              <a:rPr lang="fr-FR" altLang="zh-TW" sz="1200" dirty="0" smtClean="0">
                <a:latin typeface="BatangChe" pitchFamily="49" charset="-127"/>
                <a:ea typeface="BatangChe" pitchFamily="49" charset="-127"/>
              </a:rPr>
              <a:t>    camPos[2] += distance * upDir[2];</a:t>
            </a:r>
          </a:p>
          <a:p>
            <a:r>
              <a:rPr lang="fr-FR" altLang="zh-TW" sz="1200" dirty="0" smtClean="0">
                <a:latin typeface="BatangChe" pitchFamily="49" charset="-127"/>
                <a:ea typeface="BatangChe" pitchFamily="49" charset="-127"/>
              </a:rPr>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357167"/>
            <a:ext cx="8229600" cy="5797572"/>
          </a:xfrm>
        </p:spPr>
        <p:txBody>
          <a:bodyPr/>
          <a:lstStyle/>
          <a:p>
            <a:pPr lvl="3"/>
            <a:r>
              <a:rPr lang="en-US" altLang="zh-TW" dirty="0" smtClean="0"/>
              <a:t>Tilt</a:t>
            </a:r>
            <a:r>
              <a:rPr lang="zh-TW" altLang="en-US" dirty="0" smtClean="0"/>
              <a:t>函數：</a:t>
            </a:r>
            <a:endParaRPr lang="zh-TW" altLang="en-US" dirty="0"/>
          </a:p>
        </p:txBody>
      </p:sp>
      <p:sp>
        <p:nvSpPr>
          <p:cNvPr id="4" name="投影片編號版面配置區 3"/>
          <p:cNvSpPr>
            <a:spLocks noGrp="1"/>
          </p:cNvSpPr>
          <p:nvPr>
            <p:ph type="sldNum" sz="quarter" idx="12"/>
          </p:nvPr>
        </p:nvSpPr>
        <p:spPr/>
        <p:txBody>
          <a:bodyPr/>
          <a:lstStyle/>
          <a:p>
            <a:fld id="{27207C00-BE8D-4B81-AB28-04AA0221EAC8}" type="slidenum">
              <a:rPr lang="zh-TW" altLang="en-US" smtClean="0"/>
              <a:pPr/>
              <a:t>53</a:t>
            </a:fld>
            <a:endParaRPr lang="zh-TW" altLang="en-US"/>
          </a:p>
        </p:txBody>
      </p:sp>
      <p:sp>
        <p:nvSpPr>
          <p:cNvPr id="5" name="矩形 4"/>
          <p:cNvSpPr/>
          <p:nvPr/>
        </p:nvSpPr>
        <p:spPr>
          <a:xfrm>
            <a:off x="1643042" y="785794"/>
            <a:ext cx="6715172" cy="5500726"/>
          </a:xfrm>
          <a:prstGeom prst="rect">
            <a:avLst/>
          </a:prstGeom>
          <a:solidFill>
            <a:srgbClr val="FFFF99"/>
          </a:solidFill>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r>
              <a:rPr lang="fr-FR" altLang="zh-TW" sz="1200" dirty="0" smtClean="0">
                <a:latin typeface="BatangChe" pitchFamily="49" charset="-127"/>
                <a:ea typeface="BatangChe" pitchFamily="49" charset="-127"/>
              </a:rPr>
              <a:t>public void Tilt(double angle)</a:t>
            </a:r>
          </a:p>
          <a:p>
            <a:r>
              <a:rPr lang="fr-FR" altLang="zh-TW" sz="1200" dirty="0" smtClean="0">
                <a:latin typeface="BatangChe" pitchFamily="49" charset="-127"/>
                <a:ea typeface="BatangChe" pitchFamily="49" charset="-127"/>
              </a:rPr>
              <a:t>{</a:t>
            </a:r>
          </a:p>
          <a:p>
            <a:r>
              <a:rPr lang="fr-FR" altLang="zh-TW" sz="1200" dirty="0" smtClean="0">
                <a:latin typeface="BatangChe" pitchFamily="49" charset="-127"/>
                <a:ea typeface="BatangChe" pitchFamily="49" charset="-127"/>
              </a:rPr>
              <a:t>    float[] mat = new float[16];</a:t>
            </a:r>
          </a:p>
          <a:p>
            <a:r>
              <a:rPr lang="fr-FR" altLang="zh-TW" sz="1200" dirty="0" smtClean="0">
                <a:latin typeface="BatangChe" pitchFamily="49" charset="-127"/>
                <a:ea typeface="BatangChe" pitchFamily="49" charset="-127"/>
              </a:rPr>
              <a:t>    double[] axis = new double[3];</a:t>
            </a:r>
          </a:p>
          <a:p>
            <a:r>
              <a:rPr lang="fr-FR" altLang="zh-TW" sz="1200" dirty="0" smtClean="0">
                <a:latin typeface="BatangChe" pitchFamily="49" charset="-127"/>
                <a:ea typeface="BatangChe" pitchFamily="49" charset="-127"/>
              </a:rPr>
              <a:t>    double[] tmp = new double[3]; </a:t>
            </a:r>
          </a:p>
          <a:p>
            <a:endParaRPr lang="fr-FR" altLang="zh-TW" sz="1200" dirty="0" smtClean="0">
              <a:latin typeface="BatangChe" pitchFamily="49" charset="-127"/>
              <a:ea typeface="BatangChe" pitchFamily="49" charset="-127"/>
            </a:endParaRPr>
          </a:p>
          <a:p>
            <a:r>
              <a:rPr lang="fr-FR" altLang="zh-TW" sz="1200" dirty="0" smtClean="0">
                <a:latin typeface="BatangChe" pitchFamily="49" charset="-127"/>
                <a:ea typeface="BatangChe" pitchFamily="49" charset="-127"/>
              </a:rPr>
              <a:t>    // axis = camDir x upDir</a:t>
            </a:r>
          </a:p>
          <a:p>
            <a:r>
              <a:rPr lang="fr-FR" altLang="zh-TW" sz="1200" dirty="0" smtClean="0">
                <a:latin typeface="BatangChe" pitchFamily="49" charset="-127"/>
                <a:ea typeface="BatangChe" pitchFamily="49" charset="-127"/>
              </a:rPr>
              <a:t>    axis[0] = camDir[1] * upDir[2] - camDir[2] * upDir[1];</a:t>
            </a:r>
          </a:p>
          <a:p>
            <a:r>
              <a:rPr lang="fr-FR" altLang="zh-TW" sz="1200" dirty="0" smtClean="0">
                <a:latin typeface="BatangChe" pitchFamily="49" charset="-127"/>
                <a:ea typeface="BatangChe" pitchFamily="49" charset="-127"/>
              </a:rPr>
              <a:t>    axis[1] = camDir[2] * upDir[0] - camDir[0] * upDir[2];</a:t>
            </a:r>
          </a:p>
          <a:p>
            <a:r>
              <a:rPr lang="fr-FR" altLang="zh-TW" sz="1200" dirty="0" smtClean="0">
                <a:latin typeface="BatangChe" pitchFamily="49" charset="-127"/>
                <a:ea typeface="BatangChe" pitchFamily="49" charset="-127"/>
              </a:rPr>
              <a:t>    axis[2] = camDir[0] * upDir[1] - camDir[1] * upDir[0];</a:t>
            </a:r>
          </a:p>
          <a:p>
            <a:endParaRPr lang="fr-FR" altLang="zh-TW" sz="1200" dirty="0" smtClean="0">
              <a:latin typeface="BatangChe" pitchFamily="49" charset="-127"/>
              <a:ea typeface="BatangChe" pitchFamily="49" charset="-127"/>
            </a:endParaRPr>
          </a:p>
          <a:p>
            <a:r>
              <a:rPr lang="fr-FR" altLang="zh-TW" sz="1200" dirty="0" smtClean="0">
                <a:latin typeface="BatangChe" pitchFamily="49" charset="-127"/>
                <a:ea typeface="BatangChe" pitchFamily="49" charset="-127"/>
              </a:rPr>
              <a:t>    Gl.glMatrixMode(Gl.GL_MODELVIEW);</a:t>
            </a:r>
          </a:p>
          <a:p>
            <a:r>
              <a:rPr lang="fr-FR" altLang="zh-TW" sz="1200" dirty="0" smtClean="0">
                <a:latin typeface="BatangChe" pitchFamily="49" charset="-127"/>
                <a:ea typeface="BatangChe" pitchFamily="49" charset="-127"/>
              </a:rPr>
              <a:t>    Gl.glPushMatrix();</a:t>
            </a:r>
          </a:p>
          <a:p>
            <a:r>
              <a:rPr lang="fr-FR" altLang="zh-TW" sz="1200" dirty="0" smtClean="0">
                <a:latin typeface="BatangChe" pitchFamily="49" charset="-127"/>
                <a:ea typeface="BatangChe" pitchFamily="49" charset="-127"/>
              </a:rPr>
              <a:t>    Gl.glLoadIdentity();</a:t>
            </a:r>
          </a:p>
          <a:p>
            <a:r>
              <a:rPr lang="fr-FR" altLang="zh-TW" sz="1200" dirty="0" smtClean="0">
                <a:latin typeface="BatangChe" pitchFamily="49" charset="-127"/>
                <a:ea typeface="BatangChe" pitchFamily="49" charset="-127"/>
              </a:rPr>
              <a:t>    Gl.glRotated(angle, axis[0], axis[1], axis[2]);</a:t>
            </a:r>
          </a:p>
          <a:p>
            <a:r>
              <a:rPr lang="fr-FR" altLang="zh-TW" sz="1200" dirty="0" smtClean="0">
                <a:latin typeface="BatangChe" pitchFamily="49" charset="-127"/>
                <a:ea typeface="BatangChe" pitchFamily="49" charset="-127"/>
              </a:rPr>
              <a:t>    Gl.glGetFloatv(Gl.GL_MODELVIEW_MATRIX, mat);</a:t>
            </a:r>
          </a:p>
          <a:p>
            <a:r>
              <a:rPr lang="fr-FR" altLang="zh-TW" sz="1200" dirty="0" smtClean="0">
                <a:latin typeface="BatangChe" pitchFamily="49" charset="-127"/>
                <a:ea typeface="BatangChe" pitchFamily="49" charset="-127"/>
              </a:rPr>
              <a:t>    tmp[0] = mat[0] * camDir[0] + mat[4] * camDir[1] + mat[8] * camDir[2];</a:t>
            </a:r>
          </a:p>
          <a:p>
            <a:r>
              <a:rPr lang="fr-FR" altLang="zh-TW" sz="1200" dirty="0" smtClean="0">
                <a:latin typeface="BatangChe" pitchFamily="49" charset="-127"/>
                <a:ea typeface="BatangChe" pitchFamily="49" charset="-127"/>
              </a:rPr>
              <a:t>    tmp[1] = mat[1] * camDir[0] + mat[5] * camDir[1] + mat[9] * camDir[2];</a:t>
            </a:r>
          </a:p>
          <a:p>
            <a:r>
              <a:rPr lang="fr-FR" altLang="zh-TW" sz="1200" dirty="0" smtClean="0">
                <a:latin typeface="BatangChe" pitchFamily="49" charset="-127"/>
                <a:ea typeface="BatangChe" pitchFamily="49" charset="-127"/>
              </a:rPr>
              <a:t>    tmp[2] = mat[2] * camDir[0] + mat[6] * camDir[1] + mat[10] * camDir[2];</a:t>
            </a:r>
          </a:p>
          <a:p>
            <a:r>
              <a:rPr lang="fr-FR" altLang="zh-TW" sz="1200" dirty="0" smtClean="0">
                <a:latin typeface="BatangChe" pitchFamily="49" charset="-127"/>
                <a:ea typeface="BatangChe" pitchFamily="49" charset="-127"/>
              </a:rPr>
              <a:t>    camDir[0] = tmp[0]; camDir[1] = tmp[1]; camDir[2] = tmp[2];</a:t>
            </a:r>
          </a:p>
          <a:p>
            <a:r>
              <a:rPr lang="fr-FR" altLang="zh-TW" sz="1200" dirty="0" smtClean="0">
                <a:latin typeface="BatangChe" pitchFamily="49" charset="-127"/>
                <a:ea typeface="BatangChe" pitchFamily="49" charset="-127"/>
              </a:rPr>
              <a:t>    Gl.glPopMatrix();</a:t>
            </a:r>
          </a:p>
          <a:p>
            <a:endParaRPr lang="fr-FR" altLang="zh-TW" sz="1200" dirty="0" smtClean="0">
              <a:latin typeface="BatangChe" pitchFamily="49" charset="-127"/>
              <a:ea typeface="BatangChe" pitchFamily="49" charset="-127"/>
            </a:endParaRPr>
          </a:p>
          <a:p>
            <a:r>
              <a:rPr lang="fr-FR" altLang="zh-TW" sz="1200" dirty="0" smtClean="0">
                <a:latin typeface="BatangChe" pitchFamily="49" charset="-127"/>
                <a:ea typeface="BatangChe" pitchFamily="49" charset="-127"/>
              </a:rPr>
              <a:t>    // upDir = axis x camDir</a:t>
            </a:r>
          </a:p>
          <a:p>
            <a:r>
              <a:rPr lang="fr-FR" altLang="zh-TW" sz="1200" dirty="0" smtClean="0">
                <a:latin typeface="BatangChe" pitchFamily="49" charset="-127"/>
                <a:ea typeface="BatangChe" pitchFamily="49" charset="-127"/>
              </a:rPr>
              <a:t>    upDir[0] = axis[1] * camDir[2] - axis[2] * camDir[1];</a:t>
            </a:r>
          </a:p>
          <a:p>
            <a:r>
              <a:rPr lang="fr-FR" altLang="zh-TW" sz="1200" dirty="0" smtClean="0">
                <a:latin typeface="BatangChe" pitchFamily="49" charset="-127"/>
                <a:ea typeface="BatangChe" pitchFamily="49" charset="-127"/>
              </a:rPr>
              <a:t>    upDir[1] = axis[2] * camDir[0] - axis[0] * camDir[2];</a:t>
            </a:r>
          </a:p>
          <a:p>
            <a:r>
              <a:rPr lang="fr-FR" altLang="zh-TW" sz="1200" dirty="0" smtClean="0">
                <a:latin typeface="BatangChe" pitchFamily="49" charset="-127"/>
                <a:ea typeface="BatangChe" pitchFamily="49" charset="-127"/>
              </a:rPr>
              <a:t>    upDir[2] = axis[0] * camDir[1] - axis[1] * camDir[0];</a:t>
            </a:r>
          </a:p>
          <a:p>
            <a:r>
              <a:rPr lang="fr-FR" altLang="zh-TW" sz="1200" dirty="0" smtClean="0">
                <a:latin typeface="BatangChe" pitchFamily="49" charset="-127"/>
                <a:ea typeface="BatangChe" pitchFamily="49" charset="-127"/>
              </a:rPr>
              <a:t>    ReduceToUnit(upDir);</a:t>
            </a:r>
          </a:p>
          <a:p>
            <a:r>
              <a:rPr lang="fr-FR" altLang="zh-TW" sz="1200" dirty="0" smtClean="0">
                <a:latin typeface="BatangChe" pitchFamily="49" charset="-127"/>
                <a:ea typeface="BatangChe" pitchFamily="49" charset="-127"/>
              </a:rPr>
              <a:t>}</a:t>
            </a:r>
          </a:p>
        </p:txBody>
      </p:sp>
      <p:cxnSp>
        <p:nvCxnSpPr>
          <p:cNvPr id="6" name="直線單箭頭接點 5"/>
          <p:cNvCxnSpPr/>
          <p:nvPr/>
        </p:nvCxnSpPr>
        <p:spPr>
          <a:xfrm flipV="1">
            <a:off x="6858016" y="2478156"/>
            <a:ext cx="708975"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線單箭頭接點 6"/>
          <p:cNvCxnSpPr/>
          <p:nvPr/>
        </p:nvCxnSpPr>
        <p:spPr>
          <a:xfrm rot="5400000">
            <a:off x="6527838" y="2611807"/>
            <a:ext cx="441680" cy="21867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rot="16200000" flipV="1">
            <a:off x="6532606" y="2174072"/>
            <a:ext cx="672736" cy="8696"/>
          </a:xfrm>
          <a:prstGeom prst="straightConnector1">
            <a:avLst/>
          </a:prstGeom>
          <a:ln>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7559144" y="2273850"/>
            <a:ext cx="357190" cy="369332"/>
          </a:xfrm>
          <a:prstGeom prst="rect">
            <a:avLst/>
          </a:prstGeom>
          <a:noFill/>
        </p:spPr>
        <p:txBody>
          <a:bodyPr wrap="square" rtlCol="0">
            <a:spAutoFit/>
          </a:bodyPr>
          <a:lstStyle/>
          <a:p>
            <a:r>
              <a:rPr lang="en-US" altLang="zh-TW" dirty="0" smtClean="0">
                <a:solidFill>
                  <a:srgbClr val="FF0000"/>
                </a:solidFill>
              </a:rPr>
              <a:t>v</a:t>
            </a:r>
            <a:endParaRPr lang="zh-TW" altLang="en-US" dirty="0">
              <a:solidFill>
                <a:srgbClr val="FF0000"/>
              </a:solidFill>
            </a:endParaRPr>
          </a:p>
        </p:txBody>
      </p:sp>
      <p:sp>
        <p:nvSpPr>
          <p:cNvPr id="10" name="文字方塊 9"/>
          <p:cNvSpPr txBox="1"/>
          <p:nvPr/>
        </p:nvSpPr>
        <p:spPr>
          <a:xfrm>
            <a:off x="6357950" y="2845354"/>
            <a:ext cx="1500198" cy="369332"/>
          </a:xfrm>
          <a:prstGeom prst="rect">
            <a:avLst/>
          </a:prstGeom>
          <a:noFill/>
        </p:spPr>
        <p:txBody>
          <a:bodyPr wrap="square" rtlCol="0">
            <a:spAutoFit/>
          </a:bodyPr>
          <a:lstStyle/>
          <a:p>
            <a:r>
              <a:rPr lang="en-US" altLang="zh-TW" dirty="0" smtClean="0">
                <a:solidFill>
                  <a:srgbClr val="FF0000"/>
                </a:solidFill>
              </a:rPr>
              <a:t>axis = v x up</a:t>
            </a:r>
            <a:endParaRPr lang="zh-TW" altLang="en-US" dirty="0">
              <a:solidFill>
                <a:srgbClr val="FF0000"/>
              </a:solidFill>
            </a:endParaRPr>
          </a:p>
        </p:txBody>
      </p:sp>
      <p:sp>
        <p:nvSpPr>
          <p:cNvPr id="11" name="文字方塊 10"/>
          <p:cNvSpPr txBox="1"/>
          <p:nvPr/>
        </p:nvSpPr>
        <p:spPr>
          <a:xfrm>
            <a:off x="6643702" y="1428736"/>
            <a:ext cx="571504" cy="369332"/>
          </a:xfrm>
          <a:prstGeom prst="rect">
            <a:avLst/>
          </a:prstGeom>
          <a:noFill/>
        </p:spPr>
        <p:txBody>
          <a:bodyPr wrap="square" rtlCol="0">
            <a:spAutoFit/>
          </a:bodyPr>
          <a:lstStyle/>
          <a:p>
            <a:r>
              <a:rPr lang="en-US" altLang="zh-TW" dirty="0" smtClean="0">
                <a:solidFill>
                  <a:srgbClr val="FF0000"/>
                </a:solidFill>
              </a:rPr>
              <a:t>up</a:t>
            </a:r>
            <a:endParaRPr lang="zh-TW" altLang="en-US" dirty="0">
              <a:solidFill>
                <a:srgbClr val="FF0000"/>
              </a:solidFill>
            </a:endParaRPr>
          </a:p>
        </p:txBody>
      </p:sp>
      <p:cxnSp>
        <p:nvCxnSpPr>
          <p:cNvPr id="19" name="直線單箭頭接點 18"/>
          <p:cNvCxnSpPr/>
          <p:nvPr/>
        </p:nvCxnSpPr>
        <p:spPr>
          <a:xfrm flipV="1">
            <a:off x="6858016" y="2027583"/>
            <a:ext cx="602958" cy="472724"/>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rot="16200000" flipV="1">
            <a:off x="6341165" y="1967948"/>
            <a:ext cx="556593" cy="490332"/>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8" name="手繪多邊形 27"/>
          <p:cNvSpPr/>
          <p:nvPr/>
        </p:nvSpPr>
        <p:spPr>
          <a:xfrm>
            <a:off x="7142922" y="2305878"/>
            <a:ext cx="66261" cy="172279"/>
          </a:xfrm>
          <a:custGeom>
            <a:avLst/>
            <a:gdLst>
              <a:gd name="connsiteX0" fmla="*/ 66261 w 66261"/>
              <a:gd name="connsiteY0" fmla="*/ 172279 h 172279"/>
              <a:gd name="connsiteX1" fmla="*/ 0 w 66261"/>
              <a:gd name="connsiteY1" fmla="*/ 0 h 172279"/>
            </a:gdLst>
            <a:ahLst/>
            <a:cxnLst>
              <a:cxn ang="0">
                <a:pos x="connsiteX0" y="connsiteY0"/>
              </a:cxn>
              <a:cxn ang="0">
                <a:pos x="connsiteX1" y="connsiteY1"/>
              </a:cxn>
            </a:cxnLst>
            <a:rect l="l" t="t" r="r" b="b"/>
            <a:pathLst>
              <a:path w="66261" h="172279">
                <a:moveTo>
                  <a:pt x="66261" y="172279"/>
                </a:moveTo>
                <a:lnTo>
                  <a:pt x="0" y="0"/>
                </a:lnTo>
              </a:path>
            </a:pathLst>
          </a:custGeom>
          <a:ln>
            <a:solidFill>
              <a:srgbClr val="FF00FF"/>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9" name="文字方塊 28"/>
          <p:cNvSpPr txBox="1"/>
          <p:nvPr/>
        </p:nvSpPr>
        <p:spPr>
          <a:xfrm>
            <a:off x="7403016" y="1792214"/>
            <a:ext cx="357190" cy="369332"/>
          </a:xfrm>
          <a:prstGeom prst="rect">
            <a:avLst/>
          </a:prstGeom>
          <a:noFill/>
        </p:spPr>
        <p:txBody>
          <a:bodyPr wrap="square" rtlCol="0">
            <a:spAutoFit/>
          </a:bodyPr>
          <a:lstStyle/>
          <a:p>
            <a:r>
              <a:rPr lang="en-US" altLang="zh-TW" dirty="0" smtClean="0">
                <a:solidFill>
                  <a:srgbClr val="FF0000"/>
                </a:solidFill>
              </a:rPr>
              <a:t>v'</a:t>
            </a:r>
            <a:endParaRPr lang="zh-TW" altLang="en-US" dirty="0">
              <a:solidFill>
                <a:srgbClr val="FF0000"/>
              </a:solidFill>
            </a:endParaRPr>
          </a:p>
        </p:txBody>
      </p:sp>
      <p:sp>
        <p:nvSpPr>
          <p:cNvPr id="30" name="文字方塊 29"/>
          <p:cNvSpPr txBox="1"/>
          <p:nvPr/>
        </p:nvSpPr>
        <p:spPr>
          <a:xfrm>
            <a:off x="6072198" y="1581136"/>
            <a:ext cx="571504" cy="369332"/>
          </a:xfrm>
          <a:prstGeom prst="rect">
            <a:avLst/>
          </a:prstGeom>
          <a:noFill/>
        </p:spPr>
        <p:txBody>
          <a:bodyPr wrap="square" rtlCol="0">
            <a:spAutoFit/>
          </a:bodyPr>
          <a:lstStyle/>
          <a:p>
            <a:r>
              <a:rPr lang="en-US" altLang="zh-TW" dirty="0" smtClean="0">
                <a:solidFill>
                  <a:srgbClr val="FF0000"/>
                </a:solidFill>
              </a:rPr>
              <a:t>up'</a:t>
            </a:r>
            <a:endParaRPr lang="zh-TW" altLang="en-US" dirty="0">
              <a:solidFill>
                <a:srgbClr val="FF0000"/>
              </a:solidFill>
            </a:endParaRPr>
          </a:p>
        </p:txBody>
      </p:sp>
      <p:sp>
        <p:nvSpPr>
          <p:cNvPr id="31" name="手繪多邊形 30"/>
          <p:cNvSpPr/>
          <p:nvPr/>
        </p:nvSpPr>
        <p:spPr>
          <a:xfrm rot="5400000">
            <a:off x="6671154" y="2615731"/>
            <a:ext cx="142876" cy="224283"/>
          </a:xfrm>
          <a:custGeom>
            <a:avLst/>
            <a:gdLst>
              <a:gd name="connsiteX0" fmla="*/ 139700 w 139700"/>
              <a:gd name="connsiteY0" fmla="*/ 64294 h 199231"/>
              <a:gd name="connsiteX1" fmla="*/ 58737 w 139700"/>
              <a:gd name="connsiteY1" fmla="*/ 7144 h 199231"/>
              <a:gd name="connsiteX2" fmla="*/ 1587 w 139700"/>
              <a:gd name="connsiteY2" fmla="*/ 107156 h 199231"/>
              <a:gd name="connsiteX3" fmla="*/ 68262 w 139700"/>
              <a:gd name="connsiteY3" fmla="*/ 192881 h 199231"/>
              <a:gd name="connsiteX4" fmla="*/ 134937 w 139700"/>
              <a:gd name="connsiteY4" fmla="*/ 145256 h 1992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00" h="199231">
                <a:moveTo>
                  <a:pt x="139700" y="64294"/>
                </a:moveTo>
                <a:cubicBezTo>
                  <a:pt x="110728" y="32147"/>
                  <a:pt x="81756" y="0"/>
                  <a:pt x="58737" y="7144"/>
                </a:cubicBezTo>
                <a:cubicBezTo>
                  <a:pt x="35718" y="14288"/>
                  <a:pt x="0" y="76200"/>
                  <a:pt x="1587" y="107156"/>
                </a:cubicBezTo>
                <a:cubicBezTo>
                  <a:pt x="3174" y="138112"/>
                  <a:pt x="46037" y="186531"/>
                  <a:pt x="68262" y="192881"/>
                </a:cubicBezTo>
                <a:cubicBezTo>
                  <a:pt x="90487" y="199231"/>
                  <a:pt x="112712" y="172243"/>
                  <a:pt x="134937" y="145256"/>
                </a:cubicBezTo>
              </a:path>
            </a:pathLst>
          </a:custGeom>
          <a:ln>
            <a:solidFill>
              <a:srgbClr val="FF00FF"/>
            </a:solidFill>
            <a:tailEnd type="stealth" w="lg" len="lg"/>
          </a:ln>
          <a:scene3d>
            <a:camera prst="orthographicFront">
              <a:rot lat="0" lon="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714355"/>
            <a:ext cx="8229600" cy="5440383"/>
          </a:xfrm>
        </p:spPr>
        <p:txBody>
          <a:bodyPr/>
          <a:lstStyle/>
          <a:p>
            <a:pPr lvl="3"/>
            <a:r>
              <a:rPr lang="en-US" altLang="zh-TW" dirty="0" smtClean="0"/>
              <a:t>Pan</a:t>
            </a:r>
            <a:r>
              <a:rPr lang="zh-TW" altLang="en-US" dirty="0" smtClean="0"/>
              <a:t>函數</a:t>
            </a:r>
            <a:endParaRPr lang="zh-TW" altLang="en-US" dirty="0"/>
          </a:p>
        </p:txBody>
      </p:sp>
      <p:sp>
        <p:nvSpPr>
          <p:cNvPr id="4" name="投影片編號版面配置區 3"/>
          <p:cNvSpPr>
            <a:spLocks noGrp="1"/>
          </p:cNvSpPr>
          <p:nvPr>
            <p:ph type="sldNum" sz="quarter" idx="12"/>
          </p:nvPr>
        </p:nvSpPr>
        <p:spPr/>
        <p:txBody>
          <a:bodyPr/>
          <a:lstStyle/>
          <a:p>
            <a:fld id="{27207C00-BE8D-4B81-AB28-04AA0221EAC8}" type="slidenum">
              <a:rPr lang="zh-TW" altLang="en-US" smtClean="0"/>
              <a:pPr/>
              <a:t>54</a:t>
            </a:fld>
            <a:endParaRPr lang="zh-TW" altLang="en-US"/>
          </a:p>
        </p:txBody>
      </p:sp>
      <p:sp>
        <p:nvSpPr>
          <p:cNvPr id="5" name="矩形 4"/>
          <p:cNvSpPr/>
          <p:nvPr/>
        </p:nvSpPr>
        <p:spPr>
          <a:xfrm>
            <a:off x="1643042" y="1214422"/>
            <a:ext cx="6715172" cy="3357586"/>
          </a:xfrm>
          <a:prstGeom prst="rect">
            <a:avLst/>
          </a:prstGeom>
          <a:solidFill>
            <a:srgbClr val="FFFF99"/>
          </a:solidFill>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r>
              <a:rPr lang="fr-FR" altLang="zh-TW" sz="1200" dirty="0" smtClean="0">
                <a:latin typeface="BatangChe" pitchFamily="49" charset="-127"/>
                <a:ea typeface="BatangChe" pitchFamily="49" charset="-127"/>
              </a:rPr>
              <a:t>public void Pan(double angle)</a:t>
            </a:r>
          </a:p>
          <a:p>
            <a:r>
              <a:rPr lang="fr-FR" altLang="zh-TW" sz="1200" dirty="0" smtClean="0">
                <a:latin typeface="BatangChe" pitchFamily="49" charset="-127"/>
                <a:ea typeface="BatangChe" pitchFamily="49" charset="-127"/>
              </a:rPr>
              <a:t>{</a:t>
            </a:r>
          </a:p>
          <a:p>
            <a:r>
              <a:rPr lang="fr-FR" altLang="zh-TW" sz="1200" dirty="0" smtClean="0">
                <a:latin typeface="BatangChe" pitchFamily="49" charset="-127"/>
                <a:ea typeface="BatangChe" pitchFamily="49" charset="-127"/>
              </a:rPr>
              <a:t>    float[] mat = new float[16];</a:t>
            </a:r>
          </a:p>
          <a:p>
            <a:r>
              <a:rPr lang="fr-FR" altLang="zh-TW" sz="1200" dirty="0" smtClean="0">
                <a:latin typeface="BatangChe" pitchFamily="49" charset="-127"/>
                <a:ea typeface="BatangChe" pitchFamily="49" charset="-127"/>
              </a:rPr>
              <a:t>    double[] tmp = new double[3]; </a:t>
            </a:r>
          </a:p>
          <a:p>
            <a:endParaRPr lang="fr-FR" altLang="zh-TW" sz="1200" dirty="0" smtClean="0">
              <a:latin typeface="BatangChe" pitchFamily="49" charset="-127"/>
              <a:ea typeface="BatangChe" pitchFamily="49" charset="-127"/>
            </a:endParaRPr>
          </a:p>
          <a:p>
            <a:r>
              <a:rPr lang="fr-FR" altLang="zh-TW" sz="1200" dirty="0" smtClean="0">
                <a:latin typeface="BatangChe" pitchFamily="49" charset="-127"/>
                <a:ea typeface="BatangChe" pitchFamily="49" charset="-127"/>
              </a:rPr>
              <a:t>    Gl.glMatrixMode(Gl.GL_MODELVIEW);</a:t>
            </a:r>
          </a:p>
          <a:p>
            <a:r>
              <a:rPr lang="fr-FR" altLang="zh-TW" sz="1200" dirty="0" smtClean="0">
                <a:latin typeface="BatangChe" pitchFamily="49" charset="-127"/>
                <a:ea typeface="BatangChe" pitchFamily="49" charset="-127"/>
              </a:rPr>
              <a:t>    Gl.glPushMatrix();</a:t>
            </a:r>
          </a:p>
          <a:p>
            <a:r>
              <a:rPr lang="fr-FR" altLang="zh-TW" sz="1200" dirty="0" smtClean="0">
                <a:latin typeface="BatangChe" pitchFamily="49" charset="-127"/>
                <a:ea typeface="BatangChe" pitchFamily="49" charset="-127"/>
              </a:rPr>
              <a:t>    Gl.glLoadIdentity();</a:t>
            </a:r>
          </a:p>
          <a:p>
            <a:r>
              <a:rPr lang="fr-FR" altLang="zh-TW" sz="1200" dirty="0" smtClean="0">
                <a:latin typeface="BatangChe" pitchFamily="49" charset="-127"/>
                <a:ea typeface="BatangChe" pitchFamily="49" charset="-127"/>
              </a:rPr>
              <a:t>    Gl.glRotated(angle, upDir[0], upDir[1], upDir[2]);</a:t>
            </a:r>
          </a:p>
          <a:p>
            <a:r>
              <a:rPr lang="fr-FR" altLang="zh-TW" sz="1200" dirty="0" smtClean="0">
                <a:latin typeface="BatangChe" pitchFamily="49" charset="-127"/>
                <a:ea typeface="BatangChe" pitchFamily="49" charset="-127"/>
              </a:rPr>
              <a:t>    Gl.glGetFloatv(Gl.GL_MODELVIEW_MATRIX, mat);</a:t>
            </a:r>
          </a:p>
          <a:p>
            <a:r>
              <a:rPr lang="fr-FR" altLang="zh-TW" sz="1200" dirty="0" smtClean="0">
                <a:latin typeface="BatangChe" pitchFamily="49" charset="-127"/>
                <a:ea typeface="BatangChe" pitchFamily="49" charset="-127"/>
              </a:rPr>
              <a:t>    tmp[0] = mat[0] * camDir[0] + mat[4] * camDir[1] + mat[8] * camDir[2];</a:t>
            </a:r>
          </a:p>
          <a:p>
            <a:r>
              <a:rPr lang="fr-FR" altLang="zh-TW" sz="1200" dirty="0" smtClean="0">
                <a:latin typeface="BatangChe" pitchFamily="49" charset="-127"/>
                <a:ea typeface="BatangChe" pitchFamily="49" charset="-127"/>
              </a:rPr>
              <a:t>    tmp[1] = mat[1] * camDir[0] + mat[5] * camDir[1] + mat[9] * camDir[2];</a:t>
            </a:r>
          </a:p>
          <a:p>
            <a:r>
              <a:rPr lang="fr-FR" altLang="zh-TW" sz="1200" dirty="0" smtClean="0">
                <a:latin typeface="BatangChe" pitchFamily="49" charset="-127"/>
                <a:ea typeface="BatangChe" pitchFamily="49" charset="-127"/>
              </a:rPr>
              <a:t>    tmp[2] = mat[2] * camDir[0] + mat[6] * camDir[1] + mat[10] * camDir[2];</a:t>
            </a:r>
          </a:p>
          <a:p>
            <a:r>
              <a:rPr lang="fr-FR" altLang="zh-TW" sz="1200" dirty="0" smtClean="0">
                <a:latin typeface="BatangChe" pitchFamily="49" charset="-127"/>
                <a:ea typeface="BatangChe" pitchFamily="49" charset="-127"/>
              </a:rPr>
              <a:t>    camDir[0] = tmp[0]; camDir[1] = tmp[1]; camDir[2] = tmp[2];</a:t>
            </a:r>
          </a:p>
          <a:p>
            <a:r>
              <a:rPr lang="zh-TW" altLang="en-US" sz="1200" dirty="0" smtClean="0">
                <a:latin typeface="BatangChe" pitchFamily="49" charset="-127"/>
                <a:ea typeface="BatangChe" pitchFamily="49" charset="-127"/>
              </a:rPr>
              <a:t>    </a:t>
            </a:r>
            <a:r>
              <a:rPr lang="fr-FR" altLang="zh-TW" sz="1200" dirty="0" smtClean="0">
                <a:latin typeface="BatangChe" pitchFamily="49" charset="-127"/>
                <a:ea typeface="BatangChe" pitchFamily="49" charset="-127"/>
              </a:rPr>
              <a:t>Gl.glPopMatrix();</a:t>
            </a:r>
          </a:p>
          <a:p>
            <a:r>
              <a:rPr lang="fr-FR" altLang="zh-TW" sz="1200" dirty="0" smtClean="0">
                <a:latin typeface="BatangChe" pitchFamily="49" charset="-127"/>
                <a:ea typeface="BatangChe" pitchFamily="49" charset="-127"/>
              </a:rPr>
              <a:t>}</a:t>
            </a:r>
          </a:p>
        </p:txBody>
      </p:sp>
      <p:cxnSp>
        <p:nvCxnSpPr>
          <p:cNvPr id="7" name="直線單箭頭接點 6"/>
          <p:cNvCxnSpPr/>
          <p:nvPr/>
        </p:nvCxnSpPr>
        <p:spPr>
          <a:xfrm flipV="1">
            <a:off x="7000892" y="2716695"/>
            <a:ext cx="764882"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p:nvPr/>
        </p:nvCxnSpPr>
        <p:spPr>
          <a:xfrm rot="5400000" flipH="1" flipV="1">
            <a:off x="6536545" y="2250273"/>
            <a:ext cx="928694"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flipV="1">
            <a:off x="6998185" y="2416659"/>
            <a:ext cx="689113" cy="291548"/>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7728524" y="2488164"/>
            <a:ext cx="357190" cy="369332"/>
          </a:xfrm>
          <a:prstGeom prst="rect">
            <a:avLst/>
          </a:prstGeom>
          <a:noFill/>
        </p:spPr>
        <p:txBody>
          <a:bodyPr wrap="square" rtlCol="0">
            <a:spAutoFit/>
          </a:bodyPr>
          <a:lstStyle/>
          <a:p>
            <a:r>
              <a:rPr lang="en-US" altLang="zh-TW" dirty="0" smtClean="0">
                <a:solidFill>
                  <a:srgbClr val="FF0000"/>
                </a:solidFill>
              </a:rPr>
              <a:t>v</a:t>
            </a:r>
            <a:endParaRPr lang="zh-TW" altLang="en-US" dirty="0">
              <a:solidFill>
                <a:srgbClr val="FF0000"/>
              </a:solidFill>
            </a:endParaRPr>
          </a:p>
        </p:txBody>
      </p:sp>
      <p:sp>
        <p:nvSpPr>
          <p:cNvPr id="14" name="文字方塊 13"/>
          <p:cNvSpPr txBox="1"/>
          <p:nvPr/>
        </p:nvSpPr>
        <p:spPr>
          <a:xfrm>
            <a:off x="6786578" y="1429846"/>
            <a:ext cx="571504" cy="369332"/>
          </a:xfrm>
          <a:prstGeom prst="rect">
            <a:avLst/>
          </a:prstGeom>
          <a:noFill/>
        </p:spPr>
        <p:txBody>
          <a:bodyPr wrap="square" rtlCol="0">
            <a:spAutoFit/>
          </a:bodyPr>
          <a:lstStyle/>
          <a:p>
            <a:r>
              <a:rPr lang="en-US" altLang="zh-TW" dirty="0" smtClean="0">
                <a:solidFill>
                  <a:srgbClr val="FF0000"/>
                </a:solidFill>
              </a:rPr>
              <a:t>up</a:t>
            </a:r>
            <a:endParaRPr lang="zh-TW" altLang="en-US" dirty="0">
              <a:solidFill>
                <a:srgbClr val="FF0000"/>
              </a:solidFill>
            </a:endParaRPr>
          </a:p>
        </p:txBody>
      </p:sp>
      <p:sp>
        <p:nvSpPr>
          <p:cNvPr id="16" name="手繪多邊形 15"/>
          <p:cNvSpPr/>
          <p:nvPr/>
        </p:nvSpPr>
        <p:spPr>
          <a:xfrm rot="5400000">
            <a:off x="6931610" y="1945248"/>
            <a:ext cx="142876" cy="224283"/>
          </a:xfrm>
          <a:custGeom>
            <a:avLst/>
            <a:gdLst>
              <a:gd name="connsiteX0" fmla="*/ 139700 w 139700"/>
              <a:gd name="connsiteY0" fmla="*/ 64294 h 199231"/>
              <a:gd name="connsiteX1" fmla="*/ 58737 w 139700"/>
              <a:gd name="connsiteY1" fmla="*/ 7144 h 199231"/>
              <a:gd name="connsiteX2" fmla="*/ 1587 w 139700"/>
              <a:gd name="connsiteY2" fmla="*/ 107156 h 199231"/>
              <a:gd name="connsiteX3" fmla="*/ 68262 w 139700"/>
              <a:gd name="connsiteY3" fmla="*/ 192881 h 199231"/>
              <a:gd name="connsiteX4" fmla="*/ 134937 w 139700"/>
              <a:gd name="connsiteY4" fmla="*/ 145256 h 1992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00" h="199231">
                <a:moveTo>
                  <a:pt x="139700" y="64294"/>
                </a:moveTo>
                <a:cubicBezTo>
                  <a:pt x="110728" y="32147"/>
                  <a:pt x="81756" y="0"/>
                  <a:pt x="58737" y="7144"/>
                </a:cubicBezTo>
                <a:cubicBezTo>
                  <a:pt x="35718" y="14288"/>
                  <a:pt x="0" y="76200"/>
                  <a:pt x="1587" y="107156"/>
                </a:cubicBezTo>
                <a:cubicBezTo>
                  <a:pt x="3174" y="138112"/>
                  <a:pt x="46037" y="186531"/>
                  <a:pt x="68262" y="192881"/>
                </a:cubicBezTo>
                <a:cubicBezTo>
                  <a:pt x="90487" y="199231"/>
                  <a:pt x="112712" y="172243"/>
                  <a:pt x="134937" y="145256"/>
                </a:cubicBezTo>
              </a:path>
            </a:pathLst>
          </a:custGeom>
          <a:ln>
            <a:solidFill>
              <a:srgbClr val="FF00FF"/>
            </a:solidFill>
            <a:tailEnd type="stealth" w="lg" len="lg"/>
          </a:ln>
          <a:scene3d>
            <a:camera prst="orthographicFront">
              <a:rot lat="0" lon="360000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7" name="文字方塊 16"/>
          <p:cNvSpPr txBox="1"/>
          <p:nvPr/>
        </p:nvSpPr>
        <p:spPr>
          <a:xfrm>
            <a:off x="7624782" y="2147879"/>
            <a:ext cx="357190" cy="369332"/>
          </a:xfrm>
          <a:prstGeom prst="rect">
            <a:avLst/>
          </a:prstGeom>
          <a:noFill/>
        </p:spPr>
        <p:txBody>
          <a:bodyPr wrap="square" rtlCol="0">
            <a:spAutoFit/>
          </a:bodyPr>
          <a:lstStyle/>
          <a:p>
            <a:r>
              <a:rPr lang="en-US" altLang="zh-TW" dirty="0" smtClean="0">
                <a:solidFill>
                  <a:srgbClr val="FF0000"/>
                </a:solidFill>
              </a:rPr>
              <a:t>v'</a:t>
            </a:r>
            <a:endParaRPr lang="zh-TW" altLang="en-US" dirty="0">
              <a:solidFill>
                <a:srgbClr val="FF00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785795"/>
            <a:ext cx="8229600" cy="5368944"/>
          </a:xfrm>
        </p:spPr>
        <p:txBody>
          <a:bodyPr/>
          <a:lstStyle/>
          <a:p>
            <a:pPr lvl="3"/>
            <a:r>
              <a:rPr lang="en-US" altLang="zh-TW" dirty="0" smtClean="0"/>
              <a:t>Roll</a:t>
            </a:r>
            <a:r>
              <a:rPr lang="zh-TW" altLang="en-US" dirty="0" smtClean="0"/>
              <a:t>函數</a:t>
            </a:r>
            <a:endParaRPr lang="zh-TW" altLang="en-US" dirty="0"/>
          </a:p>
        </p:txBody>
      </p:sp>
      <p:sp>
        <p:nvSpPr>
          <p:cNvPr id="4" name="投影片編號版面配置區 3"/>
          <p:cNvSpPr>
            <a:spLocks noGrp="1"/>
          </p:cNvSpPr>
          <p:nvPr>
            <p:ph type="sldNum" sz="quarter" idx="12"/>
          </p:nvPr>
        </p:nvSpPr>
        <p:spPr/>
        <p:txBody>
          <a:bodyPr/>
          <a:lstStyle/>
          <a:p>
            <a:fld id="{27207C00-BE8D-4B81-AB28-04AA0221EAC8}" type="slidenum">
              <a:rPr lang="zh-TW" altLang="en-US" smtClean="0"/>
              <a:pPr/>
              <a:t>55</a:t>
            </a:fld>
            <a:endParaRPr lang="zh-TW" altLang="en-US"/>
          </a:p>
        </p:txBody>
      </p:sp>
      <p:sp>
        <p:nvSpPr>
          <p:cNvPr id="5" name="矩形 4"/>
          <p:cNvSpPr/>
          <p:nvPr/>
        </p:nvSpPr>
        <p:spPr>
          <a:xfrm>
            <a:off x="1643042" y="1214422"/>
            <a:ext cx="6715172" cy="3357586"/>
          </a:xfrm>
          <a:prstGeom prst="rect">
            <a:avLst/>
          </a:prstGeom>
          <a:solidFill>
            <a:srgbClr val="FFFF99"/>
          </a:solidFill>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r>
              <a:rPr lang="fr-FR" altLang="zh-TW" sz="1200" dirty="0" smtClean="0">
                <a:latin typeface="BatangChe" pitchFamily="49" charset="-127"/>
                <a:ea typeface="BatangChe" pitchFamily="49" charset="-127"/>
              </a:rPr>
              <a:t>public void Roll(double angle)</a:t>
            </a:r>
          </a:p>
          <a:p>
            <a:r>
              <a:rPr lang="fr-FR" altLang="zh-TW" sz="1200" dirty="0" smtClean="0">
                <a:latin typeface="BatangChe" pitchFamily="49" charset="-127"/>
                <a:ea typeface="BatangChe" pitchFamily="49" charset="-127"/>
              </a:rPr>
              <a:t>{</a:t>
            </a:r>
          </a:p>
          <a:p>
            <a:r>
              <a:rPr lang="fr-FR" altLang="zh-TW" sz="1200" dirty="0" smtClean="0">
                <a:latin typeface="BatangChe" pitchFamily="49" charset="-127"/>
                <a:ea typeface="BatangChe" pitchFamily="49" charset="-127"/>
              </a:rPr>
              <a:t>    float[] mat = new float[16];</a:t>
            </a:r>
          </a:p>
          <a:p>
            <a:r>
              <a:rPr lang="fr-FR" altLang="zh-TW" sz="1200" dirty="0" smtClean="0">
                <a:latin typeface="BatangChe" pitchFamily="49" charset="-127"/>
                <a:ea typeface="BatangChe" pitchFamily="49" charset="-127"/>
              </a:rPr>
              <a:t>    double[] tmp = new double[3];</a:t>
            </a:r>
          </a:p>
          <a:p>
            <a:endParaRPr lang="fr-FR" altLang="zh-TW" sz="1200" dirty="0" smtClean="0">
              <a:latin typeface="BatangChe" pitchFamily="49" charset="-127"/>
              <a:ea typeface="BatangChe" pitchFamily="49" charset="-127"/>
            </a:endParaRPr>
          </a:p>
          <a:p>
            <a:r>
              <a:rPr lang="fr-FR" altLang="zh-TW" sz="1200" dirty="0" smtClean="0">
                <a:latin typeface="BatangChe" pitchFamily="49" charset="-127"/>
                <a:ea typeface="BatangChe" pitchFamily="49" charset="-127"/>
              </a:rPr>
              <a:t>    Gl.glMatrixMode(Gl.GL_MODELVIEW);</a:t>
            </a:r>
          </a:p>
          <a:p>
            <a:r>
              <a:rPr lang="fr-FR" altLang="zh-TW" sz="1200" dirty="0" smtClean="0">
                <a:latin typeface="BatangChe" pitchFamily="49" charset="-127"/>
                <a:ea typeface="BatangChe" pitchFamily="49" charset="-127"/>
              </a:rPr>
              <a:t>    Gl.glPushMatrix();</a:t>
            </a:r>
          </a:p>
          <a:p>
            <a:r>
              <a:rPr lang="fr-FR" altLang="zh-TW" sz="1200" dirty="0" smtClean="0">
                <a:latin typeface="BatangChe" pitchFamily="49" charset="-127"/>
                <a:ea typeface="BatangChe" pitchFamily="49" charset="-127"/>
              </a:rPr>
              <a:t>    Gl.glLoadIdentity();</a:t>
            </a:r>
          </a:p>
          <a:p>
            <a:r>
              <a:rPr lang="fr-FR" altLang="zh-TW" sz="1200" dirty="0" smtClean="0">
                <a:latin typeface="BatangChe" pitchFamily="49" charset="-127"/>
                <a:ea typeface="BatangChe" pitchFamily="49" charset="-127"/>
              </a:rPr>
              <a:t>    Gl.glRotated(angle, camDir[0], camDir[1], camDir[2]);</a:t>
            </a:r>
          </a:p>
          <a:p>
            <a:r>
              <a:rPr lang="fr-FR" altLang="zh-TW" sz="1200" dirty="0" smtClean="0">
                <a:latin typeface="BatangChe" pitchFamily="49" charset="-127"/>
                <a:ea typeface="BatangChe" pitchFamily="49" charset="-127"/>
              </a:rPr>
              <a:t>    Gl.glGetFloatv(Gl.GL_MODELVIEW_MATRIX, mat);</a:t>
            </a:r>
          </a:p>
          <a:p>
            <a:r>
              <a:rPr lang="fr-FR" altLang="zh-TW" sz="1200" dirty="0" smtClean="0">
                <a:latin typeface="BatangChe" pitchFamily="49" charset="-127"/>
                <a:ea typeface="BatangChe" pitchFamily="49" charset="-127"/>
              </a:rPr>
              <a:t>    tmp[0] = mat[0] * upDir[0] + mat[4] * upDir[1] + mat[8] * upDir[2];</a:t>
            </a:r>
          </a:p>
          <a:p>
            <a:r>
              <a:rPr lang="fr-FR" altLang="zh-TW" sz="1200" dirty="0" smtClean="0">
                <a:latin typeface="BatangChe" pitchFamily="49" charset="-127"/>
                <a:ea typeface="BatangChe" pitchFamily="49" charset="-127"/>
              </a:rPr>
              <a:t>    tmp[1] = mat[1] * upDir[0] + mat[5] * upDir[1] + mat[9] * upDir[2];</a:t>
            </a:r>
          </a:p>
          <a:p>
            <a:r>
              <a:rPr lang="fr-FR" altLang="zh-TW" sz="1200" dirty="0" smtClean="0">
                <a:latin typeface="BatangChe" pitchFamily="49" charset="-127"/>
                <a:ea typeface="BatangChe" pitchFamily="49" charset="-127"/>
              </a:rPr>
              <a:t>    tmp[2] = mat[2] * upDir[0] + mat[6] * upDir[1] + mat[10] * upDir[2];</a:t>
            </a:r>
          </a:p>
          <a:p>
            <a:r>
              <a:rPr lang="fr-FR" altLang="zh-TW" sz="1200" dirty="0" smtClean="0">
                <a:latin typeface="BatangChe" pitchFamily="49" charset="-127"/>
                <a:ea typeface="BatangChe" pitchFamily="49" charset="-127"/>
              </a:rPr>
              <a:t>    upDir[0] = tmp[0]; upDir[1] = tmp[1]; upDir[2] = tmp[2];</a:t>
            </a:r>
          </a:p>
          <a:p>
            <a:r>
              <a:rPr lang="fr-FR" altLang="zh-TW" sz="1200" dirty="0" smtClean="0">
                <a:latin typeface="BatangChe" pitchFamily="49" charset="-127"/>
                <a:ea typeface="BatangChe" pitchFamily="49" charset="-127"/>
              </a:rPr>
              <a:t>    Gl.glPopMatrix();</a:t>
            </a:r>
          </a:p>
          <a:p>
            <a:r>
              <a:rPr lang="fr-FR" altLang="zh-TW" sz="1200" dirty="0" smtClean="0">
                <a:latin typeface="BatangChe" pitchFamily="49" charset="-127"/>
                <a:ea typeface="BatangChe" pitchFamily="49" charset="-127"/>
              </a:rPr>
              <a:t>}</a:t>
            </a:r>
          </a:p>
        </p:txBody>
      </p:sp>
      <p:cxnSp>
        <p:nvCxnSpPr>
          <p:cNvPr id="7" name="直線單箭頭接點 6"/>
          <p:cNvCxnSpPr/>
          <p:nvPr/>
        </p:nvCxnSpPr>
        <p:spPr>
          <a:xfrm flipV="1">
            <a:off x="6929454" y="2357430"/>
            <a:ext cx="857256" cy="35719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p:nvPr/>
        </p:nvCxnSpPr>
        <p:spPr>
          <a:xfrm rot="16200000" flipV="1">
            <a:off x="6348114" y="2133279"/>
            <a:ext cx="832811" cy="32987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rot="16200000" flipV="1">
            <a:off x="6433933" y="2206486"/>
            <a:ext cx="914403" cy="106023"/>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6" name="文字方塊 15"/>
          <p:cNvSpPr txBox="1"/>
          <p:nvPr/>
        </p:nvSpPr>
        <p:spPr>
          <a:xfrm>
            <a:off x="6286512" y="1559470"/>
            <a:ext cx="571504" cy="369332"/>
          </a:xfrm>
          <a:prstGeom prst="rect">
            <a:avLst/>
          </a:prstGeom>
          <a:noFill/>
        </p:spPr>
        <p:txBody>
          <a:bodyPr wrap="square" rtlCol="0">
            <a:spAutoFit/>
          </a:bodyPr>
          <a:lstStyle/>
          <a:p>
            <a:r>
              <a:rPr lang="en-US" altLang="zh-TW" dirty="0" smtClean="0">
                <a:solidFill>
                  <a:srgbClr val="FF0000"/>
                </a:solidFill>
              </a:rPr>
              <a:t>up</a:t>
            </a:r>
            <a:endParaRPr lang="zh-TW" altLang="en-US" dirty="0">
              <a:solidFill>
                <a:srgbClr val="FF0000"/>
              </a:solidFill>
            </a:endParaRPr>
          </a:p>
        </p:txBody>
      </p:sp>
      <p:sp>
        <p:nvSpPr>
          <p:cNvPr id="17" name="文字方塊 16"/>
          <p:cNvSpPr txBox="1"/>
          <p:nvPr/>
        </p:nvSpPr>
        <p:spPr>
          <a:xfrm>
            <a:off x="6715140" y="1481744"/>
            <a:ext cx="571504" cy="369332"/>
          </a:xfrm>
          <a:prstGeom prst="rect">
            <a:avLst/>
          </a:prstGeom>
          <a:noFill/>
        </p:spPr>
        <p:txBody>
          <a:bodyPr wrap="square" rtlCol="0">
            <a:spAutoFit/>
          </a:bodyPr>
          <a:lstStyle/>
          <a:p>
            <a:r>
              <a:rPr lang="en-US" altLang="zh-TW" dirty="0" smtClean="0">
                <a:solidFill>
                  <a:srgbClr val="FF0000"/>
                </a:solidFill>
              </a:rPr>
              <a:t>up'</a:t>
            </a:r>
            <a:endParaRPr lang="zh-TW" altLang="en-US" dirty="0">
              <a:solidFill>
                <a:srgbClr val="FF0000"/>
              </a:solidFill>
            </a:endParaRPr>
          </a:p>
        </p:txBody>
      </p:sp>
      <p:sp>
        <p:nvSpPr>
          <p:cNvPr id="18" name="手繪多邊形 17"/>
          <p:cNvSpPr/>
          <p:nvPr/>
        </p:nvSpPr>
        <p:spPr>
          <a:xfrm rot="9441061">
            <a:off x="7448898" y="2369734"/>
            <a:ext cx="142876" cy="224283"/>
          </a:xfrm>
          <a:custGeom>
            <a:avLst/>
            <a:gdLst>
              <a:gd name="connsiteX0" fmla="*/ 139700 w 139700"/>
              <a:gd name="connsiteY0" fmla="*/ 64294 h 199231"/>
              <a:gd name="connsiteX1" fmla="*/ 58737 w 139700"/>
              <a:gd name="connsiteY1" fmla="*/ 7144 h 199231"/>
              <a:gd name="connsiteX2" fmla="*/ 1587 w 139700"/>
              <a:gd name="connsiteY2" fmla="*/ 107156 h 199231"/>
              <a:gd name="connsiteX3" fmla="*/ 68262 w 139700"/>
              <a:gd name="connsiteY3" fmla="*/ 192881 h 199231"/>
              <a:gd name="connsiteX4" fmla="*/ 134937 w 139700"/>
              <a:gd name="connsiteY4" fmla="*/ 145256 h 1992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00" h="199231">
                <a:moveTo>
                  <a:pt x="139700" y="64294"/>
                </a:moveTo>
                <a:cubicBezTo>
                  <a:pt x="110728" y="32147"/>
                  <a:pt x="81756" y="0"/>
                  <a:pt x="58737" y="7144"/>
                </a:cubicBezTo>
                <a:cubicBezTo>
                  <a:pt x="35718" y="14288"/>
                  <a:pt x="0" y="76200"/>
                  <a:pt x="1587" y="107156"/>
                </a:cubicBezTo>
                <a:cubicBezTo>
                  <a:pt x="3174" y="138112"/>
                  <a:pt x="46037" y="186531"/>
                  <a:pt x="68262" y="192881"/>
                </a:cubicBezTo>
                <a:cubicBezTo>
                  <a:pt x="90487" y="199231"/>
                  <a:pt x="112712" y="172243"/>
                  <a:pt x="134937" y="145256"/>
                </a:cubicBezTo>
              </a:path>
            </a:pathLst>
          </a:custGeom>
          <a:ln>
            <a:solidFill>
              <a:srgbClr val="FF00FF"/>
            </a:solidFill>
            <a:tailEnd type="stealth" w="lg" len="lg"/>
          </a:ln>
          <a:scene3d>
            <a:camera prst="orthographicFront">
              <a:rot lat="0" lon="360000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9" name="文字方塊 18"/>
          <p:cNvSpPr txBox="1"/>
          <p:nvPr/>
        </p:nvSpPr>
        <p:spPr>
          <a:xfrm>
            <a:off x="7741776" y="2124686"/>
            <a:ext cx="357190" cy="369332"/>
          </a:xfrm>
          <a:prstGeom prst="rect">
            <a:avLst/>
          </a:prstGeom>
          <a:noFill/>
        </p:spPr>
        <p:txBody>
          <a:bodyPr wrap="square" rtlCol="0">
            <a:spAutoFit/>
          </a:bodyPr>
          <a:lstStyle/>
          <a:p>
            <a:r>
              <a:rPr lang="en-US" altLang="zh-TW" dirty="0" smtClean="0">
                <a:solidFill>
                  <a:srgbClr val="FF0000"/>
                </a:solidFill>
              </a:rPr>
              <a:t>v</a:t>
            </a:r>
            <a:endParaRPr lang="zh-TW" altLang="en-US" dirty="0">
              <a:solidFill>
                <a:srgbClr val="FF00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571481"/>
            <a:ext cx="8229600" cy="5583258"/>
          </a:xfrm>
        </p:spPr>
        <p:txBody>
          <a:bodyPr/>
          <a:lstStyle/>
          <a:p>
            <a:r>
              <a:rPr lang="zh-TW" altLang="en-US" sz="2800" dirty="0" smtClean="0"/>
              <a:t>使用相機類別</a:t>
            </a:r>
            <a:endParaRPr lang="en-US" altLang="zh-TW" sz="2800" dirty="0" smtClean="0"/>
          </a:p>
          <a:p>
            <a:pPr lvl="1">
              <a:buNone/>
            </a:pPr>
            <a:r>
              <a:rPr lang="en-US" altLang="zh-TW" sz="2400" dirty="0" smtClean="0"/>
              <a:t>1. </a:t>
            </a:r>
            <a:r>
              <a:rPr lang="zh-TW" altLang="en-US" sz="2400" dirty="0" smtClean="0"/>
              <a:t>在表單類別中建立一個相機物件</a:t>
            </a:r>
            <a:endParaRPr lang="en-US" altLang="zh-TW" sz="2400" dirty="0" smtClean="0"/>
          </a:p>
          <a:p>
            <a:endParaRPr lang="en-US" altLang="zh-TW" dirty="0" smtClean="0"/>
          </a:p>
          <a:p>
            <a:pPr lvl="1"/>
            <a:endParaRPr lang="en-US" altLang="zh-TW" sz="2400" dirty="0" smtClean="0"/>
          </a:p>
          <a:p>
            <a:pPr lvl="1">
              <a:buNone/>
            </a:pPr>
            <a:r>
              <a:rPr lang="en-US" altLang="zh-TW" sz="2400" dirty="0" smtClean="0"/>
              <a:t>2. </a:t>
            </a:r>
            <a:r>
              <a:rPr lang="zh-TW" altLang="en-US" sz="2400" dirty="0" smtClean="0"/>
              <a:t>在表單類別的</a:t>
            </a:r>
            <a:r>
              <a:rPr lang="en-US" altLang="zh-TW" sz="2400" dirty="0" smtClean="0"/>
              <a:t>Load</a:t>
            </a:r>
            <a:r>
              <a:rPr lang="zh-TW" altLang="en-US" sz="2400" dirty="0" smtClean="0"/>
              <a:t>及</a:t>
            </a:r>
            <a:r>
              <a:rPr lang="en-US" altLang="zh-TW" sz="2400" dirty="0" smtClean="0"/>
              <a:t>Resize</a:t>
            </a:r>
            <a:r>
              <a:rPr lang="zh-TW" altLang="en-US" sz="2400" dirty="0" smtClean="0"/>
              <a:t>事件處理函數中呼叫相機物件的</a:t>
            </a:r>
            <a:r>
              <a:rPr lang="en-US" altLang="zh-TW" sz="2400" dirty="0" err="1" smtClean="0"/>
              <a:t>SetViewVolume</a:t>
            </a:r>
            <a:r>
              <a:rPr lang="zh-TW" altLang="en-US" sz="2400" dirty="0" smtClean="0"/>
              <a:t>函數</a:t>
            </a:r>
            <a:endParaRPr lang="en-US" altLang="zh-TW" sz="2400" dirty="0" smtClean="0"/>
          </a:p>
          <a:p>
            <a:pPr lvl="1">
              <a:buNone/>
            </a:pPr>
            <a:r>
              <a:rPr lang="en-US" altLang="zh-TW" sz="2400" dirty="0" smtClean="0"/>
              <a:t>3. </a:t>
            </a:r>
            <a:r>
              <a:rPr lang="zh-TW" altLang="en-US" sz="2400" dirty="0" smtClean="0"/>
              <a:t>在</a:t>
            </a:r>
            <a:r>
              <a:rPr lang="en-US" altLang="zh-TW" sz="2400" dirty="0" err="1" smtClean="0"/>
              <a:t>MyInit</a:t>
            </a:r>
            <a:r>
              <a:rPr lang="en-US" altLang="zh-TW" sz="2400" dirty="0" smtClean="0"/>
              <a:t>()</a:t>
            </a:r>
            <a:r>
              <a:rPr lang="zh-TW" altLang="en-US" sz="2400" dirty="0" smtClean="0"/>
              <a:t>函數中設定相機物件的位置及方向，如：</a:t>
            </a:r>
            <a:endParaRPr lang="en-US" altLang="zh-TW" sz="2400" dirty="0" smtClean="0"/>
          </a:p>
          <a:p>
            <a:endParaRPr lang="en-US" altLang="zh-TW" dirty="0" smtClean="0"/>
          </a:p>
          <a:p>
            <a:pPr lvl="1">
              <a:buNone/>
            </a:pPr>
            <a:endParaRPr lang="en-US" altLang="zh-TW" sz="2400" dirty="0" smtClean="0"/>
          </a:p>
          <a:p>
            <a:pPr lvl="1">
              <a:buNone/>
            </a:pPr>
            <a:r>
              <a:rPr lang="en-US" altLang="zh-TW" sz="2400" dirty="0" smtClean="0"/>
              <a:t>4. </a:t>
            </a:r>
            <a:r>
              <a:rPr lang="zh-TW" altLang="en-US" sz="2400" dirty="0" smtClean="0"/>
              <a:t>在表單類別的</a:t>
            </a:r>
            <a:r>
              <a:rPr lang="en-US" altLang="zh-TW" sz="2400" dirty="0" smtClean="0"/>
              <a:t>Paint</a:t>
            </a:r>
            <a:r>
              <a:rPr lang="zh-TW" altLang="en-US" sz="2400" dirty="0" smtClean="0"/>
              <a:t>事件處理函數中呼叫相機物件</a:t>
            </a:r>
            <a:r>
              <a:rPr lang="en-US" altLang="zh-TW" sz="2400" dirty="0" err="1" smtClean="0"/>
              <a:t>LookAt</a:t>
            </a:r>
            <a:r>
              <a:rPr lang="zh-TW" altLang="en-US" sz="2400" dirty="0" smtClean="0"/>
              <a:t>函數</a:t>
            </a:r>
            <a:endParaRPr lang="en-US" altLang="zh-TW" sz="2400" dirty="0" smtClean="0"/>
          </a:p>
          <a:p>
            <a:pPr lvl="1"/>
            <a:endParaRPr lang="zh-TW" altLang="en-US" sz="2400" dirty="0"/>
          </a:p>
        </p:txBody>
      </p:sp>
      <p:sp>
        <p:nvSpPr>
          <p:cNvPr id="4" name="投影片編號版面配置區 3"/>
          <p:cNvSpPr>
            <a:spLocks noGrp="1"/>
          </p:cNvSpPr>
          <p:nvPr>
            <p:ph type="sldNum" sz="quarter" idx="12"/>
          </p:nvPr>
        </p:nvSpPr>
        <p:spPr/>
        <p:txBody>
          <a:bodyPr/>
          <a:lstStyle/>
          <a:p>
            <a:fld id="{27207C00-BE8D-4B81-AB28-04AA0221EAC8}" type="slidenum">
              <a:rPr lang="zh-TW" altLang="en-US" smtClean="0"/>
              <a:pPr/>
              <a:t>56</a:t>
            </a:fld>
            <a:endParaRPr lang="zh-TW" altLang="en-US"/>
          </a:p>
        </p:txBody>
      </p:sp>
      <p:sp>
        <p:nvSpPr>
          <p:cNvPr id="6" name="矩形 5"/>
          <p:cNvSpPr/>
          <p:nvPr/>
        </p:nvSpPr>
        <p:spPr>
          <a:xfrm>
            <a:off x="1344038" y="1566434"/>
            <a:ext cx="7000924" cy="973628"/>
          </a:xfrm>
          <a:prstGeom prst="rect">
            <a:avLst/>
          </a:prstGeom>
          <a:solidFill>
            <a:srgbClr val="FFFF99"/>
          </a:solidFill>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r>
              <a:rPr lang="en-US" altLang="zh-TW" sz="1200" dirty="0" smtClean="0">
                <a:latin typeface="BatangChe" pitchFamily="49" charset="-127"/>
                <a:ea typeface="BatangChe" pitchFamily="49" charset="-127"/>
              </a:rPr>
              <a:t>public partial class Form1 : Form</a:t>
            </a:r>
          </a:p>
          <a:p>
            <a:r>
              <a:rPr lang="en-US" altLang="zh-TW" sz="1200" dirty="0" smtClean="0">
                <a:latin typeface="BatangChe" pitchFamily="49" charset="-127"/>
                <a:ea typeface="BatangChe" pitchFamily="49" charset="-127"/>
              </a:rPr>
              <a:t>{</a:t>
            </a:r>
          </a:p>
          <a:p>
            <a:r>
              <a:rPr lang="en-US" altLang="zh-TW" sz="1200" dirty="0" smtClean="0">
                <a:latin typeface="BatangChe" pitchFamily="49" charset="-127"/>
                <a:ea typeface="BatangChe" pitchFamily="49" charset="-127"/>
              </a:rPr>
              <a:t>    Camera cam = new Camera();</a:t>
            </a:r>
          </a:p>
          <a:p>
            <a:r>
              <a:rPr lang="en-US" altLang="zh-TW" sz="1200" dirty="0" smtClean="0">
                <a:latin typeface="BatangChe" pitchFamily="49" charset="-127"/>
                <a:ea typeface="BatangChe" pitchFamily="49" charset="-127"/>
              </a:rPr>
              <a:t>    …</a:t>
            </a:r>
            <a:endParaRPr lang="fr-FR" altLang="zh-TW" sz="1200" dirty="0" smtClean="0">
              <a:latin typeface="BatangChe" pitchFamily="49" charset="-127"/>
              <a:ea typeface="BatangChe" pitchFamily="49" charset="-127"/>
            </a:endParaRPr>
          </a:p>
        </p:txBody>
      </p:sp>
      <p:sp>
        <p:nvSpPr>
          <p:cNvPr id="7" name="矩形 6"/>
          <p:cNvSpPr/>
          <p:nvPr/>
        </p:nvSpPr>
        <p:spPr>
          <a:xfrm>
            <a:off x="1330786" y="3942318"/>
            <a:ext cx="7000924" cy="785818"/>
          </a:xfrm>
          <a:prstGeom prst="rect">
            <a:avLst/>
          </a:prstGeom>
          <a:solidFill>
            <a:srgbClr val="FFFF99"/>
          </a:solidFill>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r>
              <a:rPr lang="en-US" altLang="zh-TW" sz="1200" dirty="0" err="1" smtClean="0"/>
              <a:t>cam.SetPosition</a:t>
            </a:r>
            <a:r>
              <a:rPr lang="en-US" altLang="zh-TW" sz="1200" dirty="0" smtClean="0"/>
              <a:t>(0.0, 15.0, 0.0);</a:t>
            </a:r>
          </a:p>
          <a:p>
            <a:r>
              <a:rPr lang="en-US" altLang="zh-TW" sz="1200" dirty="0" err="1" smtClean="0"/>
              <a:t>cam.SetDirection</a:t>
            </a:r>
            <a:r>
              <a:rPr lang="en-US" altLang="zh-TW" sz="1200" dirty="0" smtClean="0"/>
              <a:t>(0.0, 0.0, -1.0);</a:t>
            </a:r>
            <a:endParaRPr lang="fr-FR" altLang="zh-TW" sz="1200" dirty="0" smtClean="0">
              <a:latin typeface="BatangChe" pitchFamily="49" charset="-127"/>
              <a:ea typeface="BatangChe" pitchFamily="49" charset="-127"/>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642918"/>
            <a:ext cx="8229600" cy="5511821"/>
          </a:xfrm>
        </p:spPr>
        <p:txBody>
          <a:bodyPr/>
          <a:lstStyle/>
          <a:p>
            <a:pPr lvl="1">
              <a:buNone/>
            </a:pPr>
            <a:r>
              <a:rPr lang="en-US" altLang="zh-TW" sz="2400" dirty="0" smtClean="0"/>
              <a:t>5. </a:t>
            </a:r>
            <a:r>
              <a:rPr lang="zh-TW" altLang="en-US" sz="2400" dirty="0" smtClean="0"/>
              <a:t>建立表單</a:t>
            </a:r>
            <a:r>
              <a:rPr lang="en-US" altLang="zh-TW" sz="2400" dirty="0" err="1" smtClean="0"/>
              <a:t>KeyDown</a:t>
            </a:r>
            <a:r>
              <a:rPr lang="zh-TW" altLang="en-US" sz="2400" dirty="0" smtClean="0"/>
              <a:t>事件處理函數</a:t>
            </a:r>
            <a:endParaRPr lang="zh-TW" altLang="en-US" sz="2400" dirty="0"/>
          </a:p>
        </p:txBody>
      </p:sp>
      <p:sp>
        <p:nvSpPr>
          <p:cNvPr id="4" name="投影片編號版面配置區 3"/>
          <p:cNvSpPr>
            <a:spLocks noGrp="1"/>
          </p:cNvSpPr>
          <p:nvPr>
            <p:ph type="sldNum" sz="quarter" idx="12"/>
          </p:nvPr>
        </p:nvSpPr>
        <p:spPr/>
        <p:txBody>
          <a:bodyPr/>
          <a:lstStyle/>
          <a:p>
            <a:fld id="{27207C00-BE8D-4B81-AB28-04AA0221EAC8}" type="slidenum">
              <a:rPr lang="zh-TW" altLang="en-US" smtClean="0"/>
              <a:pPr/>
              <a:t>57</a:t>
            </a:fld>
            <a:endParaRPr lang="zh-TW" altLang="en-US"/>
          </a:p>
        </p:txBody>
      </p:sp>
      <p:sp>
        <p:nvSpPr>
          <p:cNvPr id="5" name="矩形 4"/>
          <p:cNvSpPr/>
          <p:nvPr/>
        </p:nvSpPr>
        <p:spPr>
          <a:xfrm>
            <a:off x="1142976" y="1214422"/>
            <a:ext cx="7000924" cy="4429156"/>
          </a:xfrm>
          <a:prstGeom prst="rect">
            <a:avLst/>
          </a:prstGeom>
          <a:solidFill>
            <a:srgbClr val="FFFF99"/>
          </a:solidFill>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r>
              <a:rPr lang="en-US" altLang="zh-TW" sz="1200" dirty="0" smtClean="0">
                <a:latin typeface="BatangChe" pitchFamily="49" charset="-127"/>
                <a:ea typeface="BatangChe" pitchFamily="49" charset="-127"/>
              </a:rPr>
              <a:t>private void simpleOpenGlControl1_KeyDown(object sender, </a:t>
            </a:r>
            <a:r>
              <a:rPr lang="en-US" altLang="zh-TW" sz="1200" dirty="0" err="1" smtClean="0">
                <a:latin typeface="BatangChe" pitchFamily="49" charset="-127"/>
                <a:ea typeface="BatangChe" pitchFamily="49" charset="-127"/>
              </a:rPr>
              <a:t>KeyEventArgs</a:t>
            </a:r>
            <a:r>
              <a:rPr lang="en-US" altLang="zh-TW" sz="1200" dirty="0" smtClean="0">
                <a:latin typeface="BatangChe" pitchFamily="49" charset="-127"/>
                <a:ea typeface="BatangChe" pitchFamily="49" charset="-127"/>
              </a:rPr>
              <a:t> e)</a:t>
            </a:r>
          </a:p>
          <a:p>
            <a:r>
              <a:rPr lang="en-US" altLang="zh-TW" sz="1200" dirty="0" smtClean="0">
                <a:latin typeface="BatangChe" pitchFamily="49" charset="-127"/>
                <a:ea typeface="BatangChe" pitchFamily="49" charset="-127"/>
              </a:rPr>
              <a:t>{</a:t>
            </a:r>
          </a:p>
          <a:p>
            <a:r>
              <a:rPr lang="en-US" altLang="zh-TW" sz="1200" dirty="0" smtClean="0">
                <a:latin typeface="BatangChe" pitchFamily="49" charset="-127"/>
                <a:ea typeface="BatangChe" pitchFamily="49" charset="-127"/>
              </a:rPr>
              <a:t>    switch (</a:t>
            </a:r>
            <a:r>
              <a:rPr lang="en-US" altLang="zh-TW" sz="1200" dirty="0" err="1" smtClean="0">
                <a:latin typeface="BatangChe" pitchFamily="49" charset="-127"/>
                <a:ea typeface="BatangChe" pitchFamily="49" charset="-127"/>
              </a:rPr>
              <a:t>e.KeyCode</a:t>
            </a:r>
            <a:r>
              <a:rPr lang="en-US" altLang="zh-TW" sz="1200" dirty="0" smtClean="0">
                <a:latin typeface="BatangChe" pitchFamily="49" charset="-127"/>
                <a:ea typeface="BatangChe" pitchFamily="49" charset="-127"/>
              </a:rPr>
              <a:t>)</a:t>
            </a:r>
          </a:p>
          <a:p>
            <a:r>
              <a:rPr lang="en-US" altLang="zh-TW" sz="1200" dirty="0" smtClean="0">
                <a:latin typeface="BatangChe" pitchFamily="49" charset="-127"/>
                <a:ea typeface="BatangChe" pitchFamily="49" charset="-127"/>
              </a:rPr>
              <a:t>    {</a:t>
            </a:r>
          </a:p>
          <a:p>
            <a:r>
              <a:rPr lang="en-US" altLang="zh-TW" sz="1200" dirty="0" smtClean="0">
                <a:latin typeface="BatangChe" pitchFamily="49" charset="-127"/>
                <a:ea typeface="BatangChe" pitchFamily="49" charset="-127"/>
              </a:rPr>
              <a:t>        case </a:t>
            </a:r>
            <a:r>
              <a:rPr lang="en-US" altLang="zh-TW" sz="1200" dirty="0" err="1" smtClean="0">
                <a:latin typeface="BatangChe" pitchFamily="49" charset="-127"/>
                <a:ea typeface="BatangChe" pitchFamily="49" charset="-127"/>
              </a:rPr>
              <a:t>Keys.Left</a:t>
            </a:r>
            <a:r>
              <a:rPr lang="en-US" altLang="zh-TW" sz="1200" dirty="0" smtClean="0">
                <a:latin typeface="BatangChe" pitchFamily="49" charset="-127"/>
                <a:ea typeface="BatangChe" pitchFamily="49" charset="-127"/>
              </a:rPr>
              <a:t>:</a:t>
            </a:r>
          </a:p>
          <a:p>
            <a:r>
              <a:rPr lang="en-US" altLang="zh-TW" sz="1200" dirty="0" smtClean="0">
                <a:latin typeface="BatangChe" pitchFamily="49" charset="-127"/>
                <a:ea typeface="BatangChe" pitchFamily="49" charset="-127"/>
              </a:rPr>
              <a:t>            if (</a:t>
            </a:r>
            <a:r>
              <a:rPr lang="en-US" altLang="zh-TW" sz="1200" dirty="0" err="1" smtClean="0">
                <a:latin typeface="BatangChe" pitchFamily="49" charset="-127"/>
                <a:ea typeface="BatangChe" pitchFamily="49" charset="-127"/>
              </a:rPr>
              <a:t>e.Control</a:t>
            </a:r>
            <a:r>
              <a:rPr lang="en-US" altLang="zh-TW" sz="1200" dirty="0" smtClean="0">
                <a:latin typeface="BatangChe" pitchFamily="49" charset="-127"/>
                <a:ea typeface="BatangChe" pitchFamily="49" charset="-127"/>
              </a:rPr>
              <a:t>) </a:t>
            </a:r>
            <a:r>
              <a:rPr lang="en-US" altLang="zh-TW" sz="1200" dirty="0" err="1" smtClean="0">
                <a:latin typeface="BatangChe" pitchFamily="49" charset="-127"/>
                <a:ea typeface="BatangChe" pitchFamily="49" charset="-127"/>
              </a:rPr>
              <a:t>cam.HSlide</a:t>
            </a:r>
            <a:r>
              <a:rPr lang="en-US" altLang="zh-TW" sz="1200" dirty="0" smtClean="0">
                <a:latin typeface="BatangChe" pitchFamily="49" charset="-127"/>
                <a:ea typeface="BatangChe" pitchFamily="49" charset="-127"/>
              </a:rPr>
              <a:t>(-1.0);</a:t>
            </a:r>
          </a:p>
          <a:p>
            <a:r>
              <a:rPr lang="en-US" altLang="zh-TW" sz="1200" dirty="0" smtClean="0">
                <a:latin typeface="BatangChe" pitchFamily="49" charset="-127"/>
                <a:ea typeface="BatangChe" pitchFamily="49" charset="-127"/>
              </a:rPr>
              <a:t>            else if (</a:t>
            </a:r>
            <a:r>
              <a:rPr lang="en-US" altLang="zh-TW" sz="1200" dirty="0" err="1" smtClean="0">
                <a:latin typeface="BatangChe" pitchFamily="49" charset="-127"/>
                <a:ea typeface="BatangChe" pitchFamily="49" charset="-127"/>
              </a:rPr>
              <a:t>e.Alt</a:t>
            </a:r>
            <a:r>
              <a:rPr lang="en-US" altLang="zh-TW" sz="1200" dirty="0" smtClean="0">
                <a:latin typeface="BatangChe" pitchFamily="49" charset="-127"/>
                <a:ea typeface="BatangChe" pitchFamily="49" charset="-127"/>
              </a:rPr>
              <a:t>) </a:t>
            </a:r>
            <a:r>
              <a:rPr lang="en-US" altLang="zh-TW" sz="1200" dirty="0" err="1" smtClean="0">
                <a:latin typeface="BatangChe" pitchFamily="49" charset="-127"/>
                <a:ea typeface="BatangChe" pitchFamily="49" charset="-127"/>
              </a:rPr>
              <a:t>cam.Roll</a:t>
            </a:r>
            <a:r>
              <a:rPr lang="en-US" altLang="zh-TW" sz="1200" dirty="0" smtClean="0">
                <a:latin typeface="BatangChe" pitchFamily="49" charset="-127"/>
                <a:ea typeface="BatangChe" pitchFamily="49" charset="-127"/>
              </a:rPr>
              <a:t>(1.0);</a:t>
            </a:r>
          </a:p>
          <a:p>
            <a:r>
              <a:rPr lang="en-US" altLang="zh-TW" sz="1200" dirty="0" smtClean="0">
                <a:latin typeface="BatangChe" pitchFamily="49" charset="-127"/>
                <a:ea typeface="BatangChe" pitchFamily="49" charset="-127"/>
              </a:rPr>
              <a:t>            else </a:t>
            </a:r>
            <a:r>
              <a:rPr lang="en-US" altLang="zh-TW" sz="1200" dirty="0" err="1" smtClean="0">
                <a:latin typeface="BatangChe" pitchFamily="49" charset="-127"/>
                <a:ea typeface="BatangChe" pitchFamily="49" charset="-127"/>
              </a:rPr>
              <a:t>cam.Pan</a:t>
            </a:r>
            <a:r>
              <a:rPr lang="en-US" altLang="zh-TW" sz="1200" dirty="0" smtClean="0">
                <a:latin typeface="BatangChe" pitchFamily="49" charset="-127"/>
                <a:ea typeface="BatangChe" pitchFamily="49" charset="-127"/>
              </a:rPr>
              <a:t>(1.0);</a:t>
            </a:r>
          </a:p>
          <a:p>
            <a:r>
              <a:rPr lang="en-US" altLang="zh-TW" sz="1200" dirty="0" smtClean="0">
                <a:latin typeface="BatangChe" pitchFamily="49" charset="-127"/>
                <a:ea typeface="BatangChe" pitchFamily="49" charset="-127"/>
              </a:rPr>
              <a:t>            this.simpleOpenGlControl1.Refresh();</a:t>
            </a:r>
          </a:p>
          <a:p>
            <a:r>
              <a:rPr lang="en-US" altLang="zh-TW" sz="1200" dirty="0" smtClean="0">
                <a:latin typeface="BatangChe" pitchFamily="49" charset="-127"/>
                <a:ea typeface="BatangChe" pitchFamily="49" charset="-127"/>
              </a:rPr>
              <a:t>            break;</a:t>
            </a:r>
          </a:p>
          <a:p>
            <a:r>
              <a:rPr lang="en-US" altLang="zh-TW" sz="1200" dirty="0" smtClean="0">
                <a:latin typeface="BatangChe" pitchFamily="49" charset="-127"/>
                <a:ea typeface="BatangChe" pitchFamily="49" charset="-127"/>
              </a:rPr>
              <a:t>        case </a:t>
            </a:r>
            <a:r>
              <a:rPr lang="en-US" altLang="zh-TW" sz="1200" dirty="0" err="1" smtClean="0">
                <a:latin typeface="BatangChe" pitchFamily="49" charset="-127"/>
                <a:ea typeface="BatangChe" pitchFamily="49" charset="-127"/>
              </a:rPr>
              <a:t>Keys.Right</a:t>
            </a:r>
            <a:r>
              <a:rPr lang="en-US" altLang="zh-TW" sz="1200" dirty="0" smtClean="0">
                <a:latin typeface="BatangChe" pitchFamily="49" charset="-127"/>
                <a:ea typeface="BatangChe" pitchFamily="49" charset="-127"/>
              </a:rPr>
              <a:t>:</a:t>
            </a:r>
          </a:p>
          <a:p>
            <a:r>
              <a:rPr lang="en-US" altLang="zh-TW" sz="1200" dirty="0" smtClean="0">
                <a:latin typeface="BatangChe" pitchFamily="49" charset="-127"/>
                <a:ea typeface="BatangChe" pitchFamily="49" charset="-127"/>
              </a:rPr>
              <a:t>            if (</a:t>
            </a:r>
            <a:r>
              <a:rPr lang="en-US" altLang="zh-TW" sz="1200" dirty="0" err="1" smtClean="0">
                <a:latin typeface="BatangChe" pitchFamily="49" charset="-127"/>
                <a:ea typeface="BatangChe" pitchFamily="49" charset="-127"/>
              </a:rPr>
              <a:t>e.Control</a:t>
            </a:r>
            <a:r>
              <a:rPr lang="en-US" altLang="zh-TW" sz="1200" dirty="0" smtClean="0">
                <a:latin typeface="BatangChe" pitchFamily="49" charset="-127"/>
                <a:ea typeface="BatangChe" pitchFamily="49" charset="-127"/>
              </a:rPr>
              <a:t>) </a:t>
            </a:r>
            <a:r>
              <a:rPr lang="en-US" altLang="zh-TW" sz="1200" dirty="0" err="1" smtClean="0">
                <a:latin typeface="BatangChe" pitchFamily="49" charset="-127"/>
                <a:ea typeface="BatangChe" pitchFamily="49" charset="-127"/>
              </a:rPr>
              <a:t>cam.HSlide</a:t>
            </a:r>
            <a:r>
              <a:rPr lang="en-US" altLang="zh-TW" sz="1200" dirty="0" smtClean="0">
                <a:latin typeface="BatangChe" pitchFamily="49" charset="-127"/>
                <a:ea typeface="BatangChe" pitchFamily="49" charset="-127"/>
              </a:rPr>
              <a:t>(1.0);</a:t>
            </a:r>
          </a:p>
          <a:p>
            <a:r>
              <a:rPr lang="en-US" altLang="zh-TW" sz="1200" dirty="0" smtClean="0">
                <a:latin typeface="BatangChe" pitchFamily="49" charset="-127"/>
                <a:ea typeface="BatangChe" pitchFamily="49" charset="-127"/>
              </a:rPr>
              <a:t>            else if (</a:t>
            </a:r>
            <a:r>
              <a:rPr lang="en-US" altLang="zh-TW" sz="1200" dirty="0" err="1" smtClean="0">
                <a:latin typeface="BatangChe" pitchFamily="49" charset="-127"/>
                <a:ea typeface="BatangChe" pitchFamily="49" charset="-127"/>
              </a:rPr>
              <a:t>e.Alt</a:t>
            </a:r>
            <a:r>
              <a:rPr lang="en-US" altLang="zh-TW" sz="1200" dirty="0" smtClean="0">
                <a:latin typeface="BatangChe" pitchFamily="49" charset="-127"/>
                <a:ea typeface="BatangChe" pitchFamily="49" charset="-127"/>
              </a:rPr>
              <a:t>) </a:t>
            </a:r>
            <a:r>
              <a:rPr lang="en-US" altLang="zh-TW" sz="1200" dirty="0" err="1" smtClean="0">
                <a:latin typeface="BatangChe" pitchFamily="49" charset="-127"/>
                <a:ea typeface="BatangChe" pitchFamily="49" charset="-127"/>
              </a:rPr>
              <a:t>cam.Roll</a:t>
            </a:r>
            <a:r>
              <a:rPr lang="en-US" altLang="zh-TW" sz="1200" dirty="0" smtClean="0">
                <a:latin typeface="BatangChe" pitchFamily="49" charset="-127"/>
                <a:ea typeface="BatangChe" pitchFamily="49" charset="-127"/>
              </a:rPr>
              <a:t>(-1.0);</a:t>
            </a:r>
          </a:p>
          <a:p>
            <a:r>
              <a:rPr lang="en-US" altLang="zh-TW" sz="1200" dirty="0" smtClean="0">
                <a:latin typeface="BatangChe" pitchFamily="49" charset="-127"/>
                <a:ea typeface="BatangChe" pitchFamily="49" charset="-127"/>
              </a:rPr>
              <a:t>            else </a:t>
            </a:r>
            <a:r>
              <a:rPr lang="en-US" altLang="zh-TW" sz="1200" dirty="0" err="1" smtClean="0">
                <a:latin typeface="BatangChe" pitchFamily="49" charset="-127"/>
                <a:ea typeface="BatangChe" pitchFamily="49" charset="-127"/>
              </a:rPr>
              <a:t>cam.Pan</a:t>
            </a:r>
            <a:r>
              <a:rPr lang="en-US" altLang="zh-TW" sz="1200" dirty="0" smtClean="0">
                <a:latin typeface="BatangChe" pitchFamily="49" charset="-127"/>
                <a:ea typeface="BatangChe" pitchFamily="49" charset="-127"/>
              </a:rPr>
              <a:t>(-1.0);</a:t>
            </a:r>
          </a:p>
          <a:p>
            <a:r>
              <a:rPr lang="en-US" altLang="zh-TW" sz="1200" dirty="0" smtClean="0">
                <a:latin typeface="BatangChe" pitchFamily="49" charset="-127"/>
                <a:ea typeface="BatangChe" pitchFamily="49" charset="-127"/>
              </a:rPr>
              <a:t>            this.simpleOpenGlControl1.Refresh();</a:t>
            </a:r>
          </a:p>
          <a:p>
            <a:r>
              <a:rPr lang="en-US" altLang="zh-TW" sz="1200" dirty="0" smtClean="0">
                <a:latin typeface="BatangChe" pitchFamily="49" charset="-127"/>
                <a:ea typeface="BatangChe" pitchFamily="49" charset="-127"/>
              </a:rPr>
              <a:t>            break;</a:t>
            </a:r>
          </a:p>
          <a:p>
            <a:r>
              <a:rPr lang="en-US" altLang="zh-TW" sz="1200" dirty="0" smtClean="0">
                <a:latin typeface="BatangChe" pitchFamily="49" charset="-127"/>
                <a:ea typeface="BatangChe" pitchFamily="49" charset="-127"/>
              </a:rPr>
              <a:t>        case </a:t>
            </a:r>
            <a:r>
              <a:rPr lang="en-US" altLang="zh-TW" sz="1200" dirty="0" err="1" smtClean="0">
                <a:latin typeface="BatangChe" pitchFamily="49" charset="-127"/>
                <a:ea typeface="BatangChe" pitchFamily="49" charset="-127"/>
              </a:rPr>
              <a:t>Keys.Up</a:t>
            </a:r>
            <a:r>
              <a:rPr lang="en-US" altLang="zh-TW" sz="1200" dirty="0" smtClean="0">
                <a:latin typeface="BatangChe" pitchFamily="49" charset="-127"/>
                <a:ea typeface="BatangChe" pitchFamily="49" charset="-127"/>
              </a:rPr>
              <a:t>:</a:t>
            </a:r>
          </a:p>
          <a:p>
            <a:r>
              <a:rPr lang="en-US" altLang="zh-TW" sz="1200" dirty="0" smtClean="0">
                <a:latin typeface="BatangChe" pitchFamily="49" charset="-127"/>
                <a:ea typeface="BatangChe" pitchFamily="49" charset="-127"/>
              </a:rPr>
              <a:t>            if (</a:t>
            </a:r>
            <a:r>
              <a:rPr lang="en-US" altLang="zh-TW" sz="1200" dirty="0" err="1" smtClean="0">
                <a:latin typeface="BatangChe" pitchFamily="49" charset="-127"/>
                <a:ea typeface="BatangChe" pitchFamily="49" charset="-127"/>
              </a:rPr>
              <a:t>e.Control</a:t>
            </a:r>
            <a:r>
              <a:rPr lang="en-US" altLang="zh-TW" sz="1200" dirty="0" smtClean="0">
                <a:latin typeface="BatangChe" pitchFamily="49" charset="-127"/>
                <a:ea typeface="BatangChe" pitchFamily="49" charset="-127"/>
              </a:rPr>
              <a:t>) </a:t>
            </a:r>
            <a:r>
              <a:rPr lang="en-US" altLang="zh-TW" sz="1200" dirty="0" err="1" smtClean="0">
                <a:latin typeface="BatangChe" pitchFamily="49" charset="-127"/>
                <a:ea typeface="BatangChe" pitchFamily="49" charset="-127"/>
              </a:rPr>
              <a:t>cam.VSlide</a:t>
            </a:r>
            <a:r>
              <a:rPr lang="en-US" altLang="zh-TW" sz="1200" dirty="0" smtClean="0">
                <a:latin typeface="BatangChe" pitchFamily="49" charset="-127"/>
                <a:ea typeface="BatangChe" pitchFamily="49" charset="-127"/>
              </a:rPr>
              <a:t>(1.0);</a:t>
            </a:r>
          </a:p>
          <a:p>
            <a:r>
              <a:rPr lang="en-US" altLang="zh-TW" sz="1200" dirty="0" smtClean="0">
                <a:latin typeface="BatangChe" pitchFamily="49" charset="-127"/>
                <a:ea typeface="BatangChe" pitchFamily="49" charset="-127"/>
              </a:rPr>
              <a:t>            else </a:t>
            </a:r>
            <a:r>
              <a:rPr lang="en-US" altLang="zh-TW" sz="1200" dirty="0" err="1" smtClean="0">
                <a:latin typeface="BatangChe" pitchFamily="49" charset="-127"/>
                <a:ea typeface="BatangChe" pitchFamily="49" charset="-127"/>
              </a:rPr>
              <a:t>cam.Tilt</a:t>
            </a:r>
            <a:r>
              <a:rPr lang="en-US" altLang="zh-TW" sz="1200" dirty="0" smtClean="0">
                <a:latin typeface="BatangChe" pitchFamily="49" charset="-127"/>
                <a:ea typeface="BatangChe" pitchFamily="49" charset="-127"/>
              </a:rPr>
              <a:t>(1.0);</a:t>
            </a:r>
          </a:p>
          <a:p>
            <a:r>
              <a:rPr lang="en-US" altLang="zh-TW" sz="1200" dirty="0" smtClean="0">
                <a:latin typeface="BatangChe" pitchFamily="49" charset="-127"/>
                <a:ea typeface="BatangChe" pitchFamily="49" charset="-127"/>
              </a:rPr>
              <a:t>            this.simpleOpenGlControl1.Refresh();</a:t>
            </a:r>
          </a:p>
          <a:p>
            <a:r>
              <a:rPr lang="en-US" altLang="zh-TW" sz="1200" dirty="0" smtClean="0">
                <a:latin typeface="BatangChe" pitchFamily="49" charset="-127"/>
                <a:ea typeface="BatangChe" pitchFamily="49" charset="-127"/>
              </a:rPr>
              <a:t>            break;</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27207C00-BE8D-4B81-AB28-04AA0221EAC8}" type="slidenum">
              <a:rPr lang="zh-TW" altLang="en-US" smtClean="0"/>
              <a:pPr/>
              <a:t>58</a:t>
            </a:fld>
            <a:endParaRPr lang="zh-TW" altLang="en-US"/>
          </a:p>
        </p:txBody>
      </p:sp>
      <p:sp>
        <p:nvSpPr>
          <p:cNvPr id="5" name="矩形 4"/>
          <p:cNvSpPr/>
          <p:nvPr/>
        </p:nvSpPr>
        <p:spPr>
          <a:xfrm>
            <a:off x="1142976" y="1214422"/>
            <a:ext cx="7000924" cy="3857652"/>
          </a:xfrm>
          <a:prstGeom prst="rect">
            <a:avLst/>
          </a:prstGeom>
          <a:solidFill>
            <a:srgbClr val="FFFF99"/>
          </a:solidFill>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r>
              <a:rPr lang="en-US" altLang="zh-TW" sz="1200" dirty="0" smtClean="0">
                <a:latin typeface="BatangChe" pitchFamily="49" charset="-127"/>
                <a:ea typeface="BatangChe" pitchFamily="49" charset="-127"/>
              </a:rPr>
              <a:t> </a:t>
            </a:r>
            <a:r>
              <a:rPr lang="zh-TW" altLang="en-US" sz="1200" dirty="0" smtClean="0">
                <a:latin typeface="BatangChe" pitchFamily="49" charset="-127"/>
                <a:ea typeface="BatangChe" pitchFamily="49" charset="-127"/>
              </a:rPr>
              <a:t>       </a:t>
            </a:r>
            <a:r>
              <a:rPr lang="en-US" altLang="zh-TW" sz="1200" dirty="0" smtClean="0">
                <a:latin typeface="BatangChe" pitchFamily="49" charset="-127"/>
                <a:ea typeface="BatangChe" pitchFamily="49" charset="-127"/>
              </a:rPr>
              <a:t>case </a:t>
            </a:r>
            <a:r>
              <a:rPr lang="en-US" altLang="zh-TW" sz="1200" dirty="0" err="1" smtClean="0">
                <a:latin typeface="BatangChe" pitchFamily="49" charset="-127"/>
                <a:ea typeface="BatangChe" pitchFamily="49" charset="-127"/>
              </a:rPr>
              <a:t>Keys.Down</a:t>
            </a:r>
            <a:r>
              <a:rPr lang="en-US" altLang="zh-TW" sz="1200" dirty="0" smtClean="0">
                <a:latin typeface="BatangChe" pitchFamily="49" charset="-127"/>
                <a:ea typeface="BatangChe" pitchFamily="49" charset="-127"/>
              </a:rPr>
              <a:t>:</a:t>
            </a:r>
          </a:p>
          <a:p>
            <a:r>
              <a:rPr lang="en-US" altLang="zh-TW" sz="1200" dirty="0" smtClean="0">
                <a:latin typeface="BatangChe" pitchFamily="49" charset="-127"/>
                <a:ea typeface="BatangChe" pitchFamily="49" charset="-127"/>
              </a:rPr>
              <a:t>            if (</a:t>
            </a:r>
            <a:r>
              <a:rPr lang="en-US" altLang="zh-TW" sz="1200" dirty="0" err="1" smtClean="0">
                <a:latin typeface="BatangChe" pitchFamily="49" charset="-127"/>
                <a:ea typeface="BatangChe" pitchFamily="49" charset="-127"/>
              </a:rPr>
              <a:t>e.Control</a:t>
            </a:r>
            <a:r>
              <a:rPr lang="en-US" altLang="zh-TW" sz="1200" dirty="0" smtClean="0">
                <a:latin typeface="BatangChe" pitchFamily="49" charset="-127"/>
                <a:ea typeface="BatangChe" pitchFamily="49" charset="-127"/>
              </a:rPr>
              <a:t>) </a:t>
            </a:r>
            <a:r>
              <a:rPr lang="en-US" altLang="zh-TW" sz="1200" dirty="0" err="1" smtClean="0">
                <a:latin typeface="BatangChe" pitchFamily="49" charset="-127"/>
                <a:ea typeface="BatangChe" pitchFamily="49" charset="-127"/>
              </a:rPr>
              <a:t>cam.VSlide</a:t>
            </a:r>
            <a:r>
              <a:rPr lang="en-US" altLang="zh-TW" sz="1200" dirty="0" smtClean="0">
                <a:latin typeface="BatangChe" pitchFamily="49" charset="-127"/>
                <a:ea typeface="BatangChe" pitchFamily="49" charset="-127"/>
              </a:rPr>
              <a:t>(-1.0);</a:t>
            </a:r>
          </a:p>
          <a:p>
            <a:r>
              <a:rPr lang="en-US" altLang="zh-TW" sz="1200" dirty="0" smtClean="0">
                <a:latin typeface="BatangChe" pitchFamily="49" charset="-127"/>
                <a:ea typeface="BatangChe" pitchFamily="49" charset="-127"/>
              </a:rPr>
              <a:t>            else </a:t>
            </a:r>
            <a:r>
              <a:rPr lang="en-US" altLang="zh-TW" sz="1200" dirty="0" err="1" smtClean="0">
                <a:latin typeface="BatangChe" pitchFamily="49" charset="-127"/>
                <a:ea typeface="BatangChe" pitchFamily="49" charset="-127"/>
              </a:rPr>
              <a:t>cam.Tilt</a:t>
            </a:r>
            <a:r>
              <a:rPr lang="en-US" altLang="zh-TW" sz="1200" dirty="0" smtClean="0">
                <a:latin typeface="BatangChe" pitchFamily="49" charset="-127"/>
                <a:ea typeface="BatangChe" pitchFamily="49" charset="-127"/>
              </a:rPr>
              <a:t>(-1.0);</a:t>
            </a:r>
          </a:p>
          <a:p>
            <a:r>
              <a:rPr lang="en-US" altLang="zh-TW" sz="1200" dirty="0" smtClean="0">
                <a:latin typeface="BatangChe" pitchFamily="49" charset="-127"/>
                <a:ea typeface="BatangChe" pitchFamily="49" charset="-127"/>
              </a:rPr>
              <a:t>            this.simpleOpenGlControl1.Refresh();</a:t>
            </a:r>
          </a:p>
          <a:p>
            <a:r>
              <a:rPr lang="en-US" altLang="zh-TW" sz="1200" dirty="0" smtClean="0">
                <a:latin typeface="BatangChe" pitchFamily="49" charset="-127"/>
                <a:ea typeface="BatangChe" pitchFamily="49" charset="-127"/>
              </a:rPr>
              <a:t>            break;</a:t>
            </a:r>
          </a:p>
          <a:p>
            <a:r>
              <a:rPr lang="en-US" altLang="zh-TW" sz="1200" dirty="0" smtClean="0">
                <a:latin typeface="BatangChe" pitchFamily="49" charset="-127"/>
                <a:ea typeface="BatangChe" pitchFamily="49" charset="-127"/>
              </a:rPr>
              <a:t>        case </a:t>
            </a:r>
            <a:r>
              <a:rPr lang="en-US" altLang="zh-TW" sz="1200" dirty="0" err="1" smtClean="0">
                <a:latin typeface="BatangChe" pitchFamily="49" charset="-127"/>
                <a:ea typeface="BatangChe" pitchFamily="49" charset="-127"/>
              </a:rPr>
              <a:t>Keys.PageUp</a:t>
            </a:r>
            <a:r>
              <a:rPr lang="en-US" altLang="zh-TW" sz="1200" dirty="0" smtClean="0">
                <a:latin typeface="BatangChe" pitchFamily="49" charset="-127"/>
                <a:ea typeface="BatangChe" pitchFamily="49" charset="-127"/>
              </a:rPr>
              <a:t>:</a:t>
            </a:r>
          </a:p>
          <a:p>
            <a:r>
              <a:rPr lang="en-US" altLang="zh-TW" sz="1200" dirty="0" smtClean="0">
                <a:latin typeface="BatangChe" pitchFamily="49" charset="-127"/>
                <a:ea typeface="BatangChe" pitchFamily="49" charset="-127"/>
              </a:rPr>
              <a:t>            </a:t>
            </a:r>
            <a:r>
              <a:rPr lang="en-US" altLang="zh-TW" sz="1200" dirty="0" err="1" smtClean="0">
                <a:latin typeface="BatangChe" pitchFamily="49" charset="-127"/>
                <a:ea typeface="BatangChe" pitchFamily="49" charset="-127"/>
              </a:rPr>
              <a:t>cam.Slide</a:t>
            </a:r>
            <a:r>
              <a:rPr lang="en-US" altLang="zh-TW" sz="1200" dirty="0" smtClean="0">
                <a:latin typeface="BatangChe" pitchFamily="49" charset="-127"/>
                <a:ea typeface="BatangChe" pitchFamily="49" charset="-127"/>
              </a:rPr>
              <a:t>(5.0);</a:t>
            </a:r>
          </a:p>
          <a:p>
            <a:r>
              <a:rPr lang="en-US" altLang="zh-TW" sz="1200" dirty="0" smtClean="0">
                <a:latin typeface="BatangChe" pitchFamily="49" charset="-127"/>
                <a:ea typeface="BatangChe" pitchFamily="49" charset="-127"/>
              </a:rPr>
              <a:t>            this.simpleOpenGlControl1.Refresh();</a:t>
            </a:r>
          </a:p>
          <a:p>
            <a:r>
              <a:rPr lang="en-US" altLang="zh-TW" sz="1200" dirty="0" smtClean="0">
                <a:latin typeface="BatangChe" pitchFamily="49" charset="-127"/>
                <a:ea typeface="BatangChe" pitchFamily="49" charset="-127"/>
              </a:rPr>
              <a:t>            break;</a:t>
            </a:r>
          </a:p>
          <a:p>
            <a:r>
              <a:rPr lang="en-US" altLang="zh-TW" sz="1200" dirty="0" smtClean="0">
                <a:latin typeface="BatangChe" pitchFamily="49" charset="-127"/>
                <a:ea typeface="BatangChe" pitchFamily="49" charset="-127"/>
              </a:rPr>
              <a:t>        case </a:t>
            </a:r>
            <a:r>
              <a:rPr lang="en-US" altLang="zh-TW" sz="1200" dirty="0" err="1" smtClean="0">
                <a:latin typeface="BatangChe" pitchFamily="49" charset="-127"/>
                <a:ea typeface="BatangChe" pitchFamily="49" charset="-127"/>
              </a:rPr>
              <a:t>Keys.PageDown</a:t>
            </a:r>
            <a:r>
              <a:rPr lang="en-US" altLang="zh-TW" sz="1200" dirty="0" smtClean="0">
                <a:latin typeface="BatangChe" pitchFamily="49" charset="-127"/>
                <a:ea typeface="BatangChe" pitchFamily="49" charset="-127"/>
              </a:rPr>
              <a:t>:</a:t>
            </a:r>
          </a:p>
          <a:p>
            <a:r>
              <a:rPr lang="en-US" altLang="zh-TW" sz="1200" dirty="0" smtClean="0">
                <a:latin typeface="BatangChe" pitchFamily="49" charset="-127"/>
                <a:ea typeface="BatangChe" pitchFamily="49" charset="-127"/>
              </a:rPr>
              <a:t>            </a:t>
            </a:r>
            <a:r>
              <a:rPr lang="en-US" altLang="zh-TW" sz="1200" dirty="0" err="1" smtClean="0">
                <a:latin typeface="BatangChe" pitchFamily="49" charset="-127"/>
                <a:ea typeface="BatangChe" pitchFamily="49" charset="-127"/>
              </a:rPr>
              <a:t>cam.Slide</a:t>
            </a:r>
            <a:r>
              <a:rPr lang="en-US" altLang="zh-TW" sz="1200" dirty="0" smtClean="0">
                <a:latin typeface="BatangChe" pitchFamily="49" charset="-127"/>
                <a:ea typeface="BatangChe" pitchFamily="49" charset="-127"/>
              </a:rPr>
              <a:t>(-5.0);</a:t>
            </a:r>
          </a:p>
          <a:p>
            <a:r>
              <a:rPr lang="en-US" altLang="zh-TW" sz="1200" dirty="0" smtClean="0">
                <a:latin typeface="BatangChe" pitchFamily="49" charset="-127"/>
                <a:ea typeface="BatangChe" pitchFamily="49" charset="-127"/>
              </a:rPr>
              <a:t>            this.simpleOpenGlControl1.Refresh();</a:t>
            </a:r>
          </a:p>
          <a:p>
            <a:r>
              <a:rPr lang="en-US" altLang="zh-TW" sz="1200" dirty="0" smtClean="0">
                <a:latin typeface="BatangChe" pitchFamily="49" charset="-127"/>
                <a:ea typeface="BatangChe" pitchFamily="49" charset="-127"/>
              </a:rPr>
              <a:t>            break;</a:t>
            </a:r>
          </a:p>
          <a:p>
            <a:r>
              <a:rPr lang="en-US" altLang="zh-TW" sz="1200" dirty="0" smtClean="0">
                <a:latin typeface="BatangChe" pitchFamily="49" charset="-127"/>
                <a:ea typeface="BatangChe" pitchFamily="49" charset="-127"/>
              </a:rPr>
              <a:t>        default:</a:t>
            </a:r>
          </a:p>
          <a:p>
            <a:r>
              <a:rPr lang="en-US" altLang="zh-TW" sz="1200" dirty="0" smtClean="0">
                <a:latin typeface="BatangChe" pitchFamily="49" charset="-127"/>
                <a:ea typeface="BatangChe" pitchFamily="49" charset="-127"/>
              </a:rPr>
              <a:t>            break;</a:t>
            </a:r>
          </a:p>
          <a:p>
            <a:r>
              <a:rPr lang="en-US" altLang="zh-TW" sz="1200" dirty="0" smtClean="0">
                <a:latin typeface="BatangChe" pitchFamily="49" charset="-127"/>
                <a:ea typeface="BatangChe" pitchFamily="49" charset="-127"/>
              </a:rPr>
              <a:t>    }</a:t>
            </a:r>
          </a:p>
          <a:p>
            <a:r>
              <a:rPr lang="en-US" altLang="zh-TW" sz="1200" dirty="0" smtClean="0">
                <a:latin typeface="BatangChe" pitchFamily="49" charset="-127"/>
                <a:ea typeface="BatangChe" pitchFamily="49" charset="-127"/>
              </a:rPr>
              <a:t>}</a:t>
            </a:r>
          </a:p>
        </p:txBody>
      </p:sp>
      <p:sp>
        <p:nvSpPr>
          <p:cNvPr id="6" name="文字方塊 5"/>
          <p:cNvSpPr txBox="1"/>
          <p:nvPr/>
        </p:nvSpPr>
        <p:spPr>
          <a:xfrm>
            <a:off x="1142976" y="5214950"/>
            <a:ext cx="6929486" cy="646331"/>
          </a:xfrm>
          <a:prstGeom prst="rect">
            <a:avLst/>
          </a:prstGeom>
          <a:noFill/>
        </p:spPr>
        <p:txBody>
          <a:bodyPr wrap="square" rtlCol="0">
            <a:spAutoFit/>
          </a:bodyPr>
          <a:lstStyle/>
          <a:p>
            <a:r>
              <a:rPr lang="zh-TW" altLang="en-US" dirty="0" smtClean="0">
                <a:solidFill>
                  <a:srgbClr val="660066"/>
                </a:solidFill>
              </a:rPr>
              <a:t>註：上述的鍵盤控制已經將原本</a:t>
            </a:r>
            <a:r>
              <a:rPr lang="en-US" altLang="zh-TW" dirty="0" smtClean="0">
                <a:solidFill>
                  <a:srgbClr val="660066"/>
                </a:solidFill>
              </a:rPr>
              <a:t>C#</a:t>
            </a:r>
            <a:r>
              <a:rPr lang="zh-TW" altLang="en-US" dirty="0" smtClean="0">
                <a:solidFill>
                  <a:srgbClr val="660066"/>
                </a:solidFill>
              </a:rPr>
              <a:t>的方向鍵控制攔截掉以回復正常的方向鍵控制</a:t>
            </a:r>
            <a:r>
              <a:rPr lang="en-US" altLang="zh-TW" dirty="0" smtClean="0">
                <a:solidFill>
                  <a:srgbClr val="660066"/>
                </a:solidFill>
              </a:rPr>
              <a:t>(</a:t>
            </a:r>
            <a:r>
              <a:rPr lang="zh-TW" altLang="en-US" dirty="0" smtClean="0">
                <a:solidFill>
                  <a:srgbClr val="660066"/>
                </a:solidFill>
              </a:rPr>
              <a:t>見講義</a:t>
            </a:r>
            <a:r>
              <a:rPr lang="en-US" altLang="zh-TW" dirty="0" smtClean="0">
                <a:solidFill>
                  <a:srgbClr val="660066"/>
                </a:solidFill>
              </a:rPr>
              <a:t>3D</a:t>
            </a:r>
            <a:r>
              <a:rPr lang="zh-TW" altLang="en-US" dirty="0" smtClean="0">
                <a:solidFill>
                  <a:srgbClr val="660066"/>
                </a:solidFill>
              </a:rPr>
              <a:t>立體繪圖</a:t>
            </a:r>
            <a:r>
              <a:rPr lang="en-US" altLang="zh-TW" dirty="0" smtClean="0">
                <a:solidFill>
                  <a:srgbClr val="660066"/>
                </a:solidFill>
              </a:rPr>
              <a:t>)</a:t>
            </a:r>
            <a:endParaRPr lang="zh-TW" altLang="en-US" dirty="0">
              <a:solidFill>
                <a:srgbClr val="660066"/>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i="1" dirty="0" smtClean="0"/>
              <a:t>OpenGL</a:t>
            </a:r>
            <a:r>
              <a:rPr lang="zh-TW" altLang="en-US" dirty="0" smtClean="0"/>
              <a:t>的紋理映射指令</a:t>
            </a:r>
            <a:endParaRPr lang="zh-TW" altLang="en-US" dirty="0"/>
          </a:p>
        </p:txBody>
      </p:sp>
      <p:sp>
        <p:nvSpPr>
          <p:cNvPr id="3" name="內容版面配置區 2"/>
          <p:cNvSpPr>
            <a:spLocks noGrp="1"/>
          </p:cNvSpPr>
          <p:nvPr>
            <p:ph idx="1"/>
          </p:nvPr>
        </p:nvSpPr>
        <p:spPr/>
        <p:txBody>
          <a:bodyPr/>
          <a:lstStyle/>
          <a:p>
            <a:r>
              <a:rPr lang="zh-TW" altLang="en-US" dirty="0" smtClean="0"/>
              <a:t>紋理物件</a:t>
            </a:r>
            <a:r>
              <a:rPr lang="en-US" altLang="zh-TW" dirty="0" smtClean="0"/>
              <a:t>(texture object)</a:t>
            </a:r>
          </a:p>
          <a:p>
            <a:pPr lvl="1"/>
            <a:r>
              <a:rPr lang="en-US" altLang="zh-TW" dirty="0" smtClean="0"/>
              <a:t>OpenGL</a:t>
            </a:r>
            <a:r>
              <a:rPr lang="zh-TW" altLang="en-US" dirty="0" smtClean="0"/>
              <a:t>為方便紋理的管理，可以讓每一個紋理圖片用一個代號</a:t>
            </a:r>
            <a:r>
              <a:rPr lang="en-US" altLang="zh-TW" dirty="0" smtClean="0"/>
              <a:t>(</a:t>
            </a:r>
            <a:r>
              <a:rPr lang="zh-TW" altLang="en-US" dirty="0" smtClean="0"/>
              <a:t>一個無號的整數</a:t>
            </a:r>
            <a:r>
              <a:rPr lang="en-US" altLang="zh-TW" dirty="0" smtClean="0"/>
              <a:t>)</a:t>
            </a:r>
            <a:r>
              <a:rPr lang="zh-TW" altLang="en-US" dirty="0" smtClean="0"/>
              <a:t>來表示，而每一個紋理圖片即是一個紋理物件</a:t>
            </a:r>
            <a:endParaRPr lang="en-US" altLang="zh-TW" dirty="0" smtClean="0"/>
          </a:p>
          <a:p>
            <a:pPr lvl="1"/>
            <a:r>
              <a:rPr lang="en-US" altLang="zh-TW" dirty="0" err="1" smtClean="0"/>
              <a:t>glGenTextures</a:t>
            </a:r>
            <a:r>
              <a:rPr lang="zh-TW" altLang="en-US" dirty="0" smtClean="0"/>
              <a:t>指令：</a:t>
            </a:r>
            <a:endParaRPr lang="en-US" altLang="zh-TW" dirty="0" smtClean="0"/>
          </a:p>
          <a:p>
            <a:pPr lvl="2"/>
            <a:r>
              <a:rPr lang="zh-TW" altLang="en-US" dirty="0" smtClean="0"/>
              <a:t>功能：產生所需要的紋理物件</a:t>
            </a:r>
            <a:endParaRPr lang="en-US" altLang="zh-TW" dirty="0" smtClean="0"/>
          </a:p>
          <a:p>
            <a:pPr lvl="2"/>
            <a:r>
              <a:rPr lang="zh-TW" altLang="en-US" dirty="0" smtClean="0"/>
              <a:t>用法：</a:t>
            </a:r>
            <a:r>
              <a:rPr lang="en-US" altLang="zh-TW" dirty="0" err="1" smtClean="0"/>
              <a:t>glGenTextures</a:t>
            </a:r>
            <a:r>
              <a:rPr lang="en-US" altLang="zh-TW" dirty="0" smtClean="0"/>
              <a:t>(n, textures)</a:t>
            </a:r>
          </a:p>
          <a:p>
            <a:pPr lvl="3"/>
            <a:r>
              <a:rPr lang="en-US" altLang="zh-TW" dirty="0" smtClean="0"/>
              <a:t>n: </a:t>
            </a:r>
            <a:r>
              <a:rPr lang="zh-TW" altLang="en-US" dirty="0" smtClean="0"/>
              <a:t>要產生的紋理物件的個數</a:t>
            </a:r>
            <a:endParaRPr lang="en-US" altLang="zh-TW" dirty="0" smtClean="0"/>
          </a:p>
          <a:p>
            <a:pPr lvl="3"/>
            <a:r>
              <a:rPr lang="en-US" altLang="zh-TW" dirty="0" smtClean="0"/>
              <a:t>textures: </a:t>
            </a:r>
            <a:r>
              <a:rPr lang="zh-TW" altLang="en-US" dirty="0" smtClean="0"/>
              <a:t>產生的紋理物件的代號。此變數通常是一個無號整數</a:t>
            </a:r>
            <a:r>
              <a:rPr lang="en-US" altLang="zh-TW" dirty="0" smtClean="0"/>
              <a:t>(</a:t>
            </a:r>
            <a:r>
              <a:rPr lang="en-US" altLang="zh-TW" dirty="0" err="1" smtClean="0"/>
              <a:t>uint</a:t>
            </a:r>
            <a:r>
              <a:rPr lang="en-US" altLang="zh-TW" dirty="0" smtClean="0"/>
              <a:t>)</a:t>
            </a:r>
            <a:r>
              <a:rPr lang="zh-TW" altLang="en-US" dirty="0" smtClean="0"/>
              <a:t>的陣列</a:t>
            </a:r>
            <a:endParaRPr lang="zh-TW" altLang="en-US" dirty="0"/>
          </a:p>
        </p:txBody>
      </p:sp>
      <p:sp>
        <p:nvSpPr>
          <p:cNvPr id="4" name="投影片編號版面配置區 3"/>
          <p:cNvSpPr>
            <a:spLocks noGrp="1"/>
          </p:cNvSpPr>
          <p:nvPr>
            <p:ph type="sldNum" sz="quarter" idx="12"/>
          </p:nvPr>
        </p:nvSpPr>
        <p:spPr/>
        <p:txBody>
          <a:bodyPr/>
          <a:lstStyle/>
          <a:p>
            <a:fld id="{27207C00-BE8D-4B81-AB28-04AA0221EAC8}" type="slidenum">
              <a:rPr lang="zh-TW" altLang="en-US" smtClean="0"/>
              <a:pPr/>
              <a:t>6</a:t>
            </a:fld>
            <a:endParaRPr lang="zh-TW"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571481"/>
            <a:ext cx="8229600" cy="5583258"/>
          </a:xfrm>
        </p:spPr>
        <p:txBody>
          <a:bodyPr/>
          <a:lstStyle/>
          <a:p>
            <a:pPr lvl="1"/>
            <a:r>
              <a:rPr lang="en-US" altLang="zh-TW" dirty="0" err="1" smtClean="0"/>
              <a:t>glBindTexture</a:t>
            </a:r>
            <a:r>
              <a:rPr lang="zh-TW" altLang="en-US" dirty="0" smtClean="0"/>
              <a:t>指令：</a:t>
            </a:r>
            <a:endParaRPr lang="en-US" altLang="zh-TW" dirty="0" smtClean="0"/>
          </a:p>
          <a:p>
            <a:pPr lvl="2"/>
            <a:r>
              <a:rPr lang="zh-TW" altLang="en-US" dirty="0" smtClean="0"/>
              <a:t>功能：用來連結所要使用的紋理物件</a:t>
            </a:r>
            <a:endParaRPr lang="en-US" altLang="zh-TW" dirty="0" smtClean="0"/>
          </a:p>
          <a:p>
            <a:pPr lvl="2"/>
            <a:r>
              <a:rPr lang="zh-TW" altLang="en-US" dirty="0" smtClean="0"/>
              <a:t>用法：</a:t>
            </a:r>
            <a:r>
              <a:rPr lang="en-US" altLang="zh-TW" dirty="0" err="1" smtClean="0"/>
              <a:t>glBindTexture</a:t>
            </a:r>
            <a:r>
              <a:rPr lang="en-US" altLang="zh-TW" dirty="0" smtClean="0"/>
              <a:t>(target, texture)</a:t>
            </a:r>
          </a:p>
          <a:p>
            <a:pPr lvl="3"/>
            <a:r>
              <a:rPr lang="en-US" altLang="zh-TW" dirty="0" smtClean="0"/>
              <a:t>target: </a:t>
            </a:r>
            <a:r>
              <a:rPr lang="zh-TW" altLang="en-US" dirty="0" smtClean="0"/>
              <a:t>用來指明紋理物件要在什麼地方</a:t>
            </a:r>
            <a:endParaRPr lang="en-US" altLang="zh-TW" dirty="0" smtClean="0"/>
          </a:p>
          <a:p>
            <a:pPr lvl="4"/>
            <a:r>
              <a:rPr lang="en-US" altLang="zh-TW" dirty="0" smtClean="0"/>
              <a:t>GL_TEXTURE_1D: </a:t>
            </a:r>
            <a:r>
              <a:rPr lang="zh-TW" altLang="en-US" dirty="0" smtClean="0"/>
              <a:t>紋理物件是要用在一維貼圖</a:t>
            </a:r>
            <a:endParaRPr lang="en-US" altLang="zh-TW" dirty="0" smtClean="0"/>
          </a:p>
          <a:p>
            <a:pPr lvl="4"/>
            <a:r>
              <a:rPr lang="en-US" altLang="zh-TW" dirty="0" smtClean="0"/>
              <a:t>GL_TEXTURE_2D: </a:t>
            </a:r>
            <a:r>
              <a:rPr lang="zh-TW" altLang="en-US" dirty="0" smtClean="0"/>
              <a:t>紋理物件是要用在二維貼圖</a:t>
            </a:r>
            <a:endParaRPr lang="en-US" altLang="zh-TW" dirty="0" smtClean="0"/>
          </a:p>
          <a:p>
            <a:pPr lvl="4"/>
            <a:r>
              <a:rPr lang="en-US" altLang="zh-TW" dirty="0" smtClean="0"/>
              <a:t>GL_TEXTURE_3D: </a:t>
            </a:r>
            <a:r>
              <a:rPr lang="zh-TW" altLang="en-US" dirty="0" smtClean="0"/>
              <a:t>紋理物件是要用在三維貼圖</a:t>
            </a:r>
            <a:endParaRPr lang="en-US" altLang="zh-TW" dirty="0" smtClean="0"/>
          </a:p>
          <a:p>
            <a:pPr lvl="4"/>
            <a:r>
              <a:rPr lang="en-US" altLang="zh-TW" dirty="0" smtClean="0"/>
              <a:t>GL_TEXTURE_CUBE_MAP: </a:t>
            </a:r>
            <a:r>
              <a:rPr lang="zh-TW" altLang="en-US" dirty="0" smtClean="0"/>
              <a:t>紋理物件是要用於環境映射中立方體映射</a:t>
            </a:r>
            <a:endParaRPr lang="en-US" altLang="zh-TW" dirty="0" smtClean="0"/>
          </a:p>
          <a:p>
            <a:pPr lvl="3"/>
            <a:r>
              <a:rPr lang="en-US" altLang="zh-TW" dirty="0" smtClean="0"/>
              <a:t>texture: </a:t>
            </a:r>
            <a:r>
              <a:rPr lang="zh-TW" altLang="en-US" dirty="0" smtClean="0"/>
              <a:t>要連結的紋理物件代號</a:t>
            </a:r>
            <a:endParaRPr lang="en-US" altLang="zh-TW" dirty="0" smtClean="0"/>
          </a:p>
          <a:p>
            <a:pPr lvl="2"/>
            <a:r>
              <a:rPr lang="en-US" altLang="zh-TW" dirty="0" err="1" smtClean="0"/>
              <a:t>glBindTexture</a:t>
            </a:r>
            <a:r>
              <a:rPr lang="zh-TW" altLang="en-US" dirty="0" smtClean="0"/>
              <a:t>指令第一次執行時，系統會依照給定的紋理代號建立此紋理物件，之後再執行此指令時即是用來指明要貼圖的圖片是那一個紋理物件</a:t>
            </a:r>
            <a:endParaRPr lang="zh-TW" altLang="en-US" dirty="0"/>
          </a:p>
        </p:txBody>
      </p:sp>
      <p:sp>
        <p:nvSpPr>
          <p:cNvPr id="4" name="投影片編號版面配置區 3"/>
          <p:cNvSpPr>
            <a:spLocks noGrp="1"/>
          </p:cNvSpPr>
          <p:nvPr>
            <p:ph type="sldNum" sz="quarter" idx="12"/>
          </p:nvPr>
        </p:nvSpPr>
        <p:spPr/>
        <p:txBody>
          <a:bodyPr/>
          <a:lstStyle/>
          <a:p>
            <a:fld id="{27207C00-BE8D-4B81-AB28-04AA0221EAC8}" type="slidenum">
              <a:rPr lang="zh-TW" altLang="en-US" smtClean="0"/>
              <a:pPr/>
              <a:t>7</a:t>
            </a:fld>
            <a:endParaRPr lang="zh-TW"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571481"/>
            <a:ext cx="8229600" cy="5583258"/>
          </a:xfrm>
        </p:spPr>
        <p:txBody>
          <a:bodyPr/>
          <a:lstStyle/>
          <a:p>
            <a:pPr lvl="1"/>
            <a:r>
              <a:rPr lang="en-US" altLang="zh-TW" dirty="0" err="1" smtClean="0"/>
              <a:t>glDeleteTextures</a:t>
            </a:r>
            <a:r>
              <a:rPr lang="zh-TW" altLang="en-US" dirty="0" smtClean="0"/>
              <a:t>指令：</a:t>
            </a:r>
            <a:endParaRPr lang="en-US" altLang="zh-TW" dirty="0" smtClean="0"/>
          </a:p>
          <a:p>
            <a:pPr lvl="2"/>
            <a:r>
              <a:rPr lang="zh-TW" altLang="en-US" dirty="0" smtClean="0"/>
              <a:t>功能：將產生的紋理物件刪除以釋放系統資源</a:t>
            </a:r>
            <a:endParaRPr lang="en-US" altLang="zh-TW" dirty="0" smtClean="0"/>
          </a:p>
          <a:p>
            <a:pPr lvl="2"/>
            <a:r>
              <a:rPr lang="zh-TW" altLang="en-US" dirty="0" smtClean="0"/>
              <a:t>用法：</a:t>
            </a:r>
            <a:r>
              <a:rPr lang="en-US" altLang="zh-TW" dirty="0" err="1" smtClean="0"/>
              <a:t>glDeleteTextures</a:t>
            </a:r>
            <a:r>
              <a:rPr lang="en-US" altLang="zh-TW" dirty="0" smtClean="0"/>
              <a:t>(n, textures)</a:t>
            </a:r>
          </a:p>
          <a:p>
            <a:pPr lvl="3"/>
            <a:r>
              <a:rPr lang="en-US" altLang="zh-TW" dirty="0" smtClean="0"/>
              <a:t>n: </a:t>
            </a:r>
            <a:r>
              <a:rPr lang="zh-TW" altLang="en-US" dirty="0" smtClean="0"/>
              <a:t>要刪除的紋理物件的個數</a:t>
            </a:r>
            <a:endParaRPr lang="en-US" altLang="zh-TW" dirty="0" smtClean="0"/>
          </a:p>
          <a:p>
            <a:pPr lvl="3"/>
            <a:r>
              <a:rPr lang="en-US" altLang="zh-TW" dirty="0" smtClean="0"/>
              <a:t>textures: </a:t>
            </a:r>
            <a:r>
              <a:rPr lang="zh-TW" altLang="en-US" dirty="0" smtClean="0"/>
              <a:t>刪除的紋理物件的代號。此變數通常是一個無號整數</a:t>
            </a:r>
            <a:r>
              <a:rPr lang="en-US" altLang="zh-TW" dirty="0" smtClean="0"/>
              <a:t>(</a:t>
            </a:r>
            <a:r>
              <a:rPr lang="en-US" altLang="zh-TW" dirty="0" err="1" smtClean="0"/>
              <a:t>uint</a:t>
            </a:r>
            <a:r>
              <a:rPr lang="en-US" altLang="zh-TW" dirty="0" smtClean="0"/>
              <a:t>)</a:t>
            </a:r>
            <a:r>
              <a:rPr lang="zh-TW" altLang="en-US" dirty="0" smtClean="0"/>
              <a:t>的陣列</a:t>
            </a:r>
            <a:endParaRPr lang="en-US" altLang="zh-TW" dirty="0" smtClean="0"/>
          </a:p>
          <a:p>
            <a:pPr lvl="1"/>
            <a:endParaRPr lang="zh-TW" altLang="en-US" dirty="0" smtClean="0"/>
          </a:p>
          <a:p>
            <a:pPr lvl="2"/>
            <a:endParaRPr lang="zh-TW" altLang="en-US" dirty="0"/>
          </a:p>
        </p:txBody>
      </p:sp>
      <p:sp>
        <p:nvSpPr>
          <p:cNvPr id="4" name="投影片編號版面配置區 3"/>
          <p:cNvSpPr>
            <a:spLocks noGrp="1"/>
          </p:cNvSpPr>
          <p:nvPr>
            <p:ph type="sldNum" sz="quarter" idx="12"/>
          </p:nvPr>
        </p:nvSpPr>
        <p:spPr/>
        <p:txBody>
          <a:bodyPr/>
          <a:lstStyle/>
          <a:p>
            <a:fld id="{27207C00-BE8D-4B81-AB28-04AA0221EAC8}" type="slidenum">
              <a:rPr lang="zh-TW" altLang="en-US" smtClean="0"/>
              <a:pPr/>
              <a:t>8</a:t>
            </a:fld>
            <a:endParaRPr lang="zh-TW"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2" y="500042"/>
            <a:ext cx="8389968" cy="5654697"/>
          </a:xfrm>
        </p:spPr>
        <p:txBody>
          <a:bodyPr/>
          <a:lstStyle/>
          <a:p>
            <a:r>
              <a:rPr lang="zh-TW" altLang="en-US" dirty="0" smtClean="0"/>
              <a:t>設定紋理參數：</a:t>
            </a:r>
            <a:endParaRPr lang="en-US" altLang="zh-TW" dirty="0" smtClean="0"/>
          </a:p>
          <a:p>
            <a:pPr lvl="1"/>
            <a:r>
              <a:rPr lang="en-US" altLang="zh-TW" dirty="0" err="1" smtClean="0"/>
              <a:t>glTexParameter</a:t>
            </a:r>
            <a:r>
              <a:rPr lang="en-US" altLang="zh-TW" dirty="0" smtClean="0"/>
              <a:t>*</a:t>
            </a:r>
            <a:r>
              <a:rPr lang="zh-TW" altLang="en-US" dirty="0" smtClean="0"/>
              <a:t>指令：</a:t>
            </a:r>
            <a:endParaRPr lang="en-US" altLang="zh-TW" dirty="0" smtClean="0"/>
          </a:p>
          <a:p>
            <a:pPr lvl="2"/>
            <a:r>
              <a:rPr lang="zh-TW" altLang="en-US" dirty="0" smtClean="0"/>
              <a:t>功能：用來設定處理紋理貼圖時一些相關參數的設定</a:t>
            </a:r>
            <a:endParaRPr lang="en-US" altLang="zh-TW" dirty="0" smtClean="0"/>
          </a:p>
          <a:p>
            <a:pPr lvl="2"/>
            <a:r>
              <a:rPr lang="zh-TW" altLang="en-US" dirty="0" smtClean="0"/>
              <a:t>用法：</a:t>
            </a:r>
            <a:r>
              <a:rPr lang="en-US" altLang="zh-TW" dirty="0" err="1" smtClean="0"/>
              <a:t>glTexParameter</a:t>
            </a:r>
            <a:r>
              <a:rPr lang="en-US" altLang="zh-TW" dirty="0" smtClean="0"/>
              <a:t>*(target, </a:t>
            </a:r>
            <a:r>
              <a:rPr lang="en-US" altLang="zh-TW" dirty="0" err="1" smtClean="0"/>
              <a:t>pname</a:t>
            </a:r>
            <a:r>
              <a:rPr lang="en-US" altLang="zh-TW" dirty="0" smtClean="0"/>
              <a:t>, </a:t>
            </a:r>
            <a:r>
              <a:rPr lang="en-US" altLang="zh-TW" dirty="0" err="1" smtClean="0"/>
              <a:t>param</a:t>
            </a:r>
            <a:r>
              <a:rPr lang="en-US" altLang="zh-TW" dirty="0" smtClean="0"/>
              <a:t>)</a:t>
            </a:r>
          </a:p>
          <a:p>
            <a:pPr lvl="3"/>
            <a:r>
              <a:rPr lang="en-US" altLang="zh-TW" dirty="0" smtClean="0"/>
              <a:t>target: </a:t>
            </a:r>
            <a:r>
              <a:rPr lang="zh-TW" altLang="en-US" dirty="0" smtClean="0"/>
              <a:t>如同</a:t>
            </a:r>
            <a:r>
              <a:rPr lang="en-US" altLang="zh-TW" dirty="0" err="1" smtClean="0"/>
              <a:t>glBindTexture</a:t>
            </a:r>
            <a:r>
              <a:rPr lang="zh-TW" altLang="en-US" dirty="0" smtClean="0"/>
              <a:t>指令，此參數可以是</a:t>
            </a:r>
            <a:r>
              <a:rPr lang="en-US" altLang="zh-TW" dirty="0" smtClean="0"/>
              <a:t>GL_TEXTURE_1D, GL_TEXTURE_2D, GL_TEXTURE_3D</a:t>
            </a:r>
            <a:r>
              <a:rPr lang="zh-TW" altLang="en-US" dirty="0" smtClean="0"/>
              <a:t>以及</a:t>
            </a:r>
            <a:r>
              <a:rPr lang="en-US" altLang="zh-TW" dirty="0" smtClean="0"/>
              <a:t>GL_TEXTURE_CUBE_MAP</a:t>
            </a:r>
          </a:p>
          <a:p>
            <a:pPr lvl="3"/>
            <a:r>
              <a:rPr lang="zh-TW" altLang="en-US" dirty="0" smtClean="0"/>
              <a:t>常用的</a:t>
            </a:r>
            <a:r>
              <a:rPr lang="en-US" altLang="zh-TW" dirty="0" err="1" smtClean="0"/>
              <a:t>pname</a:t>
            </a:r>
            <a:r>
              <a:rPr lang="zh-TW" altLang="en-US" dirty="0" smtClean="0"/>
              <a:t>以及其相對應的</a:t>
            </a:r>
            <a:r>
              <a:rPr lang="en-US" altLang="zh-TW" dirty="0" err="1" smtClean="0"/>
              <a:t>param</a:t>
            </a:r>
            <a:r>
              <a:rPr lang="zh-TW" altLang="en-US" dirty="0" smtClean="0"/>
              <a:t>參數：</a:t>
            </a:r>
            <a:endParaRPr lang="en-US" altLang="zh-TW" dirty="0" smtClean="0"/>
          </a:p>
        </p:txBody>
      </p:sp>
      <p:sp>
        <p:nvSpPr>
          <p:cNvPr id="4" name="投影片編號版面配置區 3"/>
          <p:cNvSpPr>
            <a:spLocks noGrp="1"/>
          </p:cNvSpPr>
          <p:nvPr>
            <p:ph type="sldNum" sz="quarter" idx="12"/>
          </p:nvPr>
        </p:nvSpPr>
        <p:spPr/>
        <p:txBody>
          <a:bodyPr/>
          <a:lstStyle/>
          <a:p>
            <a:fld id="{27207C00-BE8D-4B81-AB28-04AA0221EAC8}" type="slidenum">
              <a:rPr lang="zh-TW" altLang="en-US" smtClean="0"/>
              <a:pPr/>
              <a:t>9</a:t>
            </a:fld>
            <a:endParaRPr lang="zh-TW" altLang="en-US"/>
          </a:p>
        </p:txBody>
      </p:sp>
      <p:graphicFrame>
        <p:nvGraphicFramePr>
          <p:cNvPr id="6" name="表格 5"/>
          <p:cNvGraphicFramePr>
            <a:graphicFrameLocks noGrp="1"/>
          </p:cNvGraphicFramePr>
          <p:nvPr/>
        </p:nvGraphicFramePr>
        <p:xfrm>
          <a:off x="928662" y="4022104"/>
          <a:ext cx="7643866" cy="1407160"/>
        </p:xfrm>
        <a:graphic>
          <a:graphicData uri="http://schemas.openxmlformats.org/drawingml/2006/table">
            <a:tbl>
              <a:tblPr firstRow="1" bandRow="1">
                <a:tableStyleId>{5C22544A-7EE6-4342-B048-85BDC9FD1C3A}</a:tableStyleId>
              </a:tblPr>
              <a:tblGrid>
                <a:gridCol w="2571767"/>
                <a:gridCol w="1911654"/>
                <a:gridCol w="3160445"/>
              </a:tblGrid>
              <a:tr h="370840">
                <a:tc>
                  <a:txBody>
                    <a:bodyPr/>
                    <a:lstStyle/>
                    <a:p>
                      <a:pPr algn="ctr"/>
                      <a:r>
                        <a:rPr lang="zh-TW" altLang="en-US" sz="1600" b="0" cap="none" spc="0" dirty="0" smtClean="0">
                          <a:ln>
                            <a:noFill/>
                          </a:ln>
                          <a:solidFill>
                            <a:srgbClr val="660066"/>
                          </a:solidFill>
                          <a:effectLst/>
                        </a:rPr>
                        <a:t>參數名稱 </a:t>
                      </a:r>
                      <a:r>
                        <a:rPr lang="en-US" altLang="zh-TW" sz="1600" b="0" cap="none" spc="0" dirty="0" smtClean="0">
                          <a:ln>
                            <a:noFill/>
                          </a:ln>
                          <a:solidFill>
                            <a:srgbClr val="660066"/>
                          </a:solidFill>
                          <a:effectLst/>
                        </a:rPr>
                        <a:t>(</a:t>
                      </a:r>
                      <a:r>
                        <a:rPr lang="en-US" altLang="zh-TW" sz="1600" b="0" cap="none" spc="0" dirty="0" err="1" smtClean="0">
                          <a:ln>
                            <a:noFill/>
                          </a:ln>
                          <a:solidFill>
                            <a:srgbClr val="660066"/>
                          </a:solidFill>
                          <a:effectLst/>
                        </a:rPr>
                        <a:t>pname</a:t>
                      </a:r>
                      <a:r>
                        <a:rPr lang="en-US" altLang="zh-TW" sz="1600" b="0" cap="none" spc="0" dirty="0" smtClean="0">
                          <a:ln>
                            <a:noFill/>
                          </a:ln>
                          <a:solidFill>
                            <a:srgbClr val="660066"/>
                          </a:solidFill>
                          <a:effectLst/>
                        </a:rPr>
                        <a:t>)</a:t>
                      </a:r>
                      <a:endParaRPr lang="zh-TW" altLang="en-US" sz="16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zh-TW" altLang="en-US" sz="1600" b="0" cap="none" spc="0" dirty="0" smtClean="0">
                          <a:ln>
                            <a:noFill/>
                          </a:ln>
                          <a:solidFill>
                            <a:srgbClr val="660066"/>
                          </a:solidFill>
                          <a:effectLst/>
                        </a:rPr>
                        <a:t>常用的數值</a:t>
                      </a:r>
                      <a:r>
                        <a:rPr lang="en-US" altLang="zh-TW" sz="1600" b="0" cap="none" spc="0" dirty="0" smtClean="0">
                          <a:ln>
                            <a:noFill/>
                          </a:ln>
                          <a:solidFill>
                            <a:srgbClr val="660066"/>
                          </a:solidFill>
                          <a:effectLst/>
                        </a:rPr>
                        <a:t>(</a:t>
                      </a:r>
                      <a:r>
                        <a:rPr lang="en-US" altLang="zh-TW" sz="1600" b="0" cap="none" spc="0" dirty="0" err="1" smtClean="0">
                          <a:ln>
                            <a:noFill/>
                          </a:ln>
                          <a:solidFill>
                            <a:srgbClr val="660066"/>
                          </a:solidFill>
                          <a:effectLst/>
                        </a:rPr>
                        <a:t>param</a:t>
                      </a:r>
                      <a:r>
                        <a:rPr lang="en-US" altLang="zh-TW" sz="1600" b="0" cap="none" spc="0" dirty="0" smtClean="0">
                          <a:ln>
                            <a:noFill/>
                          </a:ln>
                          <a:solidFill>
                            <a:srgbClr val="660066"/>
                          </a:solidFill>
                          <a:effectLst/>
                        </a:rPr>
                        <a:t>)</a:t>
                      </a:r>
                      <a:endParaRPr lang="zh-TW" altLang="en-US" sz="16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600" b="0" cap="none" spc="0" dirty="0" smtClean="0">
                          <a:ln>
                            <a:noFill/>
                          </a:ln>
                          <a:solidFill>
                            <a:srgbClr val="660066"/>
                          </a:solidFill>
                          <a:effectLst/>
                        </a:rPr>
                        <a:t>參數意義</a:t>
                      </a:r>
                      <a:endParaRPr lang="zh-TW" altLang="en-US" sz="16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370840">
                <a:tc>
                  <a:txBody>
                    <a:bodyPr/>
                    <a:lstStyle/>
                    <a:p>
                      <a:r>
                        <a:rPr lang="en-US" altLang="zh-TW" sz="1400" b="0" cap="none" spc="0" dirty="0" smtClean="0">
                          <a:ln>
                            <a:noFill/>
                          </a:ln>
                          <a:solidFill>
                            <a:srgbClr val="660066"/>
                          </a:solidFill>
                          <a:effectLst/>
                          <a:latin typeface="+mn-lt"/>
                        </a:rPr>
                        <a:t>GL_TEXTURE_MAG_FILTER</a:t>
                      </a:r>
                      <a:endParaRPr lang="zh-TW" altLang="en-US" sz="1400" b="0" cap="none" spc="0" dirty="0">
                        <a:ln>
                          <a:noFill/>
                        </a:ln>
                        <a:solidFill>
                          <a:srgbClr val="660066"/>
                        </a:solidFill>
                        <a:effectLst/>
                        <a:latin typeface="+mn-l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b="0" cap="none" spc="0" dirty="0" smtClean="0">
                          <a:ln>
                            <a:noFill/>
                          </a:ln>
                          <a:solidFill>
                            <a:srgbClr val="660066"/>
                          </a:solidFill>
                          <a:effectLst/>
                        </a:rPr>
                        <a:t>GL_NEAREST</a:t>
                      </a:r>
                      <a:r>
                        <a:rPr lang="zh-TW" altLang="en-US" sz="1400" b="0" cap="none" spc="0" dirty="0" smtClean="0">
                          <a:ln>
                            <a:noFill/>
                          </a:ln>
                          <a:solidFill>
                            <a:srgbClr val="660066"/>
                          </a:solidFill>
                          <a:effectLst/>
                        </a:rPr>
                        <a:t>、</a:t>
                      </a:r>
                      <a:r>
                        <a:rPr lang="en-US" altLang="zh-TW" sz="1400" b="0" cap="none" spc="0" dirty="0" smtClean="0">
                          <a:ln>
                            <a:noFill/>
                          </a:ln>
                          <a:solidFill>
                            <a:srgbClr val="660066"/>
                          </a:solidFill>
                          <a:effectLst/>
                        </a:rPr>
                        <a:t>GL_LINEAR</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400" b="0" cap="none" spc="0" dirty="0" smtClean="0">
                          <a:ln>
                            <a:noFill/>
                          </a:ln>
                          <a:solidFill>
                            <a:srgbClr val="660066"/>
                          </a:solidFill>
                          <a:effectLst/>
                        </a:rPr>
                        <a:t>設定當像素放大時顏色對應的處理方式</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370840">
                <a:tc>
                  <a:txBody>
                    <a:bodyPr/>
                    <a:lstStyle/>
                    <a:p>
                      <a:r>
                        <a:rPr lang="en-US" altLang="zh-TW" sz="1400" b="0" cap="none" spc="0" dirty="0" smtClean="0">
                          <a:ln>
                            <a:noFill/>
                          </a:ln>
                          <a:solidFill>
                            <a:srgbClr val="660066"/>
                          </a:solidFill>
                          <a:effectLst/>
                          <a:latin typeface="+mn-lt"/>
                        </a:rPr>
                        <a:t>GL_TEXTURE_MIN_FILTER</a:t>
                      </a:r>
                      <a:endParaRPr lang="zh-TW" altLang="en-US" sz="1400" b="0" cap="none" spc="0" dirty="0">
                        <a:ln>
                          <a:noFill/>
                        </a:ln>
                        <a:solidFill>
                          <a:srgbClr val="660066"/>
                        </a:solidFill>
                        <a:effectLst/>
                        <a:latin typeface="+mn-l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b="0" cap="none" spc="0" dirty="0" smtClean="0">
                          <a:ln>
                            <a:noFill/>
                          </a:ln>
                          <a:solidFill>
                            <a:srgbClr val="660066"/>
                          </a:solidFill>
                          <a:effectLst/>
                        </a:rPr>
                        <a:t>GL_NEAREST</a:t>
                      </a:r>
                      <a:r>
                        <a:rPr lang="zh-TW" altLang="en-US" sz="1400" b="0" cap="none" spc="0" dirty="0" smtClean="0">
                          <a:ln>
                            <a:noFill/>
                          </a:ln>
                          <a:solidFill>
                            <a:srgbClr val="660066"/>
                          </a:solidFill>
                          <a:effectLst/>
                        </a:rPr>
                        <a:t>、</a:t>
                      </a:r>
                      <a:r>
                        <a:rPr lang="en-US" altLang="zh-TW" sz="1400" b="0" cap="none" spc="0" dirty="0" smtClean="0">
                          <a:ln>
                            <a:noFill/>
                          </a:ln>
                          <a:solidFill>
                            <a:srgbClr val="660066"/>
                          </a:solidFill>
                          <a:effectLst/>
                        </a:rPr>
                        <a:t>GL_LINEAR</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400" b="0" cap="none" spc="0" dirty="0" smtClean="0">
                          <a:ln>
                            <a:noFill/>
                          </a:ln>
                          <a:solidFill>
                            <a:srgbClr val="660066"/>
                          </a:solidFill>
                          <a:effectLst/>
                        </a:rPr>
                        <a:t>設定當像素縮小時顏色對應的處理方式</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bl>
          </a:graphicData>
        </a:graphic>
      </p:graphicFrame>
    </p:spTree>
  </p:cSld>
  <p:clrMapOvr>
    <a:masterClrMapping/>
  </p:clrMapOvr>
</p:sld>
</file>

<file path=ppt/theme/theme1.xml><?xml version="1.0" encoding="utf-8"?>
<a:theme xmlns:a="http://schemas.openxmlformats.org/drawingml/2006/main" name="Yzu">
  <a:themeElements>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預設簡報設計">
      <a:majorFont>
        <a:latin typeface="Times New Roman"/>
        <a:ea typeface="標楷體"/>
        <a:cs typeface=""/>
      </a:majorFont>
      <a:minorFont>
        <a:latin typeface="Arial"/>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a:defPPr>
      </a:lstStyle>
      <a:style>
        <a:lnRef idx="1">
          <a:schemeClr val="accent2"/>
        </a:lnRef>
        <a:fillRef idx="2">
          <a:schemeClr val="accent2"/>
        </a:fillRef>
        <a:effectRef idx="1">
          <a:schemeClr val="accent2"/>
        </a:effectRef>
        <a:fontRef idx="minor">
          <a:schemeClr val="dk1"/>
        </a:fontRef>
      </a:style>
    </a:spDef>
    <a:lnDef>
      <a:spPr>
        <a:ln>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Yzu</Template>
  <TotalTime>2610</TotalTime>
  <Words>4985</Words>
  <Application>Microsoft Office PowerPoint</Application>
  <PresentationFormat>如螢幕大小 (4:3)</PresentationFormat>
  <Paragraphs>893</Paragraphs>
  <Slides>58</Slides>
  <Notes>3</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58</vt:i4>
      </vt:variant>
    </vt:vector>
  </HeadingPairs>
  <TitlesOfParts>
    <vt:vector size="60" baseType="lpstr">
      <vt:lpstr>Yzu</vt:lpstr>
      <vt:lpstr>方程式</vt:lpstr>
      <vt:lpstr>貼圖混合及霧化</vt:lpstr>
      <vt:lpstr>紋理映射</vt:lpstr>
      <vt:lpstr>投影片 3</vt:lpstr>
      <vt:lpstr>投影片 4</vt:lpstr>
      <vt:lpstr>投影片 5</vt:lpstr>
      <vt:lpstr>OpenGL的紋理映射指令</vt:lpstr>
      <vt:lpstr>投影片 7</vt:lpstr>
      <vt:lpstr>投影片 8</vt:lpstr>
      <vt:lpstr>投影片 9</vt:lpstr>
      <vt:lpstr>投影片 10</vt:lpstr>
      <vt:lpstr>投影片 11</vt:lpstr>
      <vt:lpstr>投影片 12</vt:lpstr>
      <vt:lpstr>投影片 13</vt:lpstr>
      <vt:lpstr>投影片 14</vt:lpstr>
      <vt:lpstr>紋理貼圖範例</vt:lpstr>
      <vt:lpstr>投影片 16</vt:lpstr>
      <vt:lpstr>投影片 17</vt:lpstr>
      <vt:lpstr>投影片 18</vt:lpstr>
      <vt:lpstr>投影片 19</vt:lpstr>
      <vt:lpstr>投影片 20</vt:lpstr>
      <vt:lpstr>投影片 21</vt:lpstr>
      <vt:lpstr>投影片 22</vt:lpstr>
      <vt:lpstr>投影片 23</vt:lpstr>
      <vt:lpstr>投影片 24</vt:lpstr>
      <vt:lpstr>投影片 25</vt:lpstr>
      <vt:lpstr>投影片 26</vt:lpstr>
      <vt:lpstr>混合 (Blending)</vt:lpstr>
      <vt:lpstr>投影片 28</vt:lpstr>
      <vt:lpstr>投影片 29</vt:lpstr>
      <vt:lpstr>OpenGL的混合指令</vt:lpstr>
      <vt:lpstr>投影片 31</vt:lpstr>
      <vt:lpstr>投影片 32</vt:lpstr>
      <vt:lpstr>混合範例</vt:lpstr>
      <vt:lpstr>投影片 34</vt:lpstr>
      <vt:lpstr>投影片 35</vt:lpstr>
      <vt:lpstr>霧化</vt:lpstr>
      <vt:lpstr>投影片 37</vt:lpstr>
      <vt:lpstr>OpenGL的霧化指令</vt:lpstr>
      <vt:lpstr>投影片 39</vt:lpstr>
      <vt:lpstr>投影片 40</vt:lpstr>
      <vt:lpstr>霧化範例</vt:lpstr>
      <vt:lpstr>投影片 42</vt:lpstr>
      <vt:lpstr>投影片 43</vt:lpstr>
      <vt:lpstr>投影片 44</vt:lpstr>
      <vt:lpstr>投影片 45</vt:lpstr>
      <vt:lpstr>投影片 46</vt:lpstr>
      <vt:lpstr>投影片 47</vt:lpstr>
      <vt:lpstr>投影片 48</vt:lpstr>
      <vt:lpstr>投影片 49</vt:lpstr>
      <vt:lpstr>投影片 50</vt:lpstr>
      <vt:lpstr>投影片 51</vt:lpstr>
      <vt:lpstr>投影片 52</vt:lpstr>
      <vt:lpstr>投影片 53</vt:lpstr>
      <vt:lpstr>投影片 54</vt:lpstr>
      <vt:lpstr>投影片 55</vt:lpstr>
      <vt:lpstr>投影片 56</vt:lpstr>
      <vt:lpstr>投影片 57</vt:lpstr>
      <vt:lpstr>投影片 58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chteng</dc:creator>
  <cp:lastModifiedBy>user</cp:lastModifiedBy>
  <cp:revision>254</cp:revision>
  <dcterms:created xsi:type="dcterms:W3CDTF">2009-01-04T13:15:21Z</dcterms:created>
  <dcterms:modified xsi:type="dcterms:W3CDTF">2013-03-27T04:10:11Z</dcterms:modified>
</cp:coreProperties>
</file>