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6" r:id="rId6"/>
    <p:sldId id="265" r:id="rId7"/>
    <p:sldId id="260" r:id="rId8"/>
    <p:sldId id="261" r:id="rId9"/>
    <p:sldId id="279" r:id="rId10"/>
    <p:sldId id="281" r:id="rId11"/>
    <p:sldId id="282" r:id="rId12"/>
    <p:sldId id="267" r:id="rId13"/>
    <p:sldId id="271" r:id="rId14"/>
    <p:sldId id="262" r:id="rId15"/>
    <p:sldId id="268" r:id="rId16"/>
    <p:sldId id="269" r:id="rId17"/>
    <p:sldId id="283" r:id="rId18"/>
    <p:sldId id="289" r:id="rId19"/>
    <p:sldId id="290" r:id="rId20"/>
    <p:sldId id="263" r:id="rId21"/>
    <p:sldId id="272" r:id="rId22"/>
    <p:sldId id="285" r:id="rId23"/>
    <p:sldId id="287" r:id="rId24"/>
    <p:sldId id="286" r:id="rId25"/>
    <p:sldId id="264" r:id="rId26"/>
    <p:sldId id="274" r:id="rId27"/>
    <p:sldId id="27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01 Introduction</a:t>
          </a:r>
          <a:endParaRPr lang="en-US" sz="2000" dirty="0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 sz="200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 sz="2000"/>
        </a:p>
      </dgm:t>
    </dgm:pt>
    <dgm:pt modelId="{B6D2FE36-2262-4B0A-97E0-69FDE6CD0BF4}">
      <dgm:prSet custT="1"/>
      <dgm:spPr/>
      <dgm:t>
        <a:bodyPr/>
        <a:lstStyle/>
        <a:p>
          <a:pPr>
            <a:defRPr cap="all"/>
          </a:pPr>
          <a:r>
            <a:rPr lang="de-DE" sz="2000"/>
            <a:t>02 Research Question</a:t>
          </a:r>
          <a:endParaRPr lang="en-US" sz="2000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 sz="200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 sz="2000"/>
        </a:p>
      </dgm:t>
    </dgm:pt>
    <dgm:pt modelId="{76404341-3F81-49B8-AD1B-B7A2C76629F2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03 Approach</a:t>
          </a:r>
          <a:endParaRPr lang="en-US" sz="2000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 sz="2000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 sz="2000"/>
        </a:p>
      </dgm:t>
    </dgm:pt>
    <dgm:pt modelId="{114C6D9D-7776-4128-89E0-74E7EB9F9B90}">
      <dgm:prSet custT="1"/>
      <dgm:spPr/>
      <dgm:t>
        <a:bodyPr/>
        <a:lstStyle/>
        <a:p>
          <a:pPr>
            <a:defRPr cap="all"/>
          </a:pPr>
          <a:r>
            <a:rPr lang="de-DE" sz="2000"/>
            <a:t>04 Results</a:t>
          </a:r>
          <a:endParaRPr lang="en-US" sz="200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 sz="2000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 sz="2000"/>
        </a:p>
      </dgm:t>
    </dgm:pt>
    <dgm:pt modelId="{8B059D67-246C-497E-9B1A-F9BE4CC55AC7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05 conclusion</a:t>
          </a:r>
          <a:endParaRPr lang="en-US" sz="2000" dirty="0"/>
        </a:p>
      </dgm:t>
    </dgm:pt>
    <dgm:pt modelId="{31BC6CED-AD5A-44B8-BE55-B202F6627332}" type="parTrans" cxnId="{911126DB-725D-452F-A413-5ABA40326F61}">
      <dgm:prSet/>
      <dgm:spPr/>
      <dgm:t>
        <a:bodyPr/>
        <a:lstStyle/>
        <a:p>
          <a:endParaRPr lang="en-US" sz="2000"/>
        </a:p>
      </dgm:t>
    </dgm:pt>
    <dgm:pt modelId="{390CE84F-2F0E-4AA9-9D4A-35642EB1A7D6}" type="sibTrans" cxnId="{911126DB-725D-452F-A413-5ABA40326F61}">
      <dgm:prSet/>
      <dgm:spPr/>
      <dgm:t>
        <a:bodyPr/>
        <a:lstStyle/>
        <a:p>
          <a:endParaRPr lang="en-US" sz="2000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5"/>
      <dgm:spPr/>
    </dgm:pt>
    <dgm:pt modelId="{934FDA42-B4F1-42C5-9BFE-21AD76406D3B}" type="pres">
      <dgm:prSet presAssocID="{07880A1D-CFB2-4D59-A827-4C2BBEF089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5">
        <dgm:presLayoutVars>
          <dgm:chMax val="1"/>
          <dgm:chPref val="1"/>
        </dgm:presLayoutVars>
      </dgm:prSet>
      <dgm:spPr/>
    </dgm:pt>
    <dgm:pt modelId="{1E258237-77AB-41D9-8CEB-35B4F291835F}" type="pres">
      <dgm:prSet presAssocID="{191EFD46-5D45-4A1C-8067-70F5872A6DEC}" presName="sibTrans" presStyleCnt="0"/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1" presStyleCnt="5"/>
      <dgm:spPr/>
    </dgm:pt>
    <dgm:pt modelId="{FB97008E-66BF-497E-BCD7-6258F47EE6E0}" type="pres">
      <dgm:prSet presAssocID="{B6D2FE36-2262-4B0A-97E0-69FDE6CD0B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1" presStyleCnt="5">
        <dgm:presLayoutVars>
          <dgm:chMax val="1"/>
          <dgm:chPref val="1"/>
        </dgm:presLayoutVars>
      </dgm:prSet>
      <dgm:spPr/>
    </dgm:pt>
    <dgm:pt modelId="{EC5441AD-3F21-449F-AE70-E90AEEE84602}" type="pres">
      <dgm:prSet presAssocID="{CD6F3BF8-FC83-4D24-BADB-53240C5DFADE}" presName="sibTrans" presStyleCnt="0"/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2" presStyleCnt="5"/>
      <dgm:spPr/>
    </dgm:pt>
    <dgm:pt modelId="{A90BD976-1E19-4A5A-B036-8DDC36897BE4}" type="pres">
      <dgm:prSet presAssocID="{76404341-3F81-49B8-AD1B-B7A2C76629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2" presStyleCnt="5">
        <dgm:presLayoutVars>
          <dgm:chMax val="1"/>
          <dgm:chPref val="1"/>
        </dgm:presLayoutVars>
      </dgm:prSet>
      <dgm:spPr/>
    </dgm:pt>
    <dgm:pt modelId="{F23E6E7E-5C26-4C8B-90E1-D200399109BE}" type="pres">
      <dgm:prSet presAssocID="{3458DEF7-74AF-455F-B249-76761B3AF4D0}" presName="sibTrans" presStyleCnt="0"/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3" presStyleCnt="5"/>
      <dgm:spPr/>
    </dgm:pt>
    <dgm:pt modelId="{0BCA5D95-40A6-4466-956A-B8777790C49F}" type="pres">
      <dgm:prSet presAssocID="{114C6D9D-7776-4128-89E0-74E7EB9F9B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3" presStyleCnt="5">
        <dgm:presLayoutVars>
          <dgm:chMax val="1"/>
          <dgm:chPref val="1"/>
        </dgm:presLayoutVars>
      </dgm:prSet>
      <dgm:spPr/>
    </dgm:pt>
    <dgm:pt modelId="{A099A426-0581-46CB-84DA-AAF83B3E8B11}" type="pres">
      <dgm:prSet presAssocID="{9C221030-DF0D-4DC4-AFA0-54158331C2EC}" presName="sibTrans" presStyleCnt="0"/>
      <dgm:spPr/>
    </dgm:pt>
    <dgm:pt modelId="{99BC41C0-6EC4-4B7F-BB4E-733FEC24EA1A}" type="pres">
      <dgm:prSet presAssocID="{8B059D67-246C-497E-9B1A-F9BE4CC55AC7}" presName="compNode" presStyleCnt="0"/>
      <dgm:spPr/>
    </dgm:pt>
    <dgm:pt modelId="{DC8DD978-9915-4893-B436-372CC3375040}" type="pres">
      <dgm:prSet presAssocID="{8B059D67-246C-497E-9B1A-F9BE4CC55AC7}" presName="iconBgRect" presStyleLbl="bgShp" presStyleIdx="4" presStyleCnt="5"/>
      <dgm:spPr/>
    </dgm:pt>
    <dgm:pt modelId="{3F2869D1-48C5-4B1E-A774-0B5EDC56B46E}" type="pres">
      <dgm:prSet presAssocID="{8B059D67-246C-497E-9B1A-F9BE4CC55A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3E16E0-4496-48DA-AF6C-75619D4D185A}" type="pres">
      <dgm:prSet presAssocID="{8B059D67-246C-497E-9B1A-F9BE4CC55AC7}" presName="spaceRect" presStyleCnt="0"/>
      <dgm:spPr/>
    </dgm:pt>
    <dgm:pt modelId="{9A970F4F-7368-47C7-8FEF-AE4CCE487204}" type="pres">
      <dgm:prSet presAssocID="{8B059D67-246C-497E-9B1A-F9BE4CC55A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2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B51AE568-DB36-450C-9841-A33E70B8A701}" type="presOf" srcId="{8B059D67-246C-497E-9B1A-F9BE4CC55AC7}" destId="{9A970F4F-7368-47C7-8FEF-AE4CCE487204}" srcOrd="0" destOrd="0" presId="urn:microsoft.com/office/officeart/2018/5/layout/IconCircleLabelList"/>
    <dgm:cxn modelId="{3861704A-6377-45D9-8A29-597A49E937CE}" srcId="{54166DA4-0448-47B9-B3BC-D669E98ECEB9}" destId="{114C6D9D-7776-4128-89E0-74E7EB9F9B90}" srcOrd="3" destOrd="0" parTransId="{C57A4D09-07B8-4963-88DF-C5ADEB606D3B}" sibTransId="{9C221030-DF0D-4DC4-AFA0-54158331C2EC}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11126DB-725D-452F-A413-5ABA40326F61}" srcId="{54166DA4-0448-47B9-B3BC-D669E98ECEB9}" destId="{8B059D67-246C-497E-9B1A-F9BE4CC55AC7}" srcOrd="4" destOrd="0" parTransId="{31BC6CED-AD5A-44B8-BE55-B202F6627332}" sibTransId="{390CE84F-2F0E-4AA9-9D4A-35642EB1A7D6}"/>
    <dgm:cxn modelId="{20F4AAE3-2676-4204-B7B0-7BA52BBE6875}" srcId="{54166DA4-0448-47B9-B3BC-D669E98ECEB9}" destId="{B6D2FE36-2262-4B0A-97E0-69FDE6CD0BF4}" srcOrd="1" destOrd="0" parTransId="{273D12AF-B20C-454B-9FC5-EA025BB37966}" sibTransId="{CD6F3BF8-FC83-4D24-BADB-53240C5DFADE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  <dgm:cxn modelId="{7E0C355A-95F5-4F8A-AB16-C2FC3263D969}" type="presParOf" srcId="{3A4020DF-57DB-48FB-AECA-652B5F2E689C}" destId="{1E258237-77AB-41D9-8CEB-35B4F291835F}" srcOrd="1" destOrd="0" presId="urn:microsoft.com/office/officeart/2018/5/layout/IconCircleLabelList"/>
    <dgm:cxn modelId="{22B769A8-3D41-4015-92A8-FCED7C22BED4}" type="presParOf" srcId="{3A4020DF-57DB-48FB-AECA-652B5F2E689C}" destId="{A9F3151E-014D-4F44-9D56-23BB297FF02B}" srcOrd="2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  <dgm:cxn modelId="{0BE85F81-C3EB-4859-A037-CDF3AEB286F2}" type="presParOf" srcId="{3A4020DF-57DB-48FB-AECA-652B5F2E689C}" destId="{EC5441AD-3F21-449F-AE70-E90AEEE84602}" srcOrd="3" destOrd="0" presId="urn:microsoft.com/office/officeart/2018/5/layout/IconCircleLabelList"/>
    <dgm:cxn modelId="{BA94BD68-F82F-4961-B15C-8E4780FFEC3F}" type="presParOf" srcId="{3A4020DF-57DB-48FB-AECA-652B5F2E689C}" destId="{FCAC4D3E-19BE-4535-8A37-79953332D303}" srcOrd="4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  <dgm:cxn modelId="{AD994801-5D64-446E-9686-BC455B3F3401}" type="presParOf" srcId="{3A4020DF-57DB-48FB-AECA-652B5F2E689C}" destId="{F23E6E7E-5C26-4C8B-90E1-D200399109BE}" srcOrd="5" destOrd="0" presId="urn:microsoft.com/office/officeart/2018/5/layout/IconCircleLabelList"/>
    <dgm:cxn modelId="{9ED4EBB8-6726-42E7-83BF-6465F7D368E2}" type="presParOf" srcId="{3A4020DF-57DB-48FB-AECA-652B5F2E689C}" destId="{5EA2D03D-D4C8-415A-A1EF-92E8EB349635}" srcOrd="6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  <dgm:cxn modelId="{55019223-DED5-409E-9929-0EA672127B44}" type="presParOf" srcId="{3A4020DF-57DB-48FB-AECA-652B5F2E689C}" destId="{A099A426-0581-46CB-84DA-AAF83B3E8B11}" srcOrd="7" destOrd="0" presId="urn:microsoft.com/office/officeart/2018/5/layout/IconCircleLabelList"/>
    <dgm:cxn modelId="{ACC463EB-DC60-47A4-AB60-768CD505C453}" type="presParOf" srcId="{3A4020DF-57DB-48FB-AECA-652B5F2E689C}" destId="{99BC41C0-6EC4-4B7F-BB4E-733FEC24EA1A}" srcOrd="8" destOrd="0" presId="urn:microsoft.com/office/officeart/2018/5/layout/IconCircleLabelList"/>
    <dgm:cxn modelId="{D28A217D-430B-494F-9155-02E9A02EB8A8}" type="presParOf" srcId="{99BC41C0-6EC4-4B7F-BB4E-733FEC24EA1A}" destId="{DC8DD978-9915-4893-B436-372CC3375040}" srcOrd="0" destOrd="0" presId="urn:microsoft.com/office/officeart/2018/5/layout/IconCircleLabelList"/>
    <dgm:cxn modelId="{8584394C-A20D-47D1-8D4E-0DCA6264FDCE}" type="presParOf" srcId="{99BC41C0-6EC4-4B7F-BB4E-733FEC24EA1A}" destId="{3F2869D1-48C5-4B1E-A774-0B5EDC56B46E}" srcOrd="1" destOrd="0" presId="urn:microsoft.com/office/officeart/2018/5/layout/IconCircleLabelList"/>
    <dgm:cxn modelId="{62945926-B955-4848-BDFF-BBF96F48074F}" type="presParOf" srcId="{99BC41C0-6EC4-4B7F-BB4E-733FEC24EA1A}" destId="{EA3E16E0-4496-48DA-AF6C-75619D4D185A}" srcOrd="2" destOrd="0" presId="urn:microsoft.com/office/officeart/2018/5/layout/IconCircleLabelList"/>
    <dgm:cxn modelId="{B04F0BA6-7F36-46D1-B214-414E709C5FBB}" type="presParOf" srcId="{99BC41C0-6EC4-4B7F-BB4E-733FEC24EA1A}" destId="{9A970F4F-7368-47C7-8FEF-AE4CCE4872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C371ED-1071-4FA8-AAE3-81C415204C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7CFC10-646C-4AD4-9D23-303795A8C4D3}">
      <dgm:prSet/>
      <dgm:spPr/>
      <dgm:t>
        <a:bodyPr/>
        <a:lstStyle/>
        <a:p>
          <a:pPr algn="ctr"/>
          <a:r>
            <a:rPr lang="en-US" dirty="0"/>
            <a:t>Cleaning the dataset</a:t>
          </a:r>
        </a:p>
      </dgm:t>
    </dgm:pt>
    <dgm:pt modelId="{6EE34C14-1398-4544-9E39-6E59B2C3544A}" type="parTrans" cxnId="{CED212ED-C547-4F84-AB32-B6393DBCF77B}">
      <dgm:prSet/>
      <dgm:spPr/>
      <dgm:t>
        <a:bodyPr/>
        <a:lstStyle/>
        <a:p>
          <a:endParaRPr lang="en-US"/>
        </a:p>
      </dgm:t>
    </dgm:pt>
    <dgm:pt modelId="{E5FEB3F5-2E46-499C-81A2-12B21DEE6C11}" type="sibTrans" cxnId="{CED212ED-C547-4F84-AB32-B6393DBCF77B}">
      <dgm:prSet/>
      <dgm:spPr/>
      <dgm:t>
        <a:bodyPr/>
        <a:lstStyle/>
        <a:p>
          <a:endParaRPr lang="en-US"/>
        </a:p>
      </dgm:t>
    </dgm:pt>
    <dgm:pt modelId="{5F23344D-0EB0-46D4-8EAF-AE72ADA2FD5D}">
      <dgm:prSet/>
      <dgm:spPr/>
      <dgm:t>
        <a:bodyPr/>
        <a:lstStyle/>
        <a:p>
          <a:pPr algn="ctr"/>
          <a:r>
            <a:rPr lang="en-US" dirty="0"/>
            <a:t>Feature selection</a:t>
          </a:r>
        </a:p>
      </dgm:t>
    </dgm:pt>
    <dgm:pt modelId="{A9A674E5-137C-43BC-A4A2-221B425451D0}" type="parTrans" cxnId="{6E0A92C3-9FD0-436C-B9F7-0F091F90DEB9}">
      <dgm:prSet/>
      <dgm:spPr/>
      <dgm:t>
        <a:bodyPr/>
        <a:lstStyle/>
        <a:p>
          <a:endParaRPr lang="en-US"/>
        </a:p>
      </dgm:t>
    </dgm:pt>
    <dgm:pt modelId="{40F949C4-D12A-4B37-8363-FF718F39D696}" type="sibTrans" cxnId="{6E0A92C3-9FD0-436C-B9F7-0F091F90DEB9}">
      <dgm:prSet/>
      <dgm:spPr/>
      <dgm:t>
        <a:bodyPr/>
        <a:lstStyle/>
        <a:p>
          <a:endParaRPr lang="en-US"/>
        </a:p>
      </dgm:t>
    </dgm:pt>
    <dgm:pt modelId="{AFA1F773-9550-4530-BDD5-E79896D8E043}">
      <dgm:prSet/>
      <dgm:spPr/>
      <dgm:t>
        <a:bodyPr/>
        <a:lstStyle/>
        <a:p>
          <a:pPr algn="ctr"/>
          <a:r>
            <a:rPr lang="en-US" dirty="0"/>
            <a:t>SVR parameter and kernel selection</a:t>
          </a:r>
        </a:p>
      </dgm:t>
    </dgm:pt>
    <dgm:pt modelId="{332D0A34-7F0B-47E5-9CBE-1B8B98F4E890}" type="parTrans" cxnId="{EB391E64-66E0-467D-AFB8-EE3367E92D91}">
      <dgm:prSet/>
      <dgm:spPr/>
      <dgm:t>
        <a:bodyPr/>
        <a:lstStyle/>
        <a:p>
          <a:endParaRPr lang="en-US"/>
        </a:p>
      </dgm:t>
    </dgm:pt>
    <dgm:pt modelId="{BFD33502-A9EC-4F19-AA02-0A3003C3E3FD}" type="sibTrans" cxnId="{EB391E64-66E0-467D-AFB8-EE3367E92D91}">
      <dgm:prSet/>
      <dgm:spPr/>
      <dgm:t>
        <a:bodyPr/>
        <a:lstStyle/>
        <a:p>
          <a:endParaRPr lang="en-US"/>
        </a:p>
      </dgm:t>
    </dgm:pt>
    <dgm:pt modelId="{0C1A268E-7CC9-4EA1-82CE-F4AC7D3BE0C0}" type="pres">
      <dgm:prSet presAssocID="{A8C371ED-1071-4FA8-AAE3-81C415204C2C}" presName="vert0" presStyleCnt="0">
        <dgm:presLayoutVars>
          <dgm:dir/>
          <dgm:animOne val="branch"/>
          <dgm:animLvl val="lvl"/>
        </dgm:presLayoutVars>
      </dgm:prSet>
      <dgm:spPr/>
    </dgm:pt>
    <dgm:pt modelId="{242C8532-8EF6-48A0-B354-54BC77005527}" type="pres">
      <dgm:prSet presAssocID="{4B7CFC10-646C-4AD4-9D23-303795A8C4D3}" presName="thickLine" presStyleLbl="alignNode1" presStyleIdx="0" presStyleCnt="3"/>
      <dgm:spPr/>
    </dgm:pt>
    <dgm:pt modelId="{436367DD-F991-4DAD-A55D-B4910D6BF4A5}" type="pres">
      <dgm:prSet presAssocID="{4B7CFC10-646C-4AD4-9D23-303795A8C4D3}" presName="horz1" presStyleCnt="0"/>
      <dgm:spPr/>
    </dgm:pt>
    <dgm:pt modelId="{F45B4DBC-04DC-43EF-AC80-1A8A87944028}" type="pres">
      <dgm:prSet presAssocID="{4B7CFC10-646C-4AD4-9D23-303795A8C4D3}" presName="tx1" presStyleLbl="revTx" presStyleIdx="0" presStyleCnt="3"/>
      <dgm:spPr/>
    </dgm:pt>
    <dgm:pt modelId="{64A1A1E4-55A3-4B02-9AC7-A56491EB52C7}" type="pres">
      <dgm:prSet presAssocID="{4B7CFC10-646C-4AD4-9D23-303795A8C4D3}" presName="vert1" presStyleCnt="0"/>
      <dgm:spPr/>
    </dgm:pt>
    <dgm:pt modelId="{AB8FD86C-D856-43D3-A358-C0446A27565F}" type="pres">
      <dgm:prSet presAssocID="{5F23344D-0EB0-46D4-8EAF-AE72ADA2FD5D}" presName="thickLine" presStyleLbl="alignNode1" presStyleIdx="1" presStyleCnt="3"/>
      <dgm:spPr/>
    </dgm:pt>
    <dgm:pt modelId="{0632922A-1F5B-491B-A131-C123708D40FB}" type="pres">
      <dgm:prSet presAssocID="{5F23344D-0EB0-46D4-8EAF-AE72ADA2FD5D}" presName="horz1" presStyleCnt="0"/>
      <dgm:spPr/>
    </dgm:pt>
    <dgm:pt modelId="{6EB2C221-414D-4223-9E59-49F0EA548E26}" type="pres">
      <dgm:prSet presAssocID="{5F23344D-0EB0-46D4-8EAF-AE72ADA2FD5D}" presName="tx1" presStyleLbl="revTx" presStyleIdx="1" presStyleCnt="3"/>
      <dgm:spPr/>
    </dgm:pt>
    <dgm:pt modelId="{C6B3AEFC-47C4-4725-9290-FBD774C669B0}" type="pres">
      <dgm:prSet presAssocID="{5F23344D-0EB0-46D4-8EAF-AE72ADA2FD5D}" presName="vert1" presStyleCnt="0"/>
      <dgm:spPr/>
    </dgm:pt>
    <dgm:pt modelId="{A895C7E3-52DA-4DAB-9950-299303570990}" type="pres">
      <dgm:prSet presAssocID="{AFA1F773-9550-4530-BDD5-E79896D8E043}" presName="thickLine" presStyleLbl="alignNode1" presStyleIdx="2" presStyleCnt="3"/>
      <dgm:spPr/>
    </dgm:pt>
    <dgm:pt modelId="{B4CF283F-6905-4E1A-9D1D-0E80557C056D}" type="pres">
      <dgm:prSet presAssocID="{AFA1F773-9550-4530-BDD5-E79896D8E043}" presName="horz1" presStyleCnt="0"/>
      <dgm:spPr/>
    </dgm:pt>
    <dgm:pt modelId="{7513F348-FDC4-4494-9CCE-B4BD6DD1FDB4}" type="pres">
      <dgm:prSet presAssocID="{AFA1F773-9550-4530-BDD5-E79896D8E043}" presName="tx1" presStyleLbl="revTx" presStyleIdx="2" presStyleCnt="3"/>
      <dgm:spPr/>
    </dgm:pt>
    <dgm:pt modelId="{BE5E758C-82FA-4422-9E3A-07199F2280B2}" type="pres">
      <dgm:prSet presAssocID="{AFA1F773-9550-4530-BDD5-E79896D8E043}" presName="vert1" presStyleCnt="0"/>
      <dgm:spPr/>
    </dgm:pt>
  </dgm:ptLst>
  <dgm:cxnLst>
    <dgm:cxn modelId="{98C6BD25-17AB-4293-93EC-8B6516B8CB31}" type="presOf" srcId="{AFA1F773-9550-4530-BDD5-E79896D8E043}" destId="{7513F348-FDC4-4494-9CCE-B4BD6DD1FDB4}" srcOrd="0" destOrd="0" presId="urn:microsoft.com/office/officeart/2008/layout/LinedList"/>
    <dgm:cxn modelId="{EB391E64-66E0-467D-AFB8-EE3367E92D91}" srcId="{A8C371ED-1071-4FA8-AAE3-81C415204C2C}" destId="{AFA1F773-9550-4530-BDD5-E79896D8E043}" srcOrd="2" destOrd="0" parTransId="{332D0A34-7F0B-47E5-9CBE-1B8B98F4E890}" sibTransId="{BFD33502-A9EC-4F19-AA02-0A3003C3E3FD}"/>
    <dgm:cxn modelId="{BEDF6447-E114-4525-A350-4CE0804EC990}" type="presOf" srcId="{4B7CFC10-646C-4AD4-9D23-303795A8C4D3}" destId="{F45B4DBC-04DC-43EF-AC80-1A8A87944028}" srcOrd="0" destOrd="0" presId="urn:microsoft.com/office/officeart/2008/layout/LinedList"/>
    <dgm:cxn modelId="{47C86988-D6F8-4854-9D65-CFCA7DECC814}" type="presOf" srcId="{A8C371ED-1071-4FA8-AAE3-81C415204C2C}" destId="{0C1A268E-7CC9-4EA1-82CE-F4AC7D3BE0C0}" srcOrd="0" destOrd="0" presId="urn:microsoft.com/office/officeart/2008/layout/LinedList"/>
    <dgm:cxn modelId="{6E0A92C3-9FD0-436C-B9F7-0F091F90DEB9}" srcId="{A8C371ED-1071-4FA8-AAE3-81C415204C2C}" destId="{5F23344D-0EB0-46D4-8EAF-AE72ADA2FD5D}" srcOrd="1" destOrd="0" parTransId="{A9A674E5-137C-43BC-A4A2-221B425451D0}" sibTransId="{40F949C4-D12A-4B37-8363-FF718F39D696}"/>
    <dgm:cxn modelId="{361BB3E1-0645-4BFF-BFA4-9914FB6837E8}" type="presOf" srcId="{5F23344D-0EB0-46D4-8EAF-AE72ADA2FD5D}" destId="{6EB2C221-414D-4223-9E59-49F0EA548E26}" srcOrd="0" destOrd="0" presId="urn:microsoft.com/office/officeart/2008/layout/LinedList"/>
    <dgm:cxn modelId="{CED212ED-C547-4F84-AB32-B6393DBCF77B}" srcId="{A8C371ED-1071-4FA8-AAE3-81C415204C2C}" destId="{4B7CFC10-646C-4AD4-9D23-303795A8C4D3}" srcOrd="0" destOrd="0" parTransId="{6EE34C14-1398-4544-9E39-6E59B2C3544A}" sibTransId="{E5FEB3F5-2E46-499C-81A2-12B21DEE6C11}"/>
    <dgm:cxn modelId="{8FF8A1B4-0B4D-416E-89DB-E2AB9972A876}" type="presParOf" srcId="{0C1A268E-7CC9-4EA1-82CE-F4AC7D3BE0C0}" destId="{242C8532-8EF6-48A0-B354-54BC77005527}" srcOrd="0" destOrd="0" presId="urn:microsoft.com/office/officeart/2008/layout/LinedList"/>
    <dgm:cxn modelId="{63D89328-3126-44DD-863B-BA0EC6DDC725}" type="presParOf" srcId="{0C1A268E-7CC9-4EA1-82CE-F4AC7D3BE0C0}" destId="{436367DD-F991-4DAD-A55D-B4910D6BF4A5}" srcOrd="1" destOrd="0" presId="urn:microsoft.com/office/officeart/2008/layout/LinedList"/>
    <dgm:cxn modelId="{C96FCAEE-FCA4-4B45-880D-E3D7C819DF11}" type="presParOf" srcId="{436367DD-F991-4DAD-A55D-B4910D6BF4A5}" destId="{F45B4DBC-04DC-43EF-AC80-1A8A87944028}" srcOrd="0" destOrd="0" presId="urn:microsoft.com/office/officeart/2008/layout/LinedList"/>
    <dgm:cxn modelId="{B4DFEF43-0D37-46CF-8A27-2963A18E0B71}" type="presParOf" srcId="{436367DD-F991-4DAD-A55D-B4910D6BF4A5}" destId="{64A1A1E4-55A3-4B02-9AC7-A56491EB52C7}" srcOrd="1" destOrd="0" presId="urn:microsoft.com/office/officeart/2008/layout/LinedList"/>
    <dgm:cxn modelId="{884576D5-3A70-45E2-A029-809CFE98FC64}" type="presParOf" srcId="{0C1A268E-7CC9-4EA1-82CE-F4AC7D3BE0C0}" destId="{AB8FD86C-D856-43D3-A358-C0446A27565F}" srcOrd="2" destOrd="0" presId="urn:microsoft.com/office/officeart/2008/layout/LinedList"/>
    <dgm:cxn modelId="{66E6884C-39FC-4ED8-999D-B391E83D8D8A}" type="presParOf" srcId="{0C1A268E-7CC9-4EA1-82CE-F4AC7D3BE0C0}" destId="{0632922A-1F5B-491B-A131-C123708D40FB}" srcOrd="3" destOrd="0" presId="urn:microsoft.com/office/officeart/2008/layout/LinedList"/>
    <dgm:cxn modelId="{AE67A078-1AE2-4F75-9AC4-7FD933DF62F4}" type="presParOf" srcId="{0632922A-1F5B-491B-A131-C123708D40FB}" destId="{6EB2C221-414D-4223-9E59-49F0EA548E26}" srcOrd="0" destOrd="0" presId="urn:microsoft.com/office/officeart/2008/layout/LinedList"/>
    <dgm:cxn modelId="{7DE8CED7-8EAF-4642-B4C9-B980E22CA61C}" type="presParOf" srcId="{0632922A-1F5B-491B-A131-C123708D40FB}" destId="{C6B3AEFC-47C4-4725-9290-FBD774C669B0}" srcOrd="1" destOrd="0" presId="urn:microsoft.com/office/officeart/2008/layout/LinedList"/>
    <dgm:cxn modelId="{A32050A5-F3B6-457E-B352-A4B8EFF6CA37}" type="presParOf" srcId="{0C1A268E-7CC9-4EA1-82CE-F4AC7D3BE0C0}" destId="{A895C7E3-52DA-4DAB-9950-299303570990}" srcOrd="4" destOrd="0" presId="urn:microsoft.com/office/officeart/2008/layout/LinedList"/>
    <dgm:cxn modelId="{18574D1A-155B-4E0C-BA4D-C678844EBC29}" type="presParOf" srcId="{0C1A268E-7CC9-4EA1-82CE-F4AC7D3BE0C0}" destId="{B4CF283F-6905-4E1A-9D1D-0E80557C056D}" srcOrd="5" destOrd="0" presId="urn:microsoft.com/office/officeart/2008/layout/LinedList"/>
    <dgm:cxn modelId="{A995D2C3-935E-4BE6-844E-921DAD9DB16F}" type="presParOf" srcId="{B4CF283F-6905-4E1A-9D1D-0E80557C056D}" destId="{7513F348-FDC4-4494-9CCE-B4BD6DD1FDB4}" srcOrd="0" destOrd="0" presId="urn:microsoft.com/office/officeart/2008/layout/LinedList"/>
    <dgm:cxn modelId="{78605E26-6BDB-4EA1-BA81-235840AA773B}" type="presParOf" srcId="{B4CF283F-6905-4E1A-9D1D-0E80557C056D}" destId="{BE5E758C-82FA-4422-9E3A-07199F228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FA3B93C-A2DC-4277-89C3-A3C54354D1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1AAB8D-3A90-4F22-8F2F-3585CD99AF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04 results</a:t>
          </a:r>
          <a:endParaRPr lang="en-US" dirty="0"/>
        </a:p>
      </dgm:t>
    </dgm:pt>
    <dgm:pt modelId="{E05C46A8-3965-43CC-90D0-CD575D07A1F2}" type="parTrans" cxnId="{885E835D-AADC-4DA5-952A-F00F0B3473A1}">
      <dgm:prSet/>
      <dgm:spPr/>
      <dgm:t>
        <a:bodyPr/>
        <a:lstStyle/>
        <a:p>
          <a:endParaRPr lang="en-US"/>
        </a:p>
      </dgm:t>
    </dgm:pt>
    <dgm:pt modelId="{F43F97A3-6881-40FF-9DAE-4C533EEC4F5C}" type="sibTrans" cxnId="{885E835D-AADC-4DA5-952A-F00F0B3473A1}">
      <dgm:prSet/>
      <dgm:spPr/>
      <dgm:t>
        <a:bodyPr/>
        <a:lstStyle/>
        <a:p>
          <a:endParaRPr lang="en-US"/>
        </a:p>
      </dgm:t>
    </dgm:pt>
    <dgm:pt modelId="{07FF5DBB-062B-4A4E-AA42-3BA4DCD0C01C}" type="pres">
      <dgm:prSet presAssocID="{3FA3B93C-A2DC-4277-89C3-A3C54354D12E}" presName="root" presStyleCnt="0">
        <dgm:presLayoutVars>
          <dgm:dir/>
          <dgm:resizeHandles val="exact"/>
        </dgm:presLayoutVars>
      </dgm:prSet>
      <dgm:spPr/>
    </dgm:pt>
    <dgm:pt modelId="{96824438-1BBD-4A10-B70C-3191245B608C}" type="pres">
      <dgm:prSet presAssocID="{071AAB8D-3A90-4F22-8F2F-3585CD99AF1D}" presName="compNode" presStyleCnt="0"/>
      <dgm:spPr/>
    </dgm:pt>
    <dgm:pt modelId="{7896D285-0AE8-4385-A597-828A1F0A8E5D}" type="pres">
      <dgm:prSet presAssocID="{071AAB8D-3A90-4F22-8F2F-3585CD99AF1D}" presName="iconBgRect" presStyleLbl="bgShp" presStyleIdx="0" presStyleCnt="1"/>
      <dgm:spPr/>
    </dgm:pt>
    <dgm:pt modelId="{E60ED8F0-0F84-436C-BBA1-5B9E7FA4D98D}" type="pres">
      <dgm:prSet presAssocID="{071AAB8D-3A90-4F22-8F2F-3585CD99AF1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3705B1-CB7C-4841-BE0D-50B2825FF053}" type="pres">
      <dgm:prSet presAssocID="{071AAB8D-3A90-4F22-8F2F-3585CD99AF1D}" presName="spaceRect" presStyleCnt="0"/>
      <dgm:spPr/>
    </dgm:pt>
    <dgm:pt modelId="{1F8BEE6F-DC6F-41BE-A99B-5A53DEF9EE30}" type="pres">
      <dgm:prSet presAssocID="{071AAB8D-3A90-4F22-8F2F-3585CD99AF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85E835D-AADC-4DA5-952A-F00F0B3473A1}" srcId="{3FA3B93C-A2DC-4277-89C3-A3C54354D12E}" destId="{071AAB8D-3A90-4F22-8F2F-3585CD99AF1D}" srcOrd="0" destOrd="0" parTransId="{E05C46A8-3965-43CC-90D0-CD575D07A1F2}" sibTransId="{F43F97A3-6881-40FF-9DAE-4C533EEC4F5C}"/>
    <dgm:cxn modelId="{12F6CE78-D03E-4167-87C7-A8EBA8B9BB36}" type="presOf" srcId="{3FA3B93C-A2DC-4277-89C3-A3C54354D12E}" destId="{07FF5DBB-062B-4A4E-AA42-3BA4DCD0C01C}" srcOrd="0" destOrd="0" presId="urn:microsoft.com/office/officeart/2018/5/layout/IconCircleLabelList"/>
    <dgm:cxn modelId="{0393B2B9-135C-4111-B797-C3377B3E2D92}" type="presOf" srcId="{071AAB8D-3A90-4F22-8F2F-3585CD99AF1D}" destId="{1F8BEE6F-DC6F-41BE-A99B-5A53DEF9EE30}" srcOrd="0" destOrd="0" presId="urn:microsoft.com/office/officeart/2018/5/layout/IconCircleLabelList"/>
    <dgm:cxn modelId="{3629901D-8163-4BFE-B94E-A844B3B18CD5}" type="presParOf" srcId="{07FF5DBB-062B-4A4E-AA42-3BA4DCD0C01C}" destId="{96824438-1BBD-4A10-B70C-3191245B608C}" srcOrd="0" destOrd="0" presId="urn:microsoft.com/office/officeart/2018/5/layout/IconCircleLabelList"/>
    <dgm:cxn modelId="{A72A7624-F141-46E6-B7FE-CAFF1C6E6EC5}" type="presParOf" srcId="{96824438-1BBD-4A10-B70C-3191245B608C}" destId="{7896D285-0AE8-4385-A597-828A1F0A8E5D}" srcOrd="0" destOrd="0" presId="urn:microsoft.com/office/officeart/2018/5/layout/IconCircleLabelList"/>
    <dgm:cxn modelId="{21099A4E-A2CC-4E88-9151-D6EF58E56E0F}" type="presParOf" srcId="{96824438-1BBD-4A10-B70C-3191245B608C}" destId="{E60ED8F0-0F84-436C-BBA1-5B9E7FA4D98D}" srcOrd="1" destOrd="0" presId="urn:microsoft.com/office/officeart/2018/5/layout/IconCircleLabelList"/>
    <dgm:cxn modelId="{C7E2F7F4-6B63-4004-94F9-9F639F9F9F34}" type="presParOf" srcId="{96824438-1BBD-4A10-B70C-3191245B608C}" destId="{763705B1-CB7C-4841-BE0D-50B2825FF053}" srcOrd="2" destOrd="0" presId="urn:microsoft.com/office/officeart/2018/5/layout/IconCircleLabelList"/>
    <dgm:cxn modelId="{110A11F6-4AAF-424B-87D9-C752D9274F3B}" type="presParOf" srcId="{96824438-1BBD-4A10-B70C-3191245B608C}" destId="{1F8BEE6F-DC6F-41BE-A99B-5A53DEF9E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1"/>
      <dgm:spPr/>
    </dgm:pt>
    <dgm:pt modelId="{934FDA42-B4F1-42C5-9BFE-21AD76406D3B}" type="pres">
      <dgm:prSet presAssocID="{07880A1D-CFB2-4D59-A827-4C2BBEF089B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1089FD5-6A9F-4EBF-88AA-6807EF672F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1EB04-7366-4F08-B975-ACE7382FC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</a:t>
          </a:r>
        </a:p>
      </dgm:t>
    </dgm:pt>
    <dgm:pt modelId="{6072A809-4BDB-43DA-8C3E-8932EE4EE375}" type="parTrans" cxnId="{04616747-8FAA-4C4F-8356-D9362A7DD4C3}">
      <dgm:prSet/>
      <dgm:spPr/>
      <dgm:t>
        <a:bodyPr/>
        <a:lstStyle/>
        <a:p>
          <a:endParaRPr lang="en-US"/>
        </a:p>
      </dgm:t>
    </dgm:pt>
    <dgm:pt modelId="{3247719F-FB90-4C35-B57C-5CC0EE0C17E9}" type="sibTrans" cxnId="{04616747-8FAA-4C4F-8356-D9362A7DD4C3}">
      <dgm:prSet/>
      <dgm:spPr/>
      <dgm:t>
        <a:bodyPr/>
        <a:lstStyle/>
        <a:p>
          <a:endParaRPr lang="en-US"/>
        </a:p>
      </dgm:t>
    </dgm:pt>
    <dgm:pt modelId="{DAF8C3D0-1F48-4CEC-9220-B293639B0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435F7960-642D-4D12-8B0E-D2F948B40D50}" type="sibTrans" cxnId="{AB9ECFA8-BD30-49C5-8A57-8FC4CE2249A1}">
      <dgm:prSet/>
      <dgm:spPr/>
      <dgm:t>
        <a:bodyPr/>
        <a:lstStyle/>
        <a:p>
          <a:endParaRPr lang="en-US"/>
        </a:p>
      </dgm:t>
    </dgm:pt>
    <dgm:pt modelId="{918DFF87-2569-4B71-AC16-C30AE852C693}" type="parTrans" cxnId="{AB9ECFA8-BD30-49C5-8A57-8FC4CE2249A1}">
      <dgm:prSet/>
      <dgm:spPr/>
      <dgm:t>
        <a:bodyPr/>
        <a:lstStyle/>
        <a:p>
          <a:endParaRPr lang="en-US"/>
        </a:p>
      </dgm:t>
    </dgm:pt>
    <dgm:pt modelId="{3E9F881E-BC56-420C-91A4-ED5B1DB5DA97}" type="pres">
      <dgm:prSet presAssocID="{B1089FD5-6A9F-4EBF-88AA-6807EF672F09}" presName="root" presStyleCnt="0">
        <dgm:presLayoutVars>
          <dgm:dir/>
          <dgm:resizeHandles val="exact"/>
        </dgm:presLayoutVars>
      </dgm:prSet>
      <dgm:spPr/>
    </dgm:pt>
    <dgm:pt modelId="{38CE85CC-16D4-4046-A9A1-BF119B040B7D}" type="pres">
      <dgm:prSet presAssocID="{8831EB04-7366-4F08-B975-ACE7382FC364}" presName="compNode" presStyleCnt="0"/>
      <dgm:spPr/>
    </dgm:pt>
    <dgm:pt modelId="{44D6D59E-8857-4817-8058-2E281F9914D1}" type="pres">
      <dgm:prSet presAssocID="{8831EB04-7366-4F08-B975-ACE7382FC364}" presName="bgRect" presStyleLbl="bgShp" presStyleIdx="0" presStyleCnt="2"/>
      <dgm:spPr/>
    </dgm:pt>
    <dgm:pt modelId="{0B32A9DE-30BB-4201-A667-673525CD72AE}" type="pres">
      <dgm:prSet presAssocID="{8831EB04-7366-4F08-B975-ACE7382FC3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ktionshammer"/>
        </a:ext>
      </dgm:extLst>
    </dgm:pt>
    <dgm:pt modelId="{9452089A-F635-4F60-89B3-A235A6605DE8}" type="pres">
      <dgm:prSet presAssocID="{8831EB04-7366-4F08-B975-ACE7382FC364}" presName="spaceRect" presStyleCnt="0"/>
      <dgm:spPr/>
    </dgm:pt>
    <dgm:pt modelId="{807863F3-62AF-48DA-BB2C-8AA6EF6962A9}" type="pres">
      <dgm:prSet presAssocID="{8831EB04-7366-4F08-B975-ACE7382FC364}" presName="parTx" presStyleLbl="revTx" presStyleIdx="0" presStyleCnt="2">
        <dgm:presLayoutVars>
          <dgm:chMax val="0"/>
          <dgm:chPref val="0"/>
        </dgm:presLayoutVars>
      </dgm:prSet>
      <dgm:spPr/>
    </dgm:pt>
    <dgm:pt modelId="{F825839F-81E8-4449-B4BB-459BDD97F2D9}" type="pres">
      <dgm:prSet presAssocID="{3247719F-FB90-4C35-B57C-5CC0EE0C17E9}" presName="sibTrans" presStyleCnt="0"/>
      <dgm:spPr/>
    </dgm:pt>
    <dgm:pt modelId="{C460AB2C-7154-4B0E-8CAD-59E5771F2E69}" type="pres">
      <dgm:prSet presAssocID="{DAF8C3D0-1F48-4CEC-9220-B293639B0FEB}" presName="compNode" presStyleCnt="0"/>
      <dgm:spPr/>
    </dgm:pt>
    <dgm:pt modelId="{67D3ADB1-D571-4A52-ABEE-DED0FB9FCB60}" type="pres">
      <dgm:prSet presAssocID="{DAF8C3D0-1F48-4CEC-9220-B293639B0FEB}" presName="bgRect" presStyleLbl="bgShp" presStyleIdx="1" presStyleCnt="2" custLinFactNeighborX="-29121" custLinFactNeighborY="-703"/>
      <dgm:spPr/>
    </dgm:pt>
    <dgm:pt modelId="{FDA3C3E1-E1CD-43E0-9F40-6867C7FF2B60}" type="pres">
      <dgm:prSet presAssocID="{DAF8C3D0-1F48-4CEC-9220-B293639B0F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6F6610-D6CB-4BBC-BCBB-63FE13D8AB47}" type="pres">
      <dgm:prSet presAssocID="{DAF8C3D0-1F48-4CEC-9220-B293639B0FEB}" presName="spaceRect" presStyleCnt="0"/>
      <dgm:spPr/>
    </dgm:pt>
    <dgm:pt modelId="{87F47C11-6E0B-424F-B747-30E2312CB644}" type="pres">
      <dgm:prSet presAssocID="{DAF8C3D0-1F48-4CEC-9220-B293639B0F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B64133-400D-4129-9016-25917EC2A0F8}" type="presOf" srcId="{B1089FD5-6A9F-4EBF-88AA-6807EF672F09}" destId="{3E9F881E-BC56-420C-91A4-ED5B1DB5DA97}" srcOrd="0" destOrd="0" presId="urn:microsoft.com/office/officeart/2018/2/layout/IconVerticalSolidList"/>
    <dgm:cxn modelId="{04616747-8FAA-4C4F-8356-D9362A7DD4C3}" srcId="{B1089FD5-6A9F-4EBF-88AA-6807EF672F09}" destId="{8831EB04-7366-4F08-B975-ACE7382FC364}" srcOrd="0" destOrd="0" parTransId="{6072A809-4BDB-43DA-8C3E-8932EE4EE375}" sibTransId="{3247719F-FB90-4C35-B57C-5CC0EE0C17E9}"/>
    <dgm:cxn modelId="{3B737BA5-A3B8-4F5B-BDDD-A99CA0A26A90}" type="presOf" srcId="{8831EB04-7366-4F08-B975-ACE7382FC364}" destId="{807863F3-62AF-48DA-BB2C-8AA6EF6962A9}" srcOrd="0" destOrd="0" presId="urn:microsoft.com/office/officeart/2018/2/layout/IconVerticalSolidList"/>
    <dgm:cxn modelId="{AB9ECFA8-BD30-49C5-8A57-8FC4CE2249A1}" srcId="{B1089FD5-6A9F-4EBF-88AA-6807EF672F09}" destId="{DAF8C3D0-1F48-4CEC-9220-B293639B0FEB}" srcOrd="1" destOrd="0" parTransId="{918DFF87-2569-4B71-AC16-C30AE852C693}" sibTransId="{435F7960-642D-4D12-8B0E-D2F948B40D50}"/>
    <dgm:cxn modelId="{8A8838C1-27ED-48E5-9221-0135C993D3E6}" type="presOf" srcId="{DAF8C3D0-1F48-4CEC-9220-B293639B0FEB}" destId="{87F47C11-6E0B-424F-B747-30E2312CB644}" srcOrd="0" destOrd="0" presId="urn:microsoft.com/office/officeart/2018/2/layout/IconVerticalSolidList"/>
    <dgm:cxn modelId="{81D67ABB-3FD4-4551-B09E-1160A18D636B}" type="presParOf" srcId="{3E9F881E-BC56-420C-91A4-ED5B1DB5DA97}" destId="{38CE85CC-16D4-4046-A9A1-BF119B040B7D}" srcOrd="0" destOrd="0" presId="urn:microsoft.com/office/officeart/2018/2/layout/IconVerticalSolidList"/>
    <dgm:cxn modelId="{AF1E1A70-0556-4BAA-A0AF-03E189426C2F}" type="presParOf" srcId="{38CE85CC-16D4-4046-A9A1-BF119B040B7D}" destId="{44D6D59E-8857-4817-8058-2E281F9914D1}" srcOrd="0" destOrd="0" presId="urn:microsoft.com/office/officeart/2018/2/layout/IconVerticalSolidList"/>
    <dgm:cxn modelId="{A3F20D30-07F0-4B6D-A411-38839223C576}" type="presParOf" srcId="{38CE85CC-16D4-4046-A9A1-BF119B040B7D}" destId="{0B32A9DE-30BB-4201-A667-673525CD72AE}" srcOrd="1" destOrd="0" presId="urn:microsoft.com/office/officeart/2018/2/layout/IconVerticalSolidList"/>
    <dgm:cxn modelId="{B05D69A8-0019-4071-87D1-CD962C5C4CF6}" type="presParOf" srcId="{38CE85CC-16D4-4046-A9A1-BF119B040B7D}" destId="{9452089A-F635-4F60-89B3-A235A6605DE8}" srcOrd="2" destOrd="0" presId="urn:microsoft.com/office/officeart/2018/2/layout/IconVerticalSolidList"/>
    <dgm:cxn modelId="{AEA38806-2754-4764-BB93-F92FF7E4ED55}" type="presParOf" srcId="{38CE85CC-16D4-4046-A9A1-BF119B040B7D}" destId="{807863F3-62AF-48DA-BB2C-8AA6EF6962A9}" srcOrd="3" destOrd="0" presId="urn:microsoft.com/office/officeart/2018/2/layout/IconVerticalSolidList"/>
    <dgm:cxn modelId="{1C51CC9A-3C20-4075-97A2-91ADCC52BB0B}" type="presParOf" srcId="{3E9F881E-BC56-420C-91A4-ED5B1DB5DA97}" destId="{F825839F-81E8-4449-B4BB-459BDD97F2D9}" srcOrd="1" destOrd="0" presId="urn:microsoft.com/office/officeart/2018/2/layout/IconVerticalSolidList"/>
    <dgm:cxn modelId="{1750CAA9-37B5-4612-B8B9-0CC07F60203A}" type="presParOf" srcId="{3E9F881E-BC56-420C-91A4-ED5B1DB5DA97}" destId="{C460AB2C-7154-4B0E-8CAD-59E5771F2E69}" srcOrd="2" destOrd="0" presId="urn:microsoft.com/office/officeart/2018/2/layout/IconVerticalSolidList"/>
    <dgm:cxn modelId="{5B7A9B2D-CDCE-440B-A576-F85E0B96E8E9}" type="presParOf" srcId="{C460AB2C-7154-4B0E-8CAD-59E5771F2E69}" destId="{67D3ADB1-D571-4A52-ABEE-DED0FB9FCB60}" srcOrd="0" destOrd="0" presId="urn:microsoft.com/office/officeart/2018/2/layout/IconVerticalSolidList"/>
    <dgm:cxn modelId="{06E84037-E163-42AC-B09A-316A9F797793}" type="presParOf" srcId="{C460AB2C-7154-4B0E-8CAD-59E5771F2E69}" destId="{FDA3C3E1-E1CD-43E0-9F40-6867C7FF2B60}" srcOrd="1" destOrd="0" presId="urn:microsoft.com/office/officeart/2018/2/layout/IconVerticalSolidList"/>
    <dgm:cxn modelId="{2310FDE9-F9EC-4385-8F04-9480228258B9}" type="presParOf" srcId="{C460AB2C-7154-4B0E-8CAD-59E5771F2E69}" destId="{2D6F6610-D6CB-4BBC-BCBB-63FE13D8AB47}" srcOrd="2" destOrd="0" presId="urn:microsoft.com/office/officeart/2018/2/layout/IconVerticalSolidList"/>
    <dgm:cxn modelId="{7E2DAC2C-C11D-4C59-B48D-2E02A0C71389}" type="presParOf" srcId="{C460AB2C-7154-4B0E-8CAD-59E5771F2E69}" destId="{87F47C11-6E0B-424F-B747-30E2312CB6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85E30B-3A9D-47A9-86C8-93DA304C76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E5B116-C9A2-4EB5-852C-4397C59E3C34}">
      <dgm:prSet custT="1"/>
      <dgm:spPr/>
      <dgm:t>
        <a:bodyPr/>
        <a:lstStyle/>
        <a:p>
          <a:pPr algn="ctr"/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Multiple Linear Regression</a:t>
          </a:r>
        </a:p>
      </dgm:t>
    </dgm:pt>
    <dgm:pt modelId="{4AA1BD3F-AC12-4423-82A7-59C28BF3FA05}" type="parTrans" cxnId="{ADFEE90F-26B8-402B-A0A8-A768FA21D4EC}">
      <dgm:prSet/>
      <dgm:spPr/>
      <dgm:t>
        <a:bodyPr/>
        <a:lstStyle/>
        <a:p>
          <a:pPr algn="ctr"/>
          <a:endParaRPr lang="en-US"/>
        </a:p>
      </dgm:t>
    </dgm:pt>
    <dgm:pt modelId="{DB502C1A-B944-4D9F-AFB8-90D6A4884E7C}" type="sibTrans" cxnId="{ADFEE90F-26B8-402B-A0A8-A768FA21D4EC}">
      <dgm:prSet/>
      <dgm:spPr/>
      <dgm:t>
        <a:bodyPr/>
        <a:lstStyle/>
        <a:p>
          <a:pPr algn="ctr"/>
          <a:endParaRPr lang="en-US"/>
        </a:p>
      </dgm:t>
    </dgm:pt>
    <dgm:pt modelId="{1886399B-995C-440D-B1E2-9FDB9072855B}">
      <dgm:prSet custT="1"/>
      <dgm:spPr/>
      <dgm:t>
        <a:bodyPr/>
        <a:lstStyle/>
        <a:p>
          <a:pPr algn="ctr"/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 Vector Regression</a:t>
          </a:r>
        </a:p>
      </dgm:t>
    </dgm:pt>
    <dgm:pt modelId="{0FC48847-77D2-45B0-87D9-9CBE0AB9560C}" type="parTrans" cxnId="{E34ADD69-BB01-4BAE-B029-0942A99B88BB}">
      <dgm:prSet/>
      <dgm:spPr/>
      <dgm:t>
        <a:bodyPr/>
        <a:lstStyle/>
        <a:p>
          <a:pPr algn="ctr"/>
          <a:endParaRPr lang="en-US"/>
        </a:p>
      </dgm:t>
    </dgm:pt>
    <dgm:pt modelId="{551B6942-4097-4A4C-BC56-3F1F52553A02}" type="sibTrans" cxnId="{E34ADD69-BB01-4BAE-B029-0942A99B88BB}">
      <dgm:prSet/>
      <dgm:spPr/>
      <dgm:t>
        <a:bodyPr/>
        <a:lstStyle/>
        <a:p>
          <a:pPr algn="ctr"/>
          <a:endParaRPr lang="en-US"/>
        </a:p>
      </dgm:t>
    </dgm:pt>
    <dgm:pt modelId="{5625188D-505B-4369-A5FE-3D7A977DE044}">
      <dgm:prSet custT="1"/>
      <dgm:spPr/>
      <dgm:t>
        <a:bodyPr/>
        <a:lstStyle/>
        <a:p>
          <a:pPr algn="ctr"/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Evaluation Score </a:t>
          </a:r>
        </a:p>
      </dgm:t>
    </dgm:pt>
    <dgm:pt modelId="{24CD99EA-C4B2-4EB4-9E99-D8005DFC8130}" type="parTrans" cxnId="{96F803B8-726C-4C8F-87AA-100D1BC0FD93}">
      <dgm:prSet/>
      <dgm:spPr/>
      <dgm:t>
        <a:bodyPr/>
        <a:lstStyle/>
        <a:p>
          <a:pPr algn="ctr"/>
          <a:endParaRPr lang="de-DE"/>
        </a:p>
      </dgm:t>
    </dgm:pt>
    <dgm:pt modelId="{15DAF7CE-4BE0-4370-A01A-E15B1606FF9C}" type="sibTrans" cxnId="{96F803B8-726C-4C8F-87AA-100D1BC0FD93}">
      <dgm:prSet/>
      <dgm:spPr/>
      <dgm:t>
        <a:bodyPr/>
        <a:lstStyle/>
        <a:p>
          <a:pPr algn="ctr"/>
          <a:endParaRPr lang="de-DE"/>
        </a:p>
      </dgm:t>
    </dgm:pt>
    <dgm:pt modelId="{6AADAED4-2A43-4D07-8184-AE7A2178ADE4}" type="pres">
      <dgm:prSet presAssocID="{4085E30B-3A9D-47A9-86C8-93DA304C7618}" presName="vert0" presStyleCnt="0">
        <dgm:presLayoutVars>
          <dgm:dir/>
          <dgm:animOne val="branch"/>
          <dgm:animLvl val="lvl"/>
        </dgm:presLayoutVars>
      </dgm:prSet>
      <dgm:spPr/>
    </dgm:pt>
    <dgm:pt modelId="{7691D1FE-81B1-4EE8-B7BF-3F67A41D77E3}" type="pres">
      <dgm:prSet presAssocID="{16E5B116-C9A2-4EB5-852C-4397C59E3C34}" presName="thickLine" presStyleLbl="alignNode1" presStyleIdx="0" presStyleCnt="3"/>
      <dgm:spPr/>
    </dgm:pt>
    <dgm:pt modelId="{08C473DE-062B-4C6C-B250-F37B9CB08F04}" type="pres">
      <dgm:prSet presAssocID="{16E5B116-C9A2-4EB5-852C-4397C59E3C34}" presName="horz1" presStyleCnt="0"/>
      <dgm:spPr/>
    </dgm:pt>
    <dgm:pt modelId="{5F307417-77BA-4BFF-9EA3-88D4DADC7AF2}" type="pres">
      <dgm:prSet presAssocID="{16E5B116-C9A2-4EB5-852C-4397C59E3C34}" presName="tx1" presStyleLbl="revTx" presStyleIdx="0" presStyleCnt="3"/>
      <dgm:spPr/>
    </dgm:pt>
    <dgm:pt modelId="{B0920325-0EBD-48CB-9391-D3D0BF6955EE}" type="pres">
      <dgm:prSet presAssocID="{16E5B116-C9A2-4EB5-852C-4397C59E3C34}" presName="vert1" presStyleCnt="0"/>
      <dgm:spPr/>
    </dgm:pt>
    <dgm:pt modelId="{24432DA1-4D03-4C4E-BE86-961C3AA7B9DB}" type="pres">
      <dgm:prSet presAssocID="{1886399B-995C-440D-B1E2-9FDB9072855B}" presName="thickLine" presStyleLbl="alignNode1" presStyleIdx="1" presStyleCnt="3"/>
      <dgm:spPr/>
    </dgm:pt>
    <dgm:pt modelId="{C747AF56-B828-4875-A7F2-2617E49E0B92}" type="pres">
      <dgm:prSet presAssocID="{1886399B-995C-440D-B1E2-9FDB9072855B}" presName="horz1" presStyleCnt="0"/>
      <dgm:spPr/>
    </dgm:pt>
    <dgm:pt modelId="{F8B3CAD6-8728-47F7-A25A-37D0A1E699AB}" type="pres">
      <dgm:prSet presAssocID="{1886399B-995C-440D-B1E2-9FDB9072855B}" presName="tx1" presStyleLbl="revTx" presStyleIdx="1" presStyleCnt="3"/>
      <dgm:spPr/>
    </dgm:pt>
    <dgm:pt modelId="{A9EC6CA2-43DA-443C-9449-A577C60CA835}" type="pres">
      <dgm:prSet presAssocID="{1886399B-995C-440D-B1E2-9FDB9072855B}" presName="vert1" presStyleCnt="0"/>
      <dgm:spPr/>
    </dgm:pt>
    <dgm:pt modelId="{1A4569AF-F747-4B6E-BCC8-6FA5ABE2662F}" type="pres">
      <dgm:prSet presAssocID="{5625188D-505B-4369-A5FE-3D7A977DE044}" presName="thickLine" presStyleLbl="alignNode1" presStyleIdx="2" presStyleCnt="3"/>
      <dgm:spPr/>
    </dgm:pt>
    <dgm:pt modelId="{B61D09C7-E88D-4E26-81B8-AFB435B71380}" type="pres">
      <dgm:prSet presAssocID="{5625188D-505B-4369-A5FE-3D7A977DE044}" presName="horz1" presStyleCnt="0"/>
      <dgm:spPr/>
    </dgm:pt>
    <dgm:pt modelId="{566FC635-ADE8-42DE-90F0-1E065D017B2D}" type="pres">
      <dgm:prSet presAssocID="{5625188D-505B-4369-A5FE-3D7A977DE044}" presName="tx1" presStyleLbl="revTx" presStyleIdx="2" presStyleCnt="3"/>
      <dgm:spPr/>
    </dgm:pt>
    <dgm:pt modelId="{2C7E96C0-98B4-4010-B186-27E37C6A3A17}" type="pres">
      <dgm:prSet presAssocID="{5625188D-505B-4369-A5FE-3D7A977DE044}" presName="vert1" presStyleCnt="0"/>
      <dgm:spPr/>
    </dgm:pt>
  </dgm:ptLst>
  <dgm:cxnLst>
    <dgm:cxn modelId="{ADFEE90F-26B8-402B-A0A8-A768FA21D4EC}" srcId="{4085E30B-3A9D-47A9-86C8-93DA304C7618}" destId="{16E5B116-C9A2-4EB5-852C-4397C59E3C34}" srcOrd="0" destOrd="0" parTransId="{4AA1BD3F-AC12-4423-82A7-59C28BF3FA05}" sibTransId="{DB502C1A-B944-4D9F-AFB8-90D6A4884E7C}"/>
    <dgm:cxn modelId="{E34ADD69-BB01-4BAE-B029-0942A99B88BB}" srcId="{4085E30B-3A9D-47A9-86C8-93DA304C7618}" destId="{1886399B-995C-440D-B1E2-9FDB9072855B}" srcOrd="1" destOrd="0" parTransId="{0FC48847-77D2-45B0-87D9-9CBE0AB9560C}" sibTransId="{551B6942-4097-4A4C-BC56-3F1F52553A02}"/>
    <dgm:cxn modelId="{EB0FE06D-018E-4C56-A687-87EFA131676E}" type="presOf" srcId="{5625188D-505B-4369-A5FE-3D7A977DE044}" destId="{566FC635-ADE8-42DE-90F0-1E065D017B2D}" srcOrd="0" destOrd="0" presId="urn:microsoft.com/office/officeart/2008/layout/LinedList"/>
    <dgm:cxn modelId="{83F5DE51-160E-4B8F-891C-C64C7837B0AB}" type="presOf" srcId="{4085E30B-3A9D-47A9-86C8-93DA304C7618}" destId="{6AADAED4-2A43-4D07-8184-AE7A2178ADE4}" srcOrd="0" destOrd="0" presId="urn:microsoft.com/office/officeart/2008/layout/LinedList"/>
    <dgm:cxn modelId="{96F803B8-726C-4C8F-87AA-100D1BC0FD93}" srcId="{4085E30B-3A9D-47A9-86C8-93DA304C7618}" destId="{5625188D-505B-4369-A5FE-3D7A977DE044}" srcOrd="2" destOrd="0" parTransId="{24CD99EA-C4B2-4EB4-9E99-D8005DFC8130}" sibTransId="{15DAF7CE-4BE0-4370-A01A-E15B1606FF9C}"/>
    <dgm:cxn modelId="{1CECADCC-0213-4368-A35A-115BE4780318}" type="presOf" srcId="{1886399B-995C-440D-B1E2-9FDB9072855B}" destId="{F8B3CAD6-8728-47F7-A25A-37D0A1E699AB}" srcOrd="0" destOrd="0" presId="urn:microsoft.com/office/officeart/2008/layout/LinedList"/>
    <dgm:cxn modelId="{5E1553EC-B8D4-442E-BADF-5FF1FAC0DB67}" type="presOf" srcId="{16E5B116-C9A2-4EB5-852C-4397C59E3C34}" destId="{5F307417-77BA-4BFF-9EA3-88D4DADC7AF2}" srcOrd="0" destOrd="0" presId="urn:microsoft.com/office/officeart/2008/layout/LinedList"/>
    <dgm:cxn modelId="{B925E9C4-949C-4CA4-96F9-C4A1AD2D3079}" type="presParOf" srcId="{6AADAED4-2A43-4D07-8184-AE7A2178ADE4}" destId="{7691D1FE-81B1-4EE8-B7BF-3F67A41D77E3}" srcOrd="0" destOrd="0" presId="urn:microsoft.com/office/officeart/2008/layout/LinedList"/>
    <dgm:cxn modelId="{BB228B1A-CBE9-485E-803F-8C822DE58F13}" type="presParOf" srcId="{6AADAED4-2A43-4D07-8184-AE7A2178ADE4}" destId="{08C473DE-062B-4C6C-B250-F37B9CB08F04}" srcOrd="1" destOrd="0" presId="urn:microsoft.com/office/officeart/2008/layout/LinedList"/>
    <dgm:cxn modelId="{CA8142A3-9C49-4AD2-B97B-2D6E75C4D43A}" type="presParOf" srcId="{08C473DE-062B-4C6C-B250-F37B9CB08F04}" destId="{5F307417-77BA-4BFF-9EA3-88D4DADC7AF2}" srcOrd="0" destOrd="0" presId="urn:microsoft.com/office/officeart/2008/layout/LinedList"/>
    <dgm:cxn modelId="{C7254AD7-0957-4158-9AC8-F9F1E9384E2C}" type="presParOf" srcId="{08C473DE-062B-4C6C-B250-F37B9CB08F04}" destId="{B0920325-0EBD-48CB-9391-D3D0BF6955EE}" srcOrd="1" destOrd="0" presId="urn:microsoft.com/office/officeart/2008/layout/LinedList"/>
    <dgm:cxn modelId="{C21A7B74-226B-49B5-BA23-125D6AEAC82C}" type="presParOf" srcId="{6AADAED4-2A43-4D07-8184-AE7A2178ADE4}" destId="{24432DA1-4D03-4C4E-BE86-961C3AA7B9DB}" srcOrd="2" destOrd="0" presId="urn:microsoft.com/office/officeart/2008/layout/LinedList"/>
    <dgm:cxn modelId="{AEB330C6-1D93-4CC1-9A70-706BD86F63C3}" type="presParOf" srcId="{6AADAED4-2A43-4D07-8184-AE7A2178ADE4}" destId="{C747AF56-B828-4875-A7F2-2617E49E0B92}" srcOrd="3" destOrd="0" presId="urn:microsoft.com/office/officeart/2008/layout/LinedList"/>
    <dgm:cxn modelId="{681164CF-85C0-4AB5-B271-B84CB76E8F43}" type="presParOf" srcId="{C747AF56-B828-4875-A7F2-2617E49E0B92}" destId="{F8B3CAD6-8728-47F7-A25A-37D0A1E699AB}" srcOrd="0" destOrd="0" presId="urn:microsoft.com/office/officeart/2008/layout/LinedList"/>
    <dgm:cxn modelId="{0F3FC899-8401-4B93-95DD-63FE4916FE4C}" type="presParOf" srcId="{C747AF56-B828-4875-A7F2-2617E49E0B92}" destId="{A9EC6CA2-43DA-443C-9449-A577C60CA835}" srcOrd="1" destOrd="0" presId="urn:microsoft.com/office/officeart/2008/layout/LinedList"/>
    <dgm:cxn modelId="{8460299A-0197-4B59-8685-68CC4FB3CB98}" type="presParOf" srcId="{6AADAED4-2A43-4D07-8184-AE7A2178ADE4}" destId="{1A4569AF-F747-4B6E-BCC8-6FA5ABE2662F}" srcOrd="4" destOrd="0" presId="urn:microsoft.com/office/officeart/2008/layout/LinedList"/>
    <dgm:cxn modelId="{9522F870-3F1D-4466-8561-748A43DB4D41}" type="presParOf" srcId="{6AADAED4-2A43-4D07-8184-AE7A2178ADE4}" destId="{B61D09C7-E88D-4E26-81B8-AFB435B71380}" srcOrd="5" destOrd="0" presId="urn:microsoft.com/office/officeart/2008/layout/LinedList"/>
    <dgm:cxn modelId="{61754B06-3093-41DC-82A3-8C098044A134}" type="presParOf" srcId="{B61D09C7-E88D-4E26-81B8-AFB435B71380}" destId="{566FC635-ADE8-42DE-90F0-1E065D017B2D}" srcOrd="0" destOrd="0" presId="urn:microsoft.com/office/officeart/2008/layout/LinedList"/>
    <dgm:cxn modelId="{061FC089-976B-43DB-89F5-C30C1AE939F6}" type="presParOf" srcId="{B61D09C7-E88D-4E26-81B8-AFB435B71380}" destId="{2C7E96C0-98B4-4010-B186-27E37C6A3A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 custLinFactY="-52656" custLinFactNeighborX="10086" custLinFactNeighborY="-100000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766138" y="65434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01 Introduction</a:t>
          </a:r>
          <a:endParaRPr lang="en-US" sz="2000" kern="1200" dirty="0"/>
        </a:p>
      </dsp:txBody>
      <dsp:txXfrm>
        <a:off x="415138" y="2094345"/>
        <a:ext cx="1800000" cy="720000"/>
      </dsp:txXfrm>
    </dsp:sp>
    <dsp:sp modelId="{6D825FE9-1BD6-43C6-AC8D-8718DD26B6A0}">
      <dsp:nvSpPr>
        <dsp:cNvPr id="0" name=""/>
        <dsp:cNvSpPr/>
      </dsp:nvSpPr>
      <dsp:spPr>
        <a:xfrm>
          <a:off x="2881138" y="65434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02 Research Question</a:t>
          </a:r>
          <a:endParaRPr lang="en-US" sz="2000" kern="1200"/>
        </a:p>
      </dsp:txBody>
      <dsp:txXfrm>
        <a:off x="2530138" y="2094345"/>
        <a:ext cx="1800000" cy="720000"/>
      </dsp:txXfrm>
    </dsp:sp>
    <dsp:sp modelId="{C24749FD-B7F4-4452-B148-AC3F88DFD1BC}">
      <dsp:nvSpPr>
        <dsp:cNvPr id="0" name=""/>
        <dsp:cNvSpPr/>
      </dsp:nvSpPr>
      <dsp:spPr>
        <a:xfrm>
          <a:off x="4996138" y="65434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03 Approach</a:t>
          </a:r>
          <a:endParaRPr lang="en-US" sz="2000" kern="1200" dirty="0"/>
        </a:p>
      </dsp:txBody>
      <dsp:txXfrm>
        <a:off x="4645138" y="2094345"/>
        <a:ext cx="1800000" cy="720000"/>
      </dsp:txXfrm>
    </dsp:sp>
    <dsp:sp modelId="{A7444D53-3A0D-4562-8F52-339730A68DAC}">
      <dsp:nvSpPr>
        <dsp:cNvPr id="0" name=""/>
        <dsp:cNvSpPr/>
      </dsp:nvSpPr>
      <dsp:spPr>
        <a:xfrm>
          <a:off x="7111138" y="65434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04 Results</a:t>
          </a:r>
          <a:endParaRPr lang="en-US" sz="2000" kern="1200"/>
        </a:p>
      </dsp:txBody>
      <dsp:txXfrm>
        <a:off x="6760138" y="2094345"/>
        <a:ext cx="1800000" cy="720000"/>
      </dsp:txXfrm>
    </dsp:sp>
    <dsp:sp modelId="{DC8DD978-9915-4893-B436-372CC3375040}">
      <dsp:nvSpPr>
        <dsp:cNvPr id="0" name=""/>
        <dsp:cNvSpPr/>
      </dsp:nvSpPr>
      <dsp:spPr>
        <a:xfrm>
          <a:off x="9226138" y="65434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69D1-48C5-4B1E-A774-0B5EDC56B46E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70F4F-7368-47C7-8FEF-AE4CCE487204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05 conclusion</a:t>
          </a:r>
          <a:endParaRPr lang="en-US" sz="2000" kern="1200" dirty="0"/>
        </a:p>
      </dsp:txBody>
      <dsp:txXfrm>
        <a:off x="8875138" y="2094345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C8532-8EF6-48A0-B354-54BC77005527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4DBC-04DC-43EF-AC80-1A8A87944028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Cleaning the dataset</a:t>
          </a:r>
        </a:p>
      </dsp:txBody>
      <dsp:txXfrm>
        <a:off x="0" y="2812"/>
        <a:ext cx="6373813" cy="1917941"/>
      </dsp:txXfrm>
    </dsp:sp>
    <dsp:sp modelId="{AB8FD86C-D856-43D3-A358-C0446A27565F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2C221-414D-4223-9E59-49F0EA548E26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Feature selection</a:t>
          </a:r>
        </a:p>
      </dsp:txBody>
      <dsp:txXfrm>
        <a:off x="0" y="1920754"/>
        <a:ext cx="6373813" cy="1917941"/>
      </dsp:txXfrm>
    </dsp:sp>
    <dsp:sp modelId="{A895C7E3-52DA-4DAB-9950-299303570990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3F348-FDC4-4494-9CCE-B4BD6DD1FDB4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SVR parameter and kernel selection</a:t>
          </a:r>
        </a:p>
      </dsp:txBody>
      <dsp:txXfrm>
        <a:off x="0" y="3838695"/>
        <a:ext cx="6373813" cy="19179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6D285-0AE8-4385-A597-828A1F0A8E5D}">
      <dsp:nvSpPr>
        <dsp:cNvPr id="0" name=""/>
        <dsp:cNvSpPr/>
      </dsp:nvSpPr>
      <dsp:spPr>
        <a:xfrm>
          <a:off x="2944364" y="159802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D8F0-0F84-436C-BBA1-5B9E7FA4D98D}">
      <dsp:nvSpPr>
        <dsp:cNvPr id="0" name=""/>
        <dsp:cNvSpPr/>
      </dsp:nvSpPr>
      <dsp:spPr>
        <a:xfrm>
          <a:off x="3412364" y="20660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BEE6F-DC6F-41BE-A99B-5A53DEF9EE30}">
      <dsp:nvSpPr>
        <dsp:cNvPr id="0" name=""/>
        <dsp:cNvSpPr/>
      </dsp:nvSpPr>
      <dsp:spPr>
        <a:xfrm>
          <a:off x="2242364" y="44780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04 results</a:t>
          </a:r>
          <a:endParaRPr lang="en-US" sz="4400" kern="1200" dirty="0"/>
        </a:p>
      </dsp:txBody>
      <dsp:txXfrm>
        <a:off x="2242364" y="447802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579012" y="930"/>
          <a:ext cx="633708" cy="633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714064" y="135983"/>
          <a:ext cx="363603" cy="36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376432" y="832024"/>
          <a:ext cx="1038867" cy="41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376432" y="832024"/>
        <a:ext cx="1038867" cy="4155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D59E-8857-4817-8058-2E281F9914D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A9DE-30BB-4201-A667-673525CD72AE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63F3-62AF-48DA-BB2C-8AA6EF6962A9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 </a:t>
          </a:r>
        </a:p>
      </dsp:txBody>
      <dsp:txXfrm>
        <a:off x="1995649" y="935910"/>
        <a:ext cx="4378164" cy="1727835"/>
      </dsp:txXfrm>
    </dsp:sp>
    <dsp:sp modelId="{67D3ADB1-D571-4A52-ABEE-DED0FB9FCB60}">
      <dsp:nvSpPr>
        <dsp:cNvPr id="0" name=""/>
        <dsp:cNvSpPr/>
      </dsp:nvSpPr>
      <dsp:spPr>
        <a:xfrm>
          <a:off x="0" y="3083557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3C3E1-E1CD-43E0-9F40-6867C7FF2B60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47C11-6E0B-424F-B747-30E2312CB644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Discussion</a:t>
          </a:r>
        </a:p>
      </dsp:txBody>
      <dsp:txXfrm>
        <a:off x="1995649" y="3095704"/>
        <a:ext cx="4378164" cy="172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1D1FE-81B1-4EE8-B7BF-3F67A41D77E3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7417-77BA-4BFF-9EA3-88D4DADC7AF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Multiple Linear Regression</a:t>
          </a:r>
        </a:p>
      </dsp:txBody>
      <dsp:txXfrm>
        <a:off x="0" y="2812"/>
        <a:ext cx="6373813" cy="1917941"/>
      </dsp:txXfrm>
    </dsp:sp>
    <dsp:sp modelId="{24432DA1-4D03-4C4E-BE86-961C3AA7B9DB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3CAD6-8728-47F7-A25A-37D0A1E699AB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 Vector Regression</a:t>
          </a:r>
        </a:p>
      </dsp:txBody>
      <dsp:txXfrm>
        <a:off x="0" y="1920754"/>
        <a:ext cx="6373813" cy="1917941"/>
      </dsp:txXfrm>
    </dsp:sp>
    <dsp:sp modelId="{1A4569AF-F747-4B6E-BCC8-6FA5ABE2662F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FC635-ADE8-42DE-90F0-1E065D017B2D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Evaluation Score </a:t>
          </a:r>
        </a:p>
      </dsp:txBody>
      <dsp:txXfrm>
        <a:off x="0" y="3838695"/>
        <a:ext cx="6373813" cy="1917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1187370" y="0"/>
          <a:ext cx="764525" cy="7645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1273191" y="163449"/>
          <a:ext cx="438662" cy="438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865862" y="1003174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65862" y="1003174"/>
        <a:ext cx="1253320" cy="5013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86255-FC0C-46FF-88CF-FDEA2ECB6F9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18F5-FE8B-4379-8513-0DF9BA796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02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Wrote bachelor thesis the last 4 to 5 month</a:t>
            </a:r>
          </a:p>
          <a:p>
            <a:pPr marL="171450" indent="-171450">
              <a:buFontTx/>
              <a:buChar char="-"/>
            </a:pPr>
            <a:r>
              <a:rPr lang="en-US" dirty="0"/>
              <a:t>Sadly, worked always on Monday so no team meetings for mee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today I will present my bachelors thesis and what I have done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Bachelor’s Thesis Computer Science Probabilistic Short-term Wind Power Forecasting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2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</a:t>
            </a:r>
          </a:p>
          <a:p>
            <a:r>
              <a:rPr lang="en-US" dirty="0"/>
              <a:t>- Same dataset, Boston housing prices. </a:t>
            </a:r>
          </a:p>
          <a:p>
            <a:r>
              <a:rPr lang="en-US" dirty="0"/>
              <a:t>- w the hyperplane shows the regression line as before</a:t>
            </a:r>
          </a:p>
          <a:p>
            <a:r>
              <a:rPr lang="en-US" dirty="0"/>
              <a:t>- The hyperplane is the line used to predict the continuous output for the regression. </a:t>
            </a:r>
          </a:p>
          <a:p>
            <a:r>
              <a:rPr lang="en-US" dirty="0"/>
              <a:t>- we can see the ϵ-tube or margin with the borders w+ϵ and w-ϵ. We consider all the data points as long as our data</a:t>
            </a:r>
          </a:p>
          <a:p>
            <a:r>
              <a:rPr lang="en-US" dirty="0"/>
              <a:t>is inside this ϵ-tube. </a:t>
            </a:r>
          </a:p>
          <a:p>
            <a:r>
              <a:rPr lang="en-US" dirty="0"/>
              <a:t>- We can also assign some slack variables ξ to account for any points outside the ϵ-</a:t>
            </a:r>
            <a:r>
              <a:rPr lang="en-US" dirty="0" err="1"/>
              <a:t>tubeWe</a:t>
            </a:r>
            <a:r>
              <a:rPr lang="en-US" dirty="0"/>
              <a:t> define a penalty for points outside the tube</a:t>
            </a:r>
          </a:p>
          <a:p>
            <a:r>
              <a:rPr lang="en-US" dirty="0"/>
              <a:t>- And then we try to find the tube where most of the data is within with as little as possible slack variables</a:t>
            </a:r>
          </a:p>
          <a:p>
            <a:r>
              <a:rPr lang="en-US" dirty="0"/>
              <a:t>- here with the same independent and dependent variables as before, but we can also choose more than one </a:t>
            </a:r>
          </a:p>
          <a:p>
            <a:r>
              <a:rPr lang="en-US" dirty="0"/>
              <a:t>- Bu </a:t>
            </a:r>
            <a:r>
              <a:rPr lang="en-US" dirty="0" err="1"/>
              <a:t>thats</a:t>
            </a:r>
            <a:r>
              <a:rPr lang="en-US" dirty="0"/>
              <a:t> not all</a:t>
            </a:r>
          </a:p>
          <a:p>
            <a:r>
              <a:rPr lang="en-US" dirty="0"/>
              <a:t>- Until this point, our Support Vector Regression model only uses linear data.</a:t>
            </a:r>
          </a:p>
          <a:p>
            <a:r>
              <a:rPr lang="en-US" dirty="0"/>
              <a:t>- The cooler part is that we can make the model or more precise the data nonlinear by using the kernel 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map our data into some higher feature space using a kernel (which has to follow some math equation like mercers theorem to work)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more concrete example 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then apply the Standard Support Vector Regression algorithm.</a:t>
            </a:r>
          </a:p>
          <a:p>
            <a:pPr marL="171450" indent="-171450">
              <a:buFontTx/>
              <a:buChar char="-"/>
            </a:pPr>
            <a:r>
              <a:rPr lang="en-US" dirty="0"/>
              <a:t>- we can map the seen data in to x^2 into a new feature space of x^2.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Therefore we can map the data into a higher dimension using a kernel and then have many more opportunities to find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 better fit. Linear regression only looks at the linear possibilities.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- We do not have to calculate and map every single data point. We only have to calculate the dot product.</a:t>
            </a:r>
          </a:p>
          <a:p>
            <a:pPr marL="171450" indent="-171450">
              <a:buFontTx/>
              <a:buChar char="-"/>
            </a:pPr>
            <a:r>
              <a:rPr lang="en-US" dirty="0"/>
              <a:t>- for more </a:t>
            </a:r>
            <a:r>
              <a:rPr lang="en-US" dirty="0" err="1"/>
              <a:t>magin</a:t>
            </a:r>
            <a:r>
              <a:rPr lang="en-US" dirty="0"/>
              <a:t> and the math why this works-&gt; </a:t>
            </a:r>
            <a:r>
              <a:rPr lang="en-US" dirty="0" err="1"/>
              <a:t>Smola</a:t>
            </a:r>
            <a:r>
              <a:rPr lang="en-US" dirty="0"/>
              <a:t> et all in "How Support Vector Regression works" does a very good job explaining all of this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61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16</a:t>
            </a:r>
          </a:p>
          <a:p>
            <a:r>
              <a:rPr lang="en-US" dirty="0"/>
              <a:t>- So to summarize</a:t>
            </a:r>
          </a:p>
          <a:p>
            <a:r>
              <a:rPr lang="en-US" dirty="0"/>
              <a:t>- We can choose how tolerant we are of errors, through the epsilon tube and by tuning our </a:t>
            </a:r>
          </a:p>
          <a:p>
            <a:r>
              <a:rPr lang="en-US" dirty="0"/>
              <a:t>tolerance of falling outside that acceptable error rate with our Xi variables</a:t>
            </a:r>
          </a:p>
          <a:p>
            <a:r>
              <a:rPr lang="en-US" dirty="0"/>
              <a:t>- we can map linear data into a higher feature space to get a better regression line for the SVR</a:t>
            </a:r>
          </a:p>
          <a:p>
            <a:r>
              <a:rPr lang="en-US" dirty="0"/>
              <a:t>- There are many different kernels like RBF Kernel Linear Kernel Poly Kernel and many more...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6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Slide 17</a:t>
            </a:r>
          </a:p>
          <a:p>
            <a:pPr marL="0" indent="0">
              <a:buFontTx/>
              <a:buNone/>
            </a:pPr>
            <a:r>
              <a:rPr lang="en-US" dirty="0"/>
              <a:t>So </a:t>
            </a:r>
            <a:r>
              <a:rPr lang="en-US" dirty="0" err="1"/>
              <a:t>okai</a:t>
            </a:r>
            <a:r>
              <a:rPr lang="en-US" dirty="0"/>
              <a:t> now we can build these 2 models. But how do we evaluate and assess them?</a:t>
            </a:r>
          </a:p>
          <a:p>
            <a:pPr marL="0" indent="0">
              <a:buFontTx/>
              <a:buNone/>
            </a:pPr>
            <a:r>
              <a:rPr lang="en-US" dirty="0"/>
              <a:t>We can use some evaluation scores, which are all very basic mostly</a:t>
            </a:r>
          </a:p>
          <a:p>
            <a:pPr marL="0" indent="0">
              <a:buFontTx/>
              <a:buNone/>
            </a:pPr>
            <a:r>
              <a:rPr lang="en-US" dirty="0"/>
              <a:t>- MAE -&gt; mean absolute error, measures the average magnitude of the errors in a set of forecasts, without considering their direction</a:t>
            </a:r>
          </a:p>
          <a:p>
            <a:pPr marL="0" indent="0">
              <a:buFontTx/>
              <a:buNone/>
            </a:pPr>
            <a:r>
              <a:rPr lang="en-US" dirty="0"/>
              <a:t>- RMSE -&gt; root mean squared error, RMSE is a measure of how spread out these residuals are. </a:t>
            </a:r>
          </a:p>
          <a:p>
            <a:pPr marL="0" indent="0">
              <a:buFontTx/>
              <a:buNone/>
            </a:pPr>
            <a:r>
              <a:rPr lang="en-US" dirty="0"/>
              <a:t>In other words, it tells you how concentrated the data is around the line of best fit.</a:t>
            </a:r>
          </a:p>
          <a:p>
            <a:pPr marL="0" indent="0">
              <a:buFontTx/>
              <a:buNone/>
            </a:pPr>
            <a:r>
              <a:rPr lang="en-US" dirty="0"/>
              <a:t>R2 score -&gt; how well the data fit the regression model (the goodness of fit). Gets calculated with 1 minus  the residual </a:t>
            </a:r>
            <a:r>
              <a:rPr lang="en-US" dirty="0" err="1"/>
              <a:t>sumof</a:t>
            </a:r>
            <a:r>
              <a:rPr lang="en-US" dirty="0"/>
              <a:t> square divided by Total Sum of Squares</a:t>
            </a:r>
          </a:p>
          <a:p>
            <a:pPr marL="0" indent="0">
              <a:buFontTx/>
              <a:buNone/>
            </a:pPr>
            <a:r>
              <a:rPr lang="en-US" dirty="0"/>
              <a:t>CRPS -&gt; comparison of the distribution of the predicted dataset with the real data from the test dataset.</a:t>
            </a:r>
          </a:p>
          <a:p>
            <a:pPr marL="0" indent="0">
              <a:buFontTx/>
              <a:buNone/>
            </a:pPr>
            <a:r>
              <a:rPr lang="en-US" dirty="0"/>
              <a:t>Shapley Values -&gt; attempt to explain why an ML model reports the outputs that it does on an input. </a:t>
            </a:r>
          </a:p>
          <a:p>
            <a:pPr marL="0" indent="0">
              <a:buFontTx/>
              <a:buNone/>
            </a:pPr>
            <a:r>
              <a:rPr lang="en-US" dirty="0"/>
              <a:t>Calculate by computing a weighted average payoff gain that a player provides when included in all coalitions that exclude the player.</a:t>
            </a:r>
          </a:p>
          <a:p>
            <a:pPr marL="0" indent="0">
              <a:buFontTx/>
              <a:buNone/>
            </a:pPr>
            <a:r>
              <a:rPr lang="en-US" dirty="0"/>
              <a:t>In the simplest ML setting, the players of this cooperative game are replaced by the features of the ML model and the payoff by the model output itself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18</a:t>
            </a:r>
          </a:p>
          <a:p>
            <a:r>
              <a:rPr lang="en-US" dirty="0"/>
              <a:t>- After this </a:t>
            </a:r>
            <a:r>
              <a:rPr lang="en-US" dirty="0" err="1"/>
              <a:t>therotical</a:t>
            </a:r>
            <a:r>
              <a:rPr lang="en-US" dirty="0"/>
              <a:t> talking we can </a:t>
            </a:r>
            <a:r>
              <a:rPr lang="en-US" dirty="0" err="1"/>
              <a:t>finaly</a:t>
            </a:r>
            <a:r>
              <a:rPr lang="en-US" dirty="0"/>
              <a:t> come to the practical approach and what I did</a:t>
            </a:r>
          </a:p>
          <a:p>
            <a:r>
              <a:rPr lang="en-US" dirty="0"/>
              <a:t>- Cleaning the dataset</a:t>
            </a:r>
          </a:p>
          <a:p>
            <a:r>
              <a:rPr lang="en-US" dirty="0"/>
              <a:t>- Feature selection</a:t>
            </a:r>
          </a:p>
          <a:p>
            <a:r>
              <a:rPr lang="en-US" dirty="0"/>
              <a:t>- Multiple Linear Regression model Support Vector Regression model parameter and kernel selection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02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19</a:t>
            </a:r>
          </a:p>
          <a:p>
            <a:r>
              <a:rPr lang="en-US" dirty="0"/>
              <a:t>- The data is from the La haute borne windfarm in France</a:t>
            </a:r>
          </a:p>
          <a:p>
            <a:r>
              <a:rPr lang="en-US" dirty="0"/>
              <a:t>- about 150 km to the left of Strasbourg</a:t>
            </a:r>
          </a:p>
          <a:p>
            <a:r>
              <a:rPr lang="en-US" dirty="0"/>
              <a:t>- 4 turbines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from 2016 until 2018</a:t>
            </a:r>
          </a:p>
          <a:p>
            <a:pPr marL="171450" indent="-171450">
              <a:buFontTx/>
              <a:buChar char="-"/>
            </a:pPr>
            <a:r>
              <a:rPr lang="en-US" dirty="0"/>
              <a:t>138 columns -&gt; like 30-35 different possible features and 217,588 rows od data with a time stamp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- before we can use the dataset I had to clean the datasets and correct any </a:t>
            </a:r>
            <a:r>
              <a:rPr lang="en-US" dirty="0" err="1"/>
              <a:t>meassurement</a:t>
            </a:r>
            <a:r>
              <a:rPr lang="en-US" dirty="0"/>
              <a:t> errors or throw away any Nans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9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20</a:t>
            </a:r>
          </a:p>
          <a:p>
            <a:r>
              <a:rPr lang="en-US" dirty="0"/>
              <a:t>- feature selection</a:t>
            </a:r>
          </a:p>
          <a:p>
            <a:r>
              <a:rPr lang="en-US" dirty="0"/>
              <a:t>- I tried some Algorithm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- recursive feature elimination algorithm </a:t>
            </a:r>
          </a:p>
          <a:p>
            <a:r>
              <a:rPr lang="en-US" dirty="0"/>
              <a:t>- select k-Best algorithm</a:t>
            </a:r>
          </a:p>
          <a:p>
            <a:r>
              <a:rPr lang="en-US" dirty="0"/>
              <a:t>- tried some features by hand</a:t>
            </a:r>
          </a:p>
          <a:p>
            <a:r>
              <a:rPr lang="en-US" dirty="0"/>
              <a:t>- evaluate the different features using Multiple Linear Regression model and taking the data into a 20:80 split so </a:t>
            </a:r>
          </a:p>
          <a:p>
            <a:r>
              <a:rPr lang="en-US" dirty="0"/>
              <a:t>80 % to train the individual models and 20 % to evaluate them.</a:t>
            </a:r>
          </a:p>
          <a:p>
            <a:r>
              <a:rPr lang="en-US" dirty="0"/>
              <a:t>- Used MAE score, RMSE score, CRPS, and R2 scores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81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21</a:t>
            </a:r>
          </a:p>
          <a:p>
            <a:r>
              <a:rPr lang="en-US" dirty="0"/>
              <a:t>- Here we cans </a:t>
            </a:r>
            <a:r>
              <a:rPr lang="en-US" dirty="0" err="1"/>
              <a:t>ee</a:t>
            </a:r>
            <a:r>
              <a:rPr lang="en-US" dirty="0"/>
              <a:t> a selection of models or different combinations of features I have tried </a:t>
            </a:r>
          </a:p>
          <a:p>
            <a:r>
              <a:rPr lang="en-US" dirty="0"/>
              <a:t>- on the left side are all the features we used in the model</a:t>
            </a:r>
          </a:p>
          <a:p>
            <a:r>
              <a:rPr lang="en-US" dirty="0"/>
              <a:t>- in the top is the individual model and a cross if we it uses the feature</a:t>
            </a:r>
          </a:p>
          <a:p>
            <a:r>
              <a:rPr lang="en-US" dirty="0"/>
              <a:t>- at the bottom we can see the individual evaluation scores</a:t>
            </a:r>
          </a:p>
          <a:p>
            <a:r>
              <a:rPr lang="en-US" dirty="0"/>
              <a:t>-as you can see model 7 had the best evaluations cores</a:t>
            </a:r>
          </a:p>
          <a:p>
            <a:r>
              <a:rPr lang="en-US" dirty="0"/>
              <a:t>Ba -&gt; pitch angle in degree</a:t>
            </a:r>
          </a:p>
          <a:p>
            <a:r>
              <a:rPr lang="en-US" dirty="0" err="1"/>
              <a:t>Cosphi</a:t>
            </a:r>
            <a:r>
              <a:rPr lang="en-US" dirty="0"/>
              <a:t> -&gt; is the phase angle between voltage and current</a:t>
            </a:r>
          </a:p>
          <a:p>
            <a:r>
              <a:rPr lang="en-US" dirty="0" err="1"/>
              <a:t>DBt</a:t>
            </a:r>
            <a:r>
              <a:rPr lang="en-US" dirty="0"/>
              <a:t> -&gt; generator bearing temperature (lager)</a:t>
            </a:r>
          </a:p>
          <a:p>
            <a:r>
              <a:rPr lang="en-US" dirty="0" err="1"/>
              <a:t>Gbt</a:t>
            </a:r>
            <a:r>
              <a:rPr lang="en-US" dirty="0"/>
              <a:t> -&gt; gearbox temperature</a:t>
            </a:r>
          </a:p>
          <a:p>
            <a:r>
              <a:rPr lang="en-US" dirty="0" err="1"/>
              <a:t>Gost</a:t>
            </a:r>
            <a:r>
              <a:rPr lang="en-US" dirty="0"/>
              <a:t> -&gt; Gearbox oil sump (</a:t>
            </a:r>
            <a:r>
              <a:rPr lang="en-US" dirty="0" err="1"/>
              <a:t>Ölwanne</a:t>
            </a:r>
            <a:r>
              <a:rPr lang="en-US" dirty="0"/>
              <a:t>) </a:t>
            </a:r>
            <a:r>
              <a:rPr lang="en-US" dirty="0" err="1"/>
              <a:t>temperatur</a:t>
            </a:r>
            <a:endParaRPr lang="en-US" dirty="0"/>
          </a:p>
          <a:p>
            <a:r>
              <a:rPr lang="en-US" dirty="0"/>
              <a:t>NF-&gt; grid frequency fluctuates around 50 Hz in a +/- 20 </a:t>
            </a:r>
            <a:r>
              <a:rPr lang="en-US" dirty="0" err="1"/>
              <a:t>mHz</a:t>
            </a:r>
            <a:r>
              <a:rPr lang="en-US" dirty="0"/>
              <a:t> wide corridor</a:t>
            </a:r>
          </a:p>
          <a:p>
            <a:r>
              <a:rPr lang="en-US" dirty="0" err="1"/>
              <a:t>Ot</a:t>
            </a:r>
            <a:r>
              <a:rPr lang="en-US" dirty="0"/>
              <a:t> -&gt; outdoor temp</a:t>
            </a:r>
          </a:p>
          <a:p>
            <a:r>
              <a:rPr lang="en-US" dirty="0" err="1"/>
              <a:t>Rbt</a:t>
            </a:r>
            <a:r>
              <a:rPr lang="en-US" dirty="0"/>
              <a:t> -&gt; Rotor bearing </a:t>
            </a:r>
            <a:r>
              <a:rPr lang="en-US" dirty="0" err="1"/>
              <a:t>temperatur</a:t>
            </a:r>
            <a:r>
              <a:rPr lang="en-US" dirty="0"/>
              <a:t> (lager)</a:t>
            </a:r>
          </a:p>
          <a:p>
            <a:r>
              <a:rPr lang="en-US" dirty="0"/>
              <a:t>Rs -&gt; rotor speed</a:t>
            </a:r>
          </a:p>
          <a:p>
            <a:r>
              <a:rPr lang="en-US" dirty="0"/>
              <a:t>Rt -&gt; hub temp, component that connects the blades to the main shaft  </a:t>
            </a:r>
          </a:p>
          <a:p>
            <a:r>
              <a:rPr lang="en-US" dirty="0" err="1"/>
              <a:t>Va</a:t>
            </a:r>
            <a:r>
              <a:rPr lang="en-US" dirty="0"/>
              <a:t> -&gt; vane position, wind vane on the nacelle</a:t>
            </a:r>
          </a:p>
          <a:p>
            <a:r>
              <a:rPr lang="en-US" dirty="0" err="1"/>
              <a:t>Ws</a:t>
            </a:r>
            <a:r>
              <a:rPr lang="en-US" dirty="0"/>
              <a:t> -&gt; wind speed</a:t>
            </a:r>
          </a:p>
          <a:p>
            <a:r>
              <a:rPr lang="en-US" dirty="0" err="1"/>
              <a:t>Yt</a:t>
            </a:r>
            <a:r>
              <a:rPr lang="en-US" dirty="0"/>
              <a:t> -&gt; nacelle temperature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01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22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pitch angle (BA) -&gt; The pitch angle is the angle the blades of the wind turbine have.</a:t>
            </a:r>
          </a:p>
          <a:p>
            <a:r>
              <a:rPr lang="en-US" dirty="0"/>
              <a:t>- the hub temperature (Rt) -&gt; Hub temperature describes the temperature of the hub. </a:t>
            </a:r>
          </a:p>
          <a:p>
            <a:r>
              <a:rPr lang="en-US" dirty="0"/>
              <a:t>The hub is the component that holds the blades and connects them to the main shaft.</a:t>
            </a:r>
          </a:p>
          <a:p>
            <a:r>
              <a:rPr lang="en-US" dirty="0"/>
              <a:t>- the nacelle temperature (</a:t>
            </a:r>
            <a:r>
              <a:rPr lang="en-US" dirty="0" err="1"/>
              <a:t>Yt</a:t>
            </a:r>
            <a:r>
              <a:rPr lang="en-US" dirty="0"/>
              <a:t>) -&gt; The nacelle temperature tells the temperature of the nacelle, which is the</a:t>
            </a:r>
          </a:p>
          <a:p>
            <a:r>
              <a:rPr lang="en-US" dirty="0"/>
              <a:t>housing on top of the main shaft.</a:t>
            </a:r>
          </a:p>
          <a:p>
            <a:r>
              <a:rPr lang="en-US" dirty="0"/>
              <a:t>- 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- 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The wind speed and the outdoor temperature are self-explanatory</a:t>
            </a:r>
          </a:p>
          <a:p>
            <a:endParaRPr lang="en-US" dirty="0"/>
          </a:p>
          <a:p>
            <a:r>
              <a:rPr lang="en-US" dirty="0"/>
              <a:t>-&gt; Not really </a:t>
            </a:r>
            <a:r>
              <a:rPr lang="en-US" dirty="0" err="1"/>
              <a:t>surprising,wind</a:t>
            </a:r>
            <a:r>
              <a:rPr lang="en-US" dirty="0"/>
              <a:t> speed and temperature,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6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23</a:t>
            </a:r>
          </a:p>
          <a:p>
            <a:r>
              <a:rPr lang="en-US" dirty="0"/>
              <a:t>- So we use these features for the </a:t>
            </a:r>
            <a:r>
              <a:rPr lang="en-US" dirty="0" err="1"/>
              <a:t>Mult</a:t>
            </a:r>
            <a:r>
              <a:rPr lang="en-US" dirty="0"/>
              <a:t> Lin Reg model and the SVR model with a 80:20 spilt for training and test data. </a:t>
            </a:r>
          </a:p>
          <a:p>
            <a:r>
              <a:rPr lang="en-US" dirty="0"/>
              <a:t>- For our SVR model as seen before we can determine the margin for the epsilon tube and the penalty parameter Xi and the kernel</a:t>
            </a:r>
          </a:p>
          <a:p>
            <a:r>
              <a:rPr lang="en-US" dirty="0"/>
              <a:t>- Here is a selection what I tried and what did look good.</a:t>
            </a:r>
          </a:p>
          <a:p>
            <a:r>
              <a:rPr lang="en-US" dirty="0"/>
              <a:t>- Same evaluation scores here as well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34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what am I going to talk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Contents</a:t>
            </a:r>
          </a:p>
          <a:p>
            <a:r>
              <a:rPr lang="en-US" dirty="0"/>
              <a:t>- 01 Introduction -&gt; little bit of Motivation </a:t>
            </a:r>
          </a:p>
          <a:p>
            <a:r>
              <a:rPr lang="en-US" dirty="0"/>
              <a:t>- 02 Research Question -&gt; main goal of the thesis, what is about</a:t>
            </a:r>
          </a:p>
          <a:p>
            <a:r>
              <a:rPr lang="en-US" dirty="0"/>
              <a:t>- 03 Approach -&gt; theoretical approach and practical approach, so like the methods and the coding or model building</a:t>
            </a:r>
          </a:p>
          <a:p>
            <a:r>
              <a:rPr lang="en-US" dirty="0"/>
              <a:t>- 04 Results -&gt; my results</a:t>
            </a:r>
          </a:p>
          <a:p>
            <a:r>
              <a:rPr lang="en-US" dirty="0"/>
              <a:t>- 05 Conclusion -&gt; conclusion and discussion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50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24</a:t>
            </a:r>
          </a:p>
          <a:p>
            <a:r>
              <a:rPr lang="en-US" dirty="0"/>
              <a:t>- finally some results and something maybe more interesting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13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25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Shapley values for our </a:t>
            </a:r>
            <a:r>
              <a:rPr lang="en-US" dirty="0" err="1"/>
              <a:t>Mult</a:t>
            </a:r>
            <a:r>
              <a:rPr lang="en-US" dirty="0"/>
              <a:t> Lin reg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try to explain what </a:t>
            </a:r>
            <a:r>
              <a:rPr lang="en-US" dirty="0" err="1"/>
              <a:t>frature</a:t>
            </a:r>
            <a:r>
              <a:rPr lang="en-US" dirty="0"/>
              <a:t> is more important for our different models</a:t>
            </a:r>
          </a:p>
          <a:p>
            <a:r>
              <a:rPr lang="en-US" dirty="0"/>
              <a:t>- The wind speed feature is approximately twice as important as every other feature</a:t>
            </a:r>
          </a:p>
          <a:p>
            <a:r>
              <a:rPr lang="en-US" dirty="0"/>
              <a:t>combined. The outdoor temperature is the least significant value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8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26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Shapley values for our SVR</a:t>
            </a:r>
          </a:p>
          <a:p>
            <a:r>
              <a:rPr lang="en-US" dirty="0"/>
              <a:t>- We notice that not much has changed compared to the </a:t>
            </a:r>
            <a:r>
              <a:rPr lang="en-US" dirty="0" err="1"/>
              <a:t>Mult</a:t>
            </a:r>
            <a:r>
              <a:rPr lang="en-US" dirty="0"/>
              <a:t> Lin Reg model. The wind speed</a:t>
            </a:r>
          </a:p>
          <a:p>
            <a:r>
              <a:rPr lang="en-US" dirty="0"/>
              <a:t>feature is approximately twice as important as every other feature combined </a:t>
            </a:r>
            <a:r>
              <a:rPr lang="en-US" dirty="0" err="1"/>
              <a:t>stil</a:t>
            </a:r>
            <a:r>
              <a:rPr lang="en-US" dirty="0"/>
              <a:t>. </a:t>
            </a:r>
          </a:p>
          <a:p>
            <a:r>
              <a:rPr lang="en-US" dirty="0"/>
              <a:t>- The outdoor temperature is more important for the SVR model than the Multiple Linear</a:t>
            </a:r>
          </a:p>
          <a:p>
            <a:r>
              <a:rPr lang="en-US" dirty="0"/>
              <a:t>Regression model. </a:t>
            </a:r>
          </a:p>
          <a:p>
            <a:r>
              <a:rPr lang="en-US" dirty="0"/>
              <a:t>- The hub temperature is the least significant here. </a:t>
            </a:r>
          </a:p>
          <a:p>
            <a:r>
              <a:rPr lang="en-US" dirty="0"/>
              <a:t>- Overall we can see that both models use the same features with kind of the same Shapley Value</a:t>
            </a:r>
          </a:p>
          <a:p>
            <a:r>
              <a:rPr lang="en-US" dirty="0"/>
              <a:t>distribution. Only the less essential features have changed.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90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27</a:t>
            </a:r>
          </a:p>
          <a:p>
            <a:r>
              <a:rPr lang="en-US" dirty="0"/>
              <a:t>- as mentioned before used a train test </a:t>
            </a:r>
            <a:r>
              <a:rPr lang="en-US" dirty="0" err="1"/>
              <a:t>splitof</a:t>
            </a:r>
            <a:r>
              <a:rPr lang="en-US" dirty="0"/>
              <a:t> 80:20 so we have the test </a:t>
            </a:r>
          </a:p>
          <a:p>
            <a:r>
              <a:rPr lang="en-US" dirty="0"/>
              <a:t>dataset and can plot the real data and the predicted data on a timeline.</a:t>
            </a:r>
          </a:p>
          <a:p>
            <a:r>
              <a:rPr lang="en-US" dirty="0"/>
              <a:t>Real dataset in orange</a:t>
            </a:r>
          </a:p>
          <a:p>
            <a:r>
              <a:rPr lang="en-US" dirty="0"/>
              <a:t>Blue lines are from the multiple Linear Regression data</a:t>
            </a:r>
          </a:p>
          <a:p>
            <a:r>
              <a:rPr lang="en-US" dirty="0"/>
              <a:t>Green is the SVR model</a:t>
            </a:r>
          </a:p>
          <a:p>
            <a:r>
              <a:rPr lang="en-US" dirty="0"/>
              <a:t>- on the left y axis we have </a:t>
            </a:r>
            <a:r>
              <a:rPr lang="en-US" dirty="0" err="1"/>
              <a:t>Windpower</a:t>
            </a:r>
            <a:r>
              <a:rPr lang="en-US" dirty="0"/>
              <a:t> in watt-hour and on the x axis a timeline </a:t>
            </a:r>
          </a:p>
          <a:p>
            <a:r>
              <a:rPr lang="en-US" dirty="0"/>
              <a:t>The green and the orange functions are more close to each other.</a:t>
            </a:r>
          </a:p>
          <a:p>
            <a:r>
              <a:rPr lang="en-US" dirty="0"/>
              <a:t>- As we can see some spikes and lows are not quiet reached. A more narrow comparison in the next slides with evaluation 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03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Slide 28</a:t>
            </a:r>
          </a:p>
          <a:p>
            <a:r>
              <a:rPr lang="de-DE" dirty="0"/>
              <a:t>-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with pur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.</a:t>
            </a:r>
          </a:p>
          <a:p>
            <a:r>
              <a:rPr lang="de-DE" dirty="0"/>
              <a:t>MAE	MultLin: 133.29  	SVR: 39.58   SVR 3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closer</a:t>
            </a:r>
            <a:endParaRPr lang="de-DE" dirty="0"/>
          </a:p>
          <a:p>
            <a:r>
              <a:rPr lang="de-DE" dirty="0"/>
              <a:t>RMSE 	MultLin:  188.86 	SVR:60.87    Same </a:t>
            </a:r>
            <a:r>
              <a:rPr lang="de-DE" dirty="0" err="1"/>
              <a:t>as</a:t>
            </a:r>
            <a:r>
              <a:rPr lang="de-DE" dirty="0"/>
              <a:t> MAE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expected</a:t>
            </a:r>
            <a:endParaRPr lang="de-DE" dirty="0"/>
          </a:p>
          <a:p>
            <a:r>
              <a:rPr lang="de-DE" dirty="0"/>
              <a:t>R2 	MultLin:  0.829 	SVR:0.982    R2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SVR</a:t>
            </a:r>
          </a:p>
          <a:p>
            <a:r>
              <a:rPr lang="de-DE" dirty="0"/>
              <a:t>CRPS 	MultLin:  174.04 	SVR:122.19   CRPS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confirms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cores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558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29</a:t>
            </a:r>
          </a:p>
          <a:p>
            <a:r>
              <a:rPr lang="en-US" dirty="0"/>
              <a:t>- to come to an 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3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30</a:t>
            </a:r>
          </a:p>
          <a:p>
            <a:r>
              <a:rPr lang="en-US" dirty="0"/>
              <a:t>- what did the thesis consist of</a:t>
            </a:r>
          </a:p>
          <a:p>
            <a:r>
              <a:rPr lang="en-US" dirty="0"/>
              <a:t>- data processing	</a:t>
            </a:r>
          </a:p>
          <a:p>
            <a:r>
              <a:rPr lang="en-US" dirty="0"/>
              <a:t>- parameter selection</a:t>
            </a:r>
          </a:p>
          <a:p>
            <a:r>
              <a:rPr lang="en-US" dirty="0"/>
              <a:t>- modeling a Multiple Linear Regression model</a:t>
            </a:r>
          </a:p>
          <a:p>
            <a:r>
              <a:rPr lang="en-US" dirty="0"/>
              <a:t>- modeling a Support Vector Regression model</a:t>
            </a:r>
          </a:p>
          <a:p>
            <a:r>
              <a:rPr lang="en-US" dirty="0"/>
              <a:t>- evaluating and comparing the different models and come to an 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72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32</a:t>
            </a:r>
          </a:p>
          <a:p>
            <a:r>
              <a:rPr lang="en-US" dirty="0"/>
              <a:t>And yeah </a:t>
            </a:r>
            <a:r>
              <a:rPr lang="en-US" dirty="0" err="1"/>
              <a:t>thats</a:t>
            </a:r>
            <a:r>
              <a:rPr lang="en-US" dirty="0"/>
              <a:t> basically it.</a:t>
            </a:r>
          </a:p>
          <a:p>
            <a:r>
              <a:rPr lang="en-US" dirty="0"/>
              <a:t>Thank you for your interest and attention</a:t>
            </a:r>
          </a:p>
          <a:p>
            <a:r>
              <a:rPr lang="en-US" dirty="0"/>
              <a:t>Any questions?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8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  <a:p>
            <a:r>
              <a:rPr lang="en-US" dirty="0"/>
              <a:t>- Introduction</a:t>
            </a:r>
          </a:p>
          <a:p>
            <a:r>
              <a:rPr lang="en-US" dirty="0"/>
              <a:t>Why bother with wind power forecasting at all?</a:t>
            </a:r>
          </a:p>
          <a:p>
            <a:r>
              <a:rPr lang="en-US" dirty="0"/>
              <a:t>-&gt; to plan and operate a wind power farm you need to at least have a plan what wind power you can expect</a:t>
            </a:r>
          </a:p>
          <a:p>
            <a:r>
              <a:rPr lang="en-US" dirty="0"/>
              <a:t>-&gt; Recent years big shift to renewable energy sources and </a:t>
            </a:r>
          </a:p>
          <a:p>
            <a:r>
              <a:rPr lang="en-US" dirty="0"/>
              <a:t>-&gt; cope with the shortage of traditional fossil energy and the environmental pollution</a:t>
            </a:r>
          </a:p>
          <a:p>
            <a:r>
              <a:rPr lang="en-US" dirty="0"/>
              <a:t>-&gt; consequently successful integration of large amounts of wind power into the electricity supply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  <a:p>
            <a:r>
              <a:rPr lang="en-US" dirty="0"/>
              <a:t>-&gt; research question, what have </a:t>
            </a:r>
            <a:r>
              <a:rPr lang="en-US" dirty="0" err="1"/>
              <a:t>i</a:t>
            </a:r>
            <a:r>
              <a:rPr lang="en-US" dirty="0"/>
              <a:t> done the last 4 months?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36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  <a:p>
            <a:r>
              <a:rPr lang="en-US" dirty="0"/>
              <a:t>-&gt; How to make a wind power forecasting model?</a:t>
            </a:r>
          </a:p>
          <a:p>
            <a:r>
              <a:rPr lang="en-US" dirty="0"/>
              <a:t>What is a good approach? In my thesis I am looking at</a:t>
            </a:r>
          </a:p>
          <a:p>
            <a:r>
              <a:rPr lang="en-US" dirty="0"/>
              <a:t>- Multiple Linear Regression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Vector Regression </a:t>
            </a:r>
          </a:p>
          <a:p>
            <a:pPr marL="0" indent="0">
              <a:buFontTx/>
              <a:buNone/>
            </a:pPr>
            <a:r>
              <a:rPr lang="en-US" dirty="0"/>
              <a:t>But I briefly talk about what else there is</a:t>
            </a:r>
          </a:p>
          <a:p>
            <a:r>
              <a:rPr lang="en-US" dirty="0"/>
              <a:t>Which model works better with the dataset? Can we use these models to make a </a:t>
            </a:r>
            <a:r>
              <a:rPr lang="en-US" dirty="0" err="1"/>
              <a:t>windpower</a:t>
            </a:r>
            <a:r>
              <a:rPr lang="en-US" dirty="0"/>
              <a:t> forecast? </a:t>
            </a:r>
          </a:p>
          <a:p>
            <a:r>
              <a:rPr lang="en-US" dirty="0"/>
              <a:t>- I build 2 diff models and used some evaluation scores and evaluated and compared the different models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3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  <a:p>
            <a:r>
              <a:rPr lang="en-US" dirty="0"/>
              <a:t>Some </a:t>
            </a:r>
            <a:r>
              <a:rPr lang="en-US" dirty="0" err="1"/>
              <a:t>realted</a:t>
            </a:r>
            <a:r>
              <a:rPr lang="en-US" dirty="0"/>
              <a:t> work, other papers and literature and reviews</a:t>
            </a:r>
          </a:p>
          <a:p>
            <a:r>
              <a:rPr lang="en-US" dirty="0"/>
              <a:t>Some recent </a:t>
            </a:r>
            <a:r>
              <a:rPr lang="en-US" dirty="0" err="1"/>
              <a:t>revirews</a:t>
            </a:r>
            <a:endParaRPr lang="en-US" dirty="0"/>
          </a:p>
          <a:p>
            <a:r>
              <a:rPr lang="en-US" dirty="0" err="1"/>
              <a:t>Tawn</a:t>
            </a:r>
            <a:r>
              <a:rPr lang="en-US" dirty="0"/>
              <a:t> et al (2022)</a:t>
            </a:r>
          </a:p>
          <a:p>
            <a:r>
              <a:rPr lang="en-US" dirty="0"/>
              <a:t>Tian et all (2021)</a:t>
            </a:r>
          </a:p>
          <a:p>
            <a:r>
              <a:rPr lang="en-US" dirty="0"/>
              <a:t>A little less recent</a:t>
            </a:r>
          </a:p>
          <a:p>
            <a:r>
              <a:rPr lang="en-US" dirty="0"/>
              <a:t>Wang et al (2011)</a:t>
            </a:r>
          </a:p>
          <a:p>
            <a:r>
              <a:rPr lang="en-US" dirty="0"/>
              <a:t>-&gt; but generally a lot of papers and articles about the topic. therefore reviews work quite well for an overview for 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9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  <a:p>
            <a:r>
              <a:rPr lang="en-US" dirty="0"/>
              <a:t>-&gt; approach</a:t>
            </a:r>
          </a:p>
          <a:p>
            <a:r>
              <a:rPr lang="en-US" dirty="0"/>
              <a:t>As said </a:t>
            </a:r>
            <a:r>
              <a:rPr lang="en-US" dirty="0" err="1"/>
              <a:t>beforea</a:t>
            </a:r>
            <a:r>
              <a:rPr lang="en-US" dirty="0"/>
              <a:t> supervised machine learning approach</a:t>
            </a:r>
          </a:p>
          <a:p>
            <a:r>
              <a:rPr lang="en-US" dirty="0"/>
              <a:t>-&gt; Multiple Linear Regression </a:t>
            </a:r>
          </a:p>
          <a:p>
            <a:r>
              <a:rPr lang="en-US" dirty="0"/>
              <a:t>-&gt; Support Vector Regression </a:t>
            </a:r>
          </a:p>
          <a:p>
            <a:r>
              <a:rPr lang="en-US" dirty="0"/>
              <a:t>- First I talk a little bit about the theory part and then what I did in practice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0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  <a:p>
            <a:r>
              <a:rPr lang="en-US" dirty="0"/>
              <a:t>- What is Multiple Linear Regression</a:t>
            </a:r>
          </a:p>
          <a:p>
            <a:r>
              <a:rPr lang="en-US" dirty="0"/>
              <a:t>- What is Support Vector Regression</a:t>
            </a:r>
          </a:p>
          <a:p>
            <a:r>
              <a:rPr lang="en-US" dirty="0"/>
              <a:t>- What is an Evaluation Score or what do I use to evaluate my models and compare 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for Lin Reg, classical example (Boston housing prices)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see the curve for our Lin Reg. As we can see the data points we minimize the range between the curve and all the datapoints</a:t>
            </a:r>
          </a:p>
          <a:p>
            <a:r>
              <a:rPr lang="en-US" dirty="0"/>
              <a:t>we have the number of rooms and predict the housing price -&gt; 8 rooms like 40.000 dollar</a:t>
            </a:r>
          </a:p>
          <a:p>
            <a:r>
              <a:rPr lang="en-US" dirty="0"/>
              <a:t>- Here is just one independent variable (rooms) to predict the housing price, but we can choose more </a:t>
            </a:r>
            <a:r>
              <a:rPr lang="en-US" dirty="0" err="1"/>
              <a:t>thanone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5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C06C9-E93E-78E3-231B-BDDA4D18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EFABE-CA57-8081-A7BF-3C95F504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16D43-56D0-62DC-69C4-C27B5563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43133-CCD8-0805-66B0-92704D4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802B7-2A10-51FD-B9CA-4A90B6A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95CE3-5D1B-148A-28D7-E9C838AC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71D0B-A1DA-F699-C18E-18A4BA4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C0B8C-18BF-7481-B69A-746CA9B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7B564-A754-7322-E7C1-BCDFF009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E716C-E43C-C8CC-2546-F250CE4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6429C-A7AE-055F-08A8-E38A2305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25698-B622-6153-DA8B-614D02E1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8E7AD-EBD5-3D89-1484-980AF231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0C047-59AE-AE09-156B-A0D4EE3E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0F266-16B0-634C-3D63-52D06D6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7575-4943-C95B-5A09-4CB9F8BB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F7F96-ADD2-7668-EE51-1795B3CC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1762B-58E8-2FDA-F7CB-C4E8520A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6D8BC-4CE4-6A53-A4CC-EB3C73F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1B154-F8A1-3F65-3269-659395E0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8211A-3A74-E62C-3953-1C92DF60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29A79-4DA7-4EDD-3EC2-A1B45755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79788-E302-142C-087D-0B2E7D9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77585-163F-5C13-E4D6-CB56BA0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95B3B-2C35-BCEE-5C22-AC9C109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AC90A-53EA-0EF5-A290-6A9474F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27A20-E7CC-E78B-583F-99815E8E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F9E831-5D8D-BBBF-D74B-7603190F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81B22-5E46-DF29-51EF-CB91A34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0B677-099F-C5D4-A760-AA74BE8A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C2362-FECF-BA38-A6C5-1751F99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72590-4B14-0359-B4F0-0E8E1028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2A22B-BDDE-2E11-01CE-5C31869E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2637A8-B329-EB73-066A-BF939E43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387CB1-1737-93EB-B6BE-4896DF9F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F7B94B-4728-8439-C44E-552F79081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58AE29-DC4C-56DE-C926-8403DCA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89B023-FA2B-4875-89A8-399310D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7158A-A008-DDDF-95B9-1B391DD5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F21F-D6EA-B444-C0CA-C799E32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D398E5-5049-17C4-819A-29C9F56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47B84-9CE9-3CBA-26F3-75306752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6D5D4-3168-F82F-5015-3B4EB38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E5725A-5CA9-FA40-5BB8-78010381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5DCE72-2136-1CC6-FF05-62B3A95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6BD6D1-9D6A-9B17-4669-BE2E648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880FA-BAC4-9447-ED5E-9A2FBC65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939EA-CE26-A73F-3F0E-EBF2D841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2DEAF-2ECC-758D-EC90-DA9B6C28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C8D4B-AF23-0816-5831-A857FB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F3CEA-A271-9139-33C2-818DF742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C850F-D581-1B05-2C07-0E0B8BA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FBA7D-27DB-FC6F-7AB3-4FB2646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6DFC6F-8DE0-A669-36DC-9CE68C3A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88087E-D4FD-BCDF-5064-C106F949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0295B-6A21-2863-8469-2B60E3C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0333C-F561-FFAF-4C54-310309D0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D8F62-41D3-EC30-7E35-5F4FB67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35B09-8F55-6C37-7FC4-DDD960D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C669A-BCB2-2E72-F720-DB360B0B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2AC0E-D8C1-A3E1-C59A-7613CA1A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9F26-E0F3-0372-A637-85AD1644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1A9ED-2DA2-BE8C-6673-6360EB91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hyperlink" Target="https://opendata-renewables.engie.com/explore/dataset/01c55756-5cd6-4f60-9f63-2d771bb25a1a/informa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6D5AD-F2CD-1A85-49B0-166B8589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FFFFFF"/>
                </a:solidFill>
                <a:effectLst/>
              </a:rPr>
              <a:t>Bachelor’s Thesis Computer Science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Probabilistic Short-term Wind Power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Forecasting</a:t>
            </a:r>
            <a:endParaRPr lang="de-DE" sz="5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15FE33-B5AE-DF55-5098-898F6719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Johannes Gaus</a:t>
            </a:r>
          </a:p>
          <a:p>
            <a:pPr rtl="0"/>
            <a:r>
              <a:rPr lang="de-DE">
                <a:solidFill>
                  <a:srgbClr val="FFFFFF"/>
                </a:solidFill>
              </a:rPr>
              <a:t>18.07.2022</a:t>
            </a:r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69C84A55-B6FD-852A-42E8-4A2E5814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E905D1D-F821-B356-4EA0-42DC0763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5" y="63928"/>
            <a:ext cx="8982075" cy="65364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10</a:t>
            </a:fld>
            <a:r>
              <a:rPr lang="en-US" sz="1400" dirty="0"/>
              <a:t>/27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7044E0C-91EF-04F0-611D-0BE718240AB1}"/>
              </a:ext>
            </a:extLst>
          </p:cNvPr>
          <p:cNvCxnSpPr>
            <a:cxnSpLocks/>
          </p:cNvCxnSpPr>
          <p:nvPr/>
        </p:nvCxnSpPr>
        <p:spPr>
          <a:xfrm flipH="1">
            <a:off x="9695290" y="3104475"/>
            <a:ext cx="660386" cy="1068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837D88-BBA0-5E32-0DEB-EF7AAD04CF64}"/>
              </a:ext>
            </a:extLst>
          </p:cNvPr>
          <p:cNvCxnSpPr>
            <a:cxnSpLocks/>
          </p:cNvCxnSpPr>
          <p:nvPr/>
        </p:nvCxnSpPr>
        <p:spPr>
          <a:xfrm flipH="1" flipV="1">
            <a:off x="9468830" y="3834311"/>
            <a:ext cx="1140675" cy="27604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A90B371-87C0-7352-199C-A625020982CD}"/>
              </a:ext>
            </a:extLst>
          </p:cNvPr>
          <p:cNvCxnSpPr>
            <a:cxnSpLocks/>
          </p:cNvCxnSpPr>
          <p:nvPr/>
        </p:nvCxnSpPr>
        <p:spPr>
          <a:xfrm flipH="1">
            <a:off x="9680397" y="2162376"/>
            <a:ext cx="929108" cy="4936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90203A0-0CF6-8302-07D9-45F63E182108}"/>
              </a:ext>
            </a:extLst>
          </p:cNvPr>
          <p:cNvSpPr txBox="1"/>
          <p:nvPr/>
        </p:nvSpPr>
        <p:spPr>
          <a:xfrm>
            <a:off x="10256296" y="2854247"/>
            <a:ext cx="207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hyperplane w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CC78C3F-F1F6-A51D-975C-32FE14C6E539}"/>
              </a:ext>
            </a:extLst>
          </p:cNvPr>
          <p:cNvSpPr txBox="1"/>
          <p:nvPr/>
        </p:nvSpPr>
        <p:spPr>
          <a:xfrm>
            <a:off x="10545700" y="3942032"/>
            <a:ext cx="160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margin</a:t>
            </a:r>
            <a:r>
              <a:rPr lang="de-DE" sz="2400" b="1" dirty="0"/>
              <a:t> w-</a:t>
            </a:r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50684A1-0C7E-6724-E69F-05261D96E460}"/>
              </a:ext>
            </a:extLst>
          </p:cNvPr>
          <p:cNvSpPr txBox="1"/>
          <p:nvPr/>
        </p:nvSpPr>
        <p:spPr>
          <a:xfrm>
            <a:off x="10236887" y="1702514"/>
            <a:ext cx="191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margin</a:t>
            </a:r>
            <a:r>
              <a:rPr lang="de-DE" sz="2400" b="1" dirty="0"/>
              <a:t> w+</a:t>
            </a:r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B519888-4905-3210-614A-C385BDB68973}"/>
              </a:ext>
            </a:extLst>
          </p:cNvPr>
          <p:cNvSpPr txBox="1"/>
          <p:nvPr/>
        </p:nvSpPr>
        <p:spPr>
          <a:xfrm>
            <a:off x="7875818" y="4945574"/>
            <a:ext cx="225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slack</a:t>
            </a:r>
            <a:r>
              <a:rPr lang="de-DE" sz="2400" b="1" dirty="0"/>
              <a:t> variable </a:t>
            </a:r>
            <a:r>
              <a:rPr lang="de-DE" sz="2400" b="1" dirty="0">
                <a:sym typeface="Symbol" panose="05050102010706020507" pitchFamily="18" charset="2"/>
              </a:rPr>
              <a:t></a:t>
            </a:r>
            <a:endParaRPr lang="de-DE" sz="2400" b="1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59BAD94-97CF-013D-4DFD-6B6DE18003D2}"/>
              </a:ext>
            </a:extLst>
          </p:cNvPr>
          <p:cNvCxnSpPr>
            <a:cxnSpLocks/>
          </p:cNvCxnSpPr>
          <p:nvPr/>
        </p:nvCxnSpPr>
        <p:spPr>
          <a:xfrm>
            <a:off x="7631284" y="3183819"/>
            <a:ext cx="121079" cy="451191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8A2F49A-F566-B9A2-14D3-4C0DF8B976A8}"/>
              </a:ext>
            </a:extLst>
          </p:cNvPr>
          <p:cNvSpPr txBox="1"/>
          <p:nvPr/>
        </p:nvSpPr>
        <p:spPr>
          <a:xfrm>
            <a:off x="7627940" y="3149587"/>
            <a:ext cx="160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0E53170-D37A-B13D-19C1-1209099E5372}"/>
              </a:ext>
            </a:extLst>
          </p:cNvPr>
          <p:cNvCxnSpPr>
            <a:cxnSpLocks/>
          </p:cNvCxnSpPr>
          <p:nvPr/>
        </p:nvCxnSpPr>
        <p:spPr>
          <a:xfrm>
            <a:off x="6994201" y="4494383"/>
            <a:ext cx="217406" cy="635857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D3296C-E18D-2F0D-0E29-8D3345BE8480}"/>
              </a:ext>
            </a:extLst>
          </p:cNvPr>
          <p:cNvSpPr txBox="1"/>
          <p:nvPr/>
        </p:nvSpPr>
        <p:spPr>
          <a:xfrm>
            <a:off x="7102904" y="4555184"/>
            <a:ext cx="5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ym typeface="Symbol" panose="05050102010706020507" pitchFamily="18" charset="2"/>
              </a:rPr>
              <a:t></a:t>
            </a:r>
            <a:endParaRPr lang="de-DE" sz="28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B444118-B5E1-50C5-5288-2A7E5F741368}"/>
              </a:ext>
            </a:extLst>
          </p:cNvPr>
          <p:cNvCxnSpPr>
            <a:cxnSpLocks/>
          </p:cNvCxnSpPr>
          <p:nvPr/>
        </p:nvCxnSpPr>
        <p:spPr>
          <a:xfrm flipH="1">
            <a:off x="7324901" y="5163276"/>
            <a:ext cx="61276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1847E920-5948-2EE4-FF2E-2729226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FA127E-25C5-FD9E-43C5-B49DC0095B33}"/>
              </a:ext>
            </a:extLst>
          </p:cNvPr>
          <p:cNvSpPr txBox="1"/>
          <p:nvPr/>
        </p:nvSpPr>
        <p:spPr>
          <a:xfrm>
            <a:off x="3216704" y="6463194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2 	https://towardsdatascience.com/an-introduction-to-support-vector-regression-svr-a3ebc1672c2</a:t>
            </a:r>
          </a:p>
        </p:txBody>
      </p:sp>
    </p:spTree>
    <p:extLst>
      <p:ext uri="{BB962C8B-B14F-4D97-AF65-F5344CB8AC3E}">
        <p14:creationId xmlns:p14="http://schemas.microsoft.com/office/powerpoint/2010/main" val="60732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Kernel </a:t>
            </a:r>
            <a:r>
              <a:rPr lang="de-DE" dirty="0" err="1"/>
              <a:t>trick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11</a:t>
            </a:fld>
            <a:r>
              <a:rPr lang="en-US" sz="1400" dirty="0"/>
              <a:t>/27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21FC9A-F660-A2CA-8C55-5103E2064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0" y="1252418"/>
            <a:ext cx="8082570" cy="34424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C5C426-33D6-D86A-B0F6-D1A5FDD303FC}"/>
              </a:ext>
            </a:extLst>
          </p:cNvPr>
          <p:cNvSpPr txBox="1"/>
          <p:nvPr/>
        </p:nvSpPr>
        <p:spPr>
          <a:xfrm>
            <a:off x="4109430" y="4696235"/>
            <a:ext cx="981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3	 https://towardsdatascience.com/the-kernel-trick-c98cdbcaeb3f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603D98EE-75B3-45E9-88C0-F3FC6AC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FD4025-3E98-90A8-BF56-7867D39DD924}"/>
              </a:ext>
            </a:extLst>
          </p:cNvPr>
          <p:cNvSpPr txBox="1"/>
          <p:nvPr/>
        </p:nvSpPr>
        <p:spPr>
          <a:xfrm>
            <a:off x="156730" y="2150185"/>
            <a:ext cx="41061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- </a:t>
            </a:r>
            <a:r>
              <a:rPr lang="de-DE" sz="1600" dirty="0" err="1"/>
              <a:t>Smola</a:t>
            </a:r>
            <a:r>
              <a:rPr lang="de-DE" sz="1600" dirty="0"/>
              <a:t>, Alex J. and Bernhard </a:t>
            </a:r>
            <a:r>
              <a:rPr lang="de-DE" sz="1600" dirty="0" err="1"/>
              <a:t>Schölkopf</a:t>
            </a:r>
            <a:r>
              <a:rPr lang="de-DE" sz="1600" dirty="0"/>
              <a:t> (2004). “A </a:t>
            </a:r>
            <a:r>
              <a:rPr lang="de-DE" sz="1600" dirty="0" err="1"/>
              <a:t>tutorial</a:t>
            </a:r>
            <a:r>
              <a:rPr lang="de-DE" sz="1600" dirty="0"/>
              <a:t> on support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”. In: </a:t>
            </a:r>
            <a:r>
              <a:rPr lang="de-DE" sz="1600" dirty="0" err="1"/>
              <a:t>Statistics</a:t>
            </a:r>
            <a:r>
              <a:rPr lang="de-DE" sz="1600" dirty="0"/>
              <a:t> and Computing 14.3, </a:t>
            </a:r>
            <a:r>
              <a:rPr lang="de-DE" sz="1600" dirty="0" err="1"/>
              <a:t>doi</a:t>
            </a:r>
            <a:r>
              <a:rPr lang="de-DE" sz="1600" dirty="0"/>
              <a:t>: 10.1023/B:STCO.0000035301.49549.88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an acceptable error margin(ϵ) </a:t>
            </a:r>
          </a:p>
          <a:p>
            <a:r>
              <a:rPr lang="en-US" dirty="0"/>
              <a:t>tuning our tolerance of falling outside that acceptable error margin</a:t>
            </a:r>
          </a:p>
          <a:p>
            <a:r>
              <a:rPr lang="en-US" dirty="0"/>
              <a:t>map linear data into a higher feature space to get a better regression line for the SVR algorithm</a:t>
            </a:r>
          </a:p>
          <a:p>
            <a:pPr lvl="1"/>
            <a:r>
              <a:rPr lang="en-US" dirty="0"/>
              <a:t>RBF Kernel</a:t>
            </a:r>
          </a:p>
          <a:p>
            <a:pPr lvl="1"/>
            <a:r>
              <a:rPr lang="en-US" dirty="0"/>
              <a:t>Linear Kernel</a:t>
            </a:r>
          </a:p>
          <a:p>
            <a:pPr lvl="1"/>
            <a:r>
              <a:rPr lang="en-US" dirty="0"/>
              <a:t>Poly Kernel</a:t>
            </a:r>
          </a:p>
          <a:p>
            <a:pPr lvl="1"/>
            <a:r>
              <a:rPr lang="en-US" dirty="0"/>
              <a:t>… </a:t>
            </a: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12</a:t>
            </a:fld>
            <a:r>
              <a:rPr lang="en-US" sz="1400" dirty="0"/>
              <a:t>/27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6FC5B2-9DAA-22C8-CBC7-2190049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764A-5E59-DB19-AF5E-1D1A2CB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78B0E-5CDE-44AA-1581-A4827461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absolute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RMSE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>
                <a:effectLst/>
                <a:latin typeface="Arial" panose="020B0604020202020204" pitchFamily="34" charset="0"/>
              </a:rPr>
              <a:t>root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squared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R2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how well the data fit the regression model (the goodness of fit)</a:t>
            </a:r>
          </a:p>
          <a:p>
            <a:pPr algn="l" rtl="0"/>
            <a:r>
              <a:rPr lang="de-DE" dirty="0"/>
              <a:t>CRPS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comparison of the predicted cumulative density function and the true cumulative density function</a:t>
            </a:r>
            <a:endParaRPr lang="de-DE" dirty="0"/>
          </a:p>
          <a:p>
            <a:r>
              <a:rPr lang="de-DE" dirty="0"/>
              <a:t>Shapley Values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attempt to explain why an ML model reports the outputs that it does on an input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ED787-B801-6B2D-398B-A2F33C9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13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1CFFFE7-A88F-4DB2-F315-84C06AA58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6743A-3B24-ECF6-C198-8B8DFB9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AC27A-0D1D-712C-D820-B8D27AD3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Practical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FECDF71-DFDF-A5F7-8667-7D613E41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4832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EF8AC-D622-D4F4-FB2C-0300CDE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14</a:t>
            </a:fld>
            <a:r>
              <a:rPr lang="en-US" sz="1400" dirty="0"/>
              <a:t>/27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A9F004EA-EA3A-BD55-7860-8D7E60F31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89233"/>
              </p:ext>
            </p:extLst>
          </p:nvPr>
        </p:nvGraphicFramePr>
        <p:xfrm>
          <a:off x="822680" y="1962102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DE518A-E950-061C-9A16-164EDE71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9E1E-E54F-7165-A147-0E24C887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E54D4D-7139-63B6-8DF7-35FEFB93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65125"/>
            <a:ext cx="6442532" cy="4587082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BDCEE2-1610-3AE6-5915-1204258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15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A9E5050-8F71-29CA-3AEF-DF991E735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67095"/>
              </p:ext>
            </p:extLst>
          </p:nvPr>
        </p:nvGraphicFramePr>
        <p:xfrm>
          <a:off x="-637630" y="733804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7E3940C-199F-B580-0AF3-BE1032E20DAD}"/>
              </a:ext>
            </a:extLst>
          </p:cNvPr>
          <p:cNvSpPr txBox="1"/>
          <p:nvPr/>
        </p:nvSpPr>
        <p:spPr>
          <a:xfrm>
            <a:off x="5046435" y="4963239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4 	https://www.thewindpower.net/windfarm_en_3354_la-haute-borne.php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E0E73B-CFBA-5104-BE2D-C798FF66A5E2}"/>
              </a:ext>
            </a:extLst>
          </p:cNvPr>
          <p:cNvSpPr txBox="1"/>
          <p:nvPr/>
        </p:nvSpPr>
        <p:spPr>
          <a:xfrm>
            <a:off x="452284" y="1690688"/>
            <a:ext cx="4458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800" dirty="0"/>
              <a:t>La haute </a:t>
            </a:r>
            <a:r>
              <a:rPr lang="de-DE" sz="2800" dirty="0" err="1"/>
              <a:t>borne</a:t>
            </a:r>
            <a:r>
              <a:rPr lang="de-DE" sz="2800" dirty="0"/>
              <a:t> wind </a:t>
            </a:r>
            <a:r>
              <a:rPr lang="de-DE" sz="2800" dirty="0" err="1"/>
              <a:t>farm</a:t>
            </a:r>
            <a:r>
              <a:rPr lang="de-DE" sz="2800" dirty="0"/>
              <a:t> in France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about 150 km west of Strasbourg</a:t>
            </a:r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4 </a:t>
            </a:r>
            <a:r>
              <a:rPr lang="de-DE" sz="2800" dirty="0" err="1"/>
              <a:t>turbines</a:t>
            </a:r>
            <a:r>
              <a:rPr lang="de-DE" sz="2800" dirty="0"/>
              <a:t> 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1400" dirty="0">
                <a:hlinkClick r:id="rId9"/>
              </a:rPr>
              <a:t>https://opendata-renewables.engie.com/explore/dataset/01c55756-5cd6-4f60-9f63-2d771bb25a1a/information</a:t>
            </a:r>
            <a:endParaRPr lang="de-DE" sz="1400" dirty="0"/>
          </a:p>
          <a:p>
            <a:pPr marL="285750" indent="-285750">
              <a:buFontTx/>
              <a:buChar char="-"/>
            </a:pPr>
            <a:endParaRPr lang="de-DE" sz="28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EF4AE16-BD3F-C625-5948-258C232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5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BC69B-6A31-4B02-79B9-3D9C65F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</a:rPr>
              <a:t>tried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algorithms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sklearn</a:t>
            </a:r>
            <a:endParaRPr lang="de-DE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US" b="0" i="0" dirty="0">
                <a:effectLst/>
                <a:latin typeface="Arial" panose="020B0604020202020204" pitchFamily="34" charset="0"/>
              </a:rPr>
              <a:t>uild some models with different feature sets by hand</a:t>
            </a:r>
            <a:endParaRPr lang="de-DE" dirty="0"/>
          </a:p>
          <a:p>
            <a:r>
              <a:rPr lang="en-US" dirty="0">
                <a:latin typeface="Arial" panose="020B0604020202020204" pitchFamily="34" charset="0"/>
              </a:rPr>
              <a:t>evaluate the different features using</a:t>
            </a:r>
          </a:p>
          <a:p>
            <a:pPr lvl="1"/>
            <a:r>
              <a:rPr lang="en-US" dirty="0"/>
              <a:t>a Multiple Linear Regression model</a:t>
            </a:r>
          </a:p>
          <a:p>
            <a:pPr lvl="1"/>
            <a:r>
              <a:rPr lang="en-US" dirty="0"/>
              <a:t>MAE score, RMSE score, CRPS, and R2 score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16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E45BD56-0A9C-E6B4-08BD-F12A9DF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17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69" y="1364529"/>
            <a:ext cx="9991862" cy="479966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5A3078-61E7-299F-A750-D3A40FC01224}"/>
              </a:ext>
            </a:extLst>
          </p:cNvPr>
          <p:cNvSpPr txBox="1"/>
          <p:nvPr/>
        </p:nvSpPr>
        <p:spPr>
          <a:xfrm>
            <a:off x="10515600" y="610461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99443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18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" y="1556825"/>
            <a:ext cx="6019986" cy="289174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E7F69-CDAC-5281-0944-5298EE1E1666}"/>
              </a:ext>
            </a:extLst>
          </p:cNvPr>
          <p:cNvSpPr txBox="1"/>
          <p:nvPr/>
        </p:nvSpPr>
        <p:spPr>
          <a:xfrm>
            <a:off x="6096000" y="1556825"/>
            <a:ext cx="6114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the pitch angle (BA)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hub temperature (Rt)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nacelle temperature (</a:t>
            </a:r>
            <a:r>
              <a:rPr lang="en-US" sz="2800" dirty="0" err="1"/>
              <a:t>Yt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wind speed (</a:t>
            </a:r>
            <a:r>
              <a:rPr lang="en-US" sz="2800" dirty="0" err="1"/>
              <a:t>Ws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outdoor temperature (</a:t>
            </a:r>
            <a:r>
              <a:rPr lang="en-US" sz="2800" dirty="0" err="1"/>
              <a:t>Ot</a:t>
            </a:r>
            <a:r>
              <a:rPr lang="en-US" sz="2800" dirty="0"/>
              <a:t>)</a:t>
            </a:r>
            <a:endParaRPr lang="de-DE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825D29-39F7-2FCC-AA1B-C07E8668E5B0}"/>
              </a:ext>
            </a:extLst>
          </p:cNvPr>
          <p:cNvSpPr txBox="1"/>
          <p:nvPr/>
        </p:nvSpPr>
        <p:spPr>
          <a:xfrm>
            <a:off x="5465929" y="4355556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29523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selection and Kernel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19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4D19BC9-0456-7BA8-4656-34A8872D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92" y="2342977"/>
            <a:ext cx="5711008" cy="142970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AF4419-81C7-EDE7-E7E5-F8C69CDD1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" y="1690688"/>
            <a:ext cx="6058990" cy="36400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64F53D7-F999-ADF5-76F1-E56E1AB85A0D}"/>
              </a:ext>
            </a:extLst>
          </p:cNvPr>
          <p:cNvSpPr txBox="1"/>
          <p:nvPr/>
        </p:nvSpPr>
        <p:spPr>
          <a:xfrm>
            <a:off x="5909078" y="5330719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53E44B-4F91-F646-A08D-2EB25ACCEA03}"/>
              </a:ext>
            </a:extLst>
          </p:cNvPr>
          <p:cNvSpPr txBox="1"/>
          <p:nvPr/>
        </p:nvSpPr>
        <p:spPr>
          <a:xfrm>
            <a:off x="11587482" y="377268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04597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351D7-2529-8BC1-C808-BEE73AB2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Contents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48992F8-1E52-49DC-D7CE-E9B1FC1F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43363"/>
              </p:ext>
            </p:extLst>
          </p:nvPr>
        </p:nvGraphicFramePr>
        <p:xfrm>
          <a:off x="550861" y="1537200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3726-B217-31FE-2590-887FEA9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2/27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89AE68-1EA1-3794-C238-754CDD72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7F6484B-B644-3268-06D8-3770E343E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87960"/>
              </p:ext>
            </p:extLst>
          </p:nvPr>
        </p:nvGraphicFramePr>
        <p:xfrm>
          <a:off x="2053636" y="280933"/>
          <a:ext cx="8084728" cy="679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AF6BDB-8779-52B5-B867-E4762CDA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20</a:t>
            </a:fld>
            <a:r>
              <a:rPr lang="en-US" sz="1400" dirty="0"/>
              <a:t>/27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608B05-225D-EB76-E60E-B5387FC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95AB7-01BB-76F6-7363-7BD998CF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A893-CEE9-8A72-FB61-62FF112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F31C7C-1C96-B82F-FD3D-D076741F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21</a:t>
            </a:fld>
            <a:r>
              <a:rPr lang="en-US" sz="1400" dirty="0"/>
              <a:t>/27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6B95528-C85C-A3D6-9518-75DA1C6F4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426021"/>
              </p:ext>
            </p:extLst>
          </p:nvPr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8BB44BE-6917-86CF-3DB9-38E3CB52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A808D7-2560-C4C8-240B-5F7867F73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91" y="1834132"/>
            <a:ext cx="8050217" cy="367920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A0FDF7-481E-97C4-29FB-4C26335F05CE}"/>
              </a:ext>
            </a:extLst>
          </p:cNvPr>
          <p:cNvSpPr txBox="1"/>
          <p:nvPr/>
        </p:nvSpPr>
        <p:spPr>
          <a:xfrm>
            <a:off x="9469839" y="551333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91550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22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654B90C-F3CF-6E30-615F-D29B38B58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82" y="1834132"/>
            <a:ext cx="7939435" cy="3658516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F524D92-9390-1084-1504-F1E76C09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1064D7-DA98-4C0A-4179-29A8A2903CA3}"/>
              </a:ext>
            </a:extLst>
          </p:cNvPr>
          <p:cNvSpPr txBox="1"/>
          <p:nvPr/>
        </p:nvSpPr>
        <p:spPr>
          <a:xfrm>
            <a:off x="9469839" y="551333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139269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4" y="1322037"/>
            <a:ext cx="3733800" cy="46310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23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957735"/>
              </p:ext>
            </p:extLst>
          </p:nvPr>
        </p:nvGraphicFramePr>
        <p:xfrm>
          <a:off x="256264" y="563159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FA7BE70-A983-51C1-24F1-665C6D1C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27" y="0"/>
            <a:ext cx="8729266" cy="6356350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A1F7B10-16F9-C86F-AFFC-E078156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0C57BA-3464-3D27-1D44-1DCF230C56D3}"/>
              </a:ext>
            </a:extLst>
          </p:cNvPr>
          <p:cNvSpPr txBox="1"/>
          <p:nvPr/>
        </p:nvSpPr>
        <p:spPr>
          <a:xfrm>
            <a:off x="3314867" y="6354375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247426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24</a:t>
            </a:fld>
            <a:r>
              <a:rPr lang="en-US" sz="1400" dirty="0"/>
              <a:t>/27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73FD0B4-C85D-2F98-98E2-26C4114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1" y="1977575"/>
            <a:ext cx="10151777" cy="2814001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F193C37-B997-51C7-8D1F-24915ABF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4E18A6-C8E8-5D81-E4FC-9347D3F2BEDF}"/>
              </a:ext>
            </a:extLst>
          </p:cNvPr>
          <p:cNvSpPr txBox="1"/>
          <p:nvPr/>
        </p:nvSpPr>
        <p:spPr>
          <a:xfrm>
            <a:off x="10520717" y="4791576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367027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0B491-ECF5-B218-A05A-C1962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05 Conclusion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6C9BB70-7939-6676-D778-21B3B3BDE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2488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6C201-7A32-5EC1-1CF8-A2F6A3EA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25</a:t>
            </a:fld>
            <a:r>
              <a:rPr lang="en-US" sz="1400" dirty="0"/>
              <a:t>/27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910C84-5A06-7DF4-FDC6-0C12A76E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</a:t>
            </a:r>
          </a:p>
          <a:p>
            <a:r>
              <a:rPr lang="de-DE" dirty="0"/>
              <a:t>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7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work</a:t>
            </a:r>
          </a:p>
          <a:p>
            <a:pPr lvl="1"/>
            <a:r>
              <a:rPr lang="en-US" dirty="0"/>
              <a:t>data processing	</a:t>
            </a:r>
          </a:p>
          <a:p>
            <a:pPr lvl="1"/>
            <a:r>
              <a:rPr lang="en-US" dirty="0"/>
              <a:t>parameter selection</a:t>
            </a:r>
          </a:p>
          <a:p>
            <a:pPr lvl="1"/>
            <a:r>
              <a:rPr lang="en-US" dirty="0"/>
              <a:t>modeling a Multiple Linear Regression model</a:t>
            </a:r>
          </a:p>
          <a:p>
            <a:pPr lvl="1"/>
            <a:r>
              <a:rPr lang="en-US" dirty="0"/>
              <a:t>modeling a Support Vector Regression model</a:t>
            </a:r>
          </a:p>
          <a:p>
            <a:pPr lvl="1"/>
            <a:r>
              <a:rPr lang="en-US" dirty="0"/>
              <a:t>evaluating and comparing the different models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26</a:t>
            </a:fld>
            <a:r>
              <a:rPr lang="en-US" sz="1400" dirty="0"/>
              <a:t>/27</a:t>
            </a:r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390D01-D3F2-0435-7D50-1D3A919D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87CF6A8-BDCC-A8D1-CFA6-17E327837034}"/>
              </a:ext>
            </a:extLst>
          </p:cNvPr>
          <p:cNvSpPr txBox="1">
            <a:spLocks/>
          </p:cNvSpPr>
          <p:nvPr/>
        </p:nvSpPr>
        <p:spPr>
          <a:xfrm>
            <a:off x="838200" y="4468351"/>
            <a:ext cx="10515600" cy="17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SVR approach works better for this particular wind farm dataset</a:t>
            </a:r>
          </a:p>
          <a:p>
            <a:r>
              <a:rPr lang="en-US" dirty="0"/>
              <a:t>We assume an SVR approach generally works better for wind power prediction than a Multiple Linear Regression approach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B4D35-6092-682F-E321-CEF29C1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860C7-C127-04E2-4728-A76260F9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so much for your interest and attention</a:t>
            </a:r>
          </a:p>
          <a:p>
            <a:r>
              <a:rPr lang="en-US" dirty="0"/>
              <a:t>Any questions?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970E87-6690-4595-7FF1-E3A4671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27</a:t>
            </a:fld>
            <a:r>
              <a:rPr lang="en-US" sz="1400" dirty="0"/>
              <a:t>/27</a:t>
            </a:r>
          </a:p>
        </p:txBody>
      </p:sp>
      <p:sp>
        <p:nvSpPr>
          <p:cNvPr id="6" name="Rechteck 5" descr="Chat">
            <a:extLst>
              <a:ext uri="{FF2B5EF4-FFF2-40B4-BE49-F238E27FC236}">
                <a16:creationId xmlns:a16="http://schemas.microsoft.com/office/drawing/2014/main" id="{A19D154F-C081-ABEF-2FC7-D4AA8D75DCA2}"/>
              </a:ext>
            </a:extLst>
          </p:cNvPr>
          <p:cNvSpPr/>
          <p:nvPr/>
        </p:nvSpPr>
        <p:spPr>
          <a:xfrm>
            <a:off x="252717" y="0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982EA-9763-D345-E426-8039CAF7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4DEB-0E35-BFF1-45FA-35E29EE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925602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01 Introduction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5785D-67F0-DFF9-F0CE-DF86A6A2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6" y="2079611"/>
            <a:ext cx="8233605" cy="341442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Why bother with wind power forecasting?</a:t>
            </a:r>
          </a:p>
          <a:p>
            <a:r>
              <a:rPr lang="en-US" dirty="0"/>
              <a:t>to plan and operate a wind power farm </a:t>
            </a:r>
          </a:p>
          <a:p>
            <a:r>
              <a:rPr lang="en-US" dirty="0"/>
              <a:t>big shift to renewable energy sources </a:t>
            </a:r>
          </a:p>
          <a:p>
            <a:r>
              <a:rPr lang="en-US" dirty="0"/>
              <a:t>cope with the shortage of traditional fossil energy and the environmental pollution</a:t>
            </a:r>
          </a:p>
          <a:p>
            <a:r>
              <a:rPr lang="en-US" dirty="0"/>
              <a:t>successful integration of large amounts of wind power into the electricity supply system</a:t>
            </a:r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680CE-629F-D206-6B7F-05D59EA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3</a:t>
            </a:fld>
            <a:r>
              <a:rPr lang="en-US" sz="1400" dirty="0"/>
              <a:t>/27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0197BC7A-F7DB-2A83-BE73-308EE8D71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52874"/>
              </p:ext>
            </p:extLst>
          </p:nvPr>
        </p:nvGraphicFramePr>
        <p:xfrm>
          <a:off x="191949" y="439229"/>
          <a:ext cx="1791733" cy="124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D4EEA65-2366-74A6-105D-445A6831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C977-B8F0-0A47-0389-C13D057A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430072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02 Research Question</a:t>
            </a:r>
            <a:br>
              <a:rPr lang="de-DE" dirty="0"/>
            </a:b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87B0F-238B-DC29-63F1-A3F7667B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93915263-3C51-AAF6-7DAF-C9D1BE77B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8" r="16839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D916CC-98C5-0F52-E5C8-73B6AFC4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C56B5-8D77-0531-2CB9-6776A03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7588-AFF0-2108-EC6D-A808F5CA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wind power forecasting model?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a good approach?</a:t>
            </a:r>
          </a:p>
          <a:p>
            <a:pPr lvl="1"/>
            <a:r>
              <a:rPr lang="en-US" sz="2200" dirty="0"/>
              <a:t>Multiple Linear Regression </a:t>
            </a:r>
          </a:p>
          <a:p>
            <a:pPr lvl="1"/>
            <a:r>
              <a:rPr lang="en-US" sz="2200" dirty="0"/>
              <a:t>Support Vector Regression 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dirty="0"/>
              <a:t>Which model works better with the dataset?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5F23F-B4FA-6B4D-84DD-A5D86DFC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5</a:t>
            </a:fld>
            <a:r>
              <a:rPr lang="en-US" sz="1400" dirty="0"/>
              <a:t>/27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E29F0E2A-2D5C-CF2E-C247-617882085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304799"/>
              </p:ext>
            </p:extLst>
          </p:nvPr>
        </p:nvGraphicFramePr>
        <p:xfrm>
          <a:off x="-465159" y="634043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C92CB00-55F9-B495-53B0-37E8C124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CEA2F-5A38-00D2-7766-3CF5418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Breakdown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2A270-E827-32AC-2959-9FDB03F7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Artificial intelligence model with a </a:t>
            </a:r>
            <a:r>
              <a:rPr lang="de-DE" dirty="0" err="1">
                <a:latin typeface="Arial" panose="020B0604020202020204" pitchFamily="34" charset="0"/>
              </a:rPr>
              <a:t>supervised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approach</a:t>
            </a:r>
            <a:endParaRPr lang="de-DE" dirty="0">
              <a:latin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Multiple Linear Regression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Support Vector Regression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Tawn</a:t>
            </a:r>
            <a:r>
              <a:rPr lang="en-US" dirty="0"/>
              <a:t>, R. and J. </a:t>
            </a:r>
            <a:r>
              <a:rPr lang="en-US" dirty="0" err="1"/>
              <a:t>Browell</a:t>
            </a:r>
            <a:r>
              <a:rPr lang="en-US" dirty="0"/>
              <a:t> (2022). “A review of very short-term wind and solar power forecasting”</a:t>
            </a:r>
          </a:p>
          <a:p>
            <a:r>
              <a:rPr lang="en-US" dirty="0"/>
              <a:t>Tian, </a:t>
            </a:r>
            <a:r>
              <a:rPr lang="en-US" dirty="0" err="1"/>
              <a:t>Zhongda</a:t>
            </a:r>
            <a:r>
              <a:rPr lang="en-US" dirty="0"/>
              <a:t> (2021). “A state-of-the-art review on wind power deterministic prediction”</a:t>
            </a:r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7A9CF-4A88-2FC9-3655-8109A82C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6</a:t>
            </a:fld>
            <a:r>
              <a:rPr lang="en-US" sz="1400" dirty="0"/>
              <a:t>/27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4D8D9DA-0427-C976-CA3D-89FD88334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28953"/>
              </p:ext>
            </p:extLst>
          </p:nvPr>
        </p:nvGraphicFramePr>
        <p:xfrm>
          <a:off x="-465160" y="566574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08B8C9-8447-961E-52B2-94E59F6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36461-2C52-89EC-1253-7A79313E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5" y="1320658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03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18183-21AE-DB90-B611-FA1770C5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89C70C07-151B-3DBD-E17A-9DC19112A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1" r="12095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68E83-98F3-D85B-FCBF-E5CA840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F6A9-AF36-4BFD-38E8-37519A8B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Theoretical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4D406C8-9719-C89E-1A78-3715C2B4B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95686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C1B708-9333-4987-F946-774F505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8</a:t>
            </a:fld>
            <a:r>
              <a:rPr lang="en-US" sz="1400" dirty="0"/>
              <a:t>/27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22390EB5-8CA9-41B7-879F-791EBBCD9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28902"/>
              </p:ext>
            </p:extLst>
          </p:nvPr>
        </p:nvGraphicFramePr>
        <p:xfrm>
          <a:off x="686202" y="1715852"/>
          <a:ext cx="2985046" cy="150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6BC75A-86A1-3598-F816-FDF6261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01287" cy="2282541"/>
          </a:xfrm>
        </p:spPr>
        <p:txBody>
          <a:bodyPr/>
          <a:lstStyle/>
          <a:p>
            <a:r>
              <a:rPr lang="de-DE" dirty="0"/>
              <a:t>Multiple Linear Regression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483AA1-A9E4-90E4-783E-18CF1F61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90" y="99916"/>
            <a:ext cx="7733040" cy="5962679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9</a:t>
            </a:fld>
            <a:r>
              <a:rPr lang="en-US" sz="1400" dirty="0"/>
              <a:t>/27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916704A-9C8D-25F4-9943-4A4E2171E839}"/>
              </a:ext>
            </a:extLst>
          </p:cNvPr>
          <p:cNvSpPr txBox="1"/>
          <p:nvPr/>
        </p:nvSpPr>
        <p:spPr>
          <a:xfrm>
            <a:off x="4200790" y="6062595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1	https://towardsdatascience.com/an-introduction-to-support-vector-regression-svr-a3ebc1672c2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D6E17E6-B4C3-CE37-87EF-CF23C85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3095</Words>
  <Application>Microsoft Office PowerPoint</Application>
  <PresentationFormat>Breitbild</PresentationFormat>
  <Paragraphs>428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Bachelor’s Thesis Computer Science Probabilistic Short-term Wind Power Forecasting</vt:lpstr>
      <vt:lpstr>Contents</vt:lpstr>
      <vt:lpstr>01 Introduction </vt:lpstr>
      <vt:lpstr>02 Research Question </vt:lpstr>
      <vt:lpstr>Research Question</vt:lpstr>
      <vt:lpstr>Approach Breakdown</vt:lpstr>
      <vt:lpstr>03 Approach</vt:lpstr>
      <vt:lpstr>03 Theoretical Approach</vt:lpstr>
      <vt:lpstr>Multiple Linear Regression</vt:lpstr>
      <vt:lpstr>SVR</vt:lpstr>
      <vt:lpstr>The Kernel trick</vt:lpstr>
      <vt:lpstr>Support Vector Regression</vt:lpstr>
      <vt:lpstr>Evaluation Scores</vt:lpstr>
      <vt:lpstr>03 Practical Approach</vt:lpstr>
      <vt:lpstr>dataset</vt:lpstr>
      <vt:lpstr>Feature Selection</vt:lpstr>
      <vt:lpstr>Feature Selection</vt:lpstr>
      <vt:lpstr>Feature Selection</vt:lpstr>
      <vt:lpstr>Parameter selection and Kernel selection</vt:lpstr>
      <vt:lpstr>PowerPoint-Präsentation</vt:lpstr>
      <vt:lpstr>Multiple Linear Regression model</vt:lpstr>
      <vt:lpstr>Support Vector Regression model</vt:lpstr>
      <vt:lpstr>Comparison</vt:lpstr>
      <vt:lpstr>Comparison</vt:lpstr>
      <vt:lpstr>05 Conclusion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Bachelor’s Thesis Computer Science Probabilistic Short-term Wind Power Forecasting</dc:title>
  <dc:creator>Johannes Gaus</dc:creator>
  <cp:lastModifiedBy>Johannes Gaus</cp:lastModifiedBy>
  <cp:revision>20</cp:revision>
  <dcterms:created xsi:type="dcterms:W3CDTF">2022-06-18T13:27:26Z</dcterms:created>
  <dcterms:modified xsi:type="dcterms:W3CDTF">2022-07-18T09:15:05Z</dcterms:modified>
</cp:coreProperties>
</file>