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2399288" cy="43200638"/>
  <p:notesSz cx="20562888" cy="285940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Lucida Sans Unicode" panose="020B0602030504020204" pitchFamily="34" charset="0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9D9A"/>
    <a:srgbClr val="2CC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4660"/>
  </p:normalViewPr>
  <p:slideViewPr>
    <p:cSldViewPr>
      <p:cViewPr>
        <p:scale>
          <a:sx n="25" d="100"/>
          <a:sy n="25" d="100"/>
        </p:scale>
        <p:origin x="1590" y="-276"/>
      </p:cViewPr>
      <p:guideLst>
        <p:guide orient="horz" pos="288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20562888" cy="28594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1" name="AutoShape 2"/>
          <p:cNvSpPr>
            <a:spLocks noChangeArrowheads="1"/>
          </p:cNvSpPr>
          <p:nvPr/>
        </p:nvSpPr>
        <p:spPr bwMode="auto">
          <a:xfrm>
            <a:off x="0" y="0"/>
            <a:ext cx="20562888" cy="28594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2" name="AutoShape 3"/>
          <p:cNvSpPr>
            <a:spLocks noChangeArrowheads="1"/>
          </p:cNvSpPr>
          <p:nvPr/>
        </p:nvSpPr>
        <p:spPr bwMode="auto">
          <a:xfrm>
            <a:off x="0" y="0"/>
            <a:ext cx="20562888" cy="28594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3" name="AutoShape 4"/>
          <p:cNvSpPr>
            <a:spLocks noChangeArrowheads="1"/>
          </p:cNvSpPr>
          <p:nvPr/>
        </p:nvSpPr>
        <p:spPr bwMode="auto">
          <a:xfrm>
            <a:off x="0" y="0"/>
            <a:ext cx="20562888" cy="28594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4" name="AutoShape 5"/>
          <p:cNvSpPr>
            <a:spLocks noChangeArrowheads="1"/>
          </p:cNvSpPr>
          <p:nvPr/>
        </p:nvSpPr>
        <p:spPr bwMode="auto">
          <a:xfrm>
            <a:off x="0" y="0"/>
            <a:ext cx="20562888" cy="2859405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5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259513" y="2173288"/>
            <a:ext cx="8034337" cy="1071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2055813" y="13582650"/>
            <a:ext cx="16441737" cy="12858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1298324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30106" y="13420305"/>
            <a:ext cx="27539077" cy="925939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60211" y="24480786"/>
            <a:ext cx="22678867" cy="11039316"/>
          </a:xfrm>
        </p:spPr>
        <p:txBody>
          <a:bodyPr/>
          <a:lstStyle>
            <a:lvl1pPr marL="0" indent="0" algn="ctr">
              <a:buNone/>
              <a:defRPr/>
            </a:lvl1pPr>
            <a:lvl2pPr marL="609539" indent="0" algn="ctr">
              <a:buNone/>
              <a:defRPr/>
            </a:lvl2pPr>
            <a:lvl3pPr marL="1219078" indent="0" algn="ctr">
              <a:buNone/>
              <a:defRPr/>
            </a:lvl3pPr>
            <a:lvl4pPr marL="1828617" indent="0" algn="ctr">
              <a:buNone/>
              <a:defRPr/>
            </a:lvl4pPr>
            <a:lvl5pPr marL="2438156" indent="0" algn="ctr">
              <a:buNone/>
              <a:defRPr/>
            </a:lvl5pPr>
            <a:lvl6pPr marL="3047695" indent="0" algn="ctr">
              <a:buNone/>
              <a:defRPr/>
            </a:lvl6pPr>
            <a:lvl7pPr marL="3657234" indent="0" algn="ctr">
              <a:buNone/>
              <a:defRPr/>
            </a:lvl7pPr>
            <a:lvl8pPr marL="4266773" indent="0" algn="ctr">
              <a:buNone/>
              <a:defRPr/>
            </a:lvl8pPr>
            <a:lvl9pPr marL="4876312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81C4F-F976-4916-A243-0DA71F8B6CE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5124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14EAEA-D12A-4D7E-9038-750F8DE428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2803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078858" y="3839210"/>
            <a:ext cx="6882388" cy="3455077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430107" y="3839210"/>
            <a:ext cx="20496374" cy="3455077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6C910-EBB7-4688-9A97-E19F0874675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358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42EB4E-7D30-4168-965C-E96E3620CF8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0930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58674" y="27761258"/>
            <a:ext cx="27540665" cy="8580021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558674" y="18309267"/>
            <a:ext cx="27540665" cy="9451991"/>
          </a:xfrm>
        </p:spPr>
        <p:txBody>
          <a:bodyPr anchor="b"/>
          <a:lstStyle>
            <a:lvl1pPr marL="0" indent="0">
              <a:buNone/>
              <a:defRPr sz="2666"/>
            </a:lvl1pPr>
            <a:lvl2pPr marL="609539" indent="0">
              <a:buNone/>
              <a:defRPr sz="2400"/>
            </a:lvl2pPr>
            <a:lvl3pPr marL="1219078" indent="0">
              <a:buNone/>
              <a:defRPr sz="2133"/>
            </a:lvl3pPr>
            <a:lvl4pPr marL="1828617" indent="0">
              <a:buNone/>
              <a:defRPr sz="1866"/>
            </a:lvl4pPr>
            <a:lvl5pPr marL="2438156" indent="0">
              <a:buNone/>
              <a:defRPr sz="1866"/>
            </a:lvl5pPr>
            <a:lvl6pPr marL="3047695" indent="0">
              <a:buNone/>
              <a:defRPr sz="1866"/>
            </a:lvl6pPr>
            <a:lvl7pPr marL="3657234" indent="0">
              <a:buNone/>
              <a:defRPr sz="1866"/>
            </a:lvl7pPr>
            <a:lvl8pPr marL="4266773" indent="0">
              <a:buNone/>
              <a:defRPr sz="1866"/>
            </a:lvl8pPr>
            <a:lvl9pPr marL="4876312" indent="0">
              <a:buNone/>
              <a:defRPr sz="1866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218CF-780F-412D-B409-58ED04144EB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4326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430106" y="12480609"/>
            <a:ext cx="13688588" cy="2590937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71072" y="12480609"/>
            <a:ext cx="13690175" cy="2590937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6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D7F696-4FC7-4C30-B152-6263D910F23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45527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600" y="1729128"/>
            <a:ext cx="29158089" cy="7200106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0600" y="9669985"/>
            <a:ext cx="14313971" cy="40296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20600" y="13699675"/>
            <a:ext cx="14313971" cy="24891372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58370" y="9669985"/>
            <a:ext cx="14320320" cy="402968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58370" y="13699675"/>
            <a:ext cx="14320320" cy="24891372"/>
          </a:xfrm>
        </p:spPr>
        <p:txBody>
          <a:bodyPr/>
          <a:lstStyle>
            <a:lvl1pPr>
              <a:defRPr sz="3200"/>
            </a:lvl1pPr>
            <a:lvl2pPr>
              <a:defRPr sz="2666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E642B-B7C3-4CDF-A053-E6B66F40F3C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1150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310FD-7019-455E-80BD-80D2336F77E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089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EA7E1-0178-4815-9AAA-D4E4470D484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825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600" y="1720661"/>
            <a:ext cx="10658495" cy="7318627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667977" y="1720662"/>
            <a:ext cx="18110713" cy="36870385"/>
          </a:xfrm>
        </p:spPr>
        <p:txBody>
          <a:bodyPr/>
          <a:lstStyle>
            <a:lvl1pPr>
              <a:defRPr sz="4266"/>
            </a:lvl1pPr>
            <a:lvl2pPr>
              <a:defRPr sz="3733"/>
            </a:lvl2pPr>
            <a:lvl3pPr>
              <a:defRPr sz="3200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20600" y="9039287"/>
            <a:ext cx="10658495" cy="29551759"/>
          </a:xfrm>
        </p:spPr>
        <p:txBody>
          <a:bodyPr/>
          <a:lstStyle>
            <a:lvl1pPr marL="0" indent="0">
              <a:buNone/>
              <a:defRPr sz="1866"/>
            </a:lvl1pPr>
            <a:lvl2pPr marL="609539" indent="0">
              <a:buNone/>
              <a:defRPr sz="1600"/>
            </a:lvl2pPr>
            <a:lvl3pPr marL="1219078" indent="0">
              <a:buNone/>
              <a:defRPr sz="1333"/>
            </a:lvl3pPr>
            <a:lvl4pPr marL="1828617" indent="0">
              <a:buNone/>
              <a:defRPr sz="1200"/>
            </a:lvl4pPr>
            <a:lvl5pPr marL="2438156" indent="0">
              <a:buNone/>
              <a:defRPr sz="1200"/>
            </a:lvl5pPr>
            <a:lvl6pPr marL="3047695" indent="0">
              <a:buNone/>
              <a:defRPr sz="1200"/>
            </a:lvl6pPr>
            <a:lvl7pPr marL="3657234" indent="0">
              <a:buNone/>
              <a:defRPr sz="1200"/>
            </a:lvl7pPr>
            <a:lvl8pPr marL="4266773" indent="0">
              <a:buNone/>
              <a:defRPr sz="1200"/>
            </a:lvl8pPr>
            <a:lvl9pPr marL="4876312" indent="0">
              <a:buNone/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93738-A0E3-485F-A1B5-FED02C8734A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42210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50655" y="30239601"/>
            <a:ext cx="19439255" cy="3570424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350655" y="3860375"/>
            <a:ext cx="19439255" cy="25919960"/>
          </a:xfrm>
        </p:spPr>
        <p:txBody>
          <a:bodyPr/>
          <a:lstStyle>
            <a:lvl1pPr marL="0" indent="0">
              <a:buNone/>
              <a:defRPr sz="4266"/>
            </a:lvl1pPr>
            <a:lvl2pPr marL="609539" indent="0">
              <a:buNone/>
              <a:defRPr sz="3733"/>
            </a:lvl2pPr>
            <a:lvl3pPr marL="1219078" indent="0">
              <a:buNone/>
              <a:defRPr sz="3200"/>
            </a:lvl3pPr>
            <a:lvl4pPr marL="1828617" indent="0">
              <a:buNone/>
              <a:defRPr sz="2666"/>
            </a:lvl4pPr>
            <a:lvl5pPr marL="2438156" indent="0">
              <a:buNone/>
              <a:defRPr sz="2666"/>
            </a:lvl5pPr>
            <a:lvl6pPr marL="3047695" indent="0">
              <a:buNone/>
              <a:defRPr sz="2666"/>
            </a:lvl6pPr>
            <a:lvl7pPr marL="3657234" indent="0">
              <a:buNone/>
              <a:defRPr sz="2666"/>
            </a:lvl7pPr>
            <a:lvl8pPr marL="4266773" indent="0">
              <a:buNone/>
              <a:defRPr sz="2666"/>
            </a:lvl8pPr>
            <a:lvl9pPr marL="4876312" indent="0">
              <a:buNone/>
              <a:defRPr sz="2666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50655" y="33810024"/>
            <a:ext cx="19439255" cy="5070974"/>
          </a:xfrm>
        </p:spPr>
        <p:txBody>
          <a:bodyPr/>
          <a:lstStyle>
            <a:lvl1pPr marL="0" indent="0">
              <a:buNone/>
              <a:defRPr sz="1866"/>
            </a:lvl1pPr>
            <a:lvl2pPr marL="609539" indent="0">
              <a:buNone/>
              <a:defRPr sz="1600"/>
            </a:lvl2pPr>
            <a:lvl3pPr marL="1219078" indent="0">
              <a:buNone/>
              <a:defRPr sz="1333"/>
            </a:lvl3pPr>
            <a:lvl4pPr marL="1828617" indent="0">
              <a:buNone/>
              <a:defRPr sz="1200"/>
            </a:lvl4pPr>
            <a:lvl5pPr marL="2438156" indent="0">
              <a:buNone/>
              <a:defRPr sz="1200"/>
            </a:lvl5pPr>
            <a:lvl6pPr marL="3047695" indent="0">
              <a:buNone/>
              <a:defRPr sz="1200"/>
            </a:lvl6pPr>
            <a:lvl7pPr marL="3657234" indent="0">
              <a:buNone/>
              <a:defRPr sz="1200"/>
            </a:lvl7pPr>
            <a:lvl8pPr marL="4266773" indent="0">
              <a:buNone/>
              <a:defRPr sz="1200"/>
            </a:lvl8pPr>
            <a:lvl9pPr marL="4876312" indent="0">
              <a:buNone/>
              <a:defRPr sz="12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D8254-9565-42AF-8ECB-3D9AF9F732A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6413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430106" y="3839210"/>
            <a:ext cx="27531141" cy="71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6880" tIns="163440" rIns="326880" bIns="163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0106" y="12480609"/>
            <a:ext cx="27531141" cy="2590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6880" tIns="163440" rIns="326880" bIns="163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2º Nível da estrutura de tópicos</a:t>
            </a:r>
          </a:p>
          <a:p>
            <a:pPr lvl="2"/>
            <a:r>
              <a:rPr lang="en-GB" altLang="pt-BR"/>
              <a:t>3º Nível da estrutura de tópicos</a:t>
            </a:r>
          </a:p>
          <a:p>
            <a:pPr lvl="3"/>
            <a:r>
              <a:rPr lang="en-GB" altLang="pt-BR"/>
              <a:t>4º Nível da estrutura de tópicos</a:t>
            </a:r>
          </a:p>
          <a:p>
            <a:pPr lvl="4"/>
            <a:r>
              <a:rPr lang="en-GB" altLang="pt-BR"/>
              <a:t>5º Nível da estrutura de tópicos</a:t>
            </a:r>
          </a:p>
          <a:p>
            <a:pPr lvl="4"/>
            <a:r>
              <a:rPr lang="en-GB" altLang="pt-BR"/>
              <a:t>6º Nível da estrutura de tópicos</a:t>
            </a:r>
          </a:p>
          <a:p>
            <a:pPr lvl="4"/>
            <a:r>
              <a:rPr lang="en-GB" altLang="pt-BR"/>
              <a:t>7º Nível da estrutura de tópicos</a:t>
            </a:r>
          </a:p>
          <a:p>
            <a:pPr lvl="4"/>
            <a:r>
              <a:rPr lang="en-GB" altLang="pt-BR"/>
              <a:t>8º Nível da estrutura de tópicos</a:t>
            </a:r>
          </a:p>
          <a:p>
            <a:pPr lvl="4"/>
            <a:r>
              <a:rPr lang="en-GB" altLang="pt-BR"/>
              <a:t>9º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2430106" y="39361428"/>
            <a:ext cx="6741121" cy="286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26880" tIns="163440" rIns="326880" bIns="163440" numCol="1" anchor="ctr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596840" algn="l"/>
                <a:tab pos="1195798" algn="l"/>
                <a:tab pos="1794754" algn="l"/>
                <a:tab pos="2393711" algn="l"/>
                <a:tab pos="2992667" algn="l"/>
                <a:tab pos="3591625" algn="l"/>
                <a:tab pos="4190581" algn="l"/>
                <a:tab pos="4789538" algn="l"/>
                <a:tab pos="5388494" algn="l"/>
                <a:tab pos="5987452" algn="l"/>
                <a:tab pos="6586408" algn="l"/>
                <a:tab pos="7185365" algn="l"/>
                <a:tab pos="7784321" algn="l"/>
                <a:tab pos="8383279" algn="l"/>
                <a:tab pos="8982235" algn="l"/>
                <a:tab pos="9581192" algn="l"/>
                <a:tab pos="10180149" algn="l"/>
                <a:tab pos="10779106" algn="l"/>
                <a:tab pos="11378062" algn="l"/>
                <a:tab pos="11977020" algn="l"/>
              </a:tabLst>
              <a:defRPr sz="6666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11069599" y="39361428"/>
            <a:ext cx="10252156" cy="286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26880" tIns="163440" rIns="326880" bIns="163440" numCol="1" anchor="ctr" anchorCtr="0" compatLnSpc="1">
            <a:prstTxWarp prst="textNoShape">
              <a:avLst/>
            </a:prstTxWarp>
          </a:bodyPr>
          <a:lstStyle>
            <a:lvl1pPr algn="ctr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596840" algn="l"/>
                <a:tab pos="1195798" algn="l"/>
                <a:tab pos="1794754" algn="l"/>
                <a:tab pos="2393711" algn="l"/>
                <a:tab pos="2992667" algn="l"/>
                <a:tab pos="3591625" algn="l"/>
                <a:tab pos="4190581" algn="l"/>
                <a:tab pos="4789538" algn="l"/>
                <a:tab pos="5388494" algn="l"/>
                <a:tab pos="5987452" algn="l"/>
                <a:tab pos="6586408" algn="l"/>
                <a:tab pos="7185365" algn="l"/>
                <a:tab pos="7784321" algn="l"/>
                <a:tab pos="8383279" algn="l"/>
                <a:tab pos="8982235" algn="l"/>
                <a:tab pos="9581192" algn="l"/>
                <a:tab pos="10180149" algn="l"/>
                <a:tab pos="10779106" algn="l"/>
                <a:tab pos="11378062" algn="l"/>
                <a:tab pos="11977020" algn="l"/>
                <a:tab pos="12546345" algn="l"/>
                <a:tab pos="13511449" algn="l"/>
              </a:tabLst>
              <a:defRPr sz="6666"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23220125" y="39361428"/>
            <a:ext cx="6741121" cy="2867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326880" tIns="163440" rIns="326880" bIns="163440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6666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52E34D-E495-405B-BAC2-F70583A81AA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+mj-lt"/>
          <a:ea typeface="Lucida Sans Unicode" charset="0"/>
          <a:cs typeface="+mj-cs"/>
        </a:defRPr>
      </a:lvl1pPr>
      <a:lvl2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2pPr>
      <a:lvl3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3pPr>
      <a:lvl4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4pPr>
      <a:lvl5pPr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798">
          <a:solidFill>
            <a:srgbClr val="000000"/>
          </a:solidFill>
          <a:latin typeface="Times New Roman" pitchFamily="16" charset="0"/>
          <a:ea typeface="Lucida Sans Unicode" charset="0"/>
          <a:cs typeface="Lucida Sans Unicode" charset="0"/>
        </a:defRPr>
      </a:lvl5pPr>
      <a:lvl6pPr marL="3352465" indent="-304770"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798">
          <a:solidFill>
            <a:srgbClr val="000000"/>
          </a:solidFill>
          <a:latin typeface="Times New Roman" pitchFamily="16" charset="0"/>
          <a:cs typeface="Lucida Sans Unicode" charset="0"/>
        </a:defRPr>
      </a:lvl6pPr>
      <a:lvl7pPr marL="3962004" indent="-304770"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798">
          <a:solidFill>
            <a:srgbClr val="000000"/>
          </a:solidFill>
          <a:latin typeface="Times New Roman" pitchFamily="16" charset="0"/>
          <a:cs typeface="Lucida Sans Unicode" charset="0"/>
        </a:defRPr>
      </a:lvl7pPr>
      <a:lvl8pPr marL="4571543" indent="-304770"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798">
          <a:solidFill>
            <a:srgbClr val="000000"/>
          </a:solidFill>
          <a:latin typeface="Times New Roman" pitchFamily="16" charset="0"/>
          <a:cs typeface="Lucida Sans Unicode" charset="0"/>
        </a:defRPr>
      </a:lvl8pPr>
      <a:lvl9pPr marL="5181082" indent="-304770" algn="ctr" defTabSz="598957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798">
          <a:solidFill>
            <a:srgbClr val="000000"/>
          </a:solidFill>
          <a:latin typeface="Times New Roman" pitchFamily="16" charset="0"/>
          <a:cs typeface="Lucida Sans Unicode" charset="0"/>
        </a:defRPr>
      </a:lvl9pPr>
    </p:titleStyle>
    <p:bodyStyle>
      <a:lvl1pPr marL="457154" indent="-457154" algn="l" defTabSz="598957" rtl="0" eaLnBrk="0" fontAlgn="base" hangingPunct="0">
        <a:spcBef>
          <a:spcPts val="37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5065">
          <a:solidFill>
            <a:srgbClr val="000000"/>
          </a:solidFill>
          <a:latin typeface="+mn-lt"/>
          <a:ea typeface="Lucida Sans Unicode" charset="0"/>
          <a:cs typeface="+mn-cs"/>
        </a:defRPr>
      </a:lvl1pPr>
      <a:lvl2pPr marL="990501" indent="-380962" algn="l" defTabSz="598957" rtl="0" eaLnBrk="0" fontAlgn="base" hangingPunct="0">
        <a:spcBef>
          <a:spcPts val="33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3199">
          <a:solidFill>
            <a:srgbClr val="000000"/>
          </a:solidFill>
          <a:latin typeface="+mn-lt"/>
          <a:ea typeface="Lucida Sans Unicode" charset="0"/>
          <a:cs typeface="+mn-cs"/>
        </a:defRPr>
      </a:lvl2pPr>
      <a:lvl3pPr marL="1523848" indent="-304770" algn="l" defTabSz="598957" rtl="0" eaLnBrk="0" fontAlgn="base" hangingPunct="0">
        <a:spcBef>
          <a:spcPts val="2833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1332">
          <a:solidFill>
            <a:srgbClr val="000000"/>
          </a:solidFill>
          <a:latin typeface="+mn-lt"/>
          <a:ea typeface="Lucida Sans Unicode" charset="0"/>
          <a:cs typeface="+mn-cs"/>
        </a:defRPr>
      </a:lvl3pPr>
      <a:lvl4pPr marL="2133387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466">
          <a:solidFill>
            <a:srgbClr val="000000"/>
          </a:solidFill>
          <a:latin typeface="+mn-lt"/>
          <a:ea typeface="Lucida Sans Unicode" charset="0"/>
          <a:cs typeface="+mn-cs"/>
        </a:defRPr>
      </a:lvl4pPr>
      <a:lvl5pPr marL="2742926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466">
          <a:solidFill>
            <a:srgbClr val="000000"/>
          </a:solidFill>
          <a:latin typeface="+mn-lt"/>
          <a:ea typeface="Lucida Sans Unicode" charset="0"/>
          <a:cs typeface="+mn-cs"/>
        </a:defRPr>
      </a:lvl5pPr>
      <a:lvl6pPr marL="3352465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466">
          <a:solidFill>
            <a:srgbClr val="000000"/>
          </a:solidFill>
          <a:latin typeface="+mn-lt"/>
          <a:cs typeface="+mn-cs"/>
        </a:defRPr>
      </a:lvl6pPr>
      <a:lvl7pPr marL="3962004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466">
          <a:solidFill>
            <a:srgbClr val="000000"/>
          </a:solidFill>
          <a:latin typeface="+mn-lt"/>
          <a:cs typeface="+mn-cs"/>
        </a:defRPr>
      </a:lvl7pPr>
      <a:lvl8pPr marL="4571543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466">
          <a:solidFill>
            <a:srgbClr val="000000"/>
          </a:solidFill>
          <a:latin typeface="+mn-lt"/>
          <a:cs typeface="+mn-cs"/>
        </a:defRPr>
      </a:lvl8pPr>
      <a:lvl9pPr marL="5181082" indent="-304770" algn="l" defTabSz="598957" rtl="0" eaLnBrk="0" fontAlgn="base" hangingPunct="0">
        <a:spcBef>
          <a:spcPts val="2366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9466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>
            <a:spLocks/>
          </p:cNvSpPr>
          <p:nvPr/>
        </p:nvSpPr>
        <p:spPr>
          <a:xfrm>
            <a:off x="1077964" y="1006031"/>
            <a:ext cx="30027336" cy="36004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 anchor="ctr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pt-BR" sz="7200" b="1" dirty="0" err="1">
                <a:latin typeface="Arial" panose="020B0604020202020204" pitchFamily="34" charset="0"/>
                <a:ea typeface="Times New Roman" panose="02020603050405020304" pitchFamily="18" charset="0"/>
              </a:rPr>
              <a:t>HowTechSystem</a:t>
            </a:r>
            <a:r>
              <a:rPr lang="pt-BR" sz="7200" b="1" dirty="0">
                <a:latin typeface="Arial" panose="020B0604020202020204" pitchFamily="34" charset="0"/>
                <a:ea typeface="Times New Roman" panose="02020603050405020304" pitchFamily="18" charset="0"/>
              </a:rPr>
              <a:t>: AUTOMAÇÃO RESIDENCIAL</a:t>
            </a:r>
            <a:endParaRPr lang="pt-BR" sz="4800" dirty="0"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pt-BR" sz="7200" b="1" dirty="0">
                <a:latin typeface="Arial" panose="020B0604020202020204" pitchFamily="34" charset="0"/>
                <a:ea typeface="Times New Roman" panose="02020603050405020304" pitchFamily="18" charset="0"/>
              </a:rPr>
              <a:t>CONTROLADA ATRAVÉS DE UMA WEB SERVICE </a:t>
            </a:r>
            <a:endParaRPr lang="pt-BR" sz="4800" dirty="0">
              <a:ea typeface="Times New Roman" panose="02020603050405020304" pitchFamily="18" charset="0"/>
            </a:endParaRPr>
          </a:p>
        </p:txBody>
      </p:sp>
      <p:pic>
        <p:nvPicPr>
          <p:cNvPr id="7" name="Imagem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64" y="39098263"/>
            <a:ext cx="30027336" cy="314778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077964" y="9070927"/>
            <a:ext cx="30027336" cy="30027336"/>
          </a:xfrm>
          <a:prstGeom prst="rect">
            <a:avLst/>
          </a:prstGeom>
          <a:noFill/>
          <a:ln>
            <a:noFill/>
          </a:ln>
        </p:spPr>
        <p:txBody>
          <a:bodyPr wrap="square" numCol="2" spcCol="1080000" rtlCol="0">
            <a:noAutofit/>
          </a:bodyPr>
          <a:lstStyle/>
          <a:p>
            <a:pPr algn="just"/>
            <a:r>
              <a:rPr lang="pt-BR" sz="6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  <a:p>
            <a:pPr algn="just"/>
            <a:endParaRPr lang="pt-B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-apple-system"/>
              </a:rPr>
              <a:t>O esquecimento de ações rotineiras dentro do ambiente doméstico pode gerar situações indesejadas e preocupantes, como deixar uma porta aberta ou não trancar um portão, o que pode resultar em danos materiais ou até mesmo em situações mais graves. Nesse contexto, o projeto propõe uma solução para mitigar esse problema, permitindo para aqueles que trabalham em home office, a realização de tarefas domésticas sem a necessidade de interromper o trabalho, bem como para os moradores que desejam desfrutar de momentos de lazer sem preocupações em relação às tarefas rotineiras</a:t>
            </a:r>
            <a:r>
              <a:rPr lang="pt-BR" sz="4800" dirty="0" smtClean="0">
                <a:solidFill>
                  <a:schemeClr val="tx1"/>
                </a:solidFill>
                <a:latin typeface="-apple-system"/>
              </a:rPr>
              <a:t>.</a:t>
            </a:r>
            <a:endParaRPr lang="pt-BR" sz="4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-apple-system"/>
              </a:rPr>
              <a:t>Apresentar uma solução de automação residencial que proporcione ao mercado uma nova opção de gerenciamento, e status dos periféricos da casa em tempo real utilizando uma Web Service, permitindo utilizar pelo PC ou </a:t>
            </a:r>
            <a:r>
              <a:rPr lang="pt-BR" sz="4800" dirty="0" smtClean="0">
                <a:solidFill>
                  <a:schemeClr val="tx1"/>
                </a:solidFill>
                <a:latin typeface="-apple-system"/>
              </a:rPr>
              <a:t>Mobile.</a:t>
            </a:r>
          </a:p>
          <a:p>
            <a:pPr algn="just"/>
            <a:endParaRPr lang="pt-BR" sz="4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 projeto tem como </a:t>
            </a:r>
            <a:r>
              <a:rPr lang="pt-BR" sz="47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natureza </a:t>
            </a:r>
            <a:r>
              <a:rPr lang="pt-BR" sz="4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estudo de casos, no qual </a:t>
            </a:r>
            <a:r>
              <a:rPr lang="pt-BR" sz="47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foi </a:t>
            </a:r>
            <a:r>
              <a:rPr lang="pt-BR" sz="47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realizada uma análise de uma situação específica, buscando uma solução que equilibre desempenho e custo por meio da aplicação de conhecimentos tecnológicos e inovações. A partir da avaliação do cenário do usuário, será implementada uma solução de automação residencial personalizada para atender às necessidades identificadas</a:t>
            </a:r>
            <a:r>
              <a:rPr lang="pt-BR" sz="47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Foi utilizado para o desenvolvimento um kit </a:t>
            </a:r>
            <a:r>
              <a:rPr lang="pt-BR" sz="4700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arduino</a:t>
            </a:r>
            <a:r>
              <a:rPr lang="pt-BR" sz="47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com base na placa ESP32, Relés, e sensores tais como: Temperatura, humidade do ar e porcentagem de humidade do solo, onde através das informações podemos gerenciar e tomar decisões na residência.</a:t>
            </a: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Considerações </a:t>
            </a:r>
            <a:r>
              <a:rPr lang="pt-BR" sz="6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Finais</a:t>
            </a: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800" dirty="0">
                <a:solidFill>
                  <a:schemeClr val="tx1"/>
                </a:solidFill>
                <a:latin typeface="-apple-system"/>
              </a:rPr>
              <a:t>Com o projeto desenvolvido, foi possível afirmar que essa solução tecnológica foi bastante eficiente e vantajosa para melhorar o cotidiano dos moradores em geral, proporcionando a eles maior praticidade e conforto, e consequentemente, tendo uma qualidade de vida melhor, tornando a rotina mais simples e funcional.</a:t>
            </a:r>
          </a:p>
          <a:p>
            <a:endParaRPr lang="pt-BR" sz="48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6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6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endParaRPr lang="pt-BR" sz="6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800" dirty="0" smtClean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sz="48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Arduino</a:t>
            </a:r>
            <a:r>
              <a:rPr lang="pt-BR" sz="4800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&lt; https://www.arduino.cc/reference/en/&gt; Disponível em acesso em Abril de 2023</a:t>
            </a:r>
            <a:r>
              <a:rPr lang="pt-BR" sz="48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pt-BR" sz="4800" dirty="0">
              <a:solidFill>
                <a:schemeClr val="tx1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pt-BR" sz="4800" b="1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Web Service. </a:t>
            </a: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&lt; </a:t>
            </a:r>
            <a:r>
              <a:rPr lang="pt-BR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https://encurtador.com.br/mzL67 </a:t>
            </a:r>
            <a:r>
              <a:rPr lang="pt-BR" sz="4800" dirty="0" smtClean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&gt; Disponível em acesso em Abril de 2023.</a:t>
            </a:r>
            <a:endParaRPr lang="pt-BR" sz="36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pPr algn="just"/>
            <a:endParaRPr lang="pt-BR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1077964" y="5065317"/>
            <a:ext cx="30027336" cy="769441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Alunos: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1077964" y="6933334"/>
            <a:ext cx="30027336" cy="769441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Orientador:   </a:t>
            </a:r>
            <a:r>
              <a:rPr lang="pt-BR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Ms. José Antonio Gallo Junior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1077964" y="8013454"/>
            <a:ext cx="30027336" cy="769441"/>
          </a:xfrm>
          <a:prstGeom prst="rect">
            <a:avLst/>
          </a:prstGeom>
          <a:noFill/>
        </p:spPr>
        <p:txBody>
          <a:bodyPr wrap="square" numCol="1" spcCol="360000" rtlCol="0">
            <a:noAutofit/>
          </a:bodyPr>
          <a:lstStyle/>
          <a:p>
            <a:r>
              <a:rPr lang="pt-BR" sz="4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Técnico em Desenvolvimento de Sistemas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077964" y="5760716"/>
            <a:ext cx="30027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João Pedro Maria				Willian Rodrigues Ferreira</a:t>
            </a:r>
            <a:endParaRPr lang="pt-BR" sz="4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0760" y="8785999"/>
            <a:ext cx="12123464" cy="12454280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19151972" y="7859565"/>
            <a:ext cx="9361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Figura 1 </a:t>
            </a:r>
            <a:r>
              <a:rPr lang="pt-BR" sz="5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Logo Projeto</a:t>
            </a:r>
            <a:endParaRPr lang="pt-BR" sz="5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0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Times New Roman"/>
        <a:ea typeface=""/>
        <a:cs typeface="Lucida Sans Unicode"/>
      </a:majorFont>
      <a:minorFont>
        <a:latin typeface="Times New Roman"/>
        <a:ea typeface=""/>
        <a:cs typeface="Lucida Sans Unicode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cs typeface="Lucida Sans Unicode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34901</TotalTime>
  <Words>376</Words>
  <Application>Microsoft Office PowerPoint</Application>
  <PresentationFormat>Personalizar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Lucida Sans Unicode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</dc:title>
  <dc:creator>Elias</dc:creator>
  <cp:lastModifiedBy>etec</cp:lastModifiedBy>
  <cp:revision>40</cp:revision>
  <cp:lastPrinted>1601-01-01T00:00:00Z</cp:lastPrinted>
  <dcterms:created xsi:type="dcterms:W3CDTF">1601-01-01T00:00:00Z</dcterms:created>
  <dcterms:modified xsi:type="dcterms:W3CDTF">2023-05-04T23:27:55Z</dcterms:modified>
</cp:coreProperties>
</file>