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9" r:id="rId2"/>
    <p:sldId id="260" r:id="rId3"/>
    <p:sldId id="262" r:id="rId4"/>
    <p:sldId id="263" r:id="rId5"/>
    <p:sldId id="269" r:id="rId6"/>
    <p:sldId id="271" r:id="rId7"/>
    <p:sldId id="280" r:id="rId8"/>
    <p:sldId id="306" r:id="rId9"/>
    <p:sldId id="270" r:id="rId10"/>
    <p:sldId id="282" r:id="rId11"/>
    <p:sldId id="284" r:id="rId12"/>
    <p:sldId id="283" r:id="rId13"/>
    <p:sldId id="267" r:id="rId14"/>
    <p:sldId id="285" r:id="rId15"/>
    <p:sldId id="278" r:id="rId16"/>
    <p:sldId id="286" r:id="rId17"/>
    <p:sldId id="318" r:id="rId18"/>
    <p:sldId id="287" r:id="rId19"/>
    <p:sldId id="319" r:id="rId20"/>
    <p:sldId id="320" r:id="rId21"/>
    <p:sldId id="288" r:id="rId22"/>
    <p:sldId id="310" r:id="rId23"/>
    <p:sldId id="311" r:id="rId24"/>
    <p:sldId id="312" r:id="rId25"/>
    <p:sldId id="313" r:id="rId26"/>
    <p:sldId id="315" r:id="rId27"/>
    <p:sldId id="316" r:id="rId28"/>
    <p:sldId id="317" r:id="rId29"/>
    <p:sldId id="325" r:id="rId30"/>
    <p:sldId id="289" r:id="rId31"/>
    <p:sldId id="293" r:id="rId32"/>
    <p:sldId id="321" r:id="rId33"/>
    <p:sldId id="326" r:id="rId34"/>
    <p:sldId id="294" r:id="rId35"/>
    <p:sldId id="295" r:id="rId36"/>
    <p:sldId id="296" r:id="rId37"/>
    <p:sldId id="297" r:id="rId38"/>
    <p:sldId id="301" r:id="rId39"/>
    <p:sldId id="298" r:id="rId40"/>
    <p:sldId id="299" r:id="rId41"/>
    <p:sldId id="302" r:id="rId42"/>
    <p:sldId id="303" r:id="rId43"/>
    <p:sldId id="323" r:id="rId44"/>
    <p:sldId id="304" r:id="rId45"/>
    <p:sldId id="305" r:id="rId46"/>
    <p:sldId id="307" r:id="rId47"/>
    <p:sldId id="322" r:id="rId48"/>
    <p:sldId id="264" r:id="rId49"/>
    <p:sldId id="324" r:id="rId50"/>
    <p:sldId id="273" r:id="rId51"/>
    <p:sldId id="308" r:id="rId52"/>
    <p:sldId id="309" r:id="rId53"/>
    <p:sldId id="292" r:id="rId54"/>
    <p:sldId id="291" r:id="rId55"/>
    <p:sldId id="274" r:id="rId56"/>
    <p:sldId id="275" r:id="rId57"/>
    <p:sldId id="276" r:id="rId58"/>
    <p:sldId id="277" r:id="rId59"/>
    <p:sldId id="258" r:id="rId60"/>
    <p:sldId id="256" r:id="rId61"/>
    <p:sldId id="257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F36216"/>
    <a:srgbClr val="D9D9D9"/>
    <a:srgbClr val="FFAF00"/>
    <a:srgbClr val="002746"/>
    <a:srgbClr val="005AA4"/>
    <a:srgbClr val="5D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71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ED7F-D5EC-4E0A-BEE0-04114EA12A8F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B0AF-B94F-4251-B462-EE52E4EC21D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Incerteza de </a:t>
            </a:r>
            <a:r>
              <a:rPr lang="en-US" dirty="0" err="1"/>
              <a:t>recebimento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BC1CB-D900-3EF1-36B1-D99D96FF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7745FB7-EBC0-CA2F-23D2-859D5B900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09466D-2D70-932F-4E4A-1E89BC619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7E0FB6-C0B2-AB3A-2D99-B9A946C3A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2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 comparativa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7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Mini-painel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5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48B5-913D-5BB4-ECF6-EDDEB17F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03D5E4-3DF5-15B3-0646-247F4AFA3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8FD4AB-818C-D0A2-61C1-F7DB713B2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Incerteza de </a:t>
            </a:r>
            <a:r>
              <a:rPr lang="en-US" dirty="0" err="1"/>
              <a:t>recebimento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4F310D-555C-01F3-1711-845BABB99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0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da Res. 4.966, o Brasil adotava o modelo de </a:t>
            </a:r>
            <a:r>
              <a:rPr lang="pt-BR" b="1" dirty="0"/>
              <a:t>perda incorrida</a:t>
            </a:r>
            <a:r>
              <a:rPr lang="pt-BR" dirty="0"/>
              <a:t>, ou seja, o banco só registrava provisão quando o atraso já era visível.</a:t>
            </a:r>
            <a:br>
              <a:rPr lang="pt-BR" dirty="0"/>
            </a:br>
            <a:r>
              <a:rPr lang="pt-BR" dirty="0"/>
              <a:t>Após a crise de 2008, ficou claro que esse modelo era </a:t>
            </a:r>
            <a:r>
              <a:rPr lang="pt-BR" b="1" dirty="0"/>
              <a:t>reativo demais</a:t>
            </a:r>
            <a:r>
              <a:rPr lang="pt-BR" dirty="0"/>
              <a:t>. Por isso, a norma internacional IFRS 9 recomendou o modelo de </a:t>
            </a:r>
            <a:r>
              <a:rPr lang="pt-BR" b="1" dirty="0"/>
              <a:t>perda esperada</a:t>
            </a:r>
            <a:r>
              <a:rPr lang="pt-BR" dirty="0"/>
              <a:t> (Expected Credit Loss – ECL)."</a:t>
            </a:r>
          </a:p>
          <a:p>
            <a:endParaRPr lang="pt-BR" dirty="0"/>
          </a:p>
          <a:p>
            <a:r>
              <a:rPr lang="pt-BR" dirty="0"/>
              <a:t>📚 O que isso muda na prática:</a:t>
            </a:r>
          </a:p>
          <a:p>
            <a:r>
              <a:rPr lang="pt-BR" dirty="0"/>
              <a:t>Agora, as instituições devem estimar — com base em modelos e informações prospectivas — quanto provavelmente </a:t>
            </a:r>
            <a:r>
              <a:rPr lang="pt-BR" b="1" dirty="0"/>
              <a:t>vão perder no futuro</a:t>
            </a:r>
            <a:r>
              <a:rPr lang="pt-BR" dirty="0"/>
              <a:t> com base no risco dos ativos que possuem hoje.</a:t>
            </a:r>
          </a:p>
          <a:p>
            <a:endParaRPr lang="pt-BR" dirty="0"/>
          </a:p>
          <a:p>
            <a:r>
              <a:rPr lang="pt-BR" dirty="0"/>
              <a:t>🔎 Fundamento na norma (Art. 3º):</a:t>
            </a:r>
          </a:p>
          <a:p>
            <a:r>
              <a:rPr lang="pt-BR" dirty="0"/>
              <a:t>A perda esperada corresponde ao valor presente de perdas de caixa projetadas, ponderadas por probabilidade de default e ajustadas pelo tempo.</a:t>
            </a:r>
          </a:p>
          <a:p>
            <a:endParaRPr lang="pt-BR" dirty="0"/>
          </a:p>
          <a:p>
            <a:r>
              <a:rPr lang="pt-BR" dirty="0"/>
              <a:t>🚀 Resultado:</a:t>
            </a:r>
          </a:p>
          <a:p>
            <a:r>
              <a:rPr lang="pt-BR" dirty="0"/>
              <a:t>Isso torna o sistema financeiro </a:t>
            </a:r>
            <a:r>
              <a:rPr lang="pt-BR" b="1" dirty="0"/>
              <a:t>mais resiliente e transparente</a:t>
            </a:r>
            <a:r>
              <a:rPr lang="pt-BR" dirty="0"/>
              <a:t>, permitindo antecipar provisões e evitar surpresas em crises.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55CC-DFC0-F39C-E731-C1881C2C9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F4A7C1-8052-96E0-BC30-40CA5D9E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38664A-754A-ADEF-0DA2-3F4EDBBD0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da Res. 4.966, o Brasil adotava o modelo de </a:t>
            </a:r>
            <a:r>
              <a:rPr lang="pt-BR" b="1" dirty="0"/>
              <a:t>perda incorrida</a:t>
            </a:r>
            <a:r>
              <a:rPr lang="pt-BR" dirty="0"/>
              <a:t>, ou seja, o banco só registrava provisão quando o atraso já era visível.</a:t>
            </a:r>
            <a:br>
              <a:rPr lang="pt-BR" dirty="0"/>
            </a:br>
            <a:r>
              <a:rPr lang="pt-BR" dirty="0"/>
              <a:t>Após a crise de 2008, ficou claro que esse modelo era </a:t>
            </a:r>
            <a:r>
              <a:rPr lang="pt-BR" b="1" dirty="0"/>
              <a:t>reativo demais</a:t>
            </a:r>
            <a:r>
              <a:rPr lang="pt-BR" dirty="0"/>
              <a:t>. Por isso, a norma internacional IFRS 9 recomendou o modelo de </a:t>
            </a:r>
            <a:r>
              <a:rPr lang="pt-BR" b="1" dirty="0"/>
              <a:t>perda esperada</a:t>
            </a:r>
            <a:r>
              <a:rPr lang="pt-BR" dirty="0"/>
              <a:t> (Expected Credit Loss – ECL)."</a:t>
            </a:r>
          </a:p>
          <a:p>
            <a:endParaRPr lang="pt-BR" dirty="0"/>
          </a:p>
          <a:p>
            <a:r>
              <a:rPr lang="pt-BR" dirty="0"/>
              <a:t>📚 O que isso muda na prática:</a:t>
            </a:r>
          </a:p>
          <a:p>
            <a:r>
              <a:rPr lang="pt-BR" dirty="0"/>
              <a:t>Agora, as instituições devem estimar — com base em modelos e informações prospectivas — quanto provavelmente </a:t>
            </a:r>
            <a:r>
              <a:rPr lang="pt-BR" b="1" dirty="0"/>
              <a:t>vão perder no futuro</a:t>
            </a:r>
            <a:r>
              <a:rPr lang="pt-BR" dirty="0"/>
              <a:t> com base no risco dos ativos que possuem hoje.</a:t>
            </a:r>
          </a:p>
          <a:p>
            <a:endParaRPr lang="pt-BR" dirty="0"/>
          </a:p>
          <a:p>
            <a:r>
              <a:rPr lang="pt-BR" dirty="0"/>
              <a:t>🔎 Fundamento na norma (Art. 3º):</a:t>
            </a:r>
          </a:p>
          <a:p>
            <a:r>
              <a:rPr lang="pt-BR" dirty="0"/>
              <a:t>A perda esperada corresponde ao valor presente de perdas de caixa projetadas, ponderadas por probabilidade de default e ajustadas pelo tempo.</a:t>
            </a:r>
          </a:p>
          <a:p>
            <a:endParaRPr lang="pt-BR" dirty="0"/>
          </a:p>
          <a:p>
            <a:r>
              <a:rPr lang="pt-BR" dirty="0"/>
              <a:t>🚀 Resultado:</a:t>
            </a:r>
          </a:p>
          <a:p>
            <a:r>
              <a:rPr lang="pt-BR" dirty="0"/>
              <a:t>Isso torna o sistema financeiro </a:t>
            </a:r>
            <a:r>
              <a:rPr lang="pt-BR" b="1" dirty="0"/>
              <a:t>mais resiliente e transparente</a:t>
            </a:r>
            <a:r>
              <a:rPr lang="pt-BR" dirty="0"/>
              <a:t>, permitindo antecipar provisões e evitar surpresas em crises.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0D287-3276-622B-6C31-A1283512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compreendi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o rating segue “eventual default” (Basel PD Ever) → use EVER para coerência.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já existe matriz de transição mensal (PD point-in-time) → OVER pode se encaixar.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FFFF9-5F7E-C9BC-7030-AF017AB63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A86C00-B62A-33C2-F05E-BCC35D315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8EF56F-12E8-87B5-6CD0-5A16DC68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D672B-8455-0C8C-597A-218AAE4D4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F505-EB57-0755-E5B8-21BD4BC5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9CFBFC-CC35-9D45-3FBA-B9A3FEDFC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4C50BA-54B6-ADA2-2807-95F6E0AF5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6730EF-F74F-EE01-5052-A85FA963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0D83A-62FC-4211-4257-E2EE4EDF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D02F92-CF30-DF53-958E-C913C4B57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89AF4B-2D73-E22F-89FC-7A0761ADB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FFCFA-C785-FD71-5A6D-FEEC4D3D7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B6E85-19F0-4D75-9BBD-2A863C28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425D8-8641-A0AB-7979-EAE7CE76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C5038-BC9F-E12F-412F-A6B1F545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37E69-3B0E-C558-8D39-D90A7EF6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F2317-7C41-3592-274B-3ED6AC25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C871-B72C-B2A0-0C30-7E739A1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2B9402-A5D9-C765-5569-C1011925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6B074-F4DD-5808-05B7-9605409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84B45-D5F1-172D-B723-AC829EA9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53F96-7EDE-23EF-36B7-1071D955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31511D-C02B-E16C-20CF-6567D176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BD0773-FED6-1F8F-E14D-4257FC568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0B796-1816-1915-EA3E-B941BD48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9A10B-CB66-F0AA-1857-49BB926A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B2CD0-5950-B9E1-F8EE-2901B382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CC64-6B0C-9F9B-F1D8-A2BE64B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61C7D-A9D3-6FC4-0C20-BB763421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3F844-4991-17B7-55A8-6C1153C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32E8F-D9FF-3C9A-2EC5-1172787E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46780-BCC1-90A4-4E8A-74275BC2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B525D-806D-14C4-AC08-8F1E1CE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F4C23-8C24-344C-17E2-5CC1A96C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CF81D9-4BC2-5439-8E16-69BE1E2C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FEA6C-B538-81B6-F8B3-C1CCA1D5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85982-5D95-8ACE-8DA2-A608D267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7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2DF6-07FD-4AB6-A3A5-3980270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1C8BA-9C4A-7B83-5BAF-EAB83AC83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2A1AFD-1D4C-BBEA-9E3E-C50A8E5A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0DABB3-57F3-38C9-53C3-1801F99B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FA42B-B971-143C-72A7-2812D4F7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65C50-3F24-2A7D-8493-C4CD247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2EF5-D06A-C51C-7458-2C7B7361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86332F-2F1E-D4C0-33DD-4067018C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B629F5-CAC3-B143-56CB-8A9F7750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11646-54CC-3988-9D28-E1BC1B91D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F7B48D-B44D-54FD-F913-45C4E804D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04D299-3F39-00D8-313D-F236410C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61399-7D6F-37C8-BBD5-5241AD7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2E9570-A4B0-F346-5231-D7521960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054C-919B-7B51-3005-81DB4930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8DCEC5-6690-18D0-6CE8-EDD5C68F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A1B611-B7A8-7E76-716D-E8754056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373D60-0FCA-79A6-5299-B1191861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64166F-4658-4E5B-670B-31A48813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C409B3-B0E4-2E35-08CB-D759BBE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C54208-C4BA-2D54-DF61-64DF087C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AB91-7465-5BB3-978F-6F1CE4BC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FF81C-7454-9FDE-BEB7-6EADA9CD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6B5B2C-89F7-AEDF-AAB7-EEA22B37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27402B-63E9-49F5-4E31-4374C83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4D5E0A-865F-D707-B894-11792306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00800-689A-F25E-9AF6-7188EB16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ACD9-FCBB-1E9E-8634-054A0B3B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807B9-A5F0-93F3-2BE7-4F1A8081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893494-C02D-EDF5-512A-FA7F27CA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CC962E-36C5-80BB-37FE-D1589CD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92F214-CEA5-2C01-F43B-6B5B02B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42A62D-1A70-077F-5F55-B15DA4DD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6DF86-D62E-8634-9616-A416969A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6C7D06-39A9-20E8-97FA-09478FEA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02360-1D05-E6B9-18F4-CF83718CA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C343-566C-4875-B304-F6F333EC88E9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F7E64-0ADE-25D7-FE47-FC70406A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4C4F2-0241-B665-BE8F-801BC577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scribd.com/document/871132892/Resolucao-CMN-4966-202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frs.org/-/media/project/fi-impairment/exposure-draft-2013/webcast/expected-credit-losses-slides.pdf?utm_source=chatgpt.com" TargetMode="External"/><Relationship Id="rId4" Type="http://schemas.openxmlformats.org/officeDocument/2006/relationships/hyperlink" Target="https://www.bis.org/bcbs/publ/d350.htm?utm_source=chatgpt.com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galhas.com.br/depeso/341795/como-emprestar-dinheiro-a-juros-no-brasil" TargetMode="External"/><Relationship Id="rId4" Type="http://schemas.openxmlformats.org/officeDocument/2006/relationships/hyperlink" Target="https://www.jusbrasil.com.br/artigos/conheca-o-limite-maximo-de-juros-permitido-em-emprestimos-entre-particulares/1821723534?utm_source=chatgpt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14132-9072-840C-C18A-9B9302345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692FFFD-2AA1-EF65-190B-23A94FBC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6396335"/>
            <a:ext cx="12192000" cy="461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A9BB91-F15B-A3B9-F966-CF78A958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E976D3-0919-ADDE-5411-10883DA4F28E}"/>
              </a:ext>
            </a:extLst>
          </p:cNvPr>
          <p:cNvSpPr txBox="1"/>
          <p:nvPr/>
        </p:nvSpPr>
        <p:spPr>
          <a:xfrm>
            <a:off x="5441132" y="4074498"/>
            <a:ext cx="53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6A00"/>
                </a:solidFill>
                <a:latin typeface="Manrope" pitchFamily="2" charset="0"/>
              </a:rPr>
              <a:t>Mentoria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Ciência de Dados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Risco de Crédito</a:t>
            </a:r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  <a:p>
            <a:pPr algn="r"/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9237151-CCA0-4A3D-2857-D05B71BA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461665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69580622-0834-924D-804D-04C0BD93233C}"/>
              </a:ext>
            </a:extLst>
          </p:cNvPr>
          <p:cNvSpPr/>
          <p:nvPr/>
        </p:nvSpPr>
        <p:spPr>
          <a:xfrm>
            <a:off x="10847119" y="6272986"/>
            <a:ext cx="101058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João Maia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406430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B9E2A-1741-430C-05B9-0DAE032D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FF30097-92FC-66A7-75E0-69505788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8E8D98-191C-847C-D6C1-3C3AECFCC5CB}"/>
              </a:ext>
            </a:extLst>
          </p:cNvPr>
          <p:cNvSpPr txBox="1"/>
          <p:nvPr/>
        </p:nvSpPr>
        <p:spPr>
          <a:xfrm>
            <a:off x="962740" y="622581"/>
            <a:ext cx="4454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6A00"/>
                </a:solidFill>
                <a:latin typeface="Barlow Bold" pitchFamily="34" charset="0"/>
              </a:rPr>
              <a:t>Perdas Incorridas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46AC99-1671-E8E7-8871-739D524672CA}"/>
              </a:ext>
            </a:extLst>
          </p:cNvPr>
          <p:cNvSpPr txBox="1"/>
          <p:nvPr/>
        </p:nvSpPr>
        <p:spPr>
          <a:xfrm>
            <a:off x="962740" y="1330467"/>
            <a:ext cx="960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As operações eram enquadradas em </a:t>
            </a:r>
            <a:r>
              <a:rPr lang="pt-BR" b="1" dirty="0">
                <a:solidFill>
                  <a:schemeClr val="bg1"/>
                </a:solidFill>
              </a:rPr>
              <a:t>Níveis de Risco A </a:t>
            </a:r>
            <a:r>
              <a:rPr lang="pt-BR" b="1" dirty="0" err="1">
                <a:solidFill>
                  <a:schemeClr val="bg1"/>
                </a:solidFill>
              </a:rPr>
              <a:t>a</a:t>
            </a:r>
            <a:r>
              <a:rPr lang="pt-BR" b="1" dirty="0">
                <a:solidFill>
                  <a:schemeClr val="bg1"/>
                </a:solidFill>
              </a:rPr>
              <a:t> H</a:t>
            </a:r>
            <a:r>
              <a:rPr lang="pt-BR" dirty="0">
                <a:solidFill>
                  <a:schemeClr val="bg1"/>
                </a:solidFill>
              </a:rPr>
              <a:t>, com percentuais fixos de provisão: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421CDD2-D7B0-CDCD-1B47-F1A583EF0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99946"/>
              </p:ext>
            </p:extLst>
          </p:nvPr>
        </p:nvGraphicFramePr>
        <p:xfrm>
          <a:off x="1071715" y="2238282"/>
          <a:ext cx="2998840" cy="238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695">
                  <a:extLst>
                    <a:ext uri="{9D8B030D-6E8A-4147-A177-3AD203B41FA5}">
                      <a16:colId xmlns:a16="http://schemas.microsoft.com/office/drawing/2014/main" val="1323946881"/>
                    </a:ext>
                  </a:extLst>
                </a:gridCol>
                <a:gridCol w="1905145">
                  <a:extLst>
                    <a:ext uri="{9D8B030D-6E8A-4147-A177-3AD203B41FA5}">
                      <a16:colId xmlns:a16="http://schemas.microsoft.com/office/drawing/2014/main" val="3568205272"/>
                    </a:ext>
                  </a:extLst>
                </a:gridCol>
              </a:tblGrid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MÁXIMO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92009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737313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08565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51530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277009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120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07407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924250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34318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pt-BR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&gt;180</a:t>
                      </a:r>
                      <a:endParaRPr lang="pt-BR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46139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909DA71-CEC2-A333-206B-414C17BD7C07}"/>
              </a:ext>
            </a:extLst>
          </p:cNvPr>
          <p:cNvSpPr txBox="1"/>
          <p:nvPr/>
        </p:nvSpPr>
        <p:spPr>
          <a:xfrm>
            <a:off x="962740" y="5035090"/>
            <a:ext cx="6322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Mesmo que o cliente demonstrasse sinais claros de deterioração</a:t>
            </a:r>
          </a:p>
          <a:p>
            <a:r>
              <a:rPr lang="pt-BR" dirty="0">
                <a:solidFill>
                  <a:schemeClr val="bg1"/>
                </a:solidFill>
              </a:rPr>
              <a:t>(ex: perda de emprego, piora de rating interno), </a:t>
            </a:r>
            <a:r>
              <a:rPr lang="pt-BR" b="1" dirty="0">
                <a:solidFill>
                  <a:schemeClr val="bg1"/>
                </a:solidFill>
              </a:rPr>
              <a:t>nenhuma provisão adicional era feita até que o atraso se concretizasse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43C0F6-A957-1565-0BE9-BAECBC85C452}"/>
              </a:ext>
            </a:extLst>
          </p:cNvPr>
          <p:cNvSpPr txBox="1"/>
          <p:nvPr/>
        </p:nvSpPr>
        <p:spPr>
          <a:xfrm>
            <a:off x="5928853" y="2510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Só provisiona após o atraso visível (tardio)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F33DF-C397-4BDB-D368-8A53C9A14396}"/>
              </a:ext>
            </a:extLst>
          </p:cNvPr>
          <p:cNvSpPr txBox="1"/>
          <p:nvPr/>
        </p:nvSpPr>
        <p:spPr>
          <a:xfrm>
            <a:off x="8219768" y="4412926"/>
            <a:ext cx="247773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Muitas perdas só foram registradas </a:t>
            </a:r>
            <a:r>
              <a:rPr lang="pt-BR" sz="1100" b="1" dirty="0">
                <a:solidFill>
                  <a:schemeClr val="bg1"/>
                </a:solidFill>
              </a:rPr>
              <a:t>após</a:t>
            </a:r>
            <a:r>
              <a:rPr lang="pt-BR" sz="1100" dirty="0">
                <a:solidFill>
                  <a:schemeClr val="bg1"/>
                </a:solidFill>
              </a:rPr>
              <a:t> o default, aumentando o impacto sobre o capital regulatório e dificultando a transparência do risco</a:t>
            </a:r>
          </a:p>
          <a:p>
            <a:endParaRPr lang="pt-BR" sz="1100" dirty="0">
              <a:solidFill>
                <a:schemeClr val="bg1"/>
              </a:solidFill>
            </a:endParaRPr>
          </a:p>
          <a:p>
            <a:r>
              <a:rPr lang="pt-BR" sz="1100" dirty="0">
                <a:solidFill>
                  <a:schemeClr val="bg1"/>
                </a:solidFill>
              </a:rPr>
              <a:t>BCBS (ECL Guidance §6)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CCA8476-8F44-3128-1479-56CB519937A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5400000">
            <a:off x="9853743" y="3637997"/>
            <a:ext cx="379821" cy="1170037"/>
          </a:xfrm>
          <a:prstGeom prst="bentConnector3">
            <a:avLst>
              <a:gd name="adj1" fmla="val 50000"/>
            </a:avLst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26BFE4-3676-834E-62AC-F331AFCF3CEE}"/>
              </a:ext>
            </a:extLst>
          </p:cNvPr>
          <p:cNvSpPr/>
          <p:nvPr/>
        </p:nvSpPr>
        <p:spPr>
          <a:xfrm>
            <a:off x="9812594" y="3987386"/>
            <a:ext cx="1632154" cy="45719"/>
          </a:xfrm>
          <a:prstGeom prst="rect">
            <a:avLst/>
          </a:prstGeom>
          <a:solidFill>
            <a:srgbClr val="002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03BB7B-F99D-CC18-A46A-1B76F4E6464E}"/>
              </a:ext>
            </a:extLst>
          </p:cNvPr>
          <p:cNvSpPr txBox="1"/>
          <p:nvPr/>
        </p:nvSpPr>
        <p:spPr>
          <a:xfrm>
            <a:off x="5928853" y="3030266"/>
            <a:ext cx="616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Ignora sinais prospectivos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7000A0-0991-4F2E-1E1D-A831E1779D14}"/>
              </a:ext>
            </a:extLst>
          </p:cNvPr>
          <p:cNvSpPr txBox="1"/>
          <p:nvPr/>
        </p:nvSpPr>
        <p:spPr>
          <a:xfrm>
            <a:off x="5919020" y="3550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Baixa capacidade de antecipação de crises </a:t>
            </a:r>
            <a:r>
              <a:rPr lang="pt-BR" dirty="0">
                <a:solidFill>
                  <a:schemeClr val="bg1"/>
                </a:solidFill>
              </a:rPr>
              <a:t>(crise de 2008)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79D2-78A7-8E70-786D-04A83C0E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830114D-2916-DDB8-E179-6ED083E6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8C2BA08-F15D-1EB0-B31A-BAA528A4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44" y="1495348"/>
            <a:ext cx="5626880" cy="38673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726757-11B2-444A-5778-AC6B01F04DEB}"/>
              </a:ext>
            </a:extLst>
          </p:cNvPr>
          <p:cNvSpPr txBox="1"/>
          <p:nvPr/>
        </p:nvSpPr>
        <p:spPr>
          <a:xfrm>
            <a:off x="835742" y="759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🎬 </a:t>
            </a:r>
            <a:r>
              <a:rPr lang="pt-BR" b="1" dirty="0">
                <a:solidFill>
                  <a:schemeClr val="bg1"/>
                </a:solidFill>
              </a:rPr>
              <a:t>Recomendação de Filme: </a:t>
            </a:r>
            <a:r>
              <a:rPr lang="pt-BR" b="1" i="1" dirty="0">
                <a:solidFill>
                  <a:schemeClr val="bg1"/>
                </a:solidFill>
              </a:rPr>
              <a:t>A Grande Aposta</a:t>
            </a:r>
            <a:r>
              <a:rPr lang="pt-BR" b="1" dirty="0">
                <a:solidFill>
                  <a:schemeClr val="bg1"/>
                </a:solidFill>
              </a:rPr>
              <a:t> (The Big Short)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013C9A-43FF-1D60-F2E1-D724AA43052E}"/>
              </a:ext>
            </a:extLst>
          </p:cNvPr>
          <p:cNvSpPr txBox="1"/>
          <p:nvPr/>
        </p:nvSpPr>
        <p:spPr>
          <a:xfrm>
            <a:off x="7108478" y="1495348"/>
            <a:ext cx="4336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perdas reais explodiram quando os atrasos começaram a se materializar em massa, revelando que o sistema estava </a:t>
            </a:r>
            <a:r>
              <a:rPr lang="pt-BR" b="1" dirty="0">
                <a:solidFill>
                  <a:schemeClr val="bg1"/>
                </a:solidFill>
              </a:rPr>
              <a:t>fragilmente provisionado</a:t>
            </a:r>
            <a:r>
              <a:rPr lang="pt-BR" dirty="0">
                <a:solidFill>
                  <a:schemeClr val="bg1"/>
                </a:solidFill>
              </a:rPr>
              <a:t>, e que os modelos usados eram apenas </a:t>
            </a:r>
            <a:r>
              <a:rPr lang="pt-BR" b="1" dirty="0">
                <a:solidFill>
                  <a:schemeClr val="bg1"/>
                </a:solidFill>
              </a:rPr>
              <a:t>reativos.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D8BA67-2084-0794-C16E-B73DFB9EDEDA}"/>
              </a:ext>
            </a:extLst>
          </p:cNvPr>
          <p:cNvSpPr txBox="1"/>
          <p:nvPr/>
        </p:nvSpPr>
        <p:spPr>
          <a:xfrm>
            <a:off x="7020110" y="3221193"/>
            <a:ext cx="4513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📌 O que foi a crise do subprime?</a:t>
            </a:r>
          </a:p>
          <a:p>
            <a:r>
              <a:rPr lang="pt-BR" dirty="0">
                <a:solidFill>
                  <a:schemeClr val="bg1"/>
                </a:solidFill>
              </a:rPr>
              <a:t>A crise do subprime foi uma crise financeira originada nos Estados Unidos, causada pela concessão descontrolada de crédito imobiliário a tomadores de alto risco (os chamados </a:t>
            </a:r>
            <a:r>
              <a:rPr lang="pt-BR" b="1" dirty="0">
                <a:solidFill>
                  <a:schemeClr val="bg1"/>
                </a:solidFill>
              </a:rPr>
              <a:t>empréstimos subprime</a:t>
            </a:r>
            <a:r>
              <a:rPr lang="pt-BR" dirty="0">
                <a:solidFill>
                  <a:schemeClr val="bg1"/>
                </a:solidFill>
              </a:rPr>
              <a:t>), que não tinham condições sólidas de pagamento. Quando essas hipotecas começaram a entrar em default (inadimplência), os efeitos se espalharam por todo o sistema financeiro global.</a:t>
            </a:r>
          </a:p>
        </p:txBody>
      </p:sp>
    </p:spTree>
    <p:extLst>
      <p:ext uri="{BB962C8B-B14F-4D97-AF65-F5344CB8AC3E}">
        <p14:creationId xmlns:p14="http://schemas.microsoft.com/office/powerpoint/2010/main" val="6203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0D5F1-3EBC-57D6-5478-5E0045A1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2C50260-2C49-DAC0-ACAE-BD94C9AE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CB90ED-A2A2-7D4D-C432-3C0A8EF8EA8F}"/>
              </a:ext>
            </a:extLst>
          </p:cNvPr>
          <p:cNvSpPr txBox="1"/>
          <p:nvPr/>
        </p:nvSpPr>
        <p:spPr>
          <a:xfrm>
            <a:off x="962740" y="622581"/>
            <a:ext cx="4454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6A00"/>
                </a:solidFill>
                <a:latin typeface="Barlow Bold" pitchFamily="34" charset="0"/>
              </a:rPr>
              <a:t>Perdas Esperadas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3F1D17-C732-3B0C-43C5-D2ED8F3595EB}"/>
              </a:ext>
            </a:extLst>
          </p:cNvPr>
          <p:cNvSpPr txBox="1"/>
          <p:nvPr/>
        </p:nvSpPr>
        <p:spPr>
          <a:xfrm>
            <a:off x="962740" y="1330467"/>
            <a:ext cx="9606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A perda esperada antecipa provisionamento que o default aconteça, tornando a gestão de risco mais prudente, transparente e resiliente — especialmente em momentos de</a:t>
            </a:r>
            <a:r>
              <a:rPr lang="pt-BR" b="1" dirty="0">
                <a:solidFill>
                  <a:schemeClr val="bg1"/>
                </a:solidFill>
              </a:rPr>
              <a:t> instabilidade econômica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5931D0-D010-8EEE-1D2C-EE6A9D3CB8CF}"/>
              </a:ext>
            </a:extLst>
          </p:cNvPr>
          <p:cNvSpPr txBox="1"/>
          <p:nvPr/>
        </p:nvSpPr>
        <p:spPr>
          <a:xfrm>
            <a:off x="962740" y="2387371"/>
            <a:ext cx="9931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Resolução CMN nº 4.966/21 alinha o Brasil ao IFRS 9 e às diretrizes do BCBS, e define que: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provisão deve refletir a perda esperada, estimada com base em: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277EE6-75D7-A509-84EF-53D379F4E23B}"/>
              </a:ext>
            </a:extLst>
          </p:cNvPr>
          <p:cNvSpPr txBox="1"/>
          <p:nvPr/>
        </p:nvSpPr>
        <p:spPr>
          <a:xfrm>
            <a:off x="1297858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PD</a:t>
            </a:r>
            <a:r>
              <a:rPr lang="pt-BR" sz="1600" i="1" dirty="0">
                <a:solidFill>
                  <a:schemeClr val="bg1"/>
                </a:solidFill>
              </a:rPr>
              <a:t> (</a:t>
            </a:r>
            <a:r>
              <a:rPr lang="pt-BR" sz="1600" i="1" dirty="0" err="1">
                <a:solidFill>
                  <a:schemeClr val="bg1"/>
                </a:solidFill>
              </a:rPr>
              <a:t>Probability</a:t>
            </a:r>
            <a:r>
              <a:rPr lang="pt-BR" sz="1600" i="1" dirty="0">
                <a:solidFill>
                  <a:schemeClr val="bg1"/>
                </a:solidFill>
              </a:rPr>
              <a:t> </a:t>
            </a:r>
            <a:r>
              <a:rPr lang="pt-BR" sz="1600" i="1" dirty="0" err="1">
                <a:solidFill>
                  <a:schemeClr val="bg1"/>
                </a:solidFill>
              </a:rPr>
              <a:t>of</a:t>
            </a:r>
            <a:r>
              <a:rPr lang="pt-BR" sz="1600" i="1" dirty="0">
                <a:solidFill>
                  <a:schemeClr val="bg1"/>
                </a:solidFill>
              </a:rPr>
              <a:t> Default)</a:t>
            </a:r>
            <a:endParaRPr lang="pt-BR" i="1" dirty="0">
              <a:solidFill>
                <a:schemeClr val="bg1"/>
              </a:solidFill>
            </a:endParaRPr>
          </a:p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LGD (</a:t>
            </a:r>
            <a:r>
              <a:rPr lang="pt-BR" dirty="0" err="1">
                <a:solidFill>
                  <a:schemeClr val="bg1"/>
                </a:solidFill>
              </a:rPr>
              <a:t>Loss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Given</a:t>
            </a:r>
            <a:r>
              <a:rPr lang="pt-BR" dirty="0">
                <a:solidFill>
                  <a:schemeClr val="bg1"/>
                </a:solidFill>
              </a:rPr>
              <a:t> Default)</a:t>
            </a:r>
          </a:p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EAD (</a:t>
            </a:r>
            <a:r>
              <a:rPr lang="pt-BR" dirty="0" err="1">
                <a:solidFill>
                  <a:schemeClr val="bg1"/>
                </a:solidFill>
              </a:rPr>
              <a:t>Exposure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at</a:t>
            </a:r>
            <a:r>
              <a:rPr lang="pt-BR" dirty="0">
                <a:solidFill>
                  <a:schemeClr val="bg1"/>
                </a:solidFill>
              </a:rPr>
              <a:t> Default)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75C4E5-E828-FE4C-92EA-1F87109C88BC}"/>
              </a:ext>
            </a:extLst>
          </p:cNvPr>
          <p:cNvSpPr txBox="1"/>
          <p:nvPr/>
        </p:nvSpPr>
        <p:spPr>
          <a:xfrm>
            <a:off x="962740" y="47580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📈 E deve incorporar:</a:t>
            </a:r>
          </a:p>
          <a:p>
            <a:r>
              <a:rPr lang="pt-BR" dirty="0">
                <a:solidFill>
                  <a:schemeClr val="bg1"/>
                </a:solidFill>
              </a:rPr>
              <a:t>Informações </a:t>
            </a:r>
            <a:r>
              <a:rPr lang="pt-BR" i="1" dirty="0" err="1">
                <a:solidFill>
                  <a:schemeClr val="bg1"/>
                </a:solidFill>
              </a:rPr>
              <a:t>Forward</a:t>
            </a:r>
            <a:r>
              <a:rPr lang="pt-BR" i="1" dirty="0">
                <a:solidFill>
                  <a:schemeClr val="bg1"/>
                </a:solidFill>
              </a:rPr>
              <a:t>-Looking</a:t>
            </a:r>
          </a:p>
          <a:p>
            <a:r>
              <a:rPr lang="pt-BR" dirty="0">
                <a:solidFill>
                  <a:schemeClr val="bg1"/>
                </a:solidFill>
              </a:rPr>
              <a:t>Cenários macroeconômicos ponderados</a:t>
            </a:r>
          </a:p>
          <a:p>
            <a:r>
              <a:rPr lang="pt-BR" dirty="0">
                <a:solidFill>
                  <a:schemeClr val="bg1"/>
                </a:solidFill>
              </a:rPr>
              <a:t>Evidências de deterioração significativa mesmo antes de qualquer atraso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05E69-9556-AE48-B8AA-BB7DCF014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AD8755D-7FAB-893E-9282-CB979FBB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2C95F2-B48D-107E-873E-79F3BD5D6CA4}"/>
              </a:ext>
            </a:extLst>
          </p:cNvPr>
          <p:cNvSpPr txBox="1"/>
          <p:nvPr/>
        </p:nvSpPr>
        <p:spPr>
          <a:xfrm>
            <a:off x="845574" y="719561"/>
            <a:ext cx="10038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dirty="0">
                <a:solidFill>
                  <a:schemeClr val="bg1"/>
                </a:solidFill>
              </a:rPr>
              <a:t>📅 </a:t>
            </a:r>
            <a:r>
              <a:rPr lang="pt-BR" sz="2800" b="1" dirty="0">
                <a:solidFill>
                  <a:schemeClr val="bg1"/>
                </a:solidFill>
              </a:rPr>
              <a:t>Linha do tempo do IFRS 9 após a crise de 2008: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768514-E46F-5DA8-923D-72BFE197454D}"/>
              </a:ext>
            </a:extLst>
          </p:cNvPr>
          <p:cNvSpPr txBox="1"/>
          <p:nvPr/>
        </p:nvSpPr>
        <p:spPr>
          <a:xfrm>
            <a:off x="1469923" y="1828063"/>
            <a:ext cx="899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36216"/>
                </a:solidFill>
              </a:rPr>
              <a:t>2009</a:t>
            </a:r>
            <a:r>
              <a:rPr lang="pt-BR" dirty="0">
                <a:solidFill>
                  <a:schemeClr val="bg1"/>
                </a:solidFill>
              </a:rPr>
              <a:t> – O IASB (</a:t>
            </a:r>
            <a:r>
              <a:rPr lang="pt-BR" sz="1600" i="1" dirty="0">
                <a:solidFill>
                  <a:schemeClr val="bg1"/>
                </a:solidFill>
              </a:rPr>
              <a:t>International Accounting Standards Board</a:t>
            </a:r>
            <a:r>
              <a:rPr lang="pt-BR" dirty="0">
                <a:solidFill>
                  <a:schemeClr val="bg1"/>
                </a:solidFill>
              </a:rPr>
              <a:t>) inicia oficialmente o projeto para substituir a antiga norma IAS 39, motivado pelas falhas evidenciadas na crise de 2008, especialmente o modelo de perda incorrida.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40D469-B104-8FD9-2A98-65E682E440D1}"/>
              </a:ext>
            </a:extLst>
          </p:cNvPr>
          <p:cNvSpPr txBox="1"/>
          <p:nvPr/>
        </p:nvSpPr>
        <p:spPr>
          <a:xfrm>
            <a:off x="1469923" y="3203677"/>
            <a:ext cx="8342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36216"/>
                </a:solidFill>
              </a:rPr>
              <a:t>2010 a 2014 </a:t>
            </a:r>
            <a:r>
              <a:rPr lang="pt-BR" dirty="0">
                <a:solidFill>
                  <a:schemeClr val="bg1"/>
                </a:solidFill>
              </a:rPr>
              <a:t>– O IFRS 9 é publicado em partes, dividindo-se nos seguintes módulos: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Classificação e mensuração de ativos financeiros (2010),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Contabilização de hedge (2013),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Modelo de Perda Esperada (ECL) (finalizado em 2014).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256A2-2FD1-EA88-71D5-3C66EE14F595}"/>
              </a:ext>
            </a:extLst>
          </p:cNvPr>
          <p:cNvSpPr txBox="1"/>
          <p:nvPr/>
        </p:nvSpPr>
        <p:spPr>
          <a:xfrm>
            <a:off x="1469923" y="4856290"/>
            <a:ext cx="8568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36216"/>
                </a:solidFill>
              </a:rPr>
              <a:t>2014</a:t>
            </a:r>
            <a:r>
              <a:rPr lang="pt-BR" dirty="0">
                <a:solidFill>
                  <a:schemeClr val="bg1"/>
                </a:solidFill>
              </a:rPr>
              <a:t> – Publicação completa do IFRS 9, incluindo o modelo de </a:t>
            </a:r>
            <a:r>
              <a:rPr lang="pt-BR" i="1" dirty="0" err="1">
                <a:solidFill>
                  <a:schemeClr val="bg1"/>
                </a:solidFill>
              </a:rPr>
              <a:t>Expected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Credit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Loss</a:t>
            </a:r>
            <a:r>
              <a:rPr lang="pt-BR" dirty="0">
                <a:solidFill>
                  <a:schemeClr val="bg1"/>
                </a:solidFill>
              </a:rPr>
              <a:t> (ECL).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Entrada em vigor obrigatória: 1º de janeiro de 2018.</a:t>
            </a:r>
          </a:p>
        </p:txBody>
      </p:sp>
    </p:spTree>
    <p:extLst>
      <p:ext uri="{BB962C8B-B14F-4D97-AF65-F5344CB8AC3E}">
        <p14:creationId xmlns:p14="http://schemas.microsoft.com/office/powerpoint/2010/main" val="1865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E25ED-1CC6-986D-4054-3A71E543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9D0C59F-5793-9028-3DDD-60DC3AB3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0D167D1-C59C-EA9F-C460-78246B518675}"/>
              </a:ext>
            </a:extLst>
          </p:cNvPr>
          <p:cNvSpPr txBox="1"/>
          <p:nvPr/>
        </p:nvSpPr>
        <p:spPr>
          <a:xfrm>
            <a:off x="2777887" y="1575863"/>
            <a:ext cx="6097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FF6A00"/>
                </a:solidFill>
                <a:latin typeface="Manrope" pitchFamily="2" charset="0"/>
              </a:rPr>
              <a:t>Por que o Brasil</a:t>
            </a:r>
            <a:endParaRPr lang="en-US" sz="44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EDA022-833B-A36E-AE16-1B7386FA5DC5}"/>
              </a:ext>
            </a:extLst>
          </p:cNvPr>
          <p:cNvSpPr txBox="1"/>
          <p:nvPr/>
        </p:nvSpPr>
        <p:spPr>
          <a:xfrm>
            <a:off x="3212076" y="2314908"/>
            <a:ext cx="3708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dirty="0">
                <a:solidFill>
                  <a:srgbClr val="FF6A00"/>
                </a:solidFill>
                <a:latin typeface="Manrope" pitchFamily="2" charset="0"/>
              </a:rPr>
              <a:t>adotou o modelo de</a:t>
            </a:r>
            <a:endParaRPr lang="en-US" sz="28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25DE4A-83DD-DF23-E2FD-01B2C7B15F98}"/>
              </a:ext>
            </a:extLst>
          </p:cNvPr>
          <p:cNvSpPr txBox="1"/>
          <p:nvPr/>
        </p:nvSpPr>
        <p:spPr>
          <a:xfrm>
            <a:off x="2475926" y="2755932"/>
            <a:ext cx="44446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Perdas Esperadas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5F2DBFB-FC49-805E-B27E-170664B5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845" y="5985424"/>
            <a:ext cx="669084" cy="66535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354EFC-A853-062E-F917-842BBA0AB7FB}"/>
              </a:ext>
            </a:extLst>
          </p:cNvPr>
          <p:cNvSpPr txBox="1"/>
          <p:nvPr/>
        </p:nvSpPr>
        <p:spPr>
          <a:xfrm>
            <a:off x="11718471" y="6046416"/>
            <a:ext cx="47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FF6A00"/>
                </a:solidFill>
                <a:latin typeface="Manrope" pitchFamily="2" charset="0"/>
              </a:rPr>
              <a:t>1</a:t>
            </a:r>
            <a:endParaRPr lang="en-US" sz="36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073887-F3E8-2522-D3F8-29EEC16AD871}"/>
              </a:ext>
            </a:extLst>
          </p:cNvPr>
          <p:cNvSpPr txBox="1"/>
          <p:nvPr/>
        </p:nvSpPr>
        <p:spPr>
          <a:xfrm>
            <a:off x="7279866" y="838047"/>
            <a:ext cx="2173726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700" b="1" dirty="0">
                <a:solidFill>
                  <a:srgbClr val="FF6A00"/>
                </a:solidFill>
                <a:latin typeface="Barlow Bold" pitchFamily="34" charset="0"/>
              </a:rPr>
              <a:t>?</a:t>
            </a:r>
            <a:endParaRPr lang="en-US" sz="28700" dirty="0">
              <a:solidFill>
                <a:srgbClr val="FF6A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F08B89-DA83-F88B-864A-7DA1EB079641}"/>
              </a:ext>
            </a:extLst>
          </p:cNvPr>
          <p:cNvSpPr txBox="1"/>
          <p:nvPr/>
        </p:nvSpPr>
        <p:spPr>
          <a:xfrm>
            <a:off x="347241" y="5970646"/>
            <a:ext cx="10141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A perda esperada corresponde ao valor presente de perdas de caixa projetadas, ponderadas por probabilidade de default e ajustadas pelo tempo.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E79C5-4563-8D9D-57C8-0EC2535E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130420D-43DA-E30A-7C05-FEEF9269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EB9F1F3-8C38-E5D2-323D-F30B12F21281}"/>
              </a:ext>
            </a:extLst>
          </p:cNvPr>
          <p:cNvSpPr txBox="1"/>
          <p:nvPr/>
        </p:nvSpPr>
        <p:spPr>
          <a:xfrm>
            <a:off x="2362413" y="2368722"/>
            <a:ext cx="5984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6A00"/>
                </a:solidFill>
                <a:latin typeface="Manrope" pitchFamily="2" charset="0"/>
              </a:rPr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981413-1CE0-14FC-7CB0-0311E6003405}"/>
              </a:ext>
            </a:extLst>
          </p:cNvPr>
          <p:cNvSpPr txBox="1"/>
          <p:nvPr/>
        </p:nvSpPr>
        <p:spPr>
          <a:xfrm>
            <a:off x="2078960" y="3876517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dirty="0">
                <a:solidFill>
                  <a:srgbClr val="FF6A00"/>
                </a:solidFill>
                <a:latin typeface="Manrope" pitchFamily="2" charset="0"/>
              </a:rPr>
              <a:t>a norma se aplica</a:t>
            </a:r>
            <a:endParaRPr lang="en-US" sz="54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E4CABA-DB1C-4163-3FD7-4AE3C3C4B0DD}"/>
              </a:ext>
            </a:extLst>
          </p:cNvPr>
          <p:cNvSpPr txBox="1"/>
          <p:nvPr/>
        </p:nvSpPr>
        <p:spPr>
          <a:xfrm>
            <a:off x="3207656" y="1903955"/>
            <a:ext cx="473165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8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quem</a:t>
            </a:r>
            <a:endParaRPr 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EF5AA9-C4D4-014E-B684-353D14D4D20A}"/>
              </a:ext>
            </a:extLst>
          </p:cNvPr>
          <p:cNvSpPr txBox="1"/>
          <p:nvPr/>
        </p:nvSpPr>
        <p:spPr>
          <a:xfrm>
            <a:off x="7939314" y="1700529"/>
            <a:ext cx="217372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900" b="1" dirty="0">
                <a:solidFill>
                  <a:srgbClr val="FF6A00"/>
                </a:solidFill>
                <a:latin typeface="Barlow Bold" pitchFamily="34" charset="0"/>
              </a:rPr>
              <a:t>?</a:t>
            </a:r>
            <a:endParaRPr lang="en-US" sz="23900" dirty="0">
              <a:solidFill>
                <a:srgbClr val="FF6A00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3754DC4-FE5D-8537-FDF4-B781192A4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985"/>
              </p:ext>
            </p:extLst>
          </p:nvPr>
        </p:nvGraphicFramePr>
        <p:xfrm>
          <a:off x="208937" y="5893936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00197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Art. 1º.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 Esta Resolução dispõe sobre critérios para classificação e mensuração contábil de instrumentos financeiros [...] e aplica-se às:</a:t>
                      </a:r>
                    </a:p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I – instituições financeiras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 e</a:t>
                      </a:r>
                      <a:br>
                        <a:rPr lang="pt-B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II – demais instituições autorizadas a funcionar pelo Banco Central do Brasil.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68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0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490F7-56DE-92A5-F095-81F44BFF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707723C-13BA-15A4-089D-5AAEB8C9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F0A0F6-FBE5-431A-1823-907D34385932}"/>
              </a:ext>
            </a:extLst>
          </p:cNvPr>
          <p:cNvSpPr txBox="1"/>
          <p:nvPr/>
        </p:nvSpPr>
        <p:spPr>
          <a:xfrm>
            <a:off x="2472250" y="3635928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CHAVE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77E740-1140-0CD9-E8D6-5657D0E299DC}"/>
              </a:ext>
            </a:extLst>
          </p:cNvPr>
          <p:cNvSpPr txBox="1"/>
          <p:nvPr/>
        </p:nvSpPr>
        <p:spPr>
          <a:xfrm>
            <a:off x="3630443" y="2572548"/>
            <a:ext cx="47316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CONCEITOS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8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30B2D-4F2F-D9F4-8E78-AEE55F87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533D679-D1E5-7D7C-6626-DCEF4DEC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F8C9C4-04F0-EA88-87E6-C3C172540966}"/>
              </a:ext>
            </a:extLst>
          </p:cNvPr>
          <p:cNvSpPr txBox="1"/>
          <p:nvPr/>
        </p:nvSpPr>
        <p:spPr>
          <a:xfrm>
            <a:off x="4798142" y="2584419"/>
            <a:ext cx="7059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D9D9D9"/>
                </a:solidFill>
                <a:latin typeface="Manrope" pitchFamily="2" charset="0"/>
              </a:rPr>
              <a:t>REESTRUTURAÇÃO</a:t>
            </a:r>
            <a:endParaRPr lang="en-US" sz="5400" b="1" dirty="0">
              <a:solidFill>
                <a:srgbClr val="D9D9D9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A6E96F-73FF-6798-D7C6-5277A3A8E340}"/>
              </a:ext>
            </a:extLst>
          </p:cNvPr>
          <p:cNvSpPr txBox="1"/>
          <p:nvPr/>
        </p:nvSpPr>
        <p:spPr>
          <a:xfrm>
            <a:off x="740231" y="2584419"/>
            <a:ext cx="47316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DEFAULT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46CBF6-F84A-8591-6E0E-FCF03E7C529B}"/>
              </a:ext>
            </a:extLst>
          </p:cNvPr>
          <p:cNvSpPr txBox="1"/>
          <p:nvPr/>
        </p:nvSpPr>
        <p:spPr>
          <a:xfrm>
            <a:off x="312764" y="3544621"/>
            <a:ext cx="26842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F36216"/>
                </a:solidFill>
                <a:latin typeface="Barlow Bold" pitchFamily="34" charset="0"/>
              </a:rPr>
              <a:t>atraso</a:t>
            </a:r>
            <a:endParaRPr lang="en-US" sz="4400" dirty="0">
              <a:solidFill>
                <a:srgbClr val="F3621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B57CFD-CCEF-2A60-45AE-D4CA24A91419}"/>
              </a:ext>
            </a:extLst>
          </p:cNvPr>
          <p:cNvSpPr txBox="1"/>
          <p:nvPr/>
        </p:nvSpPr>
        <p:spPr>
          <a:xfrm>
            <a:off x="9148707" y="3342318"/>
            <a:ext cx="263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3600" b="1" dirty="0">
                <a:solidFill>
                  <a:srgbClr val="F36216"/>
                </a:solidFill>
                <a:latin typeface="Manrope" pitchFamily="2" charset="0"/>
              </a:rPr>
              <a:t>acordo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60AB28-61B1-AD16-7A7C-344941A92424}"/>
              </a:ext>
            </a:extLst>
          </p:cNvPr>
          <p:cNvSpPr txBox="1"/>
          <p:nvPr/>
        </p:nvSpPr>
        <p:spPr>
          <a:xfrm>
            <a:off x="4138295" y="1925270"/>
            <a:ext cx="1519482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900" b="1" dirty="0">
                <a:solidFill>
                  <a:srgbClr val="FF6A00"/>
                </a:solidFill>
                <a:latin typeface="Barlow Bold" pitchFamily="34" charset="0"/>
              </a:rPr>
              <a:t>+</a:t>
            </a:r>
            <a:endParaRPr lang="en-US" sz="23900" dirty="0">
              <a:solidFill>
                <a:srgbClr val="FF6A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562081-76F3-F3DB-2DF9-BAFE0881CF4C}"/>
              </a:ext>
            </a:extLst>
          </p:cNvPr>
          <p:cNvSpPr txBox="1"/>
          <p:nvPr/>
        </p:nvSpPr>
        <p:spPr>
          <a:xfrm>
            <a:off x="10038734" y="84400"/>
            <a:ext cx="21532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36216"/>
                </a:solidFill>
                <a:latin typeface="Barlow Bold" pitchFamily="34" charset="0"/>
              </a:rPr>
              <a:t>mau</a:t>
            </a:r>
            <a:endParaRPr lang="en-US" sz="6600" dirty="0">
              <a:solidFill>
                <a:srgbClr val="F3621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D7A6B-213A-0F04-AD19-6692130DA572}"/>
              </a:ext>
            </a:extLst>
          </p:cNvPr>
          <p:cNvSpPr txBox="1"/>
          <p:nvPr/>
        </p:nvSpPr>
        <p:spPr>
          <a:xfrm>
            <a:off x="9530270" y="1026965"/>
            <a:ext cx="2425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ativo problemático</a:t>
            </a:r>
            <a:endParaRPr lang="en-US" sz="2000" dirty="0">
              <a:solidFill>
                <a:srgbClr val="F36216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DBDD0E-9B14-F990-22CE-BB03C5E740B3}"/>
              </a:ext>
            </a:extLst>
          </p:cNvPr>
          <p:cNvSpPr txBox="1"/>
          <p:nvPr/>
        </p:nvSpPr>
        <p:spPr>
          <a:xfrm>
            <a:off x="7552182" y="4987213"/>
            <a:ext cx="2634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36216"/>
                </a:solidFill>
                <a:latin typeface="Manrope" pitchFamily="2" charset="0"/>
              </a:rPr>
              <a:t>tem seguro prestamista</a:t>
            </a:r>
          </a:p>
          <a:p>
            <a:pPr algn="r"/>
            <a:r>
              <a:rPr lang="pt-BR" b="1" dirty="0">
                <a:solidFill>
                  <a:srgbClr val="F36216"/>
                </a:solidFill>
                <a:latin typeface="Manrope" pitchFamily="2" charset="0"/>
              </a:rPr>
              <a:t>ou a dívida é transferível?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A7B904-7EB6-E5FF-76FE-65DE10B8CF21}"/>
              </a:ext>
            </a:extLst>
          </p:cNvPr>
          <p:cNvSpPr txBox="1"/>
          <p:nvPr/>
        </p:nvSpPr>
        <p:spPr>
          <a:xfrm>
            <a:off x="9186187" y="3896316"/>
            <a:ext cx="263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3600" b="1" dirty="0">
                <a:solidFill>
                  <a:srgbClr val="F36216"/>
                </a:solidFill>
                <a:latin typeface="Manrope" pitchFamily="2" charset="0"/>
              </a:rPr>
              <a:t>óbito?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770CC4D-ADE5-D584-2EBF-91EFDBD0B4FB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rot="5400000">
            <a:off x="9822347" y="4906519"/>
            <a:ext cx="1044731" cy="316987"/>
          </a:xfrm>
          <a:prstGeom prst="bentConnector2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3" grpId="0"/>
      <p:bldP spid="4" grpId="0"/>
      <p:bldP spid="5" grpId="0"/>
      <p:bldP spid="10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6A7EB-4782-2081-45BD-ED92302D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121CAC8-671D-C2C4-64D3-2BC4F742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4A49F7-FF34-241B-9878-C0B77E0EA8F3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29CB1-EF00-CC30-4825-2E7AC8C11CE2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F8AE04-4FBD-CFFF-7DA3-2DA781591975}"/>
              </a:ext>
            </a:extLst>
          </p:cNvPr>
          <p:cNvSpPr txBox="1"/>
          <p:nvPr/>
        </p:nvSpPr>
        <p:spPr>
          <a:xfrm>
            <a:off x="550606" y="5694177"/>
            <a:ext cx="11493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Probabilidade de que o devedor se tornar </a:t>
            </a:r>
            <a:r>
              <a:rPr lang="pt-BR" b="1" dirty="0">
                <a:solidFill>
                  <a:srgbClr val="F36216"/>
                </a:solidFill>
              </a:rPr>
              <a:t>mau</a:t>
            </a:r>
            <a:r>
              <a:rPr lang="pt-BR" dirty="0">
                <a:solidFill>
                  <a:schemeClr val="bg1"/>
                </a:solidFill>
              </a:rPr>
              <a:t> (inadimplência ou contrato seja reestruturado com concessão de facilidades) em determinado </a:t>
            </a:r>
            <a:r>
              <a:rPr lang="pt-BR" b="1" dirty="0">
                <a:solidFill>
                  <a:schemeClr val="bg1"/>
                </a:solidFill>
              </a:rPr>
              <a:t>horizonte de tempo no futuro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3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AC60-CFE0-93D3-118E-0F43FB65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67BF661-A76F-2050-3098-6E28CE96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33FE26-77BC-7E8E-C626-65233F75492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C0E10E-FD94-4BEF-0518-B8CC0802C0CD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FA05C-9CF0-2A1D-2638-8F3B27A22677}"/>
              </a:ext>
            </a:extLst>
          </p:cNvPr>
          <p:cNvSpPr txBox="1"/>
          <p:nvPr/>
        </p:nvSpPr>
        <p:spPr>
          <a:xfrm>
            <a:off x="585021" y="2561017"/>
            <a:ext cx="63762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🟡 Não configuram Reestruturação:</a:t>
            </a:r>
            <a:endParaRPr lang="pt-BR" b="1" dirty="0">
              <a:solidFill>
                <a:schemeClr val="bg1"/>
              </a:solidFill>
            </a:endParaRPr>
          </a:p>
          <a:p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Alteração de vencimento por motivos administrativos</a:t>
            </a:r>
          </a:p>
          <a:p>
            <a:r>
              <a:rPr lang="pt-BR" sz="1600" dirty="0">
                <a:solidFill>
                  <a:schemeClr val="bg1"/>
                </a:solidFill>
              </a:rPr>
              <a:t>(ex: mudar o dia do débito).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Troca de garantias sem redução de risco.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Renegociação com </a:t>
            </a:r>
            <a:r>
              <a:rPr lang="pt-BR" sz="1600" b="1" dirty="0">
                <a:solidFill>
                  <a:schemeClr val="bg1"/>
                </a:solidFill>
              </a:rPr>
              <a:t>melhora nas condições financeiras</a:t>
            </a:r>
            <a:r>
              <a:rPr lang="pt-BR" sz="1600" dirty="0">
                <a:solidFill>
                  <a:schemeClr val="bg1"/>
                </a:solidFill>
              </a:rPr>
              <a:t> do cliente</a:t>
            </a:r>
          </a:p>
          <a:p>
            <a:r>
              <a:rPr lang="pt-BR" sz="1600" dirty="0">
                <a:solidFill>
                  <a:schemeClr val="bg1"/>
                </a:solidFill>
              </a:rPr>
              <a:t>(ex: antecipação de parcelas com desconto).</a:t>
            </a:r>
          </a:p>
        </p:txBody>
      </p:sp>
    </p:spTree>
    <p:extLst>
      <p:ext uri="{BB962C8B-B14F-4D97-AF65-F5344CB8AC3E}">
        <p14:creationId xmlns:p14="http://schemas.microsoft.com/office/powerpoint/2010/main" val="314287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9E3C1-FF96-CAC2-39C3-2CD7443E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5D85CAE-9070-932D-7C41-4FF68DD25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73DFAE2-566E-CE25-A303-00AC466D28CE}"/>
              </a:ext>
            </a:extLst>
          </p:cNvPr>
          <p:cNvSpPr/>
          <p:nvPr/>
        </p:nvSpPr>
        <p:spPr>
          <a:xfrm>
            <a:off x="492832" y="351115"/>
            <a:ext cx="4090987" cy="4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40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Visão Geral da Mentoria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FD10F4E-59F4-2CC8-9C8D-EFB72A548A83}"/>
              </a:ext>
            </a:extLst>
          </p:cNvPr>
          <p:cNvSpPr/>
          <p:nvPr/>
        </p:nvSpPr>
        <p:spPr>
          <a:xfrm>
            <a:off x="569032" y="785535"/>
            <a:ext cx="9472851" cy="480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Teoria e Prática para impulsionar sua carreira em risco de crédito</a:t>
            </a:r>
            <a:endParaRPr lang="en-US" sz="11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48C7A6C-B056-BD76-5C19-212CA440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7" y="2180096"/>
            <a:ext cx="467555" cy="467555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85581EF-8475-2B1D-E3E9-00E596349087}"/>
              </a:ext>
            </a:extLst>
          </p:cNvPr>
          <p:cNvGrpSpPr/>
          <p:nvPr/>
        </p:nvGrpSpPr>
        <p:grpSpPr>
          <a:xfrm>
            <a:off x="1594964" y="2161430"/>
            <a:ext cx="9472851" cy="531436"/>
            <a:chOff x="1468216" y="1674615"/>
            <a:chExt cx="9472851" cy="531436"/>
          </a:xfrm>
        </p:grpSpPr>
        <p:sp>
          <p:nvSpPr>
            <p:cNvPr id="11" name="Text 2">
              <a:extLst>
                <a:ext uri="{FF2B5EF4-FFF2-40B4-BE49-F238E27FC236}">
                  <a16:creationId xmlns:a16="http://schemas.microsoft.com/office/drawing/2014/main" id="{585160CF-3C46-4D37-00FD-1EF49B3463B7}"/>
                </a:ext>
              </a:extLst>
            </p:cNvPr>
            <p:cNvSpPr/>
            <p:nvPr/>
          </p:nvSpPr>
          <p:spPr>
            <a:xfrm>
              <a:off x="1468216" y="1674615"/>
              <a:ext cx="1973580" cy="246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550" b="1" dirty="0">
                  <a:solidFill>
                    <a:srgbClr val="EEEFF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Comunidade Ativa</a:t>
              </a:r>
              <a:endParaRPr lang="en-US" sz="1550" dirty="0"/>
            </a:p>
          </p:txBody>
        </p:sp>
        <p:sp>
          <p:nvSpPr>
            <p:cNvPr id="12" name="Text 3">
              <a:extLst>
                <a:ext uri="{FF2B5EF4-FFF2-40B4-BE49-F238E27FC236}">
                  <a16:creationId xmlns:a16="http://schemas.microsoft.com/office/drawing/2014/main" id="{F381FD1D-F8BF-8852-4AE7-32522928B27A}"/>
                </a:ext>
              </a:extLst>
            </p:cNvPr>
            <p:cNvSpPr/>
            <p:nvPr/>
          </p:nvSpPr>
          <p:spPr>
            <a:xfrm>
              <a:off x="1468216" y="1966021"/>
              <a:ext cx="9472851" cy="2400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150" dirty="0">
                  <a:solidFill>
                    <a:srgbClr val="EEEFF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Junte-se a mais de 130 participantes no grupo exclusivo do WhatsApp para troca de conhecimentos e networking.</a:t>
              </a:r>
              <a:endParaRPr lang="en-US" sz="1150" dirty="0"/>
            </a:p>
          </p:txBody>
        </p:sp>
      </p:grp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444F183D-A63C-55FA-860F-C2C4D0E6B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8" y="3349870"/>
            <a:ext cx="489613" cy="48961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EEC56A-80F6-B8B9-B206-FAAE0B069B2D}"/>
              </a:ext>
            </a:extLst>
          </p:cNvPr>
          <p:cNvGrpSpPr/>
          <p:nvPr/>
        </p:nvGrpSpPr>
        <p:grpSpPr>
          <a:xfrm>
            <a:off x="1594963" y="3348025"/>
            <a:ext cx="9472851" cy="576619"/>
            <a:chOff x="1468216" y="2960891"/>
            <a:chExt cx="9472851" cy="576619"/>
          </a:xfrm>
        </p:grpSpPr>
        <p:sp>
          <p:nvSpPr>
            <p:cNvPr id="14" name="Text 4">
              <a:extLst>
                <a:ext uri="{FF2B5EF4-FFF2-40B4-BE49-F238E27FC236}">
                  <a16:creationId xmlns:a16="http://schemas.microsoft.com/office/drawing/2014/main" id="{2674CB1B-96DC-E64B-1795-A415A248035A}"/>
                </a:ext>
              </a:extLst>
            </p:cNvPr>
            <p:cNvSpPr/>
            <p:nvPr/>
          </p:nvSpPr>
          <p:spPr>
            <a:xfrm>
              <a:off x="1468216" y="2960891"/>
              <a:ext cx="1973580" cy="246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550" b="1" dirty="0">
                  <a:solidFill>
                    <a:srgbClr val="EEEFF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Avaliações Semanais</a:t>
              </a:r>
              <a:endParaRPr lang="en-US" sz="1550" dirty="0"/>
            </a:p>
          </p:txBody>
        </p:sp>
        <p:sp>
          <p:nvSpPr>
            <p:cNvPr id="15" name="Text 5">
              <a:extLst>
                <a:ext uri="{FF2B5EF4-FFF2-40B4-BE49-F238E27FC236}">
                  <a16:creationId xmlns:a16="http://schemas.microsoft.com/office/drawing/2014/main" id="{CE01D456-7599-492A-9F1C-79DFD4847330}"/>
                </a:ext>
              </a:extLst>
            </p:cNvPr>
            <p:cNvSpPr/>
            <p:nvPr/>
          </p:nvSpPr>
          <p:spPr>
            <a:xfrm>
              <a:off x="1468216" y="3297480"/>
              <a:ext cx="9472851" cy="2400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150" dirty="0">
                  <a:solidFill>
                    <a:srgbClr val="EEEFF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Dois quizzes semanais: Ciência de Dados e Normas Regulatórias.</a:t>
              </a:r>
              <a:endParaRPr lang="en-US" sz="1150" dirty="0"/>
            </a:p>
          </p:txBody>
        </p:sp>
      </p:grp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ED36C10E-5D97-4157-8542-301E7B818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17" y="4541702"/>
            <a:ext cx="467555" cy="467555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580D80-8C05-BFE7-FAA5-49097DB3A713}"/>
              </a:ext>
            </a:extLst>
          </p:cNvPr>
          <p:cNvGrpSpPr/>
          <p:nvPr/>
        </p:nvGrpSpPr>
        <p:grpSpPr>
          <a:xfrm>
            <a:off x="1594964" y="4543137"/>
            <a:ext cx="9472851" cy="576620"/>
            <a:chOff x="1468216" y="4092535"/>
            <a:chExt cx="9472851" cy="576620"/>
          </a:xfrm>
        </p:grpSpPr>
        <p:sp>
          <p:nvSpPr>
            <p:cNvPr id="17" name="Text 6">
              <a:extLst>
                <a:ext uri="{FF2B5EF4-FFF2-40B4-BE49-F238E27FC236}">
                  <a16:creationId xmlns:a16="http://schemas.microsoft.com/office/drawing/2014/main" id="{38C8C756-8008-D8D8-3F28-EA57F701FF34}"/>
                </a:ext>
              </a:extLst>
            </p:cNvPr>
            <p:cNvSpPr/>
            <p:nvPr/>
          </p:nvSpPr>
          <p:spPr>
            <a:xfrm>
              <a:off x="1468216" y="4092535"/>
              <a:ext cx="1973580" cy="246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550" b="1" dirty="0">
                  <a:solidFill>
                    <a:srgbClr val="EEEFF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Encontros Regulares</a:t>
              </a:r>
              <a:endParaRPr lang="en-US" sz="1550" dirty="0"/>
            </a:p>
          </p:txBody>
        </p:sp>
        <p:sp>
          <p:nvSpPr>
            <p:cNvPr id="18" name="Text 7">
              <a:extLst>
                <a:ext uri="{FF2B5EF4-FFF2-40B4-BE49-F238E27FC236}">
                  <a16:creationId xmlns:a16="http://schemas.microsoft.com/office/drawing/2014/main" id="{EDED24F6-FA46-9320-724B-A2DE3691BF9F}"/>
                </a:ext>
              </a:extLst>
            </p:cNvPr>
            <p:cNvSpPr/>
            <p:nvPr/>
          </p:nvSpPr>
          <p:spPr>
            <a:xfrm>
              <a:off x="1468216" y="4429125"/>
              <a:ext cx="9472851" cy="2400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150" dirty="0">
                  <a:solidFill>
                    <a:srgbClr val="EEEFF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Sessões interativas aos sábados, durante 6 semanas, para aprofundar os temas.</a:t>
              </a:r>
              <a:endParaRPr lang="en-US" sz="11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70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FEAE-6A28-1D31-6500-0AA006071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7602973-91A4-98AA-B91C-2C3F3888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745061-6734-3575-CD40-92B5ED78D9ED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8E0541-7482-E546-FF93-B7B1CCE8AC97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6816F8-ACDB-54FC-FDD4-E95B506E8489}"/>
              </a:ext>
            </a:extLst>
          </p:cNvPr>
          <p:cNvSpPr txBox="1"/>
          <p:nvPr/>
        </p:nvSpPr>
        <p:spPr>
          <a:xfrm>
            <a:off x="585021" y="2651799"/>
            <a:ext cx="921282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🔴 Reestruturação com concessão de facilidades: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Redução de taxa de juros por incapacidade de pagamento.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Alongamento de prazo com carência para clientes inadimplentes.</a:t>
            </a:r>
          </a:p>
          <a:p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Perdão parcial da dívida.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Troca de indexador para reduzir prestação em dificuldade evidente.</a:t>
            </a:r>
          </a:p>
        </p:txBody>
      </p:sp>
    </p:spTree>
    <p:extLst>
      <p:ext uri="{BB962C8B-B14F-4D97-AF65-F5344CB8AC3E}">
        <p14:creationId xmlns:p14="http://schemas.microsoft.com/office/powerpoint/2010/main" val="168632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7D4E-A647-7C6F-730E-562D68DA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34E0AC8-D94B-3D04-D86B-98B63A18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E9B8B6-DC7B-9B7D-03F2-4C7277D70EE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164029-5DF9-7B41-4656-FE71FC2F75CD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36912C-D2E0-2441-A0D6-A1C0DBB1C12D}"/>
              </a:ext>
            </a:extLst>
          </p:cNvPr>
          <p:cNvSpPr txBox="1"/>
          <p:nvPr/>
        </p:nvSpPr>
        <p:spPr>
          <a:xfrm>
            <a:off x="714947" y="2976515"/>
            <a:ext cx="91861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📅 </a:t>
            </a:r>
            <a:r>
              <a:rPr lang="pt-BR" b="1" dirty="0">
                <a:solidFill>
                  <a:schemeClr val="bg1"/>
                </a:solidFill>
              </a:rPr>
              <a:t>Horizonte de cálculo: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PD 12m: probabilidade de </a:t>
            </a:r>
            <a:r>
              <a:rPr lang="pt-BR" b="1" dirty="0">
                <a:solidFill>
                  <a:srgbClr val="F36216"/>
                </a:solidFill>
              </a:rPr>
              <a:t>mau</a:t>
            </a:r>
            <a:r>
              <a:rPr lang="pt-BR" dirty="0">
                <a:solidFill>
                  <a:schemeClr val="bg1"/>
                </a:solidFill>
              </a:rPr>
              <a:t> nos próximos 12 meses.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📌 </a:t>
            </a:r>
            <a:r>
              <a:rPr lang="pt-BR" dirty="0">
                <a:solidFill>
                  <a:schemeClr val="bg1"/>
                </a:solidFill>
              </a:rPr>
              <a:t>PD Lifetime: probabilidade de </a:t>
            </a:r>
            <a:r>
              <a:rPr lang="pt-BR" b="1" dirty="0">
                <a:solidFill>
                  <a:srgbClr val="F36216"/>
                </a:solidFill>
              </a:rPr>
              <a:t>mau</a:t>
            </a:r>
            <a:r>
              <a:rPr lang="pt-BR" dirty="0">
                <a:solidFill>
                  <a:schemeClr val="bg1"/>
                </a:solidFill>
              </a:rPr>
              <a:t> ao longo de todo o restante da vida do contrato.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📌 </a:t>
            </a:r>
            <a:r>
              <a:rPr lang="pt-BR" dirty="0">
                <a:solidFill>
                  <a:schemeClr val="bg1"/>
                </a:solidFill>
              </a:rPr>
              <a:t>PD pode ser calculado no estilo </a:t>
            </a:r>
            <a:r>
              <a:rPr lang="pt-BR" b="1" dirty="0">
                <a:solidFill>
                  <a:srgbClr val="F36216"/>
                </a:solidFill>
              </a:rPr>
              <a:t>EVER</a:t>
            </a:r>
            <a:r>
              <a:rPr lang="pt-BR" dirty="0">
                <a:solidFill>
                  <a:srgbClr val="F36216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ou </a:t>
            </a:r>
            <a:r>
              <a:rPr lang="pt-BR" b="1" dirty="0">
                <a:solidFill>
                  <a:srgbClr val="F36216"/>
                </a:solidFill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214166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F6A2-9546-7002-416C-8A5F1972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FF3A6E0-1A64-7380-957B-745D5848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0C5347-DFA8-1E3F-62AD-7ED029042582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6B8276-7F98-A607-1E50-D41F795819DE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126A98-685C-8272-FE65-719A204673A3}"/>
              </a:ext>
            </a:extLst>
          </p:cNvPr>
          <p:cNvSpPr txBox="1"/>
          <p:nvPr/>
        </p:nvSpPr>
        <p:spPr>
          <a:xfrm>
            <a:off x="613607" y="284253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EVER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40D0CA-DA4E-D500-351A-1FC82670DE8C}"/>
              </a:ext>
            </a:extLst>
          </p:cNvPr>
          <p:cNvSpPr txBox="1"/>
          <p:nvPr/>
        </p:nvSpPr>
        <p:spPr>
          <a:xfrm>
            <a:off x="613607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OVER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17322B-6A85-2787-FA89-EFE658016418}"/>
              </a:ext>
            </a:extLst>
          </p:cNvPr>
          <p:cNvSpPr txBox="1"/>
          <p:nvPr/>
        </p:nvSpPr>
        <p:spPr>
          <a:xfrm>
            <a:off x="2435382" y="2820951"/>
            <a:ext cx="1086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1E7062-986B-B78E-B6D4-F5FB53424846}"/>
              </a:ext>
            </a:extLst>
          </p:cNvPr>
          <p:cNvSpPr txBox="1"/>
          <p:nvPr/>
        </p:nvSpPr>
        <p:spPr>
          <a:xfrm>
            <a:off x="2435382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8BE5F-77EA-8455-C8BC-E288F8F9397D}"/>
              </a:ext>
            </a:extLst>
          </p:cNvPr>
          <p:cNvSpPr txBox="1"/>
          <p:nvPr/>
        </p:nvSpPr>
        <p:spPr>
          <a:xfrm>
            <a:off x="3428439" y="284253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761E4F-2514-ECBB-AC2C-EA609351E83A}"/>
              </a:ext>
            </a:extLst>
          </p:cNvPr>
          <p:cNvSpPr txBox="1"/>
          <p:nvPr/>
        </p:nvSpPr>
        <p:spPr>
          <a:xfrm>
            <a:off x="3428438" y="376586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39E4F5-8992-1F41-F611-9A189F3DE472}"/>
              </a:ext>
            </a:extLst>
          </p:cNvPr>
          <p:cNvSpPr txBox="1"/>
          <p:nvPr/>
        </p:nvSpPr>
        <p:spPr>
          <a:xfrm>
            <a:off x="4151110" y="282805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CA8C85-E512-5FD8-8713-4FDF175F7D69}"/>
              </a:ext>
            </a:extLst>
          </p:cNvPr>
          <p:cNvSpPr txBox="1"/>
          <p:nvPr/>
        </p:nvSpPr>
        <p:spPr>
          <a:xfrm>
            <a:off x="4151109" y="376586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B57B57A-E68B-528D-56FF-1B8688E431D5}"/>
              </a:ext>
            </a:extLst>
          </p:cNvPr>
          <p:cNvGrpSpPr/>
          <p:nvPr/>
        </p:nvGrpSpPr>
        <p:grpSpPr>
          <a:xfrm>
            <a:off x="2664545" y="5385222"/>
            <a:ext cx="6697866" cy="1063380"/>
            <a:chOff x="2664545" y="5159619"/>
            <a:chExt cx="6697866" cy="106338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627952B-4711-01F2-E44B-904D1341A906}"/>
                </a:ext>
              </a:extLst>
            </p:cNvPr>
            <p:cNvGrpSpPr/>
            <p:nvPr/>
          </p:nvGrpSpPr>
          <p:grpSpPr>
            <a:xfrm>
              <a:off x="2664545" y="5159619"/>
              <a:ext cx="6697866" cy="666589"/>
              <a:chOff x="6613950" y="4874483"/>
              <a:chExt cx="6697866" cy="666589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8115581-5774-8564-4350-D336DA34A82D}"/>
                  </a:ext>
                </a:extLst>
              </p:cNvPr>
              <p:cNvSpPr/>
              <p:nvPr/>
            </p:nvSpPr>
            <p:spPr>
              <a:xfrm>
                <a:off x="661395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D408B85-4100-6AE9-F6C9-89F4A1ED357F}"/>
                  </a:ext>
                </a:extLst>
              </p:cNvPr>
              <p:cNvSpPr/>
              <p:nvPr/>
            </p:nvSpPr>
            <p:spPr>
              <a:xfrm>
                <a:off x="7176565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1815310-E14D-5B6F-51BD-1DE848C8AA9D}"/>
                  </a:ext>
                </a:extLst>
              </p:cNvPr>
              <p:cNvSpPr/>
              <p:nvPr/>
            </p:nvSpPr>
            <p:spPr>
              <a:xfrm>
                <a:off x="773918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F5F676E-D3C1-897C-38C7-F44E8601C704}"/>
                  </a:ext>
                </a:extLst>
              </p:cNvPr>
              <p:cNvSpPr/>
              <p:nvPr/>
            </p:nvSpPr>
            <p:spPr>
              <a:xfrm>
                <a:off x="828761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927C060-F74E-E8A4-04C7-372E28731B3E}"/>
                  </a:ext>
                </a:extLst>
              </p:cNvPr>
              <p:cNvSpPr/>
              <p:nvPr/>
            </p:nvSpPr>
            <p:spPr>
              <a:xfrm>
                <a:off x="8850226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9936D10-79AE-1683-5E0E-B9D9DC6F155B}"/>
                  </a:ext>
                </a:extLst>
              </p:cNvPr>
              <p:cNvSpPr/>
              <p:nvPr/>
            </p:nvSpPr>
            <p:spPr>
              <a:xfrm>
                <a:off x="941284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A64EF084-B697-30D4-BDDD-A7216F989347}"/>
                  </a:ext>
                </a:extLst>
              </p:cNvPr>
              <p:cNvSpPr/>
              <p:nvPr/>
            </p:nvSpPr>
            <p:spPr>
              <a:xfrm>
                <a:off x="999729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5547BF6-24B4-2654-C4D5-9757BFD9B767}"/>
                  </a:ext>
                </a:extLst>
              </p:cNvPr>
              <p:cNvSpPr/>
              <p:nvPr/>
            </p:nvSpPr>
            <p:spPr>
              <a:xfrm>
                <a:off x="10559912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79B76B2-213F-D2FD-9B06-FF26FA88195B}"/>
                  </a:ext>
                </a:extLst>
              </p:cNvPr>
              <p:cNvSpPr/>
              <p:nvPr/>
            </p:nvSpPr>
            <p:spPr>
              <a:xfrm>
                <a:off x="1112252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D363A06-99F9-9D59-8769-85A15250562A}"/>
                  </a:ext>
                </a:extLst>
              </p:cNvPr>
              <p:cNvSpPr/>
              <p:nvPr/>
            </p:nvSpPr>
            <p:spPr>
              <a:xfrm>
                <a:off x="1170915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DDB1DE5-F1CA-4655-C09A-909D455472C1}"/>
                  </a:ext>
                </a:extLst>
              </p:cNvPr>
              <p:cNvSpPr/>
              <p:nvPr/>
            </p:nvSpPr>
            <p:spPr>
              <a:xfrm>
                <a:off x="12271774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9EDA935-7E31-99AE-DD59-835A9AB1EA28}"/>
                  </a:ext>
                </a:extLst>
              </p:cNvPr>
              <p:cNvSpPr/>
              <p:nvPr/>
            </p:nvSpPr>
            <p:spPr>
              <a:xfrm>
                <a:off x="1283438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C80C012-97C7-E854-720F-4CE2319ED6D2}"/>
                </a:ext>
              </a:extLst>
            </p:cNvPr>
            <p:cNvSpPr txBox="1"/>
            <p:nvPr/>
          </p:nvSpPr>
          <p:spPr>
            <a:xfrm>
              <a:off x="2739129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F8593B7-8A33-3A7D-BDEA-37D1A3F3DFB2}"/>
                </a:ext>
              </a:extLst>
            </p:cNvPr>
            <p:cNvSpPr txBox="1"/>
            <p:nvPr/>
          </p:nvSpPr>
          <p:spPr>
            <a:xfrm>
              <a:off x="3315030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2CFCB2D-A809-F59C-96D0-166D1A31E02E}"/>
                </a:ext>
              </a:extLst>
            </p:cNvPr>
            <p:cNvSpPr txBox="1"/>
            <p:nvPr/>
          </p:nvSpPr>
          <p:spPr>
            <a:xfrm>
              <a:off x="3877645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DFEC7DB-2213-4571-B80F-3BA4A7983895}"/>
                </a:ext>
              </a:extLst>
            </p:cNvPr>
            <p:cNvSpPr txBox="1"/>
            <p:nvPr/>
          </p:nvSpPr>
          <p:spPr>
            <a:xfrm>
              <a:off x="4449456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4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2FB99F8-768B-38F2-23FA-B7AB72A32E57}"/>
                </a:ext>
              </a:extLst>
            </p:cNvPr>
            <p:cNvSpPr txBox="1"/>
            <p:nvPr/>
          </p:nvSpPr>
          <p:spPr>
            <a:xfrm>
              <a:off x="4997887" y="5837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5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4276479-DC7C-69A5-1E7E-F13C765659B9}"/>
                </a:ext>
              </a:extLst>
            </p:cNvPr>
            <p:cNvSpPr txBox="1"/>
            <p:nvPr/>
          </p:nvSpPr>
          <p:spPr>
            <a:xfrm>
              <a:off x="5546318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6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322EB06-32DF-A638-6974-D72B7DBDCD35}"/>
                </a:ext>
              </a:extLst>
            </p:cNvPr>
            <p:cNvSpPr txBox="1"/>
            <p:nvPr/>
          </p:nvSpPr>
          <p:spPr>
            <a:xfrm>
              <a:off x="6135762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7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647E62D-D4BC-616F-8156-5D3A4DA3441F}"/>
                </a:ext>
              </a:extLst>
            </p:cNvPr>
            <p:cNvSpPr txBox="1"/>
            <p:nvPr/>
          </p:nvSpPr>
          <p:spPr>
            <a:xfrm>
              <a:off x="6705542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8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05B19E3-FC99-1E13-67B6-E6BD2B24A561}"/>
                </a:ext>
              </a:extLst>
            </p:cNvPr>
            <p:cNvSpPr txBox="1"/>
            <p:nvPr/>
          </p:nvSpPr>
          <p:spPr>
            <a:xfrm>
              <a:off x="7256645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9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856EF14-E460-68F3-A0AC-3C690404C5AD}"/>
                </a:ext>
              </a:extLst>
            </p:cNvPr>
            <p:cNvSpPr txBox="1"/>
            <p:nvPr/>
          </p:nvSpPr>
          <p:spPr>
            <a:xfrm>
              <a:off x="7805076" y="58409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EC90CFB-E3D8-A5F3-07C5-B1C685475B06}"/>
                </a:ext>
              </a:extLst>
            </p:cNvPr>
            <p:cNvSpPr txBox="1"/>
            <p:nvPr/>
          </p:nvSpPr>
          <p:spPr>
            <a:xfrm>
              <a:off x="8355610" y="5836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BFAA3463-7E2E-D052-E221-731B68B2C640}"/>
                </a:ext>
              </a:extLst>
            </p:cNvPr>
            <p:cNvSpPr txBox="1"/>
            <p:nvPr/>
          </p:nvSpPr>
          <p:spPr>
            <a:xfrm>
              <a:off x="8920965" y="5831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12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CA733D0-5CF8-FD36-1AE7-147D960A1D53}"/>
              </a:ext>
            </a:extLst>
          </p:cNvPr>
          <p:cNvSpPr txBox="1"/>
          <p:nvPr/>
        </p:nvSpPr>
        <p:spPr>
          <a:xfrm>
            <a:off x="6656184" y="5441473"/>
            <a:ext cx="30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A6D3510-1290-EA15-8ACA-95C17EBCEE15}"/>
              </a:ext>
            </a:extLst>
          </p:cNvPr>
          <p:cNvCxnSpPr/>
          <p:nvPr/>
        </p:nvCxnSpPr>
        <p:spPr>
          <a:xfrm>
            <a:off x="5299573" y="3344690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F960570-F64B-EC19-9BB3-2907ADB4CD1A}"/>
              </a:ext>
            </a:extLst>
          </p:cNvPr>
          <p:cNvCxnSpPr/>
          <p:nvPr/>
        </p:nvCxnSpPr>
        <p:spPr>
          <a:xfrm>
            <a:off x="5312132" y="4224677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EA894C-F28C-C6B1-88D5-5C9242359D46}"/>
              </a:ext>
            </a:extLst>
          </p:cNvPr>
          <p:cNvSpPr txBox="1"/>
          <p:nvPr/>
        </p:nvSpPr>
        <p:spPr>
          <a:xfrm>
            <a:off x="6367337" y="2883025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0380DD3-0B3F-8CB2-5F50-833C4B0CD724}"/>
              </a:ext>
            </a:extLst>
          </p:cNvPr>
          <p:cNvSpPr txBox="1"/>
          <p:nvPr/>
        </p:nvSpPr>
        <p:spPr>
          <a:xfrm>
            <a:off x="6387440" y="3853877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769E9E-90B0-14BD-9943-564AE03BA0AD}"/>
              </a:ext>
            </a:extLst>
          </p:cNvPr>
          <p:cNvSpPr txBox="1"/>
          <p:nvPr/>
        </p:nvSpPr>
        <p:spPr>
          <a:xfrm>
            <a:off x="4997887" y="5047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FDFF6D-B584-0043-6321-37FD38FE93ED}"/>
              </a:ext>
            </a:extLst>
          </p:cNvPr>
          <p:cNvSpPr txBox="1"/>
          <p:nvPr/>
        </p:nvSpPr>
        <p:spPr>
          <a:xfrm>
            <a:off x="5493774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35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7B650C3-9863-4FDD-40A4-CBD72459E094}"/>
              </a:ext>
            </a:extLst>
          </p:cNvPr>
          <p:cNvSpPr txBox="1"/>
          <p:nvPr/>
        </p:nvSpPr>
        <p:spPr>
          <a:xfrm>
            <a:off x="6078793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65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30807E3-99FF-C0F5-92FC-3AC125584560}"/>
              </a:ext>
            </a:extLst>
          </p:cNvPr>
          <p:cNvSpPr txBox="1"/>
          <p:nvPr/>
        </p:nvSpPr>
        <p:spPr>
          <a:xfrm>
            <a:off x="6653779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8343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43" grpId="0"/>
      <p:bldP spid="47" grpId="0"/>
      <p:bldP spid="48" grpId="0"/>
      <p:bldP spid="4" grpId="0"/>
      <p:bldP spid="5" grpId="0"/>
      <p:bldP spid="40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D05F-CDE1-2B92-83D0-7D0F72DE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52D5FCD-2E59-D0A6-C85D-0E1EB4C6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B35DA-20DE-F0A5-14E3-EFD061168A2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91F13-F0E2-EBDC-66B6-DD21CD8B40AE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FB4ABB-A48C-1871-4073-9A05F02C7691}"/>
              </a:ext>
            </a:extLst>
          </p:cNvPr>
          <p:cNvSpPr txBox="1"/>
          <p:nvPr/>
        </p:nvSpPr>
        <p:spPr>
          <a:xfrm>
            <a:off x="613607" y="284253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EVER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6BD3DA-9F95-DDB4-E8F2-E2F02095B13C}"/>
              </a:ext>
            </a:extLst>
          </p:cNvPr>
          <p:cNvSpPr txBox="1"/>
          <p:nvPr/>
        </p:nvSpPr>
        <p:spPr>
          <a:xfrm>
            <a:off x="613607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OVER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EB3312-D023-DE12-CEE4-B1A6470954D8}"/>
              </a:ext>
            </a:extLst>
          </p:cNvPr>
          <p:cNvSpPr txBox="1"/>
          <p:nvPr/>
        </p:nvSpPr>
        <p:spPr>
          <a:xfrm>
            <a:off x="2435382" y="2820951"/>
            <a:ext cx="1086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42C4FB-5CA8-70D3-2C51-0EF5D7F7DADD}"/>
              </a:ext>
            </a:extLst>
          </p:cNvPr>
          <p:cNvSpPr txBox="1"/>
          <p:nvPr/>
        </p:nvSpPr>
        <p:spPr>
          <a:xfrm>
            <a:off x="2435382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29C669-7B41-30EA-6DFA-EEA16A1E2750}"/>
              </a:ext>
            </a:extLst>
          </p:cNvPr>
          <p:cNvSpPr txBox="1"/>
          <p:nvPr/>
        </p:nvSpPr>
        <p:spPr>
          <a:xfrm>
            <a:off x="3428439" y="284253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37559D-A0DC-1D97-2C9B-52D7BE440072}"/>
              </a:ext>
            </a:extLst>
          </p:cNvPr>
          <p:cNvSpPr txBox="1"/>
          <p:nvPr/>
        </p:nvSpPr>
        <p:spPr>
          <a:xfrm>
            <a:off x="3428438" y="376586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F70D2E-7C27-02B9-E037-036CC805EAFB}"/>
              </a:ext>
            </a:extLst>
          </p:cNvPr>
          <p:cNvSpPr txBox="1"/>
          <p:nvPr/>
        </p:nvSpPr>
        <p:spPr>
          <a:xfrm>
            <a:off x="4151110" y="282805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ACF14D-B153-F901-FB60-4D324993132B}"/>
              </a:ext>
            </a:extLst>
          </p:cNvPr>
          <p:cNvSpPr txBox="1"/>
          <p:nvPr/>
        </p:nvSpPr>
        <p:spPr>
          <a:xfrm>
            <a:off x="4151109" y="376586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427B855-D361-B37F-0676-9ED2C84FAB26}"/>
              </a:ext>
            </a:extLst>
          </p:cNvPr>
          <p:cNvGrpSpPr/>
          <p:nvPr/>
        </p:nvGrpSpPr>
        <p:grpSpPr>
          <a:xfrm>
            <a:off x="2664545" y="5385222"/>
            <a:ext cx="6697866" cy="1063380"/>
            <a:chOff x="2664545" y="5159619"/>
            <a:chExt cx="6697866" cy="106338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D43BBCA3-4E61-0C29-7225-681D269344ED}"/>
                </a:ext>
              </a:extLst>
            </p:cNvPr>
            <p:cNvGrpSpPr/>
            <p:nvPr/>
          </p:nvGrpSpPr>
          <p:grpSpPr>
            <a:xfrm>
              <a:off x="2664545" y="5159619"/>
              <a:ext cx="6697866" cy="666589"/>
              <a:chOff x="6613950" y="4874483"/>
              <a:chExt cx="6697866" cy="666589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24B0796-9CAE-E1B1-7D07-F6425A23F31A}"/>
                  </a:ext>
                </a:extLst>
              </p:cNvPr>
              <p:cNvSpPr/>
              <p:nvPr/>
            </p:nvSpPr>
            <p:spPr>
              <a:xfrm>
                <a:off x="661395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04EB257-D2C0-FD15-36FE-84FA421832EB}"/>
                  </a:ext>
                </a:extLst>
              </p:cNvPr>
              <p:cNvSpPr/>
              <p:nvPr/>
            </p:nvSpPr>
            <p:spPr>
              <a:xfrm>
                <a:off x="7176565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945491D-8FD0-0A15-C218-7B36DAAA264F}"/>
                  </a:ext>
                </a:extLst>
              </p:cNvPr>
              <p:cNvSpPr/>
              <p:nvPr/>
            </p:nvSpPr>
            <p:spPr>
              <a:xfrm>
                <a:off x="773918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5E2C202-ADBA-B849-2F46-644BAE2AEA80}"/>
                  </a:ext>
                </a:extLst>
              </p:cNvPr>
              <p:cNvSpPr/>
              <p:nvPr/>
            </p:nvSpPr>
            <p:spPr>
              <a:xfrm>
                <a:off x="828761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DF6AD46-EE46-7AB9-92AF-5E2D14C9AA2D}"/>
                  </a:ext>
                </a:extLst>
              </p:cNvPr>
              <p:cNvSpPr/>
              <p:nvPr/>
            </p:nvSpPr>
            <p:spPr>
              <a:xfrm>
                <a:off x="8850226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B805F07-82D7-7EDA-3D35-B3066E38E34C}"/>
                  </a:ext>
                </a:extLst>
              </p:cNvPr>
              <p:cNvSpPr/>
              <p:nvPr/>
            </p:nvSpPr>
            <p:spPr>
              <a:xfrm>
                <a:off x="941284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E4A2B83-DEFC-62B3-AEC2-44A5B723E43F}"/>
                  </a:ext>
                </a:extLst>
              </p:cNvPr>
              <p:cNvSpPr/>
              <p:nvPr/>
            </p:nvSpPr>
            <p:spPr>
              <a:xfrm>
                <a:off x="999729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80F46AC-F5AE-4307-91A8-FBC6CA7C34CA}"/>
                  </a:ext>
                </a:extLst>
              </p:cNvPr>
              <p:cNvSpPr/>
              <p:nvPr/>
            </p:nvSpPr>
            <p:spPr>
              <a:xfrm>
                <a:off x="10559912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7BC53D0-72A9-9AB0-472F-B6F7C99EB5EF}"/>
                  </a:ext>
                </a:extLst>
              </p:cNvPr>
              <p:cNvSpPr/>
              <p:nvPr/>
            </p:nvSpPr>
            <p:spPr>
              <a:xfrm>
                <a:off x="1112252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5C01130-5267-4CED-1FD7-A856F0C3BC43}"/>
                  </a:ext>
                </a:extLst>
              </p:cNvPr>
              <p:cNvSpPr/>
              <p:nvPr/>
            </p:nvSpPr>
            <p:spPr>
              <a:xfrm>
                <a:off x="1170915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E989AE-154B-FD92-CF13-CF128C18AF3D}"/>
                  </a:ext>
                </a:extLst>
              </p:cNvPr>
              <p:cNvSpPr/>
              <p:nvPr/>
            </p:nvSpPr>
            <p:spPr>
              <a:xfrm>
                <a:off x="12271774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36757997-2182-4A9F-44AA-51D0DC882BC7}"/>
                  </a:ext>
                </a:extLst>
              </p:cNvPr>
              <p:cNvSpPr/>
              <p:nvPr/>
            </p:nvSpPr>
            <p:spPr>
              <a:xfrm>
                <a:off x="1283438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9C64C2B-D243-4373-FD15-7A9D1A33D66B}"/>
                </a:ext>
              </a:extLst>
            </p:cNvPr>
            <p:cNvSpPr txBox="1"/>
            <p:nvPr/>
          </p:nvSpPr>
          <p:spPr>
            <a:xfrm>
              <a:off x="2739129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BB8BC57-D3EB-C347-A88B-DE827DA82811}"/>
                </a:ext>
              </a:extLst>
            </p:cNvPr>
            <p:cNvSpPr txBox="1"/>
            <p:nvPr/>
          </p:nvSpPr>
          <p:spPr>
            <a:xfrm>
              <a:off x="3315030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9CF6B5C-9172-07F8-A45B-559CCA6B9A13}"/>
                </a:ext>
              </a:extLst>
            </p:cNvPr>
            <p:cNvSpPr txBox="1"/>
            <p:nvPr/>
          </p:nvSpPr>
          <p:spPr>
            <a:xfrm>
              <a:off x="3877645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32388EC-6010-9D53-7382-29824E1ECA72}"/>
                </a:ext>
              </a:extLst>
            </p:cNvPr>
            <p:cNvSpPr txBox="1"/>
            <p:nvPr/>
          </p:nvSpPr>
          <p:spPr>
            <a:xfrm>
              <a:off x="4449456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4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7F8CDEA-1DCB-A817-B5D3-ABE3C0594DB6}"/>
                </a:ext>
              </a:extLst>
            </p:cNvPr>
            <p:cNvSpPr txBox="1"/>
            <p:nvPr/>
          </p:nvSpPr>
          <p:spPr>
            <a:xfrm>
              <a:off x="4997887" y="5837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5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95F002C-1FB6-B240-860B-990D07EB273A}"/>
                </a:ext>
              </a:extLst>
            </p:cNvPr>
            <p:cNvSpPr txBox="1"/>
            <p:nvPr/>
          </p:nvSpPr>
          <p:spPr>
            <a:xfrm>
              <a:off x="5546318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6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64D8C7E-CF8F-277C-CAB8-F3E9DFBA3554}"/>
                </a:ext>
              </a:extLst>
            </p:cNvPr>
            <p:cNvSpPr txBox="1"/>
            <p:nvPr/>
          </p:nvSpPr>
          <p:spPr>
            <a:xfrm>
              <a:off x="6135762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7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5819214-DDBC-1A73-22D2-A18EE087CBDB}"/>
                </a:ext>
              </a:extLst>
            </p:cNvPr>
            <p:cNvSpPr txBox="1"/>
            <p:nvPr/>
          </p:nvSpPr>
          <p:spPr>
            <a:xfrm>
              <a:off x="6705542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8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C1CB761-D4D5-FC98-EA8E-F380A7B1A6F3}"/>
                </a:ext>
              </a:extLst>
            </p:cNvPr>
            <p:cNvSpPr txBox="1"/>
            <p:nvPr/>
          </p:nvSpPr>
          <p:spPr>
            <a:xfrm>
              <a:off x="7256645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9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29F0ABF-5504-0BC9-B2BF-D4ACEA44C536}"/>
                </a:ext>
              </a:extLst>
            </p:cNvPr>
            <p:cNvSpPr txBox="1"/>
            <p:nvPr/>
          </p:nvSpPr>
          <p:spPr>
            <a:xfrm>
              <a:off x="7805076" y="58409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ADE8949-57EC-05C9-6BA9-BFF35C1DFF75}"/>
                </a:ext>
              </a:extLst>
            </p:cNvPr>
            <p:cNvSpPr txBox="1"/>
            <p:nvPr/>
          </p:nvSpPr>
          <p:spPr>
            <a:xfrm>
              <a:off x="8355610" y="5836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B3EA4D7-ED30-1A81-600B-8559F3B53FD6}"/>
                </a:ext>
              </a:extLst>
            </p:cNvPr>
            <p:cNvSpPr txBox="1"/>
            <p:nvPr/>
          </p:nvSpPr>
          <p:spPr>
            <a:xfrm>
              <a:off x="8920965" y="5831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12</a:t>
              </a: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B7FE4DD-51C2-F1FD-0990-4CFA8B0F76D4}"/>
              </a:ext>
            </a:extLst>
          </p:cNvPr>
          <p:cNvCxnSpPr/>
          <p:nvPr/>
        </p:nvCxnSpPr>
        <p:spPr>
          <a:xfrm>
            <a:off x="5299573" y="3344690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58B4DBE-38BF-2572-8C2E-E93961147B90}"/>
              </a:ext>
            </a:extLst>
          </p:cNvPr>
          <p:cNvCxnSpPr/>
          <p:nvPr/>
        </p:nvCxnSpPr>
        <p:spPr>
          <a:xfrm>
            <a:off x="5312132" y="4224677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24823BA-0793-310C-DAD8-509071156E39}"/>
              </a:ext>
            </a:extLst>
          </p:cNvPr>
          <p:cNvSpPr txBox="1"/>
          <p:nvPr/>
        </p:nvSpPr>
        <p:spPr>
          <a:xfrm>
            <a:off x="6367337" y="2883025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75A87A4-6533-50EA-778D-10D244F1D489}"/>
              </a:ext>
            </a:extLst>
          </p:cNvPr>
          <p:cNvSpPr txBox="1"/>
          <p:nvPr/>
        </p:nvSpPr>
        <p:spPr>
          <a:xfrm>
            <a:off x="6387440" y="3853877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10ECEB-C26E-D1E3-8CCF-4DEDA964CCE7}"/>
              </a:ext>
            </a:extLst>
          </p:cNvPr>
          <p:cNvSpPr txBox="1"/>
          <p:nvPr/>
        </p:nvSpPr>
        <p:spPr>
          <a:xfrm>
            <a:off x="8926783" y="5427707"/>
            <a:ext cx="30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DCE1A1-ACC9-B5F4-FF93-7B42E4A901A5}"/>
              </a:ext>
            </a:extLst>
          </p:cNvPr>
          <p:cNvSpPr txBox="1"/>
          <p:nvPr/>
        </p:nvSpPr>
        <p:spPr>
          <a:xfrm>
            <a:off x="7269142" y="5047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7366CF-420B-3A9E-A8DF-B9D334EF08DD}"/>
              </a:ext>
            </a:extLst>
          </p:cNvPr>
          <p:cNvSpPr txBox="1"/>
          <p:nvPr/>
        </p:nvSpPr>
        <p:spPr>
          <a:xfrm>
            <a:off x="7765029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35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4A9192C-3668-6838-F1C0-BF8591E46FE0}"/>
              </a:ext>
            </a:extLst>
          </p:cNvPr>
          <p:cNvSpPr txBox="1"/>
          <p:nvPr/>
        </p:nvSpPr>
        <p:spPr>
          <a:xfrm>
            <a:off x="8350048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65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CA90185-0693-B337-0BC7-E70F5ED2C321}"/>
              </a:ext>
            </a:extLst>
          </p:cNvPr>
          <p:cNvSpPr txBox="1"/>
          <p:nvPr/>
        </p:nvSpPr>
        <p:spPr>
          <a:xfrm>
            <a:off x="8925034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684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9FF7-9186-D989-1B8B-7C283887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78E1FEF-74E3-1129-2B3C-284FC340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421BAA-94C9-43AB-BACF-58CA88099D19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A61E75-9ED4-ED40-475F-17D5938397D7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A2783D4C-0152-0ECE-F5C8-988E8AEA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9" y="2651799"/>
            <a:ext cx="7630610" cy="378058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D4B785-8295-2369-E828-98618824B7C6}"/>
              </a:ext>
            </a:extLst>
          </p:cNvPr>
          <p:cNvSpPr txBox="1"/>
          <p:nvPr/>
        </p:nvSpPr>
        <p:spPr>
          <a:xfrm>
            <a:off x="8418755" y="4065037"/>
            <a:ext cx="3178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Como decidir qual target usar?</a:t>
            </a:r>
          </a:p>
        </p:txBody>
      </p:sp>
    </p:spTree>
    <p:extLst>
      <p:ext uri="{BB962C8B-B14F-4D97-AF65-F5344CB8AC3E}">
        <p14:creationId xmlns:p14="http://schemas.microsoft.com/office/powerpoint/2010/main" val="10404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D5F57-FD8A-8B3A-1E50-3F082CF49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33222F0-B1A1-7FE7-E66B-1D6E919EE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12C4A9-5DF4-5818-CE02-46F94BC24AB4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8BD7B-B6A5-ED55-E6E7-B111817E6EA1}"/>
              </a:ext>
            </a:extLst>
          </p:cNvPr>
          <p:cNvSpPr txBox="1"/>
          <p:nvPr/>
        </p:nvSpPr>
        <p:spPr>
          <a:xfrm>
            <a:off x="842766" y="1358422"/>
            <a:ext cx="7200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📈 Pricing / concessão  (detecção precoce) → prefira EVER.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💸 Provisão (estágio 3) / LGD → OVER tá alinhado à perdas persistentes.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5FB13D-3D71-9584-20AF-16AAFF89E93F}"/>
              </a:ext>
            </a:extLst>
          </p:cNvPr>
          <p:cNvSpPr txBox="1"/>
          <p:nvPr/>
        </p:nvSpPr>
        <p:spPr>
          <a:xfrm>
            <a:off x="636289" y="817475"/>
            <a:ext cx="317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Objetivo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3D171-A997-6C3A-5633-51588200B6B1}"/>
              </a:ext>
            </a:extLst>
          </p:cNvPr>
          <p:cNvSpPr txBox="1"/>
          <p:nvPr/>
        </p:nvSpPr>
        <p:spPr>
          <a:xfrm>
            <a:off x="842765" y="3094284"/>
            <a:ext cx="7200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Muitas curas em 3-6 m? EVER gera alarmes úteis.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Curas raras ou morosas? OVER evita falsos positivos.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D2AC16-8098-39C9-293B-F97AB360A67C}"/>
              </a:ext>
            </a:extLst>
          </p:cNvPr>
          <p:cNvSpPr txBox="1"/>
          <p:nvPr/>
        </p:nvSpPr>
        <p:spPr>
          <a:xfrm>
            <a:off x="636288" y="2539693"/>
            <a:ext cx="317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Tempo de Cura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C14A67-4061-FB71-BB26-99E7AADCE497}"/>
              </a:ext>
            </a:extLst>
          </p:cNvPr>
          <p:cNvSpPr txBox="1"/>
          <p:nvPr/>
        </p:nvSpPr>
        <p:spPr>
          <a:xfrm>
            <a:off x="842765" y="4830146"/>
            <a:ext cx="8773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EVER  → Se custo de cobrança antecipada é baixo, aceite mais falsos-positivos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OVER  → Se quer economizar esforços e só atuar nos piores casos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936006-E4CE-D892-4B5E-52A2ABD2A156}"/>
              </a:ext>
            </a:extLst>
          </p:cNvPr>
          <p:cNvSpPr txBox="1"/>
          <p:nvPr/>
        </p:nvSpPr>
        <p:spPr>
          <a:xfrm>
            <a:off x="626456" y="4303350"/>
            <a:ext cx="7278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Tolerância a falso positivo x falso negativo?</a:t>
            </a:r>
          </a:p>
        </p:txBody>
      </p:sp>
    </p:spTree>
    <p:extLst>
      <p:ext uri="{BB962C8B-B14F-4D97-AF65-F5344CB8AC3E}">
        <p14:creationId xmlns:p14="http://schemas.microsoft.com/office/powerpoint/2010/main" val="16617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5157-4A8F-8EFC-02EA-76F37788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B9E6E60-F2F5-F05E-6910-A76417029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8A0CBD-1873-3253-C591-EC0C86E51C65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6F8C92-DD10-12B9-6754-4B36CD6AE0F1}"/>
              </a:ext>
            </a:extLst>
          </p:cNvPr>
          <p:cNvSpPr txBox="1"/>
          <p:nvPr/>
        </p:nvSpPr>
        <p:spPr>
          <a:xfrm>
            <a:off x="842766" y="2145003"/>
            <a:ext cx="9500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Carteira pequena → EVER garante base ≥ 5 % positividade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Carteira grande e bem distribuída → pode trabalhar com evento raro do OVER.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18752B-246A-5D1B-BE49-DB9D9B009B6A}"/>
              </a:ext>
            </a:extLst>
          </p:cNvPr>
          <p:cNvSpPr txBox="1"/>
          <p:nvPr/>
        </p:nvSpPr>
        <p:spPr>
          <a:xfrm>
            <a:off x="636289" y="1653220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Volume de dados / incidência mínima para modelagem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D9096C-B32C-AA3A-71A4-38ED91BF9CBB}"/>
              </a:ext>
            </a:extLst>
          </p:cNvPr>
          <p:cNvSpPr txBox="1"/>
          <p:nvPr/>
        </p:nvSpPr>
        <p:spPr>
          <a:xfrm>
            <a:off x="941088" y="3691710"/>
            <a:ext cx="10021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o rating segue “eventual default” (Basel PD Ever) → use EVER para coerência.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já existe matriz de transição mensal (PD point-in-time) → OVER pode se encaixar.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F04DFD-0B63-0FB7-B334-2906AEAC9C7A}"/>
              </a:ext>
            </a:extLst>
          </p:cNvPr>
          <p:cNvSpPr txBox="1"/>
          <p:nvPr/>
        </p:nvSpPr>
        <p:spPr>
          <a:xfrm>
            <a:off x="636288" y="3031306"/>
            <a:ext cx="6020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Regulação Interna ou Rating Interno</a:t>
            </a:r>
          </a:p>
        </p:txBody>
      </p:sp>
    </p:spTree>
    <p:extLst>
      <p:ext uri="{BB962C8B-B14F-4D97-AF65-F5344CB8AC3E}">
        <p14:creationId xmlns:p14="http://schemas.microsoft.com/office/powerpoint/2010/main" val="7893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4DA4-C69F-8FC7-F038-D14A5715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B15F7F0-E784-B624-3953-F97309F8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00AB27A-C35A-89E4-0554-53B75427F476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E14938-49B8-E27D-8499-D3C8AE14808B}"/>
              </a:ext>
            </a:extLst>
          </p:cNvPr>
          <p:cNvSpPr txBox="1"/>
          <p:nvPr/>
        </p:nvSpPr>
        <p:spPr>
          <a:xfrm>
            <a:off x="911592" y="2002971"/>
            <a:ext cx="9500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Duplo-target: 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treine modelo “first-early” (EVER) para acionamento de cobrança 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modelo “loss” (OVER) para provisão/LGD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ADF522-8229-267C-3979-77C1226BC8A7}"/>
              </a:ext>
            </a:extLst>
          </p:cNvPr>
          <p:cNvSpPr txBox="1"/>
          <p:nvPr/>
        </p:nvSpPr>
        <p:spPr>
          <a:xfrm>
            <a:off x="695283" y="1446743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Estratégia híbrida (melhor dos dois)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9DA632-157D-30A6-3B0C-E3632606EE53}"/>
              </a:ext>
            </a:extLst>
          </p:cNvPr>
          <p:cNvSpPr txBox="1"/>
          <p:nvPr/>
        </p:nvSpPr>
        <p:spPr>
          <a:xfrm>
            <a:off x="695282" y="4195800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Segmentação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6E2664-EDD0-F66E-41E4-59919334C126}"/>
              </a:ext>
            </a:extLst>
          </p:cNvPr>
          <p:cNvSpPr txBox="1"/>
          <p:nvPr/>
        </p:nvSpPr>
        <p:spPr>
          <a:xfrm>
            <a:off x="1083656" y="4894912"/>
            <a:ext cx="9500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Cartões ou CDC varejo → EVER (curto prazo, alto volume).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Hipotecas ou crédito imobiliário → OVER (longa duração, perdas altas).</a:t>
            </a:r>
          </a:p>
        </p:txBody>
      </p:sp>
    </p:spTree>
    <p:extLst>
      <p:ext uri="{BB962C8B-B14F-4D97-AF65-F5344CB8AC3E}">
        <p14:creationId xmlns:p14="http://schemas.microsoft.com/office/powerpoint/2010/main" val="13226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0BAFE-3DAF-E325-671C-5F7624E1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AD0932-2AE7-44C0-68F8-51A03E8A6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894DDF-F8C8-052B-1E58-0782EF16A9BA}"/>
              </a:ext>
            </a:extLst>
          </p:cNvPr>
          <p:cNvSpPr txBox="1"/>
          <p:nvPr/>
        </p:nvSpPr>
        <p:spPr>
          <a:xfrm>
            <a:off x="8858862" y="124341"/>
            <a:ext cx="29641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CURA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4E048B-AC49-08DD-8246-0AEBE92DAFBF}"/>
              </a:ext>
            </a:extLst>
          </p:cNvPr>
          <p:cNvSpPr txBox="1"/>
          <p:nvPr/>
        </p:nvSpPr>
        <p:spPr>
          <a:xfrm>
            <a:off x="508469" y="970727"/>
            <a:ext cx="6020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🔄 O que é CURA em Risco de Crédito?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63DE9A-1CE1-F310-229A-96039A7D29B6}"/>
              </a:ext>
            </a:extLst>
          </p:cNvPr>
          <p:cNvSpPr txBox="1"/>
          <p:nvPr/>
        </p:nvSpPr>
        <p:spPr>
          <a:xfrm>
            <a:off x="602225" y="1582722"/>
            <a:ext cx="4697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Cura</a:t>
            </a:r>
            <a:r>
              <a:rPr lang="pt-BR" dirty="0">
                <a:solidFill>
                  <a:schemeClr val="bg1"/>
                </a:solidFill>
              </a:rPr>
              <a:t> ocorre quando um contrato inadimplente (ex: &gt;90 dias de atraso) </a:t>
            </a:r>
            <a:r>
              <a:rPr lang="pt-BR" b="1" dirty="0">
                <a:solidFill>
                  <a:schemeClr val="bg1"/>
                </a:solidFill>
              </a:rPr>
              <a:t>volta a ser adimplente</a:t>
            </a:r>
            <a:r>
              <a:rPr lang="pt-BR" dirty="0">
                <a:solidFill>
                  <a:schemeClr val="bg1"/>
                </a:solidFill>
              </a:rPr>
              <a:t> — ou seja, o cliente volta a pagar as parcelas e o contrato retorna ao status </a:t>
            </a:r>
            <a:r>
              <a:rPr lang="pt-BR" b="1" dirty="0">
                <a:solidFill>
                  <a:schemeClr val="bg1"/>
                </a:solidFill>
              </a:rPr>
              <a:t>“Performing”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7DBA6E-EEC1-0670-1198-8B9D2C17FF24}"/>
              </a:ext>
            </a:extLst>
          </p:cNvPr>
          <p:cNvSpPr txBox="1"/>
          <p:nvPr/>
        </p:nvSpPr>
        <p:spPr>
          <a:xfrm>
            <a:off x="602225" y="3230915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📊 Por que isso importa?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972709-CEF4-8FDD-C385-F19D82820722}"/>
              </a:ext>
            </a:extLst>
          </p:cNvPr>
          <p:cNvSpPr txBox="1"/>
          <p:nvPr/>
        </p:nvSpPr>
        <p:spPr>
          <a:xfrm>
            <a:off x="602225" y="3690801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Nem todo contrato em atraso </a:t>
            </a:r>
            <a:r>
              <a:rPr lang="pt-BR" b="1" dirty="0">
                <a:solidFill>
                  <a:schemeClr val="bg1"/>
                </a:solidFill>
              </a:rPr>
              <a:t>vira perda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DAB01D-85E5-97CF-3B1A-2E8B3AE2ABB0}"/>
              </a:ext>
            </a:extLst>
          </p:cNvPr>
          <p:cNvSpPr txBox="1"/>
          <p:nvPr/>
        </p:nvSpPr>
        <p:spPr>
          <a:xfrm>
            <a:off x="602225" y="4108484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Alguns clientes se reorganizam e </a:t>
            </a:r>
            <a:r>
              <a:rPr lang="pt-BR" b="1" dirty="0">
                <a:solidFill>
                  <a:schemeClr val="bg1"/>
                </a:solidFill>
              </a:rPr>
              <a:t>regularizam</a:t>
            </a:r>
            <a:r>
              <a:rPr lang="pt-BR" dirty="0">
                <a:solidFill>
                  <a:schemeClr val="bg1"/>
                </a:solidFill>
              </a:rPr>
              <a:t> a dívida.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3BAB4-DFA5-A172-5257-59ED6C377565}"/>
              </a:ext>
            </a:extLst>
          </p:cNvPr>
          <p:cNvSpPr txBox="1"/>
          <p:nvPr/>
        </p:nvSpPr>
        <p:spPr>
          <a:xfrm>
            <a:off x="602224" y="4520019"/>
            <a:ext cx="778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Esse movimento afeta a estimativa de risco e a modelagem de PD, LGD e ECL.</a:t>
            </a:r>
          </a:p>
        </p:txBody>
      </p:sp>
    </p:spTree>
    <p:extLst>
      <p:ext uri="{BB962C8B-B14F-4D97-AF65-F5344CB8AC3E}">
        <p14:creationId xmlns:p14="http://schemas.microsoft.com/office/powerpoint/2010/main" val="37480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6" grpId="0"/>
      <p:bldP spid="18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995A3-14CC-F175-EDF6-9E0979EF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078B5C2-83AC-6A9A-84E0-8F25EA90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7B13B8-4EFB-F08A-B1CE-DCF95BCB282B}"/>
              </a:ext>
            </a:extLst>
          </p:cNvPr>
          <p:cNvGrpSpPr/>
          <p:nvPr/>
        </p:nvGrpSpPr>
        <p:grpSpPr>
          <a:xfrm>
            <a:off x="710380" y="1232337"/>
            <a:ext cx="7342239" cy="3635874"/>
            <a:chOff x="710380" y="1232337"/>
            <a:chExt cx="7342239" cy="363587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AA4867B-E568-9B78-23A4-8F009BC8E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80" y="1232337"/>
              <a:ext cx="7342239" cy="3635874"/>
            </a:xfrm>
            <a:prstGeom prst="rect">
              <a:avLst/>
            </a:prstGeom>
          </p:spPr>
        </p:pic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66EFFE4-EDB6-6833-587C-3145D7669541}"/>
                </a:ext>
              </a:extLst>
            </p:cNvPr>
            <p:cNvCxnSpPr/>
            <p:nvPr/>
          </p:nvCxnSpPr>
          <p:spPr>
            <a:xfrm flipV="1">
              <a:off x="2861187" y="1848465"/>
              <a:ext cx="0" cy="26153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4E99DA-6893-938A-6714-C8681CABC1E2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11BD78A-FC07-693B-EB7D-5192FDFB8C5B}"/>
              </a:ext>
            </a:extLst>
          </p:cNvPr>
          <p:cNvGraphicFramePr>
            <a:graphicFrameLocks noGrp="1"/>
          </p:cNvGraphicFramePr>
          <p:nvPr/>
        </p:nvGraphicFramePr>
        <p:xfrm>
          <a:off x="710380" y="4942321"/>
          <a:ext cx="8394291" cy="1524000"/>
        </p:xfrm>
        <a:graphic>
          <a:graphicData uri="http://schemas.openxmlformats.org/drawingml/2006/table">
            <a:tbl>
              <a:tblPr/>
              <a:tblGrid>
                <a:gridCol w="2798097">
                  <a:extLst>
                    <a:ext uri="{9D8B030D-6E8A-4147-A177-3AD203B41FA5}">
                      <a16:colId xmlns:a16="http://schemas.microsoft.com/office/drawing/2014/main" val="3130549084"/>
                    </a:ext>
                  </a:extLst>
                </a:gridCol>
                <a:gridCol w="2798097">
                  <a:extLst>
                    <a:ext uri="{9D8B030D-6E8A-4147-A177-3AD203B41FA5}">
                      <a16:colId xmlns:a16="http://schemas.microsoft.com/office/drawing/2014/main" val="3739031437"/>
                    </a:ext>
                  </a:extLst>
                </a:gridCol>
                <a:gridCol w="2798097">
                  <a:extLst>
                    <a:ext uri="{9D8B030D-6E8A-4147-A177-3AD203B41FA5}">
                      <a16:colId xmlns:a16="http://schemas.microsoft.com/office/drawing/2014/main" val="434995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Métrica-chave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Carteira A –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Cura rápida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Carteira B –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Cura lenta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86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% curados em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3 m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≈ 45 %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15 %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138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% curados em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6 m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66 %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25 %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7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% curados em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12 m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82 %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≈ 40 %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26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Assíntota (24 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85 %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≈ 50 %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3730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DCD332-CBC5-FB03-16A6-C184D2B742A9}"/>
              </a:ext>
            </a:extLst>
          </p:cNvPr>
          <p:cNvSpPr txBox="1"/>
          <p:nvPr/>
        </p:nvSpPr>
        <p:spPr>
          <a:xfrm>
            <a:off x="6567946" y="3166151"/>
            <a:ext cx="128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36216"/>
                </a:solidFill>
              </a:rPr>
              <a:t>Default tende a ser </a:t>
            </a:r>
            <a:r>
              <a:rPr lang="pt-BR" sz="1200" b="1" dirty="0">
                <a:solidFill>
                  <a:srgbClr val="F36216"/>
                </a:solidFill>
              </a:rPr>
              <a:t>persistente</a:t>
            </a:r>
            <a:r>
              <a:rPr lang="pt-BR" sz="1200" dirty="0">
                <a:solidFill>
                  <a:srgbClr val="F36216"/>
                </a:solidFill>
              </a:rPr>
              <a:t>: maiores perdas unitárias.</a:t>
            </a:r>
            <a:endParaRPr lang="en-US" sz="1200" dirty="0">
              <a:solidFill>
                <a:srgbClr val="F36216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8ACAB8-0034-D802-4937-D6E5C825983D}"/>
              </a:ext>
            </a:extLst>
          </p:cNvPr>
          <p:cNvSpPr txBox="1"/>
          <p:nvPr/>
        </p:nvSpPr>
        <p:spPr>
          <a:xfrm>
            <a:off x="6567946" y="1991495"/>
            <a:ext cx="1297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FAF00"/>
                </a:solidFill>
              </a:rPr>
              <a:t>Alta proporção de </a:t>
            </a:r>
            <a:r>
              <a:rPr lang="pt-BR" sz="1200" b="1" dirty="0">
                <a:solidFill>
                  <a:srgbClr val="FFAF00"/>
                </a:solidFill>
              </a:rPr>
              <a:t>cura</a:t>
            </a:r>
            <a:r>
              <a:rPr lang="pt-BR" sz="1200" dirty="0">
                <a:solidFill>
                  <a:srgbClr val="FFAF00"/>
                </a:solidFill>
              </a:rPr>
              <a:t> gera flutuação no status de default.</a:t>
            </a:r>
            <a:endParaRPr lang="en-US" sz="1200" dirty="0">
              <a:solidFill>
                <a:srgbClr val="FFA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E22D1F-E65C-8D29-3B2C-1C825045C10C}"/>
              </a:ext>
            </a:extLst>
          </p:cNvPr>
          <p:cNvSpPr txBox="1"/>
          <p:nvPr/>
        </p:nvSpPr>
        <p:spPr>
          <a:xfrm>
            <a:off x="8150942" y="1518282"/>
            <a:ext cx="3736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AF00"/>
                </a:solidFill>
              </a:rPr>
              <a:t>Cura &gt; 50 % em 12 m</a:t>
            </a:r>
            <a:r>
              <a:rPr lang="pt-BR" dirty="0">
                <a:solidFill>
                  <a:srgbClr val="FFAF00"/>
                </a:solidFill>
              </a:rPr>
              <a:t> </a:t>
            </a:r>
          </a:p>
          <a:p>
            <a:r>
              <a:rPr lang="pt-BR" dirty="0">
                <a:solidFill>
                  <a:srgbClr val="FFAF00"/>
                </a:solidFill>
              </a:rPr>
              <a:t>→ </a:t>
            </a:r>
            <a:r>
              <a:rPr lang="pt-BR" b="1" dirty="0">
                <a:solidFill>
                  <a:srgbClr val="FFAF00"/>
                </a:solidFill>
              </a:rPr>
              <a:t>EVER90M12</a:t>
            </a:r>
          </a:p>
          <a:p>
            <a:r>
              <a:rPr lang="pt-BR" sz="1400" dirty="0">
                <a:solidFill>
                  <a:srgbClr val="FFAF00"/>
                </a:solidFill>
              </a:rPr>
              <a:t>fornece sinal mais cedo e mantém base de eventos estável p/ modelagem PD Estágio 2.</a:t>
            </a:r>
            <a:endParaRPr lang="en-US" dirty="0">
              <a:solidFill>
                <a:srgbClr val="FFAF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8C0C0D-F974-D75A-49E5-F5EC6E33457A}"/>
              </a:ext>
            </a:extLst>
          </p:cNvPr>
          <p:cNvSpPr txBox="1"/>
          <p:nvPr/>
        </p:nvSpPr>
        <p:spPr>
          <a:xfrm>
            <a:off x="8150942" y="2781430"/>
            <a:ext cx="39034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36216"/>
                </a:solidFill>
              </a:rPr>
              <a:t>Cura &lt; 50 % em 12 m</a:t>
            </a:r>
          </a:p>
          <a:p>
            <a:r>
              <a:rPr lang="pt-BR" b="1" dirty="0">
                <a:solidFill>
                  <a:srgbClr val="F36216"/>
                </a:solidFill>
              </a:rPr>
              <a:t>→ OVER90M12</a:t>
            </a:r>
          </a:p>
          <a:p>
            <a:r>
              <a:rPr lang="pt-BR" sz="1400" dirty="0">
                <a:solidFill>
                  <a:srgbClr val="F36216"/>
                </a:solidFill>
              </a:rPr>
              <a:t>destaca os devedores </a:t>
            </a:r>
            <a:r>
              <a:rPr lang="pt-BR" sz="1400" b="1" dirty="0">
                <a:solidFill>
                  <a:srgbClr val="F36216"/>
                </a:solidFill>
              </a:rPr>
              <a:t>persistentes</a:t>
            </a:r>
            <a:r>
              <a:rPr lang="pt-BR" sz="1400" dirty="0">
                <a:solidFill>
                  <a:srgbClr val="F36216"/>
                </a:solidFill>
              </a:rPr>
              <a:t>,</a:t>
            </a:r>
          </a:p>
          <a:p>
            <a:r>
              <a:rPr lang="pt-BR" sz="1400" dirty="0">
                <a:solidFill>
                  <a:srgbClr val="F36216"/>
                </a:solidFill>
              </a:rPr>
              <a:t>melhora estimativa de perda real e reduz sobrecarga operacional (cobrança)</a:t>
            </a:r>
            <a:endParaRPr lang="en-US" sz="1400" dirty="0">
              <a:solidFill>
                <a:srgbClr val="F36216"/>
              </a:solidFill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428CDA-FDB8-3F0E-39AF-B8947F468DA9}"/>
              </a:ext>
            </a:extLst>
          </p:cNvPr>
          <p:cNvCxnSpPr/>
          <p:nvPr/>
        </p:nvCxnSpPr>
        <p:spPr>
          <a:xfrm flipV="1">
            <a:off x="4468761" y="1848465"/>
            <a:ext cx="0" cy="26153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DD15B-2BD8-5D6D-84D1-D97976D313D7}"/>
              </a:ext>
            </a:extLst>
          </p:cNvPr>
          <p:cNvSpPr txBox="1"/>
          <p:nvPr/>
        </p:nvSpPr>
        <p:spPr>
          <a:xfrm>
            <a:off x="619431" y="579048"/>
            <a:ext cx="2426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Curva de Cura</a:t>
            </a:r>
          </a:p>
        </p:txBody>
      </p:sp>
    </p:spTree>
    <p:extLst>
      <p:ext uri="{BB962C8B-B14F-4D97-AF65-F5344CB8AC3E}">
        <p14:creationId xmlns:p14="http://schemas.microsoft.com/office/powerpoint/2010/main" val="24655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670B-EAC5-72E8-E955-0AF23E36F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96EBA8A-C640-D08C-181E-1753783F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134B57EE-6998-AB4D-3590-CCDC3734D4FB}"/>
              </a:ext>
            </a:extLst>
          </p:cNvPr>
          <p:cNvSpPr/>
          <p:nvPr/>
        </p:nvSpPr>
        <p:spPr>
          <a:xfrm>
            <a:off x="440809" y="297300"/>
            <a:ext cx="5416510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0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Cronograma Geral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DE1D4533-25B7-1F7E-C7BD-550A183BE45A}"/>
              </a:ext>
            </a:extLst>
          </p:cNvPr>
          <p:cNvSpPr/>
          <p:nvPr/>
        </p:nvSpPr>
        <p:spPr>
          <a:xfrm>
            <a:off x="433189" y="1263969"/>
            <a:ext cx="11235928" cy="5210889"/>
          </a:xfrm>
          <a:prstGeom prst="roundRect">
            <a:avLst>
              <a:gd name="adj" fmla="val 355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B24A5ED-BDE4-CC9F-EC15-DE9D3C98DB3F}"/>
              </a:ext>
            </a:extLst>
          </p:cNvPr>
          <p:cNvSpPr/>
          <p:nvPr/>
        </p:nvSpPr>
        <p:spPr>
          <a:xfrm>
            <a:off x="440809" y="1271589"/>
            <a:ext cx="11222871" cy="9208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22708C0-4A71-65FA-41D2-2E4C094820A4}"/>
              </a:ext>
            </a:extLst>
          </p:cNvPr>
          <p:cNvSpPr/>
          <p:nvPr/>
        </p:nvSpPr>
        <p:spPr>
          <a:xfrm>
            <a:off x="697587" y="1601963"/>
            <a:ext cx="766425" cy="26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D90A144-ECF8-426D-AC46-EFDB70B2B021}"/>
              </a:ext>
            </a:extLst>
          </p:cNvPr>
          <p:cNvSpPr/>
          <p:nvPr/>
        </p:nvSpPr>
        <p:spPr>
          <a:xfrm>
            <a:off x="1795305" y="1601963"/>
            <a:ext cx="1324334" cy="26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05/jul</a:t>
            </a:r>
            <a:endParaRPr lang="en-US" sz="16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7A7C380-9BDB-E10D-5481-0F9F14C5832B}"/>
              </a:ext>
            </a:extLst>
          </p:cNvPr>
          <p:cNvSpPr/>
          <p:nvPr/>
        </p:nvSpPr>
        <p:spPr>
          <a:xfrm>
            <a:off x="3335539" y="1557464"/>
            <a:ext cx="4149841" cy="354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Fundamentos e Contexto Regulatório</a:t>
            </a:r>
            <a:endParaRPr lang="en-US" sz="16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7155049-130D-1764-B515-CEAEB7D5BBBB}"/>
              </a:ext>
            </a:extLst>
          </p:cNvPr>
          <p:cNvSpPr/>
          <p:nvPr/>
        </p:nvSpPr>
        <p:spPr>
          <a:xfrm>
            <a:off x="7845592" y="1557464"/>
            <a:ext cx="3007754" cy="354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Warm-Up Quiz</a:t>
            </a:r>
            <a:endParaRPr lang="en-US" sz="160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23DE99E0-C914-74AB-0DD0-943BD4033E96}"/>
              </a:ext>
            </a:extLst>
          </p:cNvPr>
          <p:cNvSpPr/>
          <p:nvPr/>
        </p:nvSpPr>
        <p:spPr>
          <a:xfrm>
            <a:off x="440809" y="2192419"/>
            <a:ext cx="11222871" cy="9208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9E8014E9-3D02-5C76-6FBB-9C4ABB5FF63A}"/>
              </a:ext>
            </a:extLst>
          </p:cNvPr>
          <p:cNvSpPr/>
          <p:nvPr/>
        </p:nvSpPr>
        <p:spPr>
          <a:xfrm>
            <a:off x="697587" y="2507141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6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00193BE6-FEBF-598C-6281-6C32F49BD400}"/>
              </a:ext>
            </a:extLst>
          </p:cNvPr>
          <p:cNvSpPr/>
          <p:nvPr/>
        </p:nvSpPr>
        <p:spPr>
          <a:xfrm>
            <a:off x="1795227" y="2507141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12/jul</a:t>
            </a:r>
            <a:endParaRPr lang="en-US" sz="16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C08D478-B201-3C6A-E7C6-36D0E28BA964}"/>
              </a:ext>
            </a:extLst>
          </p:cNvPr>
          <p:cNvSpPr/>
          <p:nvPr/>
        </p:nvSpPr>
        <p:spPr>
          <a:xfrm>
            <a:off x="3335539" y="2509723"/>
            <a:ext cx="3947553" cy="324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Estrutura de Dados e Amostragens</a:t>
            </a:r>
            <a:endParaRPr lang="en-US" sz="16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3235FB8A-3E7C-1E5B-FEA8-2A0D9BED1D80}"/>
              </a:ext>
            </a:extLst>
          </p:cNvPr>
          <p:cNvSpPr/>
          <p:nvPr/>
        </p:nvSpPr>
        <p:spPr>
          <a:xfrm>
            <a:off x="7845592" y="2474876"/>
            <a:ext cx="3666926" cy="393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Jogo “Conforme ou Não Conforme”</a:t>
            </a:r>
            <a:endParaRPr lang="en-US" sz="1600" dirty="0"/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51631DC8-5CD7-E910-DE55-152AF0EF7BF2}"/>
              </a:ext>
            </a:extLst>
          </p:cNvPr>
          <p:cNvSpPr/>
          <p:nvPr/>
        </p:nvSpPr>
        <p:spPr>
          <a:xfrm>
            <a:off x="440809" y="3113248"/>
            <a:ext cx="11222871" cy="9208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B346174E-929F-75C8-BB3D-7A2EA74A93FD}"/>
              </a:ext>
            </a:extLst>
          </p:cNvPr>
          <p:cNvSpPr/>
          <p:nvPr/>
        </p:nvSpPr>
        <p:spPr>
          <a:xfrm>
            <a:off x="697587" y="3403086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600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4A7D61B4-3351-0665-632D-54C7C4FF713F}"/>
              </a:ext>
            </a:extLst>
          </p:cNvPr>
          <p:cNvSpPr/>
          <p:nvPr/>
        </p:nvSpPr>
        <p:spPr>
          <a:xfrm>
            <a:off x="1795305" y="3403086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19/jul</a:t>
            </a:r>
            <a:endParaRPr lang="en-US" sz="1600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73702B2A-3C28-C8A5-40E2-1EAC6359E8B1}"/>
              </a:ext>
            </a:extLst>
          </p:cNvPr>
          <p:cNvSpPr/>
          <p:nvPr/>
        </p:nvSpPr>
        <p:spPr>
          <a:xfrm>
            <a:off x="3335539" y="3403086"/>
            <a:ext cx="3947553" cy="406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Construção de Targets (PD)</a:t>
            </a:r>
            <a:endParaRPr lang="en-US" sz="1600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F7B4C7CE-72A1-268F-54FD-66A2DD31B2FE}"/>
              </a:ext>
            </a:extLst>
          </p:cNvPr>
          <p:cNvSpPr/>
          <p:nvPr/>
        </p:nvSpPr>
        <p:spPr>
          <a:xfrm>
            <a:off x="7845592" y="3403086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Mini-desafio Target</a:t>
            </a:r>
            <a:endParaRPr lang="en-US" sz="1600" dirty="0"/>
          </a:p>
        </p:txBody>
      </p:sp>
      <p:sp>
        <p:nvSpPr>
          <p:cNvPr id="24" name="Shape 21">
            <a:extLst>
              <a:ext uri="{FF2B5EF4-FFF2-40B4-BE49-F238E27FC236}">
                <a16:creationId xmlns:a16="http://schemas.microsoft.com/office/drawing/2014/main" id="{648838A8-C0E4-A94C-F1C6-31D5C0D131E6}"/>
              </a:ext>
            </a:extLst>
          </p:cNvPr>
          <p:cNvSpPr/>
          <p:nvPr/>
        </p:nvSpPr>
        <p:spPr>
          <a:xfrm>
            <a:off x="440809" y="4034077"/>
            <a:ext cx="11222871" cy="5915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2">
            <a:extLst>
              <a:ext uri="{FF2B5EF4-FFF2-40B4-BE49-F238E27FC236}">
                <a16:creationId xmlns:a16="http://schemas.microsoft.com/office/drawing/2014/main" id="{86CCCECF-7E24-4189-C74B-383A000D07B4}"/>
              </a:ext>
            </a:extLst>
          </p:cNvPr>
          <p:cNvSpPr/>
          <p:nvPr/>
        </p:nvSpPr>
        <p:spPr>
          <a:xfrm>
            <a:off x="697587" y="4266765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600" dirty="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F8631764-47AD-5549-D30A-E7D39E402BE7}"/>
              </a:ext>
            </a:extLst>
          </p:cNvPr>
          <p:cNvSpPr/>
          <p:nvPr/>
        </p:nvSpPr>
        <p:spPr>
          <a:xfrm>
            <a:off x="1795305" y="4266765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26/jul</a:t>
            </a:r>
            <a:endParaRPr lang="en-US" sz="1600" dirty="0"/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7D2B254E-C625-79E6-9B8B-3284B79EA30B}"/>
              </a:ext>
            </a:extLst>
          </p:cNvPr>
          <p:cNvSpPr/>
          <p:nvPr/>
        </p:nvSpPr>
        <p:spPr>
          <a:xfrm>
            <a:off x="3335539" y="4266765"/>
            <a:ext cx="394755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Engineering</a:t>
            </a:r>
            <a:endParaRPr lang="en-US" sz="1600" dirty="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2249B65A-B3B0-936F-30C9-5E6162336838}"/>
              </a:ext>
            </a:extLst>
          </p:cNvPr>
          <p:cNvSpPr/>
          <p:nvPr/>
        </p:nvSpPr>
        <p:spPr>
          <a:xfrm>
            <a:off x="7845592" y="4266765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Share</a:t>
            </a:r>
            <a:endParaRPr lang="en-US" sz="1600" dirty="0"/>
          </a:p>
        </p:txBody>
      </p:sp>
      <p:sp>
        <p:nvSpPr>
          <p:cNvPr id="30" name="Shape 27">
            <a:extLst>
              <a:ext uri="{FF2B5EF4-FFF2-40B4-BE49-F238E27FC236}">
                <a16:creationId xmlns:a16="http://schemas.microsoft.com/office/drawing/2014/main" id="{F4E24EDD-D360-8372-D965-A914F57B9EA3}"/>
              </a:ext>
            </a:extLst>
          </p:cNvPr>
          <p:cNvSpPr/>
          <p:nvPr/>
        </p:nvSpPr>
        <p:spPr>
          <a:xfrm>
            <a:off x="440809" y="4841480"/>
            <a:ext cx="11222871" cy="7049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1506B5CE-24BA-AC98-D3CC-B378524FCA3E}"/>
              </a:ext>
            </a:extLst>
          </p:cNvPr>
          <p:cNvSpPr/>
          <p:nvPr/>
        </p:nvSpPr>
        <p:spPr>
          <a:xfrm>
            <a:off x="697587" y="5023368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1600" dirty="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225A7F8B-0471-F737-0CD8-B6B1A2669776}"/>
              </a:ext>
            </a:extLst>
          </p:cNvPr>
          <p:cNvSpPr/>
          <p:nvPr/>
        </p:nvSpPr>
        <p:spPr>
          <a:xfrm>
            <a:off x="1795305" y="5023368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02/ago</a:t>
            </a:r>
            <a:endParaRPr lang="en-US" sz="1600" dirty="0"/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DE8D79E4-9DC1-A471-E27C-A529394C3F00}"/>
              </a:ext>
            </a:extLst>
          </p:cNvPr>
          <p:cNvSpPr/>
          <p:nvPr/>
        </p:nvSpPr>
        <p:spPr>
          <a:xfrm>
            <a:off x="3335539" y="5023368"/>
            <a:ext cx="3947553" cy="329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Modelagem &amp; Avaliação</a:t>
            </a:r>
            <a:endParaRPr lang="en-US" sz="1600" dirty="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E8F1EA2C-CEF1-12D2-B317-E263FFA212A1}"/>
              </a:ext>
            </a:extLst>
          </p:cNvPr>
          <p:cNvSpPr/>
          <p:nvPr/>
        </p:nvSpPr>
        <p:spPr>
          <a:xfrm>
            <a:off x="7845592" y="5023368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Laboratório</a:t>
            </a:r>
            <a:endParaRPr lang="en-US" sz="1600" dirty="0"/>
          </a:p>
        </p:txBody>
      </p:sp>
      <p:sp>
        <p:nvSpPr>
          <p:cNvPr id="36" name="Shape 33">
            <a:extLst>
              <a:ext uri="{FF2B5EF4-FFF2-40B4-BE49-F238E27FC236}">
                <a16:creationId xmlns:a16="http://schemas.microsoft.com/office/drawing/2014/main" id="{EC39EBB8-6A3C-8F9E-7551-371B080D445F}"/>
              </a:ext>
            </a:extLst>
          </p:cNvPr>
          <p:cNvSpPr/>
          <p:nvPr/>
        </p:nvSpPr>
        <p:spPr>
          <a:xfrm>
            <a:off x="440809" y="5546409"/>
            <a:ext cx="11222871" cy="9208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D2732CD5-E3BE-3EC8-4E74-BDE3D60AD043}"/>
              </a:ext>
            </a:extLst>
          </p:cNvPr>
          <p:cNvSpPr/>
          <p:nvPr/>
        </p:nvSpPr>
        <p:spPr>
          <a:xfrm>
            <a:off x="697587" y="5855297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sz="16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50C5D245-5CEF-F093-46E2-32A5EB1FA0CF}"/>
              </a:ext>
            </a:extLst>
          </p:cNvPr>
          <p:cNvSpPr/>
          <p:nvPr/>
        </p:nvSpPr>
        <p:spPr>
          <a:xfrm>
            <a:off x="1795305" y="5855297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09/ago</a:t>
            </a:r>
            <a:endParaRPr lang="en-US" sz="1600" dirty="0"/>
          </a:p>
        </p:txBody>
      </p:sp>
      <p:sp>
        <p:nvSpPr>
          <p:cNvPr id="39" name="Text 36">
            <a:extLst>
              <a:ext uri="{FF2B5EF4-FFF2-40B4-BE49-F238E27FC236}">
                <a16:creationId xmlns:a16="http://schemas.microsoft.com/office/drawing/2014/main" id="{4658DABF-F304-484F-A833-10DB353F4F48}"/>
              </a:ext>
            </a:extLst>
          </p:cNvPr>
          <p:cNvSpPr/>
          <p:nvPr/>
        </p:nvSpPr>
        <p:spPr>
          <a:xfrm>
            <a:off x="3335539" y="5855297"/>
            <a:ext cx="3947553" cy="329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Governança e Explainability</a:t>
            </a:r>
            <a:endParaRPr lang="en-US" sz="1600" dirty="0"/>
          </a:p>
        </p:txBody>
      </p:sp>
      <p:sp>
        <p:nvSpPr>
          <p:cNvPr id="40" name="Text 37">
            <a:extLst>
              <a:ext uri="{FF2B5EF4-FFF2-40B4-BE49-F238E27FC236}">
                <a16:creationId xmlns:a16="http://schemas.microsoft.com/office/drawing/2014/main" id="{4ADEE326-41F2-B971-6F9A-A9FB75676133}"/>
              </a:ext>
            </a:extLst>
          </p:cNvPr>
          <p:cNvSpPr/>
          <p:nvPr/>
        </p:nvSpPr>
        <p:spPr>
          <a:xfrm>
            <a:off x="7845592" y="5855297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Simulação de Comitê de Modelos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44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F274-064F-C336-98A1-3F9EBA51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C3B308-EFD7-10B3-A518-2BAF7265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E6F437-D12B-9524-36BE-ACD2F61B3A4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3BE3CA-3C84-EAA5-380B-F63A52C6835D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3D7D5C-9FC5-0F4A-4EFD-405A41092FC9}"/>
              </a:ext>
            </a:extLst>
          </p:cNvPr>
          <p:cNvSpPr txBox="1"/>
          <p:nvPr/>
        </p:nvSpPr>
        <p:spPr>
          <a:xfrm>
            <a:off x="764109" y="2651799"/>
            <a:ext cx="5479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🧠 Modelagem típica: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F36216"/>
                </a:solidFill>
              </a:rPr>
              <a:t>Modelos Lineares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Regressão logística (logit)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F36216"/>
                </a:solidFill>
              </a:rPr>
              <a:t>Modelos não-Lineares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Árvore de decisão, ou modelos baseados em árvores (XGboost, CatBoost, LightGBM, RandomForest)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Modelos baseados em rating interno</a:t>
            </a:r>
          </a:p>
        </p:txBody>
      </p:sp>
    </p:spTree>
    <p:extLst>
      <p:ext uri="{BB962C8B-B14F-4D97-AF65-F5344CB8AC3E}">
        <p14:creationId xmlns:p14="http://schemas.microsoft.com/office/powerpoint/2010/main" val="10400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E689-9369-317B-C60E-CC60C522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0847EBD-F7F8-85EF-50EB-0965C7FB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E619C9-976F-1619-7FDC-694236F3D4DA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89AD5F-B091-DC1F-EB6B-04E90EF6F6E2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CC2597-15AE-2007-E40E-AA64322F51EC}"/>
              </a:ext>
            </a:extLst>
          </p:cNvPr>
          <p:cNvSpPr txBox="1"/>
          <p:nvPr/>
        </p:nvSpPr>
        <p:spPr>
          <a:xfrm>
            <a:off x="714946" y="2976515"/>
            <a:ext cx="94024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Exemplo ilustrativo: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Um contrato com PD = 5% ao ano → há 5% de chance de default nos próximos 12 meses.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🔍 Exigência normativa: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“A instituição deve incorporar informações prospectivas no cálculo da probabilidade de inadimplemento”📖 (Art. 58 da Res. 4.966/21)</a:t>
            </a:r>
          </a:p>
        </p:txBody>
      </p:sp>
    </p:spTree>
    <p:extLst>
      <p:ext uri="{BB962C8B-B14F-4D97-AF65-F5344CB8AC3E}">
        <p14:creationId xmlns:p14="http://schemas.microsoft.com/office/powerpoint/2010/main" val="27078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D0BB-4D78-47D3-98FA-A5F2DFDC5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5C7C746-B732-A6B2-1657-DE71B955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893E0A-863E-9845-DB10-26FF3436EC4A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19F3CF-A8CD-D276-6BC4-6B00C1F60EE0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B843B9-F2B8-D92E-AA57-3ACA8E496653}"/>
              </a:ext>
            </a:extLst>
          </p:cNvPr>
          <p:cNvSpPr txBox="1"/>
          <p:nvPr/>
        </p:nvSpPr>
        <p:spPr>
          <a:xfrm>
            <a:off x="714946" y="2976515"/>
            <a:ext cx="9402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Score de Bureau: 900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O que significa?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0F9ED-AC4E-D3CC-0C6E-54C08018FA8E}"/>
              </a:ext>
            </a:extLst>
          </p:cNvPr>
          <p:cNvSpPr txBox="1"/>
          <p:nvPr/>
        </p:nvSpPr>
        <p:spPr>
          <a:xfrm>
            <a:off x="714946" y="3992377"/>
            <a:ext cx="616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10% de probabilidade de </a:t>
            </a:r>
            <a:r>
              <a:rPr lang="pt-BR" dirty="0">
                <a:solidFill>
                  <a:srgbClr val="F36216"/>
                </a:solidFill>
              </a:rPr>
              <a:t>DEFAULT em 12 meses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91418B-3621-BEC3-C298-7FC86886BCAE}"/>
              </a:ext>
            </a:extLst>
          </p:cNvPr>
          <p:cNvSpPr/>
          <p:nvPr/>
        </p:nvSpPr>
        <p:spPr>
          <a:xfrm>
            <a:off x="7732837" y="3643185"/>
            <a:ext cx="3913239" cy="29201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F872-D8A5-F7D7-6564-ED68043C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9251D5C-6A78-9A9D-578A-D349465C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594CFD7-15BD-D954-697B-3B1D99E9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02757"/>
              </p:ext>
            </p:extLst>
          </p:nvPr>
        </p:nvGraphicFramePr>
        <p:xfrm>
          <a:off x="560438" y="1073198"/>
          <a:ext cx="11071124" cy="4942972"/>
        </p:xfrm>
        <a:graphic>
          <a:graphicData uri="http://schemas.openxmlformats.org/drawingml/2006/table">
            <a:tbl>
              <a:tblPr/>
              <a:tblGrid>
                <a:gridCol w="2005781">
                  <a:extLst>
                    <a:ext uri="{9D8B030D-6E8A-4147-A177-3AD203B41FA5}">
                      <a16:colId xmlns:a16="http://schemas.microsoft.com/office/drawing/2014/main" val="3210819472"/>
                    </a:ext>
                  </a:extLst>
                </a:gridCol>
                <a:gridCol w="4198375">
                  <a:extLst>
                    <a:ext uri="{9D8B030D-6E8A-4147-A177-3AD203B41FA5}">
                      <a16:colId xmlns:a16="http://schemas.microsoft.com/office/drawing/2014/main" val="3364267647"/>
                    </a:ext>
                  </a:extLst>
                </a:gridCol>
                <a:gridCol w="2099187">
                  <a:extLst>
                    <a:ext uri="{9D8B030D-6E8A-4147-A177-3AD203B41FA5}">
                      <a16:colId xmlns:a16="http://schemas.microsoft.com/office/drawing/2014/main" val="2666253581"/>
                    </a:ext>
                  </a:extLst>
                </a:gridCol>
                <a:gridCol w="2767781">
                  <a:extLst>
                    <a:ext uri="{9D8B030D-6E8A-4147-A177-3AD203B41FA5}">
                      <a16:colId xmlns:a16="http://schemas.microsoft.com/office/drawing/2014/main" val="2456136700"/>
                    </a:ext>
                  </a:extLst>
                </a:gridCol>
              </a:tblGrid>
              <a:tr h="598286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Tipo de PD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Objetivo Principal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Horizonte de Previsão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Aplicação Típica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97607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Concessão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Estimar a probabilidade de inadimplência no momento da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originação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(crédito novo)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Concessão de crédito, pricing, limites de crédito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772548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Behavior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Estimar a probabilidade de default com base no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comportamento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do cliente após originação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Monitoramento, gestão de carteira, políticas de cobrança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94739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Estimar a PD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ao longo da vida 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do instrumento financeiro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Até vencimento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Cálculo de perda esperada (ECL), especialmente para Estágio 2 e 3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58484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Forward-Looking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Incorporar cenários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macroeconômicos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prospectivos à estimativa de PD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 ou 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Alinhamento à IFRS 9, simulação de cenários, stress testing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20042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Estágio 1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PD para instrumentos performing (sem SICR*)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Cálculo de ECL (Expected Credit Loss) – Estágio 1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963802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Estágio 2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PD para instrumentos com SICR* identificado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Cálculo de ECL – Estágio 2 (reconhecimento de aumento significativo de risco)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55906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Estágio 3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Pode ou não ser estimado explicitamente; comumente via LGD ou estratégias de cobrança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Irrelevante (já em default)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Apoio à recuperação ou encerramento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157428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Through-The-Cycle (TTC)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Estimar PDs estáveis ao longo do ciclo econômico (sem variações cíclicas)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Geralmente 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Basel II/III – Avaliação de capital regulatório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07440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bg1"/>
                          </a:solidFill>
                        </a:rPr>
                        <a:t>PD Point-In-Time (PIT)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Estimar PDs sensíveis ao ciclo econômico (refletem condições atuais e esperadas)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 ou 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IFRS 9 – Cálculo de perdas esperadas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088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96856DB7-24AD-ADF1-B475-F2F371E66C0E}"/>
              </a:ext>
            </a:extLst>
          </p:cNvPr>
          <p:cNvSpPr txBox="1"/>
          <p:nvPr/>
        </p:nvSpPr>
        <p:spPr>
          <a:xfrm>
            <a:off x="1484670" y="6438751"/>
            <a:ext cx="10422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*SICR: </a:t>
            </a:r>
            <a:r>
              <a:rPr lang="en-US" sz="1200" dirty="0">
                <a:solidFill>
                  <a:schemeClr val="bg1"/>
                </a:solidFill>
              </a:rPr>
              <a:t>significant increase in credit risk (</a:t>
            </a:r>
            <a:r>
              <a:rPr lang="pt-BR" sz="1200" i="1" dirty="0">
                <a:solidFill>
                  <a:schemeClr val="bg1"/>
                </a:solidFill>
              </a:rPr>
              <a:t>aumento significativo de risco de crédito)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83043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CD8F6-F7BF-47CC-7ABB-F9232549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43E1BE2-0147-8DFE-0DC3-ECFDBB6C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45576B-1160-E82F-C493-61A7F404327F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42CBA-839F-9A5C-75DD-E6874EBFD378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59F1F-9286-23DD-5083-111D64E414E4}"/>
              </a:ext>
            </a:extLst>
          </p:cNvPr>
          <p:cNvSpPr txBox="1"/>
          <p:nvPr/>
        </p:nvSpPr>
        <p:spPr>
          <a:xfrm>
            <a:off x="550606" y="5694177"/>
            <a:ext cx="10127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Percentual esperado de perda sobre o valor exposto no momento do default, após recuperações.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7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71AA-1BCE-8CD0-F249-2D9CF35B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D1AF527-3EE6-8636-C2D9-91B9476D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BD4827-438F-D580-7D94-31C6E701AF4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049C9-27AF-AAAA-1F73-D86B8D631570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49F5D25-8FC7-6363-33EF-325B4F3E20DA}"/>
                  </a:ext>
                </a:extLst>
              </p:cNvPr>
              <p:cNvSpPr txBox="1"/>
              <p:nvPr/>
            </p:nvSpPr>
            <p:spPr>
              <a:xfrm>
                <a:off x="714946" y="3571367"/>
                <a:ext cx="9402448" cy="666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𝐿𝐺𝐷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𝑃𝑒𝑟𝑑𝑎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𝑞𝑢𝑖𝑑𝑎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𝐸𝑠𝑝𝑒𝑟𝑎𝑑𝑎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𝐸𝑥𝑝𝑜𝑠𝑖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49F5D25-8FC7-6363-33EF-325B4F3E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6" y="3571367"/>
                <a:ext cx="9402448" cy="666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06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66A3D-C7F1-4A84-1459-FF79F689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15A0B4B-D9B8-A74D-BC0F-6BD9EB94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69BC21-5EE2-AA0A-2221-62B6B2BCF11D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DDD050-790F-BE6B-65D9-4F954E50ECC2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31DCCF-4B42-102E-82F9-740AB168D74F}"/>
              </a:ext>
            </a:extLst>
          </p:cNvPr>
          <p:cNvSpPr txBox="1"/>
          <p:nvPr/>
        </p:nvSpPr>
        <p:spPr>
          <a:xfrm>
            <a:off x="764109" y="2190134"/>
            <a:ext cx="94024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💡 Fatores que influenciam: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Recuperações judiciais / extrajudiciais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Tipo de garantia (real, pessoal,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Tempo de recuperação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Custos da cobrança</a:t>
            </a:r>
          </a:p>
        </p:txBody>
      </p:sp>
    </p:spTree>
    <p:extLst>
      <p:ext uri="{BB962C8B-B14F-4D97-AF65-F5344CB8AC3E}">
        <p14:creationId xmlns:p14="http://schemas.microsoft.com/office/powerpoint/2010/main" val="95468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1B6D-7A18-1AC5-1CBE-FA53F063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BA79FF3-782B-7D04-106F-20904C2E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060262-FFAE-6B6C-067C-530178E3B50D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C1A761-39A2-7F51-330F-6E4E6FE410F2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2C6E74-577E-FAEC-520D-7EEDA42620F4}"/>
              </a:ext>
            </a:extLst>
          </p:cNvPr>
          <p:cNvSpPr txBox="1"/>
          <p:nvPr/>
        </p:nvSpPr>
        <p:spPr>
          <a:xfrm>
            <a:off x="663513" y="1153038"/>
            <a:ext cx="94024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Exemplo ilustrativo: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Valor devido = R$ 10.000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Recuperado = R$ 2.000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→ LGD = (10.000 – 2.000) / 10.000 = 80%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4DA524-9B0D-7F38-5FAD-961F4373EC0E}"/>
              </a:ext>
            </a:extLst>
          </p:cNvPr>
          <p:cNvSpPr txBox="1"/>
          <p:nvPr/>
        </p:nvSpPr>
        <p:spPr>
          <a:xfrm>
            <a:off x="663513" y="385830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📖 Art. 59 da Res. 4.966/21 reforça que a LGD deve considerar:</a:t>
            </a:r>
          </a:p>
          <a:p>
            <a:pPr lvl="1"/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Cenários macroeconômicos</a:t>
            </a:r>
          </a:p>
          <a:p>
            <a:pPr lvl="1"/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Eficiência da cobrança</a:t>
            </a:r>
          </a:p>
          <a:p>
            <a:pPr lvl="1"/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Garantias associadas</a:t>
            </a:r>
          </a:p>
        </p:txBody>
      </p:sp>
    </p:spTree>
    <p:extLst>
      <p:ext uri="{BB962C8B-B14F-4D97-AF65-F5344CB8AC3E}">
        <p14:creationId xmlns:p14="http://schemas.microsoft.com/office/powerpoint/2010/main" val="4210454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5D60-CE83-DB03-4198-FF0CF16E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F2BA673-CD50-BA55-F133-DE0513ED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8BCD09-6FAE-132D-71D2-31C73B9554AD}"/>
              </a:ext>
            </a:extLst>
          </p:cNvPr>
          <p:cNvSpPr txBox="1"/>
          <p:nvPr/>
        </p:nvSpPr>
        <p:spPr>
          <a:xfrm>
            <a:off x="692612" y="2373511"/>
            <a:ext cx="10127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 exposto ao risco no momento do default, incluindo: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📌 </a:t>
            </a:r>
            <a:r>
              <a:rPr lang="pt-BR" dirty="0">
                <a:solidFill>
                  <a:schemeClr val="bg1"/>
                </a:solidFill>
              </a:rPr>
              <a:t>Saldo devedor</a:t>
            </a:r>
          </a:p>
          <a:p>
            <a:r>
              <a:rPr lang="pt-BR" b="1" dirty="0">
                <a:solidFill>
                  <a:schemeClr val="bg1"/>
                </a:solidFill>
              </a:rPr>
              <a:t>📌 </a:t>
            </a:r>
            <a:r>
              <a:rPr lang="pt-BR" dirty="0">
                <a:solidFill>
                  <a:schemeClr val="bg1"/>
                </a:solidFill>
              </a:rPr>
              <a:t>Parcelas vincendas (parcelas ainda não vencidas)</a:t>
            </a:r>
          </a:p>
          <a:p>
            <a:r>
              <a:rPr lang="pt-BR" b="1" dirty="0">
                <a:solidFill>
                  <a:schemeClr val="bg1"/>
                </a:solidFill>
              </a:rPr>
              <a:t>📌 </a:t>
            </a:r>
            <a:r>
              <a:rPr lang="pt-BR" dirty="0">
                <a:solidFill>
                  <a:schemeClr val="bg1"/>
                </a:solidFill>
              </a:rPr>
              <a:t>Limites rotativos utilizados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9EC868-9930-B17F-6F9A-D0B907F71C8E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7D498-D46C-89CF-BCDA-E58048A71767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EXPOSURE AT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BC5882-BAC4-F48E-5FB2-739185E5A969}"/>
              </a:ext>
            </a:extLst>
          </p:cNvPr>
          <p:cNvSpPr txBox="1"/>
          <p:nvPr/>
        </p:nvSpPr>
        <p:spPr>
          <a:xfrm>
            <a:off x="692612" y="4225091"/>
            <a:ext cx="83405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Imagine um empréstimo de R$ 10.000, com 10 parcelas mensais de R$ 1.000:</a:t>
            </a:r>
          </a:p>
          <a:p>
            <a:r>
              <a:rPr lang="pt-BR" sz="1400" dirty="0">
                <a:solidFill>
                  <a:schemeClr val="bg1"/>
                </a:solidFill>
              </a:rPr>
              <a:t>Já passaram 4 meses → você já pagou 4 parcelas (ou não pagou, se estiver inadimplente);</a:t>
            </a:r>
          </a:p>
          <a:p>
            <a:r>
              <a:rPr lang="pt-BR" sz="1400" dirty="0">
                <a:solidFill>
                  <a:schemeClr val="bg1"/>
                </a:solidFill>
              </a:rPr>
              <a:t>Faltam 6 parcelas para vencer: essas são as parcelas vincendas.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Elas representam a parte ainda em aberto do contrato, e por isso são incluídas no EAD (Exposure at Default)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Fonte: Art. 60, Resolução 4.966/21</a:t>
            </a:r>
          </a:p>
        </p:txBody>
      </p:sp>
    </p:spTree>
    <p:extLst>
      <p:ext uri="{BB962C8B-B14F-4D97-AF65-F5344CB8AC3E}">
        <p14:creationId xmlns:p14="http://schemas.microsoft.com/office/powerpoint/2010/main" val="8401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97E5-AEC5-0FD1-6CE9-99E3A16C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42925B4-B8C4-53E7-D227-07DD729D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C35338-DB9A-31EA-CFCF-CC0E31A93C56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4B8981-D5E8-786F-CD16-6B1A733BB3D5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EXPOSURE AT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A1EE37-C947-D0DE-B470-7E6045DE2648}"/>
              </a:ext>
            </a:extLst>
          </p:cNvPr>
          <p:cNvSpPr txBox="1"/>
          <p:nvPr/>
        </p:nvSpPr>
        <p:spPr>
          <a:xfrm>
            <a:off x="698091" y="2759457"/>
            <a:ext cx="5671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Isso significa que, no cálculo da perda esperada (ECL), </a:t>
            </a:r>
            <a:r>
              <a:rPr lang="pt-BR" b="1">
                <a:solidFill>
                  <a:schemeClr val="bg1"/>
                </a:solidFill>
              </a:rPr>
              <a:t>o valor total que pode estar em risco inclui tudo que o cliente ainda deve pagar</a:t>
            </a:r>
            <a:r>
              <a:rPr lang="pt-BR">
                <a:solidFill>
                  <a:schemeClr val="bg1"/>
                </a:solidFill>
              </a:rPr>
              <a:t>, mesmo que </a:t>
            </a:r>
            <a:r>
              <a:rPr lang="pt-BR" b="1">
                <a:solidFill>
                  <a:schemeClr val="bg1"/>
                </a:solidFill>
              </a:rPr>
              <a:t>ainda não esteja atrasado</a:t>
            </a:r>
            <a:r>
              <a:rPr lang="pt-BR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D3E457B-EAE7-67F2-9927-D770A7FCC9A8}"/>
                  </a:ext>
                </a:extLst>
              </p:cNvPr>
              <p:cNvSpPr txBox="1"/>
              <p:nvPr/>
            </p:nvSpPr>
            <p:spPr>
              <a:xfrm>
                <a:off x="545689" y="4487926"/>
                <a:ext cx="6523703" cy="40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𝐸𝐴𝐷</m:t>
                      </m:r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𝑆𝑎𝑙𝑑𝑜</m:t>
                      </m:r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𝐿𝑖𝑚𝑖𝑡𝑒𝑠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𝑢𝑡𝑖𝑙𝑖𝑧𝑎𝑑𝑜𝑠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𝐽𝑢𝑟𝑜𝑠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𝑒𝑛𝑐𝑎𝑟𝑔𝑜𝑠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D3E457B-EAE7-67F2-9927-D770A7FC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9" y="4487926"/>
                <a:ext cx="6523703" cy="403124"/>
              </a:xfrm>
              <a:prstGeom prst="rect">
                <a:avLst/>
              </a:prstGeom>
              <a:blipFill>
                <a:blip r:embed="rId3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C565504-9025-6B02-CDC5-333DE2D8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CDFC928-D3A6-1D38-FFE5-6195BA5E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B96EC9D2-0403-3A3F-E65A-BF1BEEC20300}"/>
              </a:ext>
            </a:extLst>
          </p:cNvPr>
          <p:cNvSpPr/>
          <p:nvPr/>
        </p:nvSpPr>
        <p:spPr>
          <a:xfrm>
            <a:off x="468154" y="449024"/>
            <a:ext cx="11723846" cy="6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6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Semana 1: Fundamentos e Contexto Regulatório</a:t>
            </a:r>
            <a:endParaRPr lang="en-US" sz="3600" dirty="0">
              <a:solidFill>
                <a:srgbClr val="FF6A00"/>
              </a:solidFill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1B5CA51-8CC4-A94C-3F71-EF9826C00E44}"/>
              </a:ext>
            </a:extLst>
          </p:cNvPr>
          <p:cNvSpPr/>
          <p:nvPr/>
        </p:nvSpPr>
        <p:spPr>
          <a:xfrm>
            <a:off x="569593" y="2119193"/>
            <a:ext cx="632650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Conceitos-chave de risco de crédito.</a:t>
            </a:r>
            <a:endParaRPr lang="en-US" sz="16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3614A40-49B3-AACA-EBE8-646F49923049}"/>
              </a:ext>
            </a:extLst>
          </p:cNvPr>
          <p:cNvSpPr/>
          <p:nvPr/>
        </p:nvSpPr>
        <p:spPr>
          <a:xfrm>
            <a:off x="569593" y="2527458"/>
            <a:ext cx="6326505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Glossário de termos essenciais: </a:t>
            </a:r>
          </a:p>
          <a:p>
            <a:pPr lvl="1">
              <a:lnSpc>
                <a:spcPts val="2600"/>
              </a:lnSpc>
              <a:buSzPct val="100000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 (Probabilidade de Inadimplência), </a:t>
            </a:r>
            <a:b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LGD (Perda na Inadimplência)</a:t>
            </a:r>
            <a:b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EAD (Exposição à Inadimplência).</a:t>
            </a:r>
            <a:endParaRPr lang="en-US" sz="16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8FD2152-D482-6827-489D-DD703CDD2249}"/>
              </a:ext>
            </a:extLst>
          </p:cNvPr>
          <p:cNvSpPr/>
          <p:nvPr/>
        </p:nvSpPr>
        <p:spPr>
          <a:xfrm>
            <a:off x="569593" y="3967844"/>
            <a:ext cx="6326505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Análise da Resolução 4966 do Banco Central do Brasil e suas implicações práticas.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866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F92B-2CD9-9074-7305-B65AD2FB2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DC314EC-CA36-2E74-3277-022F4E3F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736B00-F5DC-9BEA-809D-987FE3B434A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8E393-1E64-A9F5-90F4-1F4A3BBC4CD4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EXPOSURE AT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DD9436-E68B-6430-0E6D-D91067B720CA}"/>
              </a:ext>
            </a:extLst>
          </p:cNvPr>
          <p:cNvSpPr txBox="1"/>
          <p:nvPr/>
        </p:nvSpPr>
        <p:spPr>
          <a:xfrm>
            <a:off x="663513" y="2451876"/>
            <a:ext cx="9402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Exemplo: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Limite de crédito: R$ 5.000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Valor utilizado: R$ 3.500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→ EAD = R$ 3.500 (ou mais, se houver encargos estimados)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702249-97BF-9648-1E23-32CDFB2EA52F}"/>
              </a:ext>
            </a:extLst>
          </p:cNvPr>
          <p:cNvSpPr txBox="1"/>
          <p:nvPr/>
        </p:nvSpPr>
        <p:spPr>
          <a:xfrm>
            <a:off x="663513" y="4781632"/>
            <a:ext cx="8932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📖 Art. 60 da Res. 4.966/21: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i="1" dirty="0">
                <a:solidFill>
                  <a:schemeClr val="bg1"/>
                </a:solidFill>
              </a:rPr>
              <a:t>“O valor da exposição deve considerar a expectativa de utilização futura de limites rotativos.”</a:t>
            </a:r>
          </a:p>
        </p:txBody>
      </p:sp>
    </p:spTree>
    <p:extLst>
      <p:ext uri="{BB962C8B-B14F-4D97-AF65-F5344CB8AC3E}">
        <p14:creationId xmlns:p14="http://schemas.microsoft.com/office/powerpoint/2010/main" val="15737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F7C9E-FE1F-45A4-C239-BBF129BC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36CAEE0-BAAA-0B2E-1F32-E16FBF3A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2E90FA-EBC2-EA62-6AD7-DE6523056F6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LOSS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A2C522-5E59-822A-E6E2-C6715BDBC8F8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EXPECTED CREDIT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DB059B-7621-4AF8-181B-499DF9F49F32}"/>
              </a:ext>
            </a:extLst>
          </p:cNvPr>
          <p:cNvSpPr txBox="1"/>
          <p:nvPr/>
        </p:nvSpPr>
        <p:spPr>
          <a:xfrm>
            <a:off x="471948" y="5128182"/>
            <a:ext cx="213640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Barlow Bold" pitchFamily="34" charset="0"/>
              </a:rPr>
              <a:t>ECL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AF53-7B2A-6297-8DBE-D728A78B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F32FF5-D630-10F5-33EE-8FEC2344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4DF89D-24F0-9295-725F-0DA7BC68631E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ESPERADA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085A3C-424E-1AAF-E2E3-EC2FBD232202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PERDA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0F3BF42-2B96-C6CA-8C9A-2AAA12515F93}"/>
                  </a:ext>
                </a:extLst>
              </p:cNvPr>
              <p:cNvSpPr txBox="1"/>
              <p:nvPr/>
            </p:nvSpPr>
            <p:spPr>
              <a:xfrm>
                <a:off x="98321" y="2651799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𝐸𝐶𝐿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𝐿𝐺𝐷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𝐸𝐴𝐷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0F3BF42-2B96-C6CA-8C9A-2AAA12515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" y="2651799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C932DE1-5136-E55A-52A0-D90CBC2FDD3F}"/>
              </a:ext>
            </a:extLst>
          </p:cNvPr>
          <p:cNvSpPr txBox="1"/>
          <p:nvPr/>
        </p:nvSpPr>
        <p:spPr>
          <a:xfrm>
            <a:off x="840658" y="3785403"/>
            <a:ext cx="61648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📊 </a:t>
            </a:r>
            <a:r>
              <a:rPr lang="pt-BR" sz="2400" b="1" dirty="0">
                <a:solidFill>
                  <a:schemeClr val="bg1"/>
                </a:solidFill>
              </a:rPr>
              <a:t>Exemplo: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PD = 10%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LGD = 60%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EAD = R$ 10.000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→ </a:t>
            </a:r>
            <a:r>
              <a:rPr lang="pt-BR" sz="2400" b="1" dirty="0">
                <a:solidFill>
                  <a:schemeClr val="bg1"/>
                </a:solidFill>
              </a:rPr>
              <a:t>ECL = 0,10 × 0,60 × 10.000 = R$ 600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04CE8-F374-A954-454E-CBE974F96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339889-5CED-56BD-659D-F9D17EAD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712903-0C21-EF05-7E90-A696BAEE24C2}"/>
              </a:ext>
            </a:extLst>
          </p:cNvPr>
          <p:cNvSpPr txBox="1"/>
          <p:nvPr/>
        </p:nvSpPr>
        <p:spPr>
          <a:xfrm>
            <a:off x="3775587" y="620473"/>
            <a:ext cx="76523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GRUPOS HOMOGÊNEOS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F7E6FF-383C-3AC2-90E6-55BE37053F08}"/>
              </a:ext>
            </a:extLst>
          </p:cNvPr>
          <p:cNvSpPr txBox="1"/>
          <p:nvPr/>
        </p:nvSpPr>
        <p:spPr>
          <a:xfrm>
            <a:off x="1371599" y="4505118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5CA345-11B2-E759-A372-164538850B69}"/>
              </a:ext>
            </a:extLst>
          </p:cNvPr>
          <p:cNvSpPr txBox="1"/>
          <p:nvPr/>
        </p:nvSpPr>
        <p:spPr>
          <a:xfrm>
            <a:off x="1371599" y="4953107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DFCC13-F2D1-4CB7-9B36-B93DA1A527AE}"/>
              </a:ext>
            </a:extLst>
          </p:cNvPr>
          <p:cNvSpPr txBox="1"/>
          <p:nvPr/>
        </p:nvSpPr>
        <p:spPr>
          <a:xfrm>
            <a:off x="1853380" y="4501546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Clusterização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BD88F8-0214-80FA-A1DA-A4DA3D5CAF7B}"/>
              </a:ext>
            </a:extLst>
          </p:cNvPr>
          <p:cNvSpPr txBox="1"/>
          <p:nvPr/>
        </p:nvSpPr>
        <p:spPr>
          <a:xfrm>
            <a:off x="1868128" y="4953107"/>
            <a:ext cx="560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Binning (mais comum é o OptimalBinning)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CAEA6D-7883-A6C2-E245-1B159924B712}"/>
              </a:ext>
            </a:extLst>
          </p:cNvPr>
          <p:cNvSpPr txBox="1"/>
          <p:nvPr/>
        </p:nvSpPr>
        <p:spPr>
          <a:xfrm>
            <a:off x="1371599" y="4063383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3F5AE0-8CB4-7EB4-6FC0-DFCE286D8555}"/>
              </a:ext>
            </a:extLst>
          </p:cNvPr>
          <p:cNvSpPr txBox="1"/>
          <p:nvPr/>
        </p:nvSpPr>
        <p:spPr>
          <a:xfrm>
            <a:off x="1868128" y="4063383"/>
            <a:ext cx="225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Árvores de decisão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DE026-884B-27AF-A234-51783D341BEB}"/>
              </a:ext>
            </a:extLst>
          </p:cNvPr>
          <p:cNvSpPr txBox="1"/>
          <p:nvPr/>
        </p:nvSpPr>
        <p:spPr>
          <a:xfrm>
            <a:off x="7155774" y="2623907"/>
            <a:ext cx="42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Personas de Risco de Crédito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795929-8EDD-CE2C-F6DB-D65431A404B6}"/>
              </a:ext>
            </a:extLst>
          </p:cNvPr>
          <p:cNvSpPr txBox="1"/>
          <p:nvPr/>
        </p:nvSpPr>
        <p:spPr>
          <a:xfrm>
            <a:off x="1371599" y="3603841"/>
            <a:ext cx="931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comum usar a saída de probabilidade de modelos (</a:t>
            </a:r>
            <a:r>
              <a:rPr lang="pt-BR" dirty="0">
                <a:solidFill>
                  <a:srgbClr val="F36216"/>
                </a:solidFill>
              </a:rPr>
              <a:t>PD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>
                <a:solidFill>
                  <a:srgbClr val="F36216"/>
                </a:solidFill>
              </a:rPr>
              <a:t>LGD</a:t>
            </a:r>
            <a:r>
              <a:rPr lang="pt-BR" dirty="0">
                <a:solidFill>
                  <a:schemeClr val="bg1"/>
                </a:solidFill>
              </a:rPr>
              <a:t>) para construção desses perfis.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55366E-C012-52C7-6BD8-ACCEDDED189D}"/>
              </a:ext>
            </a:extLst>
          </p:cNvPr>
          <p:cNvSpPr txBox="1"/>
          <p:nvPr/>
        </p:nvSpPr>
        <p:spPr>
          <a:xfrm>
            <a:off x="1371599" y="5591196"/>
            <a:ext cx="7656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</a:t>
            </a:r>
            <a:r>
              <a:rPr lang="pt-BR" b="1" dirty="0">
                <a:solidFill>
                  <a:schemeClr val="bg1"/>
                </a:solidFill>
              </a:rPr>
              <a:t>grupos homogêneos podem ser reavaliados periodicamente</a:t>
            </a:r>
            <a:r>
              <a:rPr lang="pt-BR" dirty="0">
                <a:solidFill>
                  <a:schemeClr val="bg1"/>
                </a:solidFill>
              </a:rPr>
              <a:t>, pois o risco do contrato podem mudar bem como a sua distribuição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11" grpId="0"/>
      <p:bldP spid="12" grpId="0"/>
      <p:bldP spid="3" grpId="0"/>
      <p:bldP spid="6" grpId="0"/>
      <p:bldP spid="10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396B1-C326-DECF-503F-C754FEA9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8FAC00F-51F6-CF57-C524-E7135BB85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C8779-3889-D7AC-3F2D-9842DAD98ED6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ESTÁGIOS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0370A51-BCD8-9B30-5DFA-EFADC616A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02045"/>
              </p:ext>
            </p:extLst>
          </p:nvPr>
        </p:nvGraphicFramePr>
        <p:xfrm>
          <a:off x="809933" y="3011054"/>
          <a:ext cx="8748249" cy="1463040"/>
        </p:xfrm>
        <a:graphic>
          <a:graphicData uri="http://schemas.openxmlformats.org/drawingml/2006/table">
            <a:tbl>
              <a:tblPr/>
              <a:tblGrid>
                <a:gridCol w="1102221">
                  <a:extLst>
                    <a:ext uri="{9D8B030D-6E8A-4147-A177-3AD203B41FA5}">
                      <a16:colId xmlns:a16="http://schemas.microsoft.com/office/drawing/2014/main" val="4191229792"/>
                    </a:ext>
                  </a:extLst>
                </a:gridCol>
                <a:gridCol w="3958932">
                  <a:extLst>
                    <a:ext uri="{9D8B030D-6E8A-4147-A177-3AD203B41FA5}">
                      <a16:colId xmlns:a16="http://schemas.microsoft.com/office/drawing/2014/main" val="944534124"/>
                    </a:ext>
                  </a:extLst>
                </a:gridCol>
                <a:gridCol w="3687096">
                  <a:extLst>
                    <a:ext uri="{9D8B030D-6E8A-4147-A177-3AD203B41FA5}">
                      <a16:colId xmlns:a16="http://schemas.microsoft.com/office/drawing/2014/main" val="2086099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6A00"/>
                          </a:solidFill>
                        </a:rPr>
                        <a:t>Estágio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6A00"/>
                          </a:solidFill>
                        </a:rPr>
                        <a:t>Condição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6A00"/>
                          </a:solidFill>
                        </a:rPr>
                        <a:t>Horizonte da ECL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36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Risco normal / sem deterioração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12 meses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8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Deterioração significativa (ex: &gt;30d)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Até o vencimento (lifetime)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74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Default / crédito irrecuperável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Lifetime + baixa contábil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48477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0C9F6E7-38FD-E3E4-2857-93F295388246}"/>
              </a:ext>
            </a:extLst>
          </p:cNvPr>
          <p:cNvSpPr txBox="1"/>
          <p:nvPr/>
        </p:nvSpPr>
        <p:spPr>
          <a:xfrm>
            <a:off x="9188242" y="3376814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728D42-40C2-CDAD-B6C2-0E7D821C8554}"/>
              </a:ext>
            </a:extLst>
          </p:cNvPr>
          <p:cNvSpPr txBox="1"/>
          <p:nvPr/>
        </p:nvSpPr>
        <p:spPr>
          <a:xfrm>
            <a:off x="9188242" y="3746146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3D9DA-CD0D-27F3-FF51-5E107DD990C9}"/>
              </a:ext>
            </a:extLst>
          </p:cNvPr>
          <p:cNvSpPr txBox="1"/>
          <p:nvPr/>
        </p:nvSpPr>
        <p:spPr>
          <a:xfrm>
            <a:off x="9188242" y="4115478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🚫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CF9EE4-A59A-33FE-4AD6-C3676B3FE156}"/>
              </a:ext>
            </a:extLst>
          </p:cNvPr>
          <p:cNvSpPr txBox="1"/>
          <p:nvPr/>
        </p:nvSpPr>
        <p:spPr>
          <a:xfrm>
            <a:off x="9670023" y="3373242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PD 12 meses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311E87-3DCA-65CC-8EBB-EDF3BD8F6B95}"/>
              </a:ext>
            </a:extLst>
          </p:cNvPr>
          <p:cNvSpPr txBox="1"/>
          <p:nvPr/>
        </p:nvSpPr>
        <p:spPr>
          <a:xfrm>
            <a:off x="9684771" y="3746146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PD Lifetime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141E67-899A-FC7C-40A8-25E25B8E8810}"/>
              </a:ext>
            </a:extLst>
          </p:cNvPr>
          <p:cNvSpPr txBox="1"/>
          <p:nvPr/>
        </p:nvSpPr>
        <p:spPr>
          <a:xfrm>
            <a:off x="9670022" y="4133051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LGD e EAD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C9DF3C-E357-6068-5B4A-62D07B9E2443}"/>
              </a:ext>
            </a:extLst>
          </p:cNvPr>
          <p:cNvSpPr txBox="1"/>
          <p:nvPr/>
        </p:nvSpPr>
        <p:spPr>
          <a:xfrm>
            <a:off x="7157001" y="1592768"/>
            <a:ext cx="42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Níveis de Risco de Crédito</a:t>
            </a:r>
          </a:p>
        </p:txBody>
      </p:sp>
    </p:spTree>
    <p:extLst>
      <p:ext uri="{BB962C8B-B14F-4D97-AF65-F5344CB8AC3E}">
        <p14:creationId xmlns:p14="http://schemas.microsoft.com/office/powerpoint/2010/main" val="30689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2" grpId="0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3A6D6-C6B1-2214-BE8B-7F551AB33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7076AE3-44F6-31A1-30C8-B40D8101F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DC8A3B-BBFF-9DC5-5B8E-9F6995B74EFE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LOOKING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D604E8-DFF3-F6BE-DDA7-91DC1C55F775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FORWARD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CD53E66-0607-0699-61A1-718EB6E58528}"/>
                  </a:ext>
                </a:extLst>
              </p:cNvPr>
              <p:cNvSpPr txBox="1"/>
              <p:nvPr/>
            </p:nvSpPr>
            <p:spPr>
              <a:xfrm>
                <a:off x="764109" y="3605906"/>
                <a:ext cx="10985439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𝐸𝐶𝐿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𝐸𝐶𝐿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𝑟𝑖𝑜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𝐸𝐶𝐿</m:t>
                        </m:r>
                      </m:e>
                      <m:sub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𝑟𝑖𝑜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𝑜𝑡𝑖𝑚𝑖𝑠𝑡𝑎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𝐸𝐶𝐿</m:t>
                        </m:r>
                      </m:e>
                      <m:sub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𝑟𝑖𝑜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𝑝𝑒𝑠𝑠𝑖𝑚𝑖𝑠𝑡𝑎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CD53E66-0607-0699-61A1-718EB6E5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9" y="3605906"/>
                <a:ext cx="10985439" cy="490199"/>
              </a:xfrm>
              <a:prstGeom prst="rect">
                <a:avLst/>
              </a:prstGeom>
              <a:blipFill>
                <a:blip r:embed="rId3"/>
                <a:stretch>
                  <a:fillRect l="-111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18EF333-2D60-A125-1A21-AE691AB0585D}"/>
              </a:ext>
            </a:extLst>
          </p:cNvPr>
          <p:cNvSpPr txBox="1"/>
          <p:nvPr/>
        </p:nvSpPr>
        <p:spPr>
          <a:xfrm>
            <a:off x="764109" y="2836465"/>
            <a:ext cx="6164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 norma exige que a instituição considere cenários econômicos prospectivos (ex: inflação, PIB, desemprego), com ponderação: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1B054-B0B1-A362-8DFE-AA2B643ED328}"/>
              </a:ext>
            </a:extLst>
          </p:cNvPr>
          <p:cNvSpPr txBox="1"/>
          <p:nvPr/>
        </p:nvSpPr>
        <p:spPr>
          <a:xfrm>
            <a:off x="673345" y="4872710"/>
            <a:ext cx="11243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📖 </a:t>
            </a:r>
            <a:r>
              <a:rPr lang="de-DE" dirty="0">
                <a:solidFill>
                  <a:schemeClr val="bg1"/>
                </a:solidFill>
              </a:rPr>
              <a:t>Art. 57, §1º da Res. 4.966/21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i="1" dirty="0">
                <a:solidFill>
                  <a:schemeClr val="bg1"/>
                </a:solidFill>
              </a:rPr>
              <a:t>“Devem ser utilizadas informações prospectivas razoáveis e suportáveis [...] incluindo cenários macroeconômicos.”</a:t>
            </a:r>
          </a:p>
        </p:txBody>
      </p:sp>
    </p:spTree>
    <p:extLst>
      <p:ext uri="{BB962C8B-B14F-4D97-AF65-F5344CB8AC3E}">
        <p14:creationId xmlns:p14="http://schemas.microsoft.com/office/powerpoint/2010/main" val="30243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44DF5-B9BC-EFBA-A98A-E3C3BEE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534A634-28A2-45B1-71D8-74021B0E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32C86A-814D-6D25-0FB8-D91C7E7F3929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CHECKPOINT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782DBB-A95E-DACD-E948-E33D21FC12E8}"/>
              </a:ext>
            </a:extLst>
          </p:cNvPr>
          <p:cNvSpPr txBox="1"/>
          <p:nvPr/>
        </p:nvSpPr>
        <p:spPr>
          <a:xfrm>
            <a:off x="796413" y="2924060"/>
            <a:ext cx="848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grande diferença</a:t>
            </a:r>
            <a:r>
              <a:rPr lang="pt-BR" dirty="0">
                <a:solidFill>
                  <a:schemeClr val="bg1"/>
                </a:solidFill>
              </a:rPr>
              <a:t> do modelo ECL para o modelo antigo (perda incorrida) é: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FD2550-8D86-C5FB-9B97-7FD356AFF590}"/>
              </a:ext>
            </a:extLst>
          </p:cNvPr>
          <p:cNvSpPr txBox="1"/>
          <p:nvPr/>
        </p:nvSpPr>
        <p:spPr>
          <a:xfrm>
            <a:off x="1042219" y="3739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📌 ECL n</a:t>
            </a:r>
            <a:r>
              <a:rPr lang="pt-BR" dirty="0">
                <a:solidFill>
                  <a:schemeClr val="bg1"/>
                </a:solidFill>
              </a:rPr>
              <a:t>ão espera o atraso ocorrer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ED48D9-3D03-B7CB-6749-C2222FB4FE5E}"/>
              </a:ext>
            </a:extLst>
          </p:cNvPr>
          <p:cNvSpPr txBox="1"/>
          <p:nvPr/>
        </p:nvSpPr>
        <p:spPr>
          <a:xfrm>
            <a:off x="1042219" y="4298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📌 ECL </a:t>
            </a:r>
            <a:r>
              <a:rPr lang="pt-BR" dirty="0">
                <a:solidFill>
                  <a:schemeClr val="bg1"/>
                </a:solidFill>
              </a:rPr>
              <a:t>provisiona hoje com base no risco futuro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A239B-AB28-D28D-9426-ECC9E4CF4689}"/>
              </a:ext>
            </a:extLst>
          </p:cNvPr>
          <p:cNvSpPr txBox="1"/>
          <p:nvPr/>
        </p:nvSpPr>
        <p:spPr>
          <a:xfrm>
            <a:off x="1042219" y="4891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📌 ECL </a:t>
            </a:r>
            <a:r>
              <a:rPr lang="pt-BR" dirty="0">
                <a:solidFill>
                  <a:schemeClr val="bg1"/>
                </a:solidFill>
              </a:rPr>
              <a:t>usa modelos quantitativos com cenários econômicos</a:t>
            </a:r>
          </a:p>
        </p:txBody>
      </p:sp>
    </p:spTree>
    <p:extLst>
      <p:ext uri="{BB962C8B-B14F-4D97-AF65-F5344CB8AC3E}">
        <p14:creationId xmlns:p14="http://schemas.microsoft.com/office/powerpoint/2010/main" val="41634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4062-4143-2D1A-AFEB-F7C1173D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AF4BDF7-1D58-6BB9-734A-0B058443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5ADC243-9CED-8C38-5F89-767BBF185E3C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PRÓXIMOS TEMAS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CDFA1A-8018-A3CC-EB25-5FB5D7D172D7}"/>
              </a:ext>
            </a:extLst>
          </p:cNvPr>
          <p:cNvSpPr txBox="1"/>
          <p:nvPr/>
        </p:nvSpPr>
        <p:spPr>
          <a:xfrm>
            <a:off x="-801329" y="2171373"/>
            <a:ext cx="7652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DADOS ELEGÍVEIS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68707F-97DD-8868-E86C-7EE523FC3631}"/>
              </a:ext>
            </a:extLst>
          </p:cNvPr>
          <p:cNvSpPr txBox="1"/>
          <p:nvPr/>
        </p:nvSpPr>
        <p:spPr>
          <a:xfrm>
            <a:off x="1174955" y="3922216"/>
            <a:ext cx="4986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AMOSTRAGENS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0763D2-9AB9-7234-6F71-4A2B41DA01A7}"/>
              </a:ext>
            </a:extLst>
          </p:cNvPr>
          <p:cNvSpPr txBox="1"/>
          <p:nvPr/>
        </p:nvSpPr>
        <p:spPr>
          <a:xfrm>
            <a:off x="1174955" y="2833093"/>
            <a:ext cx="2441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6A00"/>
                </a:solidFill>
                <a:latin typeface="Manrope" pitchFamily="2" charset="0"/>
              </a:rPr>
              <a:t>performing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AA52D-5886-1025-9E2C-EE62F4F07CE2}"/>
              </a:ext>
            </a:extLst>
          </p:cNvPr>
          <p:cNvSpPr txBox="1"/>
          <p:nvPr/>
        </p:nvSpPr>
        <p:spPr>
          <a:xfrm>
            <a:off x="1194621" y="4583936"/>
            <a:ext cx="4189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6A00"/>
                </a:solidFill>
                <a:latin typeface="Manrope" pitchFamily="2" charset="0"/>
              </a:rPr>
              <a:t>snapshots x painel</a:t>
            </a:r>
          </a:p>
        </p:txBody>
      </p:sp>
    </p:spTree>
    <p:extLst>
      <p:ext uri="{BB962C8B-B14F-4D97-AF65-F5344CB8AC3E}">
        <p14:creationId xmlns:p14="http://schemas.microsoft.com/office/powerpoint/2010/main" val="3834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268E-A1BA-70A5-80A2-878258FE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67312AE-6D88-1E44-E2D4-20F590E3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4F63EC58-270B-8890-CDB1-E57B7EA1D037}"/>
              </a:ext>
            </a:extLst>
          </p:cNvPr>
          <p:cNvSpPr/>
          <p:nvPr/>
        </p:nvSpPr>
        <p:spPr>
          <a:xfrm>
            <a:off x="912218" y="909899"/>
            <a:ext cx="880764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Programa Outliers: O Próximo Nível</a:t>
            </a:r>
            <a:endParaRPr lang="en-US" sz="4450" dirty="0">
              <a:solidFill>
                <a:srgbClr val="FF6A00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80D9E6D-99C2-AE04-2657-655A1D328481}"/>
              </a:ext>
            </a:extLst>
          </p:cNvPr>
          <p:cNvSpPr/>
          <p:nvPr/>
        </p:nvSpPr>
        <p:spPr>
          <a:xfrm>
            <a:off x="912218" y="1729946"/>
            <a:ext cx="1015021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Expanda seus horizontes com o </a:t>
            </a: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Programa Outliers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Oferta avançada pós-mentoria.</a:t>
            </a:r>
            <a:endParaRPr lang="en-US" sz="17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7EA3AA8-324D-00E7-ABFD-868270347701}"/>
              </a:ext>
            </a:extLst>
          </p:cNvPr>
          <p:cNvSpPr/>
          <p:nvPr/>
        </p:nvSpPr>
        <p:spPr>
          <a:xfrm>
            <a:off x="1208093" y="2953122"/>
            <a:ext cx="7378541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Início previsto: Setembro/2025 • Vagas limitadas</a:t>
            </a:r>
            <a:endParaRPr lang="en-US" sz="2650" dirty="0">
              <a:solidFill>
                <a:srgbClr val="FF6A00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D55A31D5-D627-43E6-BC7B-77309A4558DB}"/>
              </a:ext>
            </a:extLst>
          </p:cNvPr>
          <p:cNvSpPr/>
          <p:nvPr/>
        </p:nvSpPr>
        <p:spPr>
          <a:xfrm>
            <a:off x="912218" y="2628200"/>
            <a:ext cx="30480" cy="1077397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ACA6C33-A70B-B709-7E0F-24D5C18132BD}"/>
              </a:ext>
            </a:extLst>
          </p:cNvPr>
          <p:cNvSpPr/>
          <p:nvPr/>
        </p:nvSpPr>
        <p:spPr>
          <a:xfrm>
            <a:off x="912218" y="4094174"/>
            <a:ext cx="97971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Desenvolvimento de projetos individuais com foco em PD/LGD/EAD.</a:t>
            </a:r>
            <a:endParaRPr lang="en-US" sz="17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7532C65-9FCD-6A0E-2097-6E021411CF0E}"/>
              </a:ext>
            </a:extLst>
          </p:cNvPr>
          <p:cNvSpPr/>
          <p:nvPr/>
        </p:nvSpPr>
        <p:spPr>
          <a:xfrm>
            <a:off x="912218" y="4506418"/>
            <a:ext cx="97971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Estudo de governança avançada e as últimas tendências do mercado.</a:t>
            </a:r>
            <a:endParaRPr lang="en-US" sz="17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5AB6018-80C4-7D91-73E0-2ECA20CE9EF6}"/>
              </a:ext>
            </a:extLst>
          </p:cNvPr>
          <p:cNvSpPr/>
          <p:nvPr/>
        </p:nvSpPr>
        <p:spPr>
          <a:xfrm>
            <a:off x="912218" y="4928852"/>
            <a:ext cx="97971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Mentoria personalizada para alavancar sua carreira.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7116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272C-E616-4D83-69AD-8D814367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FC3068A-2E3E-1756-77F0-A2DF5CD8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6396335"/>
            <a:ext cx="12192000" cy="461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3F4CBE-316D-074C-5E88-012734318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B90178-B9A3-A18D-12BB-495ACF0C7487}"/>
              </a:ext>
            </a:extLst>
          </p:cNvPr>
          <p:cNvSpPr txBox="1"/>
          <p:nvPr/>
        </p:nvSpPr>
        <p:spPr>
          <a:xfrm>
            <a:off x="5441132" y="4074498"/>
            <a:ext cx="53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6A00"/>
                </a:solidFill>
                <a:latin typeface="Manrope" pitchFamily="2" charset="0"/>
              </a:rPr>
              <a:t>Mentoria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Ciência de Dados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Risco de Crédito</a:t>
            </a:r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  <a:p>
            <a:pPr algn="r"/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443CF8-4709-F2E1-458C-562E4D98D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461665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23A8666E-1198-9FFE-5B6C-E5756A1380F9}"/>
              </a:ext>
            </a:extLst>
          </p:cNvPr>
          <p:cNvSpPr/>
          <p:nvPr/>
        </p:nvSpPr>
        <p:spPr>
          <a:xfrm>
            <a:off x="10847119" y="6272986"/>
            <a:ext cx="101058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João Maia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06721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8B0E-8302-4050-D517-7D0C2AE3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42765B5-2635-ABB7-7D4A-D8130765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9D530071-40ED-52EF-4436-F1D6619A3A84}"/>
              </a:ext>
            </a:extLst>
          </p:cNvPr>
          <p:cNvSpPr/>
          <p:nvPr/>
        </p:nvSpPr>
        <p:spPr>
          <a:xfrm>
            <a:off x="2278651" y="3808769"/>
            <a:ext cx="7634697" cy="6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Fundamentos e Contexto Regulatório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92D84-4FCE-6006-E353-A4D0D8B7AB79}"/>
              </a:ext>
            </a:extLst>
          </p:cNvPr>
          <p:cNvSpPr txBox="1"/>
          <p:nvPr/>
        </p:nvSpPr>
        <p:spPr>
          <a:xfrm>
            <a:off x="2278651" y="1937285"/>
            <a:ext cx="820922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Semana 1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575397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D3D09-AF75-CE2E-2FBA-AAB59324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8F2AED5-F2F9-0D61-FD36-C2DD1BDD9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8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290A-56F4-A47D-7DC9-AFE5C98E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EECB9DB-B11F-14D5-4E26-1F65947C4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1F8B4-9C2D-09DD-ED19-35FAEFC0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37292A3-1127-39A2-504D-4107B6B3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4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D128-68F0-C274-4F00-118E5C99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2C916AD-C8D7-C1E6-437F-FA90DC25C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314B51-5FCE-7D52-A469-F302234253CF}"/>
              </a:ext>
            </a:extLst>
          </p:cNvPr>
          <p:cNvGraphicFramePr>
            <a:graphicFrameLocks noGrp="1"/>
          </p:cNvGraphicFramePr>
          <p:nvPr/>
        </p:nvGraphicFramePr>
        <p:xfrm>
          <a:off x="257272" y="6309361"/>
          <a:ext cx="733327" cy="365760"/>
        </p:xfrm>
        <a:graphic>
          <a:graphicData uri="http://schemas.openxmlformats.org/drawingml/2006/table">
            <a:tbl>
              <a:tblPr/>
              <a:tblGrid>
                <a:gridCol w="733327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06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24DA5-25D8-6FA0-25DB-F9EF969E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5C5271E-08D4-5EB9-B7F6-BEB919F32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FC0FD5B-1C84-8AD5-B78D-92C89F5ED13F}"/>
              </a:ext>
            </a:extLst>
          </p:cNvPr>
          <p:cNvSpPr txBox="1"/>
          <p:nvPr/>
        </p:nvSpPr>
        <p:spPr>
          <a:xfrm>
            <a:off x="1828800" y="21884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Estágios IFRS 9 (Stage 1-2-3)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CB37ED-7D63-8CD6-AC71-4789A988F804}"/>
              </a:ext>
            </a:extLst>
          </p:cNvPr>
          <p:cNvGraphicFramePr>
            <a:graphicFrameLocks noGrp="1"/>
          </p:cNvGraphicFramePr>
          <p:nvPr/>
        </p:nvGraphicFramePr>
        <p:xfrm>
          <a:off x="257272" y="6309361"/>
          <a:ext cx="733327" cy="365760"/>
        </p:xfrm>
        <a:graphic>
          <a:graphicData uri="http://schemas.openxmlformats.org/drawingml/2006/table">
            <a:tbl>
              <a:tblPr/>
              <a:tblGrid>
                <a:gridCol w="733327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81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E800C-241D-6D1D-3A4B-7ABBB1DA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F9672FB-F8B8-452A-365D-A8E8F80E0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2D56B1-C182-AE6E-5647-0746D77CD2C5}"/>
              </a:ext>
            </a:extLst>
          </p:cNvPr>
          <p:cNvSpPr txBox="1"/>
          <p:nvPr/>
        </p:nvSpPr>
        <p:spPr>
          <a:xfrm>
            <a:off x="1712685" y="16568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O que mudou no provisionamento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Revisão mensal – Art. 48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pt.scribd.com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Baixa &amp; estágio 3 – Art. 49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pt.scribd.com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“Forward-looking” × faixas de atraso da 2.682/99 (Art. 6º)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B82F1A8-389C-4E32-7DF2-CE95DF81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47992"/>
              </p:ext>
            </p:extLst>
          </p:nvPr>
        </p:nvGraphicFramePr>
        <p:xfrm>
          <a:off x="257272" y="6309361"/>
          <a:ext cx="733327" cy="731520"/>
        </p:xfrm>
        <a:graphic>
          <a:graphicData uri="http://schemas.openxmlformats.org/drawingml/2006/table">
            <a:tbl>
              <a:tblPr/>
              <a:tblGrid>
                <a:gridCol w="733327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5A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3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245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0111B-2AEF-B6EA-FAB9-4C6C34919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F024F8A-CBD3-632B-97B5-A3DCF2C0D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859A3E-A31B-2DFE-46C2-E73E5C11F05C}"/>
              </a:ext>
            </a:extLst>
          </p:cNvPr>
          <p:cNvSpPr txBox="1"/>
          <p:nvPr/>
        </p:nvSpPr>
        <p:spPr>
          <a:xfrm>
            <a:off x="1248228" y="12661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Doutrina &amp; inspirações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IFRS 9, BCBS ECL (parág. 5-8)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bis.org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ifrs.org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86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07D9-AE68-A72B-6538-0E85D9AB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07D4B40-F99C-8920-FC25-AB4A1E833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D5E251-DCC6-BB3F-8B9E-C2928DE511B9}"/>
              </a:ext>
            </a:extLst>
          </p:cNvPr>
          <p:cNvSpPr txBox="1"/>
          <p:nvPr/>
        </p:nvSpPr>
        <p:spPr>
          <a:xfrm>
            <a:off x="609600" y="998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Encerramento &amp; preview Semana 2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78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66660-5FC6-4E22-FAB1-E67EA485A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D318F7-E3BA-9037-2A36-95DDD8A9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1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12FC1D2-8777-4F2F-E868-52E2EFA4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0D3F8C2-04CE-4CBB-30DB-C09F2EB4EFE8}"/>
              </a:ext>
            </a:extLst>
          </p:cNvPr>
          <p:cNvGrpSpPr/>
          <p:nvPr/>
        </p:nvGrpSpPr>
        <p:grpSpPr>
          <a:xfrm>
            <a:off x="-1" y="0"/>
            <a:ext cx="12213126" cy="6858000"/>
            <a:chOff x="-1" y="0"/>
            <a:chExt cx="12213126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71EAB18-EC73-8E6D-AB0A-A8F8F805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80999"/>
              <a:ext cx="12213125" cy="6106563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C23A4C-F0C1-29FD-D4AA-B99C9447F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496"/>
            <a:stretch>
              <a:fillRect/>
            </a:stretch>
          </p:blipFill>
          <p:spPr>
            <a:xfrm>
              <a:off x="0" y="0"/>
              <a:ext cx="12213125" cy="824621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7BAE0AD-4130-E802-32DD-315B24ED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496"/>
            <a:stretch>
              <a:fillRect/>
            </a:stretch>
          </p:blipFill>
          <p:spPr>
            <a:xfrm>
              <a:off x="0" y="6033379"/>
              <a:ext cx="12213125" cy="824621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268ABB-3AE2-D3C8-D68B-B8E82A377219}"/>
              </a:ext>
            </a:extLst>
          </p:cNvPr>
          <p:cNvSpPr txBox="1"/>
          <p:nvPr/>
        </p:nvSpPr>
        <p:spPr>
          <a:xfrm>
            <a:off x="8455937" y="4110712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A00"/>
                </a:solidFill>
                <a:latin typeface="Manrope" pitchFamily="2" charset="0"/>
              </a:rPr>
              <a:t>Mentoria Voluntária</a:t>
            </a:r>
          </a:p>
        </p:txBody>
      </p:sp>
    </p:spTree>
    <p:extLst>
      <p:ext uri="{BB962C8B-B14F-4D97-AF65-F5344CB8AC3E}">
        <p14:creationId xmlns:p14="http://schemas.microsoft.com/office/powerpoint/2010/main" val="404245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1EB97-C990-5BA6-2CED-0E531243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C362E-10CC-8676-9A2D-EE5830480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E76A00-33BB-9E6E-8447-17E0DD2A0191}"/>
              </a:ext>
            </a:extLst>
          </p:cNvPr>
          <p:cNvSpPr txBox="1"/>
          <p:nvPr/>
        </p:nvSpPr>
        <p:spPr>
          <a:xfrm>
            <a:off x="3032774" y="1817872"/>
            <a:ext cx="1132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FF6A00"/>
                </a:solidFill>
                <a:latin typeface="Manrope" pitchFamily="2" charset="0"/>
              </a:rPr>
              <a:t>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E6EC86-6C04-B17D-4CDD-DA0FFA0D2C61}"/>
              </a:ext>
            </a:extLst>
          </p:cNvPr>
          <p:cNvSpPr txBox="1"/>
          <p:nvPr/>
        </p:nvSpPr>
        <p:spPr>
          <a:xfrm>
            <a:off x="3032774" y="2648869"/>
            <a:ext cx="49645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Manrope" pitchFamily="2" charset="0"/>
              </a:rPr>
              <a:t>Risco de Crédito</a:t>
            </a:r>
            <a:endParaRPr lang="en-US" sz="66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C52148-33D2-17CD-ACD9-A037A86D4F97}"/>
              </a:ext>
            </a:extLst>
          </p:cNvPr>
          <p:cNvSpPr txBox="1"/>
          <p:nvPr/>
        </p:nvSpPr>
        <p:spPr>
          <a:xfrm>
            <a:off x="3795486" y="1817873"/>
            <a:ext cx="619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4800">
                <a:solidFill>
                  <a:srgbClr val="FF6A00"/>
                </a:solidFill>
                <a:latin typeface="Manrope" pitchFamily="2" charset="0"/>
              </a:defRPr>
            </a:lvl1pPr>
          </a:lstStyle>
          <a:p>
            <a:r>
              <a:rPr lang="pt-BR" dirty="0"/>
              <a:t>que é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2A12BD-BA7D-D345-AD69-DFBF8C77A118}"/>
              </a:ext>
            </a:extLst>
          </p:cNvPr>
          <p:cNvSpPr txBox="1"/>
          <p:nvPr/>
        </p:nvSpPr>
        <p:spPr>
          <a:xfrm>
            <a:off x="6821503" y="1413239"/>
            <a:ext cx="217372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9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?</a:t>
            </a:r>
            <a:endParaRPr lang="en-US" sz="23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C1304973-238A-050B-91DD-1D1A8F22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082"/>
              </p:ext>
            </p:extLst>
          </p:nvPr>
        </p:nvGraphicFramePr>
        <p:xfrm>
          <a:off x="257273" y="6309361"/>
          <a:ext cx="308784" cy="365760"/>
        </p:xfrm>
        <a:graphic>
          <a:graphicData uri="http://schemas.openxmlformats.org/drawingml/2006/table">
            <a:tbl>
              <a:tblPr/>
              <a:tblGrid>
                <a:gridCol w="308784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154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722ED5-41A0-BFD6-6517-EFE59E62EC5F}"/>
              </a:ext>
            </a:extLst>
          </p:cNvPr>
          <p:cNvSpPr txBox="1"/>
          <p:nvPr/>
        </p:nvSpPr>
        <p:spPr>
          <a:xfrm>
            <a:off x="1047939" y="843677"/>
            <a:ext cx="6097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🎲 1. Jogo do "Conforme ou Não Conforme“</a:t>
            </a:r>
          </a:p>
          <a:p>
            <a:pPr>
              <a:buNone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Formato</a:t>
            </a:r>
            <a:r>
              <a:rPr lang="pt-BR" dirty="0"/>
              <a:t>: Quiz em grupo com Kahoot.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</a:t>
            </a:r>
            <a:r>
              <a:rPr lang="pt-BR" dirty="0"/>
              <a:t>: Julgar situações hipotéticas como “conforme” ou “não conforme” com a 4966.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"Calcular LGD com base apenas em contratos vencidos há mais de 360 dias." → ❌ Não conforme.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"Segmentar portfólio com base em garantias reais e características do cliente." → ✅ Conforme.</a:t>
            </a:r>
          </a:p>
        </p:txBody>
      </p:sp>
    </p:spTree>
    <p:extLst>
      <p:ext uri="{BB962C8B-B14F-4D97-AF65-F5344CB8AC3E}">
        <p14:creationId xmlns:p14="http://schemas.microsoft.com/office/powerpoint/2010/main" val="2945239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BB8609-18E6-DE60-EB58-7BB21A4B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6128EC1-82A8-0C4E-980F-8B6238DD69BB}"/>
              </a:ext>
            </a:extLst>
          </p:cNvPr>
          <p:cNvSpPr txBox="1"/>
          <p:nvPr/>
        </p:nvSpPr>
        <p:spPr>
          <a:xfrm>
            <a:off x="1147525" y="1326487"/>
            <a:ext cx="82137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💼 Simulação de Comitê de Modelos</a:t>
            </a:r>
          </a:p>
          <a:p>
            <a:pPr>
              <a:buNone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Formato</a:t>
            </a:r>
            <a:r>
              <a:rPr lang="pt-BR" dirty="0"/>
              <a:t>: Um grupo simula os modeladores; outro, o comitê regulatório.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Atividade</a:t>
            </a:r>
            <a:r>
              <a:rPr lang="pt-BR" dirty="0"/>
              <a:t>: Os modeladores apresentam uma proposta de abordagem</a:t>
            </a:r>
          </a:p>
          <a:p>
            <a:r>
              <a:rPr lang="pt-BR" dirty="0"/>
              <a:t>(ex: cálculo de EAD com limite rotativo), e o comitê questiona com base na 4966.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</a:t>
            </a:r>
            <a:r>
              <a:rPr lang="pt-BR" dirty="0"/>
              <a:t>: Explorar justificativas técnicas e aderência normativa.</a:t>
            </a:r>
          </a:p>
        </p:txBody>
      </p:sp>
    </p:spTree>
    <p:extLst>
      <p:ext uri="{BB962C8B-B14F-4D97-AF65-F5344CB8AC3E}">
        <p14:creationId xmlns:p14="http://schemas.microsoft.com/office/powerpoint/2010/main" val="21680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1D49F3-2808-0D6C-3902-DC8D862C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C1E22DB-0D64-4857-3D3B-F53E0B73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6CAA7D-0F42-38E1-1A0C-4FFADB2D7110}"/>
              </a:ext>
            </a:extLst>
          </p:cNvPr>
          <p:cNvSpPr txBox="1"/>
          <p:nvPr/>
        </p:nvSpPr>
        <p:spPr>
          <a:xfrm>
            <a:off x="526729" y="615303"/>
            <a:ext cx="10731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🚫 Limites de juros permitidos no Brasil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4A6451-B901-A888-30E1-FC6DDD889D5A}"/>
              </a:ext>
            </a:extLst>
          </p:cNvPr>
          <p:cNvSpPr txBox="1"/>
          <p:nvPr/>
        </p:nvSpPr>
        <p:spPr>
          <a:xfrm>
            <a:off x="526728" y="1753826"/>
            <a:ext cx="86959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Juros remuneratórios (para mútuo)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Até 12 % ao ano, equivalente a </a:t>
            </a:r>
            <a:r>
              <a:rPr lang="pt-BR" dirty="0">
                <a:solidFill>
                  <a:schemeClr val="bg1"/>
                </a:solidFill>
                <a:hlinkClick r:id="rId4"/>
              </a:rPr>
              <a:t>1 % ao mês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Excedendo isso, o contrato pode ser considerado nulo ou objeto de redução judicial, e o excesso devolvido. Em casos extremos, pode virar crime de usura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Juros moratórios (por atraso)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A regra geral é 1 % ao mês, conforme o </a:t>
            </a:r>
            <a:r>
              <a:rPr lang="pt-BR" dirty="0">
                <a:solidFill>
                  <a:schemeClr val="bg1"/>
                </a:solidFill>
                <a:hlinkClick r:id="rId5"/>
              </a:rPr>
              <a:t>art. 406 do Código Civil + CTN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4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85C3D-6C93-18DC-2397-F21B1D0D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7EA1B13-A4E2-7C11-0E4A-C4D0295F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C32B16-6136-6CE4-792E-67BFD40A2CF8}"/>
              </a:ext>
            </a:extLst>
          </p:cNvPr>
          <p:cNvSpPr txBox="1"/>
          <p:nvPr/>
        </p:nvSpPr>
        <p:spPr>
          <a:xfrm>
            <a:off x="3990254" y="1330937"/>
            <a:ext cx="4454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Res. 2.682/99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7D1D85-C3E0-1AA9-0DD9-E509FCD46B52}"/>
              </a:ext>
            </a:extLst>
          </p:cNvPr>
          <p:cNvSpPr txBox="1"/>
          <p:nvPr/>
        </p:nvSpPr>
        <p:spPr>
          <a:xfrm>
            <a:off x="3990254" y="4464174"/>
            <a:ext cx="4454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CMN 4.966/21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2BF246-7C34-E74C-1481-5D2B54E0D1C2}"/>
              </a:ext>
            </a:extLst>
          </p:cNvPr>
          <p:cNvSpPr txBox="1"/>
          <p:nvPr/>
        </p:nvSpPr>
        <p:spPr>
          <a:xfrm>
            <a:off x="5446584" y="1817296"/>
            <a:ext cx="131800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600" b="1" dirty="0">
                <a:solidFill>
                  <a:srgbClr val="FF6A00"/>
                </a:solidFill>
                <a:latin typeface="Barlow Bold" pitchFamily="34" charset="0"/>
              </a:rPr>
              <a:t>x</a:t>
            </a:r>
            <a:endParaRPr lang="en-US" sz="16600" dirty="0">
              <a:solidFill>
                <a:srgbClr val="FF6A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4B6C9E-BF6F-CF71-0FA6-8FC8C2E9CB06}"/>
              </a:ext>
            </a:extLst>
          </p:cNvPr>
          <p:cNvSpPr txBox="1"/>
          <p:nvPr/>
        </p:nvSpPr>
        <p:spPr>
          <a:xfrm>
            <a:off x="9441780" y="181391"/>
            <a:ext cx="2425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PANORAMA REGULATÓRIO</a:t>
            </a:r>
            <a:endParaRPr lang="en-US" sz="2000" dirty="0">
              <a:solidFill>
                <a:srgbClr val="F36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74801-4419-DEA9-164F-6FE4B988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B23314-65F8-CC0B-4608-F2AE753BC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CEC5BA-5CAD-5FA0-9514-DCD4EFA92838}"/>
              </a:ext>
            </a:extLst>
          </p:cNvPr>
          <p:cNvSpPr txBox="1"/>
          <p:nvPr/>
        </p:nvSpPr>
        <p:spPr>
          <a:xfrm>
            <a:off x="3677265" y="1527149"/>
            <a:ext cx="4965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arlow Bold" pitchFamily="34" charset="0"/>
              </a:rPr>
              <a:t>PERDAS INCORRIDAS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2097D6-BB56-2C0D-F22B-D30B866FEA1B}"/>
              </a:ext>
            </a:extLst>
          </p:cNvPr>
          <p:cNvSpPr txBox="1"/>
          <p:nvPr/>
        </p:nvSpPr>
        <p:spPr>
          <a:xfrm>
            <a:off x="5500879" y="1881092"/>
            <a:ext cx="131800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600" b="1" dirty="0">
                <a:solidFill>
                  <a:srgbClr val="FF6A00"/>
                </a:solidFill>
                <a:latin typeface="Barlow Bold" pitchFamily="34" charset="0"/>
              </a:rPr>
              <a:t>x</a:t>
            </a:r>
            <a:endParaRPr lang="en-US" sz="16600" dirty="0">
              <a:solidFill>
                <a:srgbClr val="FF6A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FBAC70-6E81-C5FE-70D8-68CED4CB3429}"/>
              </a:ext>
            </a:extLst>
          </p:cNvPr>
          <p:cNvSpPr txBox="1"/>
          <p:nvPr/>
        </p:nvSpPr>
        <p:spPr>
          <a:xfrm>
            <a:off x="3677265" y="4631156"/>
            <a:ext cx="4965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arlow Bold" pitchFamily="34" charset="0"/>
              </a:rPr>
              <a:t>PERDAS ESPERADAS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9F81C9-107C-F9C7-A3FD-E1D8509D9E7D}"/>
              </a:ext>
            </a:extLst>
          </p:cNvPr>
          <p:cNvSpPr txBox="1"/>
          <p:nvPr/>
        </p:nvSpPr>
        <p:spPr>
          <a:xfrm>
            <a:off x="9441780" y="181391"/>
            <a:ext cx="2425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PANORAMA REGULATÓRIO</a:t>
            </a:r>
            <a:endParaRPr lang="en-US" sz="2000" dirty="0">
              <a:solidFill>
                <a:srgbClr val="F3621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C9524F-EA1C-8A4B-8F40-89412EB74FD0}"/>
              </a:ext>
            </a:extLst>
          </p:cNvPr>
          <p:cNvSpPr txBox="1"/>
          <p:nvPr/>
        </p:nvSpPr>
        <p:spPr>
          <a:xfrm>
            <a:off x="6167880" y="2138166"/>
            <a:ext cx="2425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PASSADO</a:t>
            </a:r>
            <a:endParaRPr lang="en-US" sz="2000" dirty="0">
              <a:solidFill>
                <a:srgbClr val="F3621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19E37A-9DD1-0C56-ABB5-FC5244B57F58}"/>
              </a:ext>
            </a:extLst>
          </p:cNvPr>
          <p:cNvSpPr txBox="1"/>
          <p:nvPr/>
        </p:nvSpPr>
        <p:spPr>
          <a:xfrm>
            <a:off x="6216749" y="5242173"/>
            <a:ext cx="2425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FUTURO</a:t>
            </a:r>
            <a:endParaRPr lang="en-US" sz="2000" dirty="0">
              <a:solidFill>
                <a:srgbClr val="F36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3223</Words>
  <Application>Microsoft Office PowerPoint</Application>
  <PresentationFormat>Widescreen</PresentationFormat>
  <Paragraphs>548</Paragraphs>
  <Slides>61</Slides>
  <Notes>12</Notes>
  <HiddenSlides>5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9" baseType="lpstr">
      <vt:lpstr>Arial</vt:lpstr>
      <vt:lpstr>Barlow Bold</vt:lpstr>
      <vt:lpstr>Calibri</vt:lpstr>
      <vt:lpstr>Calibri Light</vt:lpstr>
      <vt:lpstr>Cambria Math</vt:lpstr>
      <vt:lpstr>Manrope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Maia</dc:creator>
  <cp:lastModifiedBy>João Maia</cp:lastModifiedBy>
  <cp:revision>193</cp:revision>
  <dcterms:created xsi:type="dcterms:W3CDTF">2025-06-28T20:10:58Z</dcterms:created>
  <dcterms:modified xsi:type="dcterms:W3CDTF">2025-07-06T17:26:08Z</dcterms:modified>
</cp:coreProperties>
</file>