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Corben" panose="020F0503020000020004" pitchFamily="34" charset="0"/>
      <p:regular r:id="rId8"/>
      <p:bold r:id="rId9"/>
    </p:embeddedFont>
    <p:embeddedFont>
      <p:font typeface="Montserrat" pitchFamily="2" charset="0"/>
      <p:regular r:id="rId10"/>
      <p:bold r:id="rId11"/>
      <p:italic r:id="rId12"/>
      <p:boldItalic r:id="rId13"/>
    </p:embeddedFont>
    <p:embeddedFont>
      <p:font typeface="Nobile" panose="02000503050000020004" pitchFamily="2" charset="0"/>
      <p:regular r:id="rId14"/>
      <p:bold r:id="rId15"/>
      <p:italic r:id="rId16"/>
      <p:boldItalic r:id="rId1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632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71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5566"/>
            <a:ext cx="7556421" cy="1581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Otimização de Ofertas:</a:t>
            </a:r>
          </a:p>
          <a:p>
            <a:pPr marL="0" indent="0" algn="l">
              <a:lnSpc>
                <a:spcPts val="4150"/>
              </a:lnSpc>
              <a:buNone/>
            </a:pPr>
            <a:r>
              <a:rPr lang="en-US" sz="330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Incremento  de Margem Líquida com Política Inteligente</a:t>
            </a:r>
            <a:endParaRPr lang="en-US" sz="3300" dirty="0">
              <a:solidFill>
                <a:srgbClr val="C0000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2549843"/>
            <a:ext cx="7556421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Apresentamos uma estratégia para maximizar a margem líquida através de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política orientada à dados</a:t>
            </a:r>
            <a:r>
              <a:rPr lang="en-US" sz="13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que determina com precisão qual cliente deve receber qual oferta.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793790" y="3279458"/>
            <a:ext cx="3693914" cy="2066687"/>
          </a:xfrm>
          <a:prstGeom prst="roundRect">
            <a:avLst>
              <a:gd name="adj" fmla="val 3428"/>
            </a:avLst>
          </a:prstGeom>
          <a:solidFill>
            <a:srgbClr val="D82632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70002" y="3455670"/>
            <a:ext cx="2108716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chemeClr val="bg1">
                    <a:lumMod val="95000"/>
                  </a:schemeClr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Objetivo Principal</a:t>
            </a:r>
            <a:endParaRPr lang="en-US" sz="16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970002" y="3820358"/>
            <a:ext cx="3341489" cy="13495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Aumentar 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margem líquida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priorizando estrategicamente quem recebe qual oferta, por canal e janela temporal, utilizando inteligência artificial e análise preditiva.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4656296" y="3279458"/>
            <a:ext cx="3693914" cy="2066687"/>
          </a:xfrm>
          <a:prstGeom prst="roundRect">
            <a:avLst>
              <a:gd name="adj" fmla="val 3428"/>
            </a:avLst>
          </a:prstGeom>
          <a:solidFill>
            <a:srgbClr val="D82632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32509" y="3455670"/>
            <a:ext cx="2230874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chemeClr val="bg1">
                    <a:lumMod val="95000"/>
                  </a:schemeClr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Metodologia Científica</a:t>
            </a:r>
            <a:endParaRPr lang="en-US" sz="16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4832509" y="3820358"/>
            <a:ext cx="3341489" cy="1079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Avaliação usando técnicas de 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OPE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(Off-Policy Evaluation): 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SNIPS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e 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com bootstrap para intervalo de confiança de 95% e análise de curva Qini/AUUC.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Shape 8"/>
          <p:cNvSpPr/>
          <p:nvPr/>
        </p:nvSpPr>
        <p:spPr>
          <a:xfrm>
            <a:off x="793790" y="5514737"/>
            <a:ext cx="7556421" cy="1999178"/>
          </a:xfrm>
          <a:prstGeom prst="roundRect">
            <a:avLst>
              <a:gd name="adj" fmla="val 3544"/>
            </a:avLst>
          </a:prstGeom>
          <a:solidFill>
            <a:srgbClr val="D82632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70002" y="5690949"/>
            <a:ext cx="2108716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chemeClr val="bg1">
                    <a:lumMod val="95000"/>
                  </a:schemeClr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Impacto Mensurável</a:t>
            </a:r>
            <a:endParaRPr lang="en-US" sz="16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970002" y="6055638"/>
            <a:ext cx="7203996" cy="539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Ganho agregado comprovado: SNIPS ≈ 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4,36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; DR ≈ 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5,51</a:t>
            </a: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demonstrando que priorizar clientes pelo valor esperado gera retorno real versus seleção aleatória.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970002" y="6696670"/>
            <a:ext cx="7203996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ROI em cenário pessimista: </a:t>
            </a:r>
            <a:r>
              <a:rPr lang="en-US" sz="1300" b="1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2.27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970002" y="7067788"/>
            <a:ext cx="7203996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Hit Rate: Política anterior tem pouquíssima concordância com a nova proposta (7%)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3544"/>
            <a:ext cx="6799659" cy="434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Como a Política Inteligente Toma Decisões</a:t>
            </a:r>
            <a:endParaRPr lang="en-US" sz="2700" dirty="0">
              <a:solidFill>
                <a:srgbClr val="C0000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514832"/>
            <a:ext cx="3565922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Motor de Decisão por Valor Esperado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1914049"/>
            <a:ext cx="6753344" cy="444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Para cada combinação cliente-dia, nosso algoritmo calcula um </a:t>
            </a:r>
            <a:r>
              <a:rPr lang="en-US" sz="10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valor esperado (VE)</a:t>
            </a: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personalizado por oferta, considerando: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793790" y="2514838"/>
            <a:ext cx="138827" cy="173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Corben Light" pitchFamily="34" charset="0"/>
                <a:ea typeface="Corben Light" pitchFamily="34" charset="-122"/>
                <a:cs typeface="Corben Light" pitchFamily="34" charset="-120"/>
              </a:rPr>
              <a:t>01</a:t>
            </a:r>
            <a:endParaRPr lang="en-US" sz="1050" dirty="0"/>
          </a:p>
        </p:txBody>
      </p:sp>
      <p:sp>
        <p:nvSpPr>
          <p:cNvPr id="6" name="Shape 4"/>
          <p:cNvSpPr/>
          <p:nvPr/>
        </p:nvSpPr>
        <p:spPr>
          <a:xfrm>
            <a:off x="793790" y="2735580"/>
            <a:ext cx="6753344" cy="15240"/>
          </a:xfrm>
          <a:prstGeom prst="rect">
            <a:avLst/>
          </a:prstGeom>
          <a:solidFill>
            <a:srgbClr val="D82632"/>
          </a:solidFill>
          <a:ln/>
        </p:spPr>
      </p:sp>
      <p:sp>
        <p:nvSpPr>
          <p:cNvPr id="7" name="Text 5"/>
          <p:cNvSpPr/>
          <p:nvPr/>
        </p:nvSpPr>
        <p:spPr>
          <a:xfrm>
            <a:off x="793790" y="2835473"/>
            <a:ext cx="2445068" cy="217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Probabilidade de Visualização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3191351"/>
            <a:ext cx="6753344" cy="444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Modelo preditivo que estima a chance de o cliente ver e engajar com a oferta baseado no histórico comportamental.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793790" y="3878937"/>
            <a:ext cx="138827" cy="173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Corben Light" pitchFamily="34" charset="0"/>
                <a:ea typeface="Corben Light" pitchFamily="34" charset="-122"/>
                <a:cs typeface="Corben Light" pitchFamily="34" charset="-120"/>
              </a:rPr>
              <a:t>02</a:t>
            </a:r>
            <a:endParaRPr lang="en-US" sz="1050" dirty="0"/>
          </a:p>
        </p:txBody>
      </p:sp>
      <p:sp>
        <p:nvSpPr>
          <p:cNvPr id="10" name="Shape 8"/>
          <p:cNvSpPr/>
          <p:nvPr/>
        </p:nvSpPr>
        <p:spPr>
          <a:xfrm>
            <a:off x="793790" y="4099679"/>
            <a:ext cx="6753344" cy="15240"/>
          </a:xfrm>
          <a:prstGeom prst="rect">
            <a:avLst/>
          </a:prstGeom>
          <a:solidFill>
            <a:srgbClr val="D82632"/>
          </a:solidFill>
          <a:ln/>
        </p:spPr>
      </p:sp>
      <p:sp>
        <p:nvSpPr>
          <p:cNvPr id="11" name="Text 9"/>
          <p:cNvSpPr/>
          <p:nvPr/>
        </p:nvSpPr>
        <p:spPr>
          <a:xfrm>
            <a:off x="793790" y="4199573"/>
            <a:ext cx="1736646" cy="217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Margem Esperada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3790" y="4555450"/>
            <a:ext cx="6753344" cy="444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Cálculo da receita líquida potencial considerando o valor médio de transação e custos operacionais do cliente.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793790" y="5243036"/>
            <a:ext cx="138827" cy="173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Corben Light" pitchFamily="34" charset="0"/>
                <a:ea typeface="Corben Light" pitchFamily="34" charset="-122"/>
                <a:cs typeface="Corben Light" pitchFamily="34" charset="-120"/>
              </a:rPr>
              <a:t>03</a:t>
            </a:r>
            <a:endParaRPr lang="en-US" sz="1050" dirty="0"/>
          </a:p>
        </p:txBody>
      </p:sp>
      <p:sp>
        <p:nvSpPr>
          <p:cNvPr id="14" name="Shape 12"/>
          <p:cNvSpPr/>
          <p:nvPr/>
        </p:nvSpPr>
        <p:spPr>
          <a:xfrm>
            <a:off x="793790" y="5463778"/>
            <a:ext cx="6753344" cy="15240"/>
          </a:xfrm>
          <a:prstGeom prst="rect">
            <a:avLst/>
          </a:prstGeom>
          <a:solidFill>
            <a:srgbClr val="D82632"/>
          </a:solidFill>
          <a:ln/>
        </p:spPr>
      </p:sp>
      <p:sp>
        <p:nvSpPr>
          <p:cNvPr id="15" name="Text 13"/>
          <p:cNvSpPr/>
          <p:nvPr/>
        </p:nvSpPr>
        <p:spPr>
          <a:xfrm>
            <a:off x="793790" y="5563672"/>
            <a:ext cx="1736646" cy="217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Custos Totais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793790" y="5919549"/>
            <a:ext cx="6753344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Soma dos custos de mídia por canal e incentivos esperados, garantindo precisão no ROI projetado.</a:t>
            </a:r>
            <a:endParaRPr lang="en-US" sz="1050" dirty="0"/>
          </a:p>
        </p:txBody>
      </p:sp>
      <p:sp>
        <p:nvSpPr>
          <p:cNvPr id="17" name="Shape 15"/>
          <p:cNvSpPr/>
          <p:nvPr/>
        </p:nvSpPr>
        <p:spPr>
          <a:xfrm>
            <a:off x="793790" y="6402229"/>
            <a:ext cx="13045500" cy="937498"/>
          </a:xfrm>
          <a:prstGeom prst="roundRect">
            <a:avLst>
              <a:gd name="adj" fmla="val 6224"/>
            </a:avLst>
          </a:prstGeom>
          <a:solidFill>
            <a:srgbClr val="D82632">
              <a:alpha val="38824"/>
            </a:srgbClr>
          </a:solidFill>
          <a:ln/>
        </p:spPr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17" y="6598920"/>
            <a:ext cx="173593" cy="138827"/>
          </a:xfrm>
          <a:prstGeom prst="rect">
            <a:avLst/>
          </a:prstGeom>
        </p:spPr>
      </p:pic>
      <p:sp>
        <p:nvSpPr>
          <p:cNvPr id="19" name="Text 16"/>
          <p:cNvSpPr/>
          <p:nvPr/>
        </p:nvSpPr>
        <p:spPr>
          <a:xfrm>
            <a:off x="1245037" y="6575703"/>
            <a:ext cx="6163270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Fórmula Central:</a:t>
            </a:r>
            <a:r>
              <a:rPr lang="en-US" sz="10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endParaRPr lang="en-US" sz="1050" dirty="0"/>
          </a:p>
        </p:txBody>
      </p:sp>
      <p:sp>
        <p:nvSpPr>
          <p:cNvPr id="20" name="Text 17"/>
          <p:cNvSpPr/>
          <p:nvPr/>
        </p:nvSpPr>
        <p:spPr>
          <a:xfrm>
            <a:off x="1245037" y="6923008"/>
            <a:ext cx="6163270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Valor Experado = Probabilidade de Visualização × Incremento Condicionado − Custo </a:t>
            </a:r>
            <a:r>
              <a:rPr lang="en-US" sz="1050" dirty="0" err="1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Estimado</a:t>
            </a:r>
            <a:r>
              <a:rPr lang="en-US" sz="1050" dirty="0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(mídia + incentivo)</a:t>
            </a:r>
            <a:endParaRPr lang="en-US" sz="1050" dirty="0">
              <a:latin typeface="Montserrat" pitchFamily="2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8499781" y="1514832"/>
            <a:ext cx="2503289" cy="217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Regras de Negócio (Guardrails)</a:t>
            </a:r>
            <a:endParaRPr lang="en-US" sz="1350" dirty="0">
              <a:solidFill>
                <a:srgbClr val="C00000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8499781" y="1870710"/>
            <a:ext cx="595050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Elegibilidade automática da oferta</a:t>
            </a:r>
            <a:endParaRPr lang="en-US" sz="1050" dirty="0"/>
          </a:p>
        </p:txBody>
      </p:sp>
      <p:sp>
        <p:nvSpPr>
          <p:cNvPr id="23" name="Text 20"/>
          <p:cNvSpPr/>
          <p:nvPr/>
        </p:nvSpPr>
        <p:spPr>
          <a:xfrm>
            <a:off x="8499781" y="2141577"/>
            <a:ext cx="595050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Compatibilidade com limite de crédito</a:t>
            </a:r>
            <a:endParaRPr lang="en-US" sz="1050" dirty="0"/>
          </a:p>
        </p:txBody>
      </p:sp>
      <p:sp>
        <p:nvSpPr>
          <p:cNvPr id="24" name="Text 21"/>
          <p:cNvSpPr/>
          <p:nvPr/>
        </p:nvSpPr>
        <p:spPr>
          <a:xfrm>
            <a:off x="8499781" y="2412444"/>
            <a:ext cx="595050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Valor mínimo de transação</a:t>
            </a:r>
            <a:endParaRPr lang="en-US" sz="1050" dirty="0"/>
          </a:p>
        </p:txBody>
      </p:sp>
      <p:sp>
        <p:nvSpPr>
          <p:cNvPr id="25" name="Text 22"/>
          <p:cNvSpPr/>
          <p:nvPr/>
        </p:nvSpPr>
        <p:spPr>
          <a:xfrm>
            <a:off x="8499781" y="2683312"/>
            <a:ext cx="595050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 de contato por período</a:t>
            </a:r>
            <a:endParaRPr lang="en-US" sz="1050" dirty="0"/>
          </a:p>
        </p:txBody>
      </p:sp>
      <p:sp>
        <p:nvSpPr>
          <p:cNvPr id="26" name="Text 23"/>
          <p:cNvSpPr/>
          <p:nvPr/>
        </p:nvSpPr>
        <p:spPr>
          <a:xfrm>
            <a:off x="8499781" y="2954179"/>
            <a:ext cx="5950506" cy="222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Cooldown entre campanhas por canal</a:t>
            </a:r>
            <a:endParaRPr lang="en-US" sz="1050" dirty="0"/>
          </a:p>
        </p:txBody>
      </p:sp>
      <p:sp>
        <p:nvSpPr>
          <p:cNvPr id="27" name="Shape 0">
            <a:extLst>
              <a:ext uri="{FF2B5EF4-FFF2-40B4-BE49-F238E27FC236}">
                <a16:creationId xmlns:a16="http://schemas.microsoft.com/office/drawing/2014/main" id="{26A63811-5423-26DF-8B1D-AF3A34C9EBBB}"/>
              </a:ext>
            </a:extLst>
          </p:cNvPr>
          <p:cNvSpPr/>
          <p:nvPr/>
        </p:nvSpPr>
        <p:spPr>
          <a:xfrm>
            <a:off x="12839700" y="7770971"/>
            <a:ext cx="1790700" cy="458629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9503" y="542687"/>
            <a:ext cx="9518452" cy="555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Estrutura de Custos e Análise de Sensibilidade</a:t>
            </a:r>
            <a:endParaRPr lang="en-US" sz="3450" dirty="0">
              <a:solidFill>
                <a:srgbClr val="C0000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89503" y="1364099"/>
            <a:ext cx="562117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Composição Detalhada dos Custos por Oferta</a:t>
            </a:r>
            <a:endParaRPr lang="en-US" sz="2050" dirty="0">
              <a:solidFill>
                <a:srgbClr val="C00000"/>
              </a:solidFill>
            </a:endParaRPr>
          </a:p>
        </p:txBody>
      </p:sp>
      <p:sp>
        <p:nvSpPr>
          <p:cNvPr id="4" name="Shape 2"/>
          <p:cNvSpPr/>
          <p:nvPr/>
        </p:nvSpPr>
        <p:spPr>
          <a:xfrm>
            <a:off x="789503" y="1963460"/>
            <a:ext cx="6436876" cy="2028230"/>
          </a:xfrm>
          <a:prstGeom prst="roundRect">
            <a:avLst>
              <a:gd name="adj" fmla="val 5410"/>
            </a:avLst>
          </a:prstGeom>
          <a:solidFill>
            <a:srgbClr val="F9F9FF">
              <a:alpha val="95000"/>
            </a:srgbClr>
          </a:solidFill>
          <a:ln w="22860">
            <a:solidFill>
              <a:srgbClr val="B8BFD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6643" y="1963460"/>
            <a:ext cx="91440" cy="2028230"/>
          </a:xfrm>
          <a:prstGeom prst="roundRect">
            <a:avLst>
              <a:gd name="adj" fmla="val 81593"/>
            </a:avLst>
          </a:prstGeom>
          <a:solidFill>
            <a:srgbClr val="D82632"/>
          </a:solidFill>
          <a:ln/>
        </p:spPr>
      </p:sp>
      <p:sp>
        <p:nvSpPr>
          <p:cNvPr id="6" name="Text 4"/>
          <p:cNvSpPr/>
          <p:nvPr/>
        </p:nvSpPr>
        <p:spPr>
          <a:xfrm>
            <a:off x="1058466" y="2163842"/>
            <a:ext cx="2459593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 de Mídia Variável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1058466" y="2547938"/>
            <a:ext cx="5967532" cy="568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Derivação:</a:t>
            </a:r>
            <a:r>
              <a:rPr lang="en-US" sz="13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Combo de canais (web/email/mobile/social)multiplicado pelo volume previsto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58466" y="3222903"/>
            <a:ext cx="5967532" cy="568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Incorpora preços específicos por canal e fatores de frequência, permitindo otimização granular do mix de mídia.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03902" y="1963460"/>
            <a:ext cx="6436995" cy="2028230"/>
          </a:xfrm>
          <a:prstGeom prst="roundRect">
            <a:avLst>
              <a:gd name="adj" fmla="val 5410"/>
            </a:avLst>
          </a:prstGeom>
          <a:solidFill>
            <a:srgbClr val="F9F9FF">
              <a:alpha val="95000"/>
            </a:srgbClr>
          </a:solidFill>
          <a:ln w="22860">
            <a:solidFill>
              <a:srgbClr val="B8BFD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81042" y="1963460"/>
            <a:ext cx="91440" cy="2028230"/>
          </a:xfrm>
          <a:prstGeom prst="roundRect">
            <a:avLst>
              <a:gd name="adj" fmla="val 81593"/>
            </a:avLst>
          </a:prstGeom>
          <a:solidFill>
            <a:srgbClr val="D82632"/>
          </a:solidFill>
          <a:ln/>
        </p:spPr>
      </p:sp>
      <p:sp>
        <p:nvSpPr>
          <p:cNvPr id="11" name="Text 9"/>
          <p:cNvSpPr/>
          <p:nvPr/>
        </p:nvSpPr>
        <p:spPr>
          <a:xfrm>
            <a:off x="7672864" y="2163842"/>
            <a:ext cx="2931676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Custo de Incentivo Esperado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672864" y="2547938"/>
            <a:ext cx="5967651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Cálculo:</a:t>
            </a:r>
            <a:r>
              <a:rPr lang="en-US" sz="13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Valor por resgate × </a:t>
            </a:r>
            <a:r>
              <a:rPr lang="en-US" sz="1350" dirty="0" err="1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probabilidade</a:t>
            </a:r>
            <a:r>
              <a:rPr lang="en-US" sz="13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de resgate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672864" y="2938701"/>
            <a:ext cx="5967651" cy="568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Considera propensão a visualizar, fator de exposição e regras de duração.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89503" y="4258032"/>
            <a:ext cx="604992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Análise de Sensibilidade: 3 Cenários Estratégicos</a:t>
            </a:r>
            <a:endParaRPr lang="en-US" sz="2050" dirty="0">
              <a:solidFill>
                <a:srgbClr val="C00000"/>
              </a:solidFill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89503" y="4857393"/>
            <a:ext cx="13051393" cy="2065496"/>
          </a:xfrm>
          <a:prstGeom prst="roundRect">
            <a:avLst>
              <a:gd name="adj" fmla="val 361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97123" y="4865013"/>
            <a:ext cx="13036153" cy="5125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74765" y="4979194"/>
            <a:ext cx="290012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Cenário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4237553" y="4979194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EV Total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6844784" y="4979194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Receita Projetada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9452015" y="4979194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Custo Total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12059245" y="4979194"/>
            <a:ext cx="1596509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ROI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797123" y="5377577"/>
            <a:ext cx="13036153" cy="5125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974765" y="5491758"/>
            <a:ext cx="290012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Pessimista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4237553" y="5491758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R$ 65.309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6844784" y="5491758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R$ 116.555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9452015" y="5491758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R$ 51.246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12059245" y="5491758"/>
            <a:ext cx="1596509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2.27x</a:t>
            </a:r>
            <a:endParaRPr lang="en-US" sz="1350" dirty="0"/>
          </a:p>
        </p:txBody>
      </p:sp>
      <p:sp>
        <p:nvSpPr>
          <p:cNvPr id="28" name="Shape 26"/>
          <p:cNvSpPr/>
          <p:nvPr/>
        </p:nvSpPr>
        <p:spPr>
          <a:xfrm>
            <a:off x="797123" y="5890141"/>
            <a:ext cx="13036153" cy="51256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974765" y="6004322"/>
            <a:ext cx="290012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</a:rPr>
              <a:t>Base</a:t>
            </a:r>
          </a:p>
        </p:txBody>
      </p:sp>
      <p:sp>
        <p:nvSpPr>
          <p:cNvPr id="30" name="Text 28"/>
          <p:cNvSpPr/>
          <p:nvPr/>
        </p:nvSpPr>
        <p:spPr>
          <a:xfrm>
            <a:off x="4237553" y="6004322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R$ 77.113</a:t>
            </a:r>
            <a:endParaRPr lang="en-US" sz="1350" dirty="0"/>
          </a:p>
        </p:txBody>
      </p:sp>
      <p:sp>
        <p:nvSpPr>
          <p:cNvPr id="31" name="Text 29"/>
          <p:cNvSpPr/>
          <p:nvPr/>
        </p:nvSpPr>
        <p:spPr>
          <a:xfrm>
            <a:off x="6844784" y="6004322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R$ 116.555</a:t>
            </a:r>
            <a:endParaRPr lang="en-US" sz="1350" dirty="0"/>
          </a:p>
        </p:txBody>
      </p:sp>
      <p:sp>
        <p:nvSpPr>
          <p:cNvPr id="32" name="Text 30"/>
          <p:cNvSpPr/>
          <p:nvPr/>
        </p:nvSpPr>
        <p:spPr>
          <a:xfrm>
            <a:off x="9452015" y="6004322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R$ 39.442</a:t>
            </a:r>
            <a:endParaRPr lang="en-US" sz="1350" dirty="0"/>
          </a:p>
        </p:txBody>
      </p:sp>
      <p:sp>
        <p:nvSpPr>
          <p:cNvPr id="33" name="Text 31"/>
          <p:cNvSpPr/>
          <p:nvPr/>
        </p:nvSpPr>
        <p:spPr>
          <a:xfrm>
            <a:off x="12059245" y="6004322"/>
            <a:ext cx="1596509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2.96x</a:t>
            </a:r>
            <a:endParaRPr lang="en-US" sz="1350" dirty="0"/>
          </a:p>
        </p:txBody>
      </p:sp>
      <p:sp>
        <p:nvSpPr>
          <p:cNvPr id="34" name="Shape 32"/>
          <p:cNvSpPr/>
          <p:nvPr/>
        </p:nvSpPr>
        <p:spPr>
          <a:xfrm>
            <a:off x="797123" y="6402705"/>
            <a:ext cx="13036153" cy="51256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974765" y="6516886"/>
            <a:ext cx="2900124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4155"/>
                </a:solidFill>
                <a:latin typeface="Montserrat" pitchFamily="2" charset="0"/>
              </a:rPr>
              <a:t>Otimista</a:t>
            </a:r>
          </a:p>
        </p:txBody>
      </p:sp>
      <p:sp>
        <p:nvSpPr>
          <p:cNvPr id="36" name="Text 34"/>
          <p:cNvSpPr/>
          <p:nvPr/>
        </p:nvSpPr>
        <p:spPr>
          <a:xfrm>
            <a:off x="4237553" y="6516886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R$ 88.918</a:t>
            </a:r>
            <a:endParaRPr lang="en-US" sz="1350" dirty="0"/>
          </a:p>
        </p:txBody>
      </p:sp>
      <p:sp>
        <p:nvSpPr>
          <p:cNvPr id="37" name="Text 35"/>
          <p:cNvSpPr/>
          <p:nvPr/>
        </p:nvSpPr>
        <p:spPr>
          <a:xfrm>
            <a:off x="6844784" y="6516886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R$ 116.555</a:t>
            </a:r>
            <a:endParaRPr lang="en-US" sz="1350" dirty="0"/>
          </a:p>
        </p:txBody>
      </p:sp>
      <p:sp>
        <p:nvSpPr>
          <p:cNvPr id="38" name="Text 36"/>
          <p:cNvSpPr/>
          <p:nvPr/>
        </p:nvSpPr>
        <p:spPr>
          <a:xfrm>
            <a:off x="9452015" y="6516886"/>
            <a:ext cx="2244566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R$ 27.637</a:t>
            </a:r>
            <a:endParaRPr lang="en-US" sz="1350" dirty="0"/>
          </a:p>
        </p:txBody>
      </p:sp>
      <p:sp>
        <p:nvSpPr>
          <p:cNvPr id="39" name="Text 37"/>
          <p:cNvSpPr/>
          <p:nvPr/>
        </p:nvSpPr>
        <p:spPr>
          <a:xfrm>
            <a:off x="12059245" y="6516886"/>
            <a:ext cx="1596509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4.21x</a:t>
            </a:r>
            <a:endParaRPr lang="en-US" sz="1350" dirty="0"/>
          </a:p>
        </p:txBody>
      </p:sp>
      <p:sp>
        <p:nvSpPr>
          <p:cNvPr id="40" name="Text 38"/>
          <p:cNvSpPr/>
          <p:nvPr/>
        </p:nvSpPr>
        <p:spPr>
          <a:xfrm>
            <a:off x="789503" y="7122676"/>
            <a:ext cx="13051393" cy="568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C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Insight Estratégico:</a:t>
            </a:r>
            <a:r>
              <a:rPr lang="en-US" sz="1350" dirty="0">
                <a:solidFill>
                  <a:srgbClr val="C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3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A política mantém sinal positivo robusto no cenário base e demonstra resiliência excepcional no cenário </a:t>
            </a:r>
            <a:r>
              <a:rPr lang="en-US" sz="1350" dirty="0" err="1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otimista</a:t>
            </a:r>
            <a:r>
              <a:rPr lang="en-US" sz="13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. No cenário pessimista, focar apenas no top 15-25% preserva margem substancial.</a:t>
            </a:r>
            <a:endParaRPr lang="en-US" sz="1350" dirty="0">
              <a:latin typeface="Montserrat" pitchFamily="2" charset="0"/>
            </a:endParaRPr>
          </a:p>
        </p:txBody>
      </p:sp>
      <p:sp>
        <p:nvSpPr>
          <p:cNvPr id="41" name="Shape 0">
            <a:extLst>
              <a:ext uri="{FF2B5EF4-FFF2-40B4-BE49-F238E27FC236}">
                <a16:creationId xmlns:a16="http://schemas.microsoft.com/office/drawing/2014/main" id="{8B605860-6C10-66CC-7B6C-EB6C413B4E8E}"/>
              </a:ext>
            </a:extLst>
          </p:cNvPr>
          <p:cNvSpPr/>
          <p:nvPr/>
        </p:nvSpPr>
        <p:spPr>
          <a:xfrm>
            <a:off x="12839700" y="7770971"/>
            <a:ext cx="1790700" cy="458629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65321" y="458629"/>
            <a:ext cx="5418296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Inteligência do Modelo: O Que Aprendemos</a:t>
            </a:r>
            <a:endParaRPr lang="en-US" sz="2100" dirty="0">
              <a:solidFill>
                <a:srgbClr val="C00000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665321" y="958572"/>
            <a:ext cx="2628662" cy="20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Principais Drivers de Performance</a:t>
            </a:r>
            <a:endParaRPr lang="en-US" sz="1250" dirty="0"/>
          </a:p>
        </p:txBody>
      </p:sp>
      <p:sp>
        <p:nvSpPr>
          <p:cNvPr id="6" name="Shape 3"/>
          <p:cNvSpPr/>
          <p:nvPr/>
        </p:nvSpPr>
        <p:spPr>
          <a:xfrm>
            <a:off x="665321" y="1323380"/>
            <a:ext cx="4361140" cy="826056"/>
          </a:xfrm>
          <a:prstGeom prst="roundRect">
            <a:avLst>
              <a:gd name="adj" fmla="val 8856"/>
            </a:avLst>
          </a:prstGeom>
          <a:solidFill>
            <a:srgbClr val="F9F9FF">
              <a:alpha val="95000"/>
            </a:srgbClr>
          </a:solidFill>
          <a:ln w="15240">
            <a:solidFill>
              <a:srgbClr val="B8BFDF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50081" y="1323380"/>
            <a:ext cx="60960" cy="826056"/>
          </a:xfrm>
          <a:prstGeom prst="roundRect">
            <a:avLst>
              <a:gd name="adj" fmla="val 74500"/>
            </a:avLst>
          </a:prstGeom>
          <a:solidFill>
            <a:srgbClr val="D82632"/>
          </a:solidFill>
          <a:ln/>
        </p:spPr>
      </p:sp>
      <p:sp>
        <p:nvSpPr>
          <p:cNvPr id="8" name="Text 5"/>
          <p:cNvSpPr/>
          <p:nvPr/>
        </p:nvSpPr>
        <p:spPr>
          <a:xfrm>
            <a:off x="834390" y="1446728"/>
            <a:ext cx="1608415" cy="168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Relacionamento &amp; Limite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834390" y="1680329"/>
            <a:ext cx="4068723" cy="345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tempo_relacionamento_anos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e </a:t>
            </a: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credit_card_limit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indicam capacidade financeira e apetite de consumo do cliente.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80561" y="2331999"/>
            <a:ext cx="4361140" cy="826056"/>
          </a:xfrm>
          <a:prstGeom prst="roundRect">
            <a:avLst>
              <a:gd name="adj" fmla="val 8856"/>
            </a:avLst>
          </a:prstGeom>
          <a:solidFill>
            <a:srgbClr val="F9F9FF">
              <a:alpha val="95000"/>
            </a:srgbClr>
          </a:solidFill>
          <a:ln w="15240">
            <a:solidFill>
              <a:srgbClr val="B8BFDF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665321" y="2331999"/>
            <a:ext cx="60960" cy="826056"/>
          </a:xfrm>
          <a:prstGeom prst="roundRect">
            <a:avLst>
              <a:gd name="adj" fmla="val 74500"/>
            </a:avLst>
          </a:prstGeom>
          <a:solidFill>
            <a:srgbClr val="D82632"/>
          </a:solidFill>
          <a:ln/>
        </p:spPr>
      </p:sp>
      <p:sp>
        <p:nvSpPr>
          <p:cNvPr id="12" name="Text 9"/>
          <p:cNvSpPr/>
          <p:nvPr/>
        </p:nvSpPr>
        <p:spPr>
          <a:xfrm>
            <a:off x="849630" y="2455347"/>
            <a:ext cx="1351598" cy="168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Barreira de Entrada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849630" y="2688948"/>
            <a:ext cx="4068723" cy="345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min_value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determina automaticamente o tipo ideal de oferta: informativa, discount ou BOGO.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11041" y="3332190"/>
            <a:ext cx="4361140" cy="826056"/>
          </a:xfrm>
          <a:prstGeom prst="roundRect">
            <a:avLst>
              <a:gd name="adj" fmla="val 8856"/>
            </a:avLst>
          </a:prstGeom>
          <a:solidFill>
            <a:srgbClr val="F9F9FF">
              <a:alpha val="95000"/>
            </a:srgbClr>
          </a:solidFill>
          <a:ln w="15240">
            <a:solidFill>
              <a:srgbClr val="B8BFDF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695801" y="3332190"/>
            <a:ext cx="60960" cy="826056"/>
          </a:xfrm>
          <a:prstGeom prst="roundRect">
            <a:avLst>
              <a:gd name="adj" fmla="val 74500"/>
            </a:avLst>
          </a:prstGeom>
          <a:solidFill>
            <a:srgbClr val="D82632"/>
          </a:solidFill>
          <a:ln/>
        </p:spPr>
      </p:sp>
      <p:sp>
        <p:nvSpPr>
          <p:cNvPr id="16" name="Text 13"/>
          <p:cNvSpPr/>
          <p:nvPr/>
        </p:nvSpPr>
        <p:spPr>
          <a:xfrm>
            <a:off x="880110" y="3455538"/>
            <a:ext cx="1351598" cy="168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Momento Ideal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880110" y="3689139"/>
            <a:ext cx="4068723" cy="345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Métricas de </a:t>
            </a: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streak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e </a:t>
            </a: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intervalos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capturam o timing perfeito para máxima receptividade.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11041" y="4405471"/>
            <a:ext cx="1543764" cy="168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Tradução para o Negócio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711041" y="4682410"/>
            <a:ext cx="6518077" cy="3457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Clientes que engajaram recentemente e possuem barreira/limite compatíveis apresentam taxa de resposta superior.</a:t>
            </a:r>
          </a:p>
          <a:p>
            <a:pPr marL="0" indent="0" algn="l">
              <a:lnSpc>
                <a:spcPts val="1350"/>
              </a:lnSpc>
              <a:buNone/>
            </a:pP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A política adapta duração e canais automaticamente para maximizar margem líquida.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3000613" y="3376891"/>
            <a:ext cx="6518077" cy="172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endParaRPr lang="en-US" sz="850" dirty="0"/>
          </a:p>
        </p:txBody>
      </p:sp>
      <p:sp>
        <p:nvSpPr>
          <p:cNvPr id="21" name="Text 18"/>
          <p:cNvSpPr/>
          <p:nvPr/>
        </p:nvSpPr>
        <p:spPr>
          <a:xfrm>
            <a:off x="711041" y="5355113"/>
            <a:ext cx="1727240" cy="168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"/>
              </a:lnSpc>
              <a:buNone/>
            </a:pPr>
            <a:r>
              <a:rPr lang="en-US" sz="10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Variáveis de Maior Impacto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2" name="Text 19"/>
          <p:cNvSpPr/>
          <p:nvPr/>
        </p:nvSpPr>
        <p:spPr>
          <a:xfrm>
            <a:off x="711041" y="5632053"/>
            <a:ext cx="7196137" cy="172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350"/>
              </a:lnSpc>
              <a:buSzPct val="100000"/>
              <a:buFont typeface="+mj-lt"/>
              <a:buAutoNum type="arabicPeriod"/>
            </a:pP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offer_name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- Tipo específico da oferta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711041" y="5842674"/>
            <a:ext cx="7196137" cy="172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35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tempo_relacionamento_anos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- Maturidade do cliente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711041" y="6053296"/>
            <a:ext cx="7196137" cy="172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35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credit_card_limit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- Capacidade financeira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711041" y="6263917"/>
            <a:ext cx="7196137" cy="172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350"/>
              </a:lnSpc>
              <a:buSzPct val="100000"/>
              <a:buFont typeface="+mj-lt"/>
              <a:buAutoNum type="arabicPeriod" startAt="4"/>
            </a:pP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min_value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- Barreira de entrada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711041" y="6474539"/>
            <a:ext cx="7196137" cy="172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350"/>
              </a:lnSpc>
              <a:buSzPct val="100000"/>
              <a:buFont typeface="+mj-lt"/>
              <a:buAutoNum type="arabicPeriod" startAt="5"/>
            </a:pPr>
            <a:r>
              <a:rPr lang="en-US" sz="850" b="1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prev6c_mean_interval</a:t>
            </a:r>
            <a:r>
              <a:rPr lang="en-US" sz="850" dirty="0">
                <a:solidFill>
                  <a:srgbClr val="404155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- Padrão de engajamento</a:t>
            </a:r>
            <a:endParaRPr lang="en-US" sz="850" dirty="0">
              <a:latin typeface="Montserrat" pitchFamily="2" charset="0"/>
            </a:endParaRPr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717" y="462924"/>
            <a:ext cx="5074882" cy="6525682"/>
          </a:xfrm>
          <a:prstGeom prst="rect">
            <a:avLst/>
          </a:prstGeom>
        </p:spPr>
      </p:pic>
      <p:sp>
        <p:nvSpPr>
          <p:cNvPr id="28" name="Shape 24"/>
          <p:cNvSpPr/>
          <p:nvPr/>
        </p:nvSpPr>
        <p:spPr>
          <a:xfrm>
            <a:off x="665321" y="7311628"/>
            <a:ext cx="13299758" cy="459343"/>
          </a:xfrm>
          <a:prstGeom prst="roundRect">
            <a:avLst>
              <a:gd name="adj" fmla="val 9887"/>
            </a:avLst>
          </a:prstGeom>
          <a:solidFill>
            <a:srgbClr val="D82632">
              <a:alpha val="54118"/>
            </a:srgbClr>
          </a:solidFill>
          <a:ln/>
        </p:spPr>
      </p:sp>
      <p:pic>
        <p:nvPicPr>
          <p:cNvPr id="2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" y="7466409"/>
            <a:ext cx="135136" cy="108109"/>
          </a:xfrm>
          <a:prstGeom prst="rect">
            <a:avLst/>
          </a:prstGeom>
        </p:spPr>
      </p:pic>
      <p:sp>
        <p:nvSpPr>
          <p:cNvPr id="30" name="Text 25"/>
          <p:cNvSpPr/>
          <p:nvPr/>
        </p:nvSpPr>
        <p:spPr>
          <a:xfrm>
            <a:off x="1016675" y="7446764"/>
            <a:ext cx="12840295" cy="172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Insight Técnico:</a:t>
            </a:r>
            <a:r>
              <a:rPr lang="en-US" sz="850" dirty="0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O modelo demonstrou capacidade de identificar micro-segmentos com </a:t>
            </a:r>
            <a:r>
              <a:rPr lang="en-US" sz="850" dirty="0" err="1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propensão</a:t>
            </a:r>
            <a:r>
              <a:rPr lang="en-US" sz="850" dirty="0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850" dirty="0" err="1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maior</a:t>
            </a:r>
            <a:r>
              <a:rPr lang="en-US" sz="850" dirty="0">
                <a:solidFill>
                  <a:srgbClr val="000000"/>
                </a:solidFill>
                <a:latin typeface="Montserrat" pitchFamily="2" charset="0"/>
                <a:ea typeface="Nobile" pitchFamily="34" charset="-122"/>
                <a:cs typeface="Nobile" pitchFamily="34" charset="-120"/>
              </a:rPr>
              <a:t> ao engajamento, permitindo personalização em escala comercial.</a:t>
            </a:r>
            <a:endParaRPr lang="en-US" sz="850" dirty="0">
              <a:latin typeface="Montserrat" pitchFamily="2" charset="0"/>
            </a:endParaRPr>
          </a:p>
        </p:txBody>
      </p:sp>
      <p:sp>
        <p:nvSpPr>
          <p:cNvPr id="31" name="Shape 0">
            <a:extLst>
              <a:ext uri="{FF2B5EF4-FFF2-40B4-BE49-F238E27FC236}">
                <a16:creationId xmlns:a16="http://schemas.microsoft.com/office/drawing/2014/main" id="{E74AD9C6-FE42-99B6-1956-FA1BBB89C8A2}"/>
              </a:ext>
            </a:extLst>
          </p:cNvPr>
          <p:cNvSpPr/>
          <p:nvPr/>
        </p:nvSpPr>
        <p:spPr>
          <a:xfrm>
            <a:off x="12839700" y="7770971"/>
            <a:ext cx="1790700" cy="458629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70190"/>
            <a:ext cx="7387233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Roadmap de Execução e Implementação</a:t>
            </a:r>
            <a:endParaRPr lang="en-US" sz="3100" dirty="0">
              <a:solidFill>
                <a:srgbClr val="C0000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304449"/>
            <a:ext cx="343138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Estratégia de Ativação Gradual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7303770" y="1840230"/>
            <a:ext cx="22860" cy="3098483"/>
          </a:xfrm>
          <a:prstGeom prst="roundRect">
            <a:avLst>
              <a:gd name="adj" fmla="val 291721"/>
            </a:avLst>
          </a:prstGeom>
          <a:solidFill>
            <a:srgbClr val="B8BFDF"/>
          </a:solidFill>
          <a:ln>
            <a:solidFill>
              <a:srgbClr val="FF9797"/>
            </a:solidFill>
          </a:ln>
        </p:spPr>
      </p:sp>
      <p:sp>
        <p:nvSpPr>
          <p:cNvPr id="5" name="Shape 3"/>
          <p:cNvSpPr/>
          <p:nvPr/>
        </p:nvSpPr>
        <p:spPr>
          <a:xfrm>
            <a:off x="6683216" y="2007394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B8BFDF"/>
          </a:solidFill>
          <a:ln>
            <a:solidFill>
              <a:srgbClr val="FF9797"/>
            </a:solidFill>
          </a:ln>
        </p:spPr>
      </p:sp>
      <p:sp>
        <p:nvSpPr>
          <p:cNvPr id="6" name="Shape 4"/>
          <p:cNvSpPr/>
          <p:nvPr/>
        </p:nvSpPr>
        <p:spPr>
          <a:xfrm>
            <a:off x="7136606" y="1840230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FF9797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196137" y="1911092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3441144" y="1894761"/>
            <a:ext cx="3080266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5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Fase 1: Piloto Controlado (30 dias)</a:t>
            </a:r>
            <a:endParaRPr lang="en-US" sz="1550" dirty="0">
              <a:solidFill>
                <a:srgbClr val="C00000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2238018"/>
            <a:ext cx="5727621" cy="1016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Ativar política com </a:t>
            </a:r>
            <a:r>
              <a:rPr lang="en-US" sz="12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limite de cobertura de 15-25%</a:t>
            </a: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do público com maior Valor </a:t>
            </a:r>
            <a:r>
              <a:rPr lang="en-US" sz="1250" dirty="0" err="1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Esperado</a:t>
            </a: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 Monitoramento intensivo de métricas de performance e ajustes em tempo real.</a:t>
            </a:r>
            <a:endParaRPr lang="en-US" sz="1250" dirty="0"/>
          </a:p>
        </p:txBody>
      </p:sp>
      <p:sp>
        <p:nvSpPr>
          <p:cNvPr id="10" name="Shape 8"/>
          <p:cNvSpPr/>
          <p:nvPr/>
        </p:nvSpPr>
        <p:spPr>
          <a:xfrm>
            <a:off x="7470934" y="2960013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B8BFDF"/>
          </a:solidFill>
          <a:ln>
            <a:solidFill>
              <a:srgbClr val="FF9797"/>
            </a:solidFill>
          </a:ln>
        </p:spPr>
      </p:sp>
      <p:sp>
        <p:nvSpPr>
          <p:cNvPr id="11" name="Shape 9"/>
          <p:cNvSpPr/>
          <p:nvPr/>
        </p:nvSpPr>
        <p:spPr>
          <a:xfrm>
            <a:off x="7136606" y="2792849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FF9797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196137" y="2884259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108990" y="2847380"/>
            <a:ext cx="3223022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Fase 2: Expansão Gradual (60 dias)</a:t>
            </a:r>
            <a:endParaRPr lang="en-US" sz="1550" dirty="0">
              <a:solidFill>
                <a:srgbClr val="C00000"/>
              </a:solidFill>
            </a:endParaRPr>
          </a:p>
        </p:txBody>
      </p:sp>
      <p:sp>
        <p:nvSpPr>
          <p:cNvPr id="14" name="Text 12"/>
          <p:cNvSpPr/>
          <p:nvPr/>
        </p:nvSpPr>
        <p:spPr>
          <a:xfrm>
            <a:off x="8108990" y="3190637"/>
            <a:ext cx="5727621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Ampliar cobertura para 40-50% baseado nos resultados do piloto. Implementar dashboard executivo para acompanhamento de KPIs críticos.</a:t>
            </a:r>
            <a:endParaRPr lang="en-US" sz="1250" dirty="0"/>
          </a:p>
        </p:txBody>
      </p:sp>
      <p:sp>
        <p:nvSpPr>
          <p:cNvPr id="15" name="Shape 13"/>
          <p:cNvSpPr/>
          <p:nvPr/>
        </p:nvSpPr>
        <p:spPr>
          <a:xfrm>
            <a:off x="6683216" y="3781068"/>
            <a:ext cx="476250" cy="22860"/>
          </a:xfrm>
          <a:prstGeom prst="roundRect">
            <a:avLst>
              <a:gd name="adj" fmla="val 291721"/>
            </a:avLst>
          </a:prstGeom>
          <a:solidFill>
            <a:srgbClr val="B8BFDF"/>
          </a:solidFill>
          <a:ln>
            <a:solidFill>
              <a:srgbClr val="FF9797"/>
            </a:solidFill>
          </a:ln>
        </p:spPr>
      </p:sp>
      <p:sp>
        <p:nvSpPr>
          <p:cNvPr id="16" name="Shape 14"/>
          <p:cNvSpPr/>
          <p:nvPr/>
        </p:nvSpPr>
        <p:spPr>
          <a:xfrm>
            <a:off x="7136606" y="3613904"/>
            <a:ext cx="357188" cy="357188"/>
          </a:xfrm>
          <a:prstGeom prst="roundRect">
            <a:avLst>
              <a:gd name="adj" fmla="val 18670"/>
            </a:avLst>
          </a:prstGeom>
          <a:solidFill>
            <a:srgbClr val="FF9797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196137" y="3695040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3112175" y="3668435"/>
            <a:ext cx="3409236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55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Fase 3: Operação Completa (90+ dias)</a:t>
            </a:r>
            <a:endParaRPr lang="en-US" sz="1550" dirty="0">
              <a:solidFill>
                <a:srgbClr val="C00000"/>
              </a:solidFill>
            </a:endParaRPr>
          </a:p>
        </p:txBody>
      </p:sp>
      <p:sp>
        <p:nvSpPr>
          <p:cNvPr id="19" name="Text 17"/>
          <p:cNvSpPr/>
          <p:nvPr/>
        </p:nvSpPr>
        <p:spPr>
          <a:xfrm>
            <a:off x="793790" y="4011692"/>
            <a:ext cx="5727621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Rollout completo com recalibragem automática mensal. Sistema de alertas para desvios significativos de performance esperada.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793790" y="5276017"/>
            <a:ext cx="2630686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Métricas de Sucesso Críticas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793790" y="5781913"/>
            <a:ext cx="6323767" cy="523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00"/>
              </a:lnSpc>
              <a:buNone/>
            </a:pPr>
            <a:r>
              <a:rPr lang="en-US" sz="4100" dirty="0">
                <a:solidFill>
                  <a:srgbClr val="C00000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2.96x</a:t>
            </a:r>
            <a:endParaRPr lang="en-US" sz="4100" dirty="0">
              <a:solidFill>
                <a:srgbClr val="C00000"/>
              </a:solidFill>
            </a:endParaRPr>
          </a:p>
        </p:txBody>
      </p:sp>
      <p:sp>
        <p:nvSpPr>
          <p:cNvPr id="22" name="Text 20"/>
          <p:cNvSpPr/>
          <p:nvPr/>
        </p:nvSpPr>
        <p:spPr>
          <a:xfrm>
            <a:off x="2955846" y="6320015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ROI Target</a:t>
            </a:r>
            <a:endParaRPr lang="en-US" sz="1550" dirty="0"/>
          </a:p>
        </p:txBody>
      </p:sp>
      <p:sp>
        <p:nvSpPr>
          <p:cNvPr id="23" name="Text 21"/>
          <p:cNvSpPr/>
          <p:nvPr/>
        </p:nvSpPr>
        <p:spPr>
          <a:xfrm>
            <a:off x="786289" y="6582249"/>
            <a:ext cx="6323767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Retorno por Investimento no cenário base</a:t>
            </a:r>
            <a:endParaRPr lang="en-US" sz="1250" dirty="0"/>
          </a:p>
        </p:txBody>
      </p:sp>
      <p:sp>
        <p:nvSpPr>
          <p:cNvPr id="24" name="Text 22"/>
          <p:cNvSpPr/>
          <p:nvPr/>
        </p:nvSpPr>
        <p:spPr>
          <a:xfrm>
            <a:off x="7512367" y="5276017"/>
            <a:ext cx="3133725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Mitigação de Riscos Operacionais</a:t>
            </a:r>
            <a:endParaRPr lang="en-US" sz="1550" dirty="0"/>
          </a:p>
        </p:txBody>
      </p:sp>
      <p:sp>
        <p:nvSpPr>
          <p:cNvPr id="25" name="Text 23"/>
          <p:cNvSpPr/>
          <p:nvPr/>
        </p:nvSpPr>
        <p:spPr>
          <a:xfrm>
            <a:off x="7512367" y="5682734"/>
            <a:ext cx="633174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Pesos extremos:</a:t>
            </a: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Monitoramento ESS com cap automático</a:t>
            </a:r>
            <a:endParaRPr lang="en-US" sz="1250" dirty="0"/>
          </a:p>
        </p:txBody>
      </p:sp>
      <p:sp>
        <p:nvSpPr>
          <p:cNvPr id="26" name="Text 24"/>
          <p:cNvSpPr/>
          <p:nvPr/>
        </p:nvSpPr>
        <p:spPr>
          <a:xfrm>
            <a:off x="7512367" y="5992297"/>
            <a:ext cx="633174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Guardrails de negócio:</a:t>
            </a: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Manutenção de limites e cooldowns</a:t>
            </a:r>
            <a:endParaRPr lang="en-US" sz="1250" dirty="0"/>
          </a:p>
        </p:txBody>
      </p:sp>
      <p:sp>
        <p:nvSpPr>
          <p:cNvPr id="27" name="Text 25"/>
          <p:cNvSpPr/>
          <p:nvPr/>
        </p:nvSpPr>
        <p:spPr>
          <a:xfrm>
            <a:off x="7512367" y="6301859"/>
            <a:ext cx="633174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Contingência:</a:t>
            </a: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Rollback automático em 24h se necessário</a:t>
            </a:r>
            <a:endParaRPr lang="en-US" sz="1250" dirty="0"/>
          </a:p>
        </p:txBody>
      </p:sp>
      <p:sp>
        <p:nvSpPr>
          <p:cNvPr id="28" name="Text 26"/>
          <p:cNvSpPr/>
          <p:nvPr/>
        </p:nvSpPr>
        <p:spPr>
          <a:xfrm>
            <a:off x="7512367" y="6611422"/>
            <a:ext cx="633174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Drift de distribuição:</a:t>
            </a:r>
            <a:r>
              <a:rPr lang="en-US" sz="12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PSI mensal + recalibragem trimestral</a:t>
            </a:r>
            <a:endParaRPr lang="en-US" sz="1250" dirty="0"/>
          </a:p>
        </p:txBody>
      </p:sp>
      <p:sp>
        <p:nvSpPr>
          <p:cNvPr id="31" name="Shape 0">
            <a:extLst>
              <a:ext uri="{FF2B5EF4-FFF2-40B4-BE49-F238E27FC236}">
                <a16:creationId xmlns:a16="http://schemas.microsoft.com/office/drawing/2014/main" id="{A142EF52-C2A7-22D5-318D-B6ED95A7B94E}"/>
              </a:ext>
            </a:extLst>
          </p:cNvPr>
          <p:cNvSpPr/>
          <p:nvPr/>
        </p:nvSpPr>
        <p:spPr>
          <a:xfrm>
            <a:off x="12839700" y="7770971"/>
            <a:ext cx="1790700" cy="458629"/>
          </a:xfrm>
          <a:prstGeom prst="rect">
            <a:avLst/>
          </a:prstGeom>
          <a:solidFill>
            <a:srgbClr val="F9F9FF"/>
          </a:solidFill>
          <a:ln/>
        </p:spPr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5D92218-DF99-4A64-D6FC-D235F0EA50C9}"/>
              </a:ext>
            </a:extLst>
          </p:cNvPr>
          <p:cNvSpPr/>
          <p:nvPr/>
        </p:nvSpPr>
        <p:spPr>
          <a:xfrm>
            <a:off x="7558724" y="7244972"/>
            <a:ext cx="2325648" cy="409727"/>
          </a:xfrm>
          <a:prstGeom prst="roundRect">
            <a:avLst/>
          </a:prstGeom>
          <a:solidFill>
            <a:srgbClr val="D82632"/>
          </a:solidFill>
          <a:ln>
            <a:solidFill>
              <a:srgbClr val="D826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E73377-74C2-C43F-974B-C0A78F449AD1}"/>
              </a:ext>
            </a:extLst>
          </p:cNvPr>
          <p:cNvSpPr txBox="1"/>
          <p:nvPr/>
        </p:nvSpPr>
        <p:spPr>
          <a:xfrm>
            <a:off x="7836991" y="7305081"/>
            <a:ext cx="1797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Aprovar Implementação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B5028A9-1D27-B3D6-1E1C-3DC447C8E41F}"/>
              </a:ext>
            </a:extLst>
          </p:cNvPr>
          <p:cNvSpPr/>
          <p:nvPr/>
        </p:nvSpPr>
        <p:spPr>
          <a:xfrm>
            <a:off x="10036772" y="7244972"/>
            <a:ext cx="2325648" cy="409727"/>
          </a:xfrm>
          <a:prstGeom prst="roundRect">
            <a:avLst/>
          </a:prstGeom>
          <a:solidFill>
            <a:schemeClr val="bg1"/>
          </a:solidFill>
          <a:ln>
            <a:solidFill>
              <a:srgbClr val="D826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4DFE7E-F8DB-3021-B2F0-771453AB853E}"/>
              </a:ext>
            </a:extLst>
          </p:cNvPr>
          <p:cNvSpPr txBox="1"/>
          <p:nvPr/>
        </p:nvSpPr>
        <p:spPr>
          <a:xfrm>
            <a:off x="10300606" y="7305080"/>
            <a:ext cx="20618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Solicitar Detalhes Técnicos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783</Words>
  <Application>Microsoft Office PowerPoint</Application>
  <PresentationFormat>Personalizar</PresentationFormat>
  <Paragraphs>107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Corben Light</vt:lpstr>
      <vt:lpstr>Arial</vt:lpstr>
      <vt:lpstr>Corben</vt:lpstr>
      <vt:lpstr>Montserrat</vt:lpstr>
      <vt:lpstr>Nobile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João Maia</cp:lastModifiedBy>
  <cp:revision>19</cp:revision>
  <dcterms:created xsi:type="dcterms:W3CDTF">2025-09-19T18:53:19Z</dcterms:created>
  <dcterms:modified xsi:type="dcterms:W3CDTF">2025-09-19T19:17:46Z</dcterms:modified>
</cp:coreProperties>
</file>