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8" r:id="rId19"/>
    <p:sldId id="279" r:id="rId20"/>
    <p:sldId id="281" r:id="rId21"/>
    <p:sldId id="276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6F9A"/>
    <a:srgbClr val="4D4D4D"/>
    <a:srgbClr val="F47600"/>
    <a:srgbClr val="42B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849E-BB82-48CA-AB3E-6DC187D258E6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AACE-6D6A-451D-BCA9-E92D06A16C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796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849E-BB82-48CA-AB3E-6DC187D258E6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AACE-6D6A-451D-BCA9-E92D06A16C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25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849E-BB82-48CA-AB3E-6DC187D258E6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AACE-6D6A-451D-BCA9-E92D06A16C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30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849E-BB82-48CA-AB3E-6DC187D258E6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AACE-6D6A-451D-BCA9-E92D06A16C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69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849E-BB82-48CA-AB3E-6DC187D258E6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AACE-6D6A-451D-BCA9-E92D06A16C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79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849E-BB82-48CA-AB3E-6DC187D258E6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AACE-6D6A-451D-BCA9-E92D06A16C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53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849E-BB82-48CA-AB3E-6DC187D258E6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AACE-6D6A-451D-BCA9-E92D06A16C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47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849E-BB82-48CA-AB3E-6DC187D258E6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AACE-6D6A-451D-BCA9-E92D06A16C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883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849E-BB82-48CA-AB3E-6DC187D258E6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AACE-6D6A-451D-BCA9-E92D06A16C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32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849E-BB82-48CA-AB3E-6DC187D258E6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AACE-6D6A-451D-BCA9-E92D06A16C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236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849E-BB82-48CA-AB3E-6DC187D258E6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AACE-6D6A-451D-BCA9-E92D06A16C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A849E-BB82-48CA-AB3E-6DC187D258E6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1AACE-6D6A-451D-BCA9-E92D06A16C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17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pad-plus-plus.org/download/v7.6.6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/phpmyadmin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Hz_AreHm4dkBs-795Dsgvau_ekxg8g1r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7web.com.br/php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ampserver.com/en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aKkz0szeP0" TargetMode="External"/><Relationship Id="rId2" Type="http://schemas.openxmlformats.org/officeDocument/2006/relationships/hyperlink" Target="http://dev.rbtech.info/corrigindo-o-erro-msvcr100-dll-do-wampserv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www.youtube.com/watch?v=qPzCJJX8Q0U" TargetMode="External"/><Relationship Id="rId4" Type="http://schemas.openxmlformats.org/officeDocument/2006/relationships/hyperlink" Target="https://www.youtube.com/watch?v=cI9_UXYOqz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workbench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5JbAOWJbgIA" TargetMode="External"/><Relationship Id="rId4" Type="http://schemas.openxmlformats.org/officeDocument/2006/relationships/hyperlink" Target="https://www.youtube.com/results?search_query=#02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2498474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luxograma: Fita Perfurada 3"/>
          <p:cNvSpPr/>
          <p:nvPr/>
        </p:nvSpPr>
        <p:spPr>
          <a:xfrm rot="16200000">
            <a:off x="-1742689" y="-238516"/>
            <a:ext cx="6858001" cy="7335028"/>
          </a:xfrm>
          <a:prstGeom prst="flowChartPunchedTap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910" y="2816942"/>
            <a:ext cx="10928554" cy="1224116"/>
          </a:xfrm>
          <a:solidFill>
            <a:srgbClr val="116F9A"/>
          </a:solidFill>
          <a:ln w="57150">
            <a:noFill/>
          </a:ln>
        </p:spPr>
        <p:txBody>
          <a:bodyPr>
            <a:normAutofit fontScale="90000"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FERRAMENTAS PARA DESENVOLVIMENTO DE </a:t>
            </a:r>
            <a:br>
              <a:rPr lang="pt-BR" sz="4000" b="1" dirty="0" smtClean="0">
                <a:solidFill>
                  <a:schemeClr val="bg1"/>
                </a:solidFill>
              </a:rPr>
            </a:br>
            <a:r>
              <a:rPr lang="pt-BR" sz="4000" b="1" dirty="0" smtClean="0">
                <a:solidFill>
                  <a:schemeClr val="bg1"/>
                </a:solidFill>
              </a:rPr>
              <a:t>BANCO DE DADOS - MySQL</a:t>
            </a:r>
            <a:endParaRPr lang="pt-BR" sz="40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612907" y="4564336"/>
            <a:ext cx="3947370" cy="1645964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pt-BR" dirty="0" smtClean="0"/>
              <a:t>Prof. Joab Torres Alencar</a:t>
            </a:r>
          </a:p>
          <a:p>
            <a:pPr algn="l">
              <a:lnSpc>
                <a:spcPct val="100000"/>
              </a:lnSpc>
            </a:pPr>
            <a:r>
              <a:rPr lang="pt-BR" i="1" dirty="0" smtClean="0"/>
              <a:t>joabtorres1508@gmail.com</a:t>
            </a:r>
          </a:p>
        </p:txBody>
      </p:sp>
      <p:pic>
        <p:nvPicPr>
          <p:cNvPr id="1026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483" y="368730"/>
            <a:ext cx="2265530" cy="181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83" y="4167742"/>
            <a:ext cx="2601185" cy="2601185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38" y="545730"/>
            <a:ext cx="1634275" cy="1634275"/>
          </a:xfrm>
          <a:prstGeom prst="rect">
            <a:avLst/>
          </a:prstGeom>
        </p:spPr>
      </p:pic>
      <p:pic>
        <p:nvPicPr>
          <p:cNvPr id="19" name="Imagem 1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841" y="299588"/>
            <a:ext cx="3282319" cy="192975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313" y="5153973"/>
            <a:ext cx="591594" cy="408627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179" y="4628662"/>
            <a:ext cx="333863" cy="333863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5475746" y="5782804"/>
            <a:ext cx="6425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/>
              <a:t>github.com/</a:t>
            </a:r>
            <a:r>
              <a:rPr lang="pt-BR" sz="2800" dirty="0" err="1" smtClean="0"/>
              <a:t>joabtorres</a:t>
            </a:r>
            <a:r>
              <a:rPr lang="pt-BR" sz="2800" dirty="0" smtClean="0"/>
              <a:t>/</a:t>
            </a:r>
            <a:r>
              <a:rPr lang="pt-BR" sz="2800" dirty="0" err="1" smtClean="0"/>
              <a:t>minicurso_mysql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213040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088"/>
            <a:ext cx="10515600" cy="1325563"/>
          </a:xfrm>
        </p:spPr>
        <p:txBody>
          <a:bodyPr/>
          <a:lstStyle/>
          <a:p>
            <a:r>
              <a:rPr lang="pt-BR" b="1" dirty="0" err="1" smtClean="0">
                <a:solidFill>
                  <a:schemeClr val="bg1"/>
                </a:solidFill>
              </a:rPr>
              <a:t>Notepad</a:t>
            </a:r>
            <a:r>
              <a:rPr lang="pt-BR" b="1" dirty="0" smtClean="0">
                <a:solidFill>
                  <a:schemeClr val="bg1"/>
                </a:solidFill>
              </a:rPr>
              <a:t>++</a:t>
            </a:r>
            <a:endParaRPr lang="pt-BR" b="1" i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10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Picture 2" descr="Resultado de imagem para notepad++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985" y="4999682"/>
            <a:ext cx="2070101" cy="149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838200" y="2104125"/>
            <a:ext cx="1027127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err="1" smtClean="0"/>
              <a:t>Notepad</a:t>
            </a:r>
            <a:r>
              <a:rPr lang="pt-BR" sz="2400" dirty="0" smtClean="0"/>
              <a:t>++ é um pequeno e rápido editor de texto de código aberto, para Windows, que permite trabalhar com arquivos de textos simples e código-fonte de diversas linguagens de programação.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O </a:t>
            </a:r>
            <a:r>
              <a:rPr lang="pt-BR" sz="2400" dirty="0" err="1" smtClean="0"/>
              <a:t>Notepad</a:t>
            </a:r>
            <a:r>
              <a:rPr lang="pt-BR" sz="2400" dirty="0"/>
              <a:t>++ tem suporte à diferenciação de comandos através de cores, um recurso muito usado em ambiente de programação (IDE). Ele já traz embutido o reconhecimento para linguagens com C, C++, Java, HTML, XML, PHP, </a:t>
            </a:r>
            <a:r>
              <a:rPr lang="pt-BR" sz="2400" dirty="0" err="1"/>
              <a:t>JavaScript</a:t>
            </a:r>
            <a:r>
              <a:rPr lang="pt-BR" sz="2400" dirty="0"/>
              <a:t> e várias outras</a:t>
            </a:r>
            <a:r>
              <a:rPr lang="pt-BR" sz="2400" dirty="0" smtClean="0"/>
              <a:t>.</a:t>
            </a:r>
          </a:p>
          <a:p>
            <a:pPr algn="just"/>
            <a:endParaRPr lang="pt-BR" sz="2400" dirty="0"/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URL: </a:t>
            </a:r>
            <a:r>
              <a:rPr lang="pt-BR" sz="2400" dirty="0" smtClean="0">
                <a:hlinkClick r:id="rId3"/>
              </a:rPr>
              <a:t>https://notepad-plus-plus.org/download/v7.6.6.html</a:t>
            </a:r>
            <a:r>
              <a:rPr lang="pt-BR" sz="2400" dirty="0" smtClean="0"/>
              <a:t>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25049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088"/>
            <a:ext cx="10515600" cy="1325563"/>
          </a:xfrm>
        </p:spPr>
        <p:txBody>
          <a:bodyPr/>
          <a:lstStyle/>
          <a:p>
            <a:r>
              <a:rPr lang="pt-BR" b="1" dirty="0" err="1" smtClean="0">
                <a:solidFill>
                  <a:schemeClr val="bg1"/>
                </a:solidFill>
              </a:rPr>
              <a:t>Notepad</a:t>
            </a:r>
            <a:r>
              <a:rPr lang="pt-BR" b="1" dirty="0" smtClean="0">
                <a:solidFill>
                  <a:schemeClr val="bg1"/>
                </a:solidFill>
              </a:rPr>
              <a:t>++</a:t>
            </a:r>
            <a:endParaRPr lang="pt-BR" b="1" i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11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Picture 2" descr="Resultado de imagem para notepad++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601" y="4946926"/>
            <a:ext cx="201930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Resultado de imagem para notepad++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92" y="1586656"/>
            <a:ext cx="9024043" cy="498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31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088"/>
            <a:ext cx="10515600" cy="1325563"/>
          </a:xfrm>
        </p:spPr>
        <p:txBody>
          <a:bodyPr/>
          <a:lstStyle/>
          <a:p>
            <a:r>
              <a:rPr lang="pt-BR" b="1" dirty="0" err="1" smtClean="0">
                <a:solidFill>
                  <a:schemeClr val="bg1"/>
                </a:solidFill>
              </a:rPr>
              <a:t>Notepad</a:t>
            </a:r>
            <a:r>
              <a:rPr lang="pt-BR" b="1" dirty="0" smtClean="0">
                <a:solidFill>
                  <a:schemeClr val="bg1"/>
                </a:solidFill>
              </a:rPr>
              <a:t>++</a:t>
            </a:r>
            <a:endParaRPr lang="pt-BR" b="1" i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Picture 2" descr="Resultado de imagem para notepad++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601" y="4946926"/>
            <a:ext cx="201930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Resultado de imagem para notepad++ sq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861" y="1792804"/>
            <a:ext cx="6638925" cy="467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667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088"/>
            <a:ext cx="10515600" cy="1325563"/>
          </a:xfrm>
        </p:spPr>
        <p:txBody>
          <a:bodyPr/>
          <a:lstStyle/>
          <a:p>
            <a:r>
              <a:rPr lang="pt-BR" b="1" dirty="0" err="1" smtClean="0">
                <a:solidFill>
                  <a:schemeClr val="bg1"/>
                </a:solidFill>
              </a:rPr>
              <a:t>Notepad</a:t>
            </a:r>
            <a:r>
              <a:rPr lang="pt-BR" b="1" dirty="0" smtClean="0">
                <a:solidFill>
                  <a:schemeClr val="bg1"/>
                </a:solidFill>
              </a:rPr>
              <a:t>++</a:t>
            </a:r>
            <a:endParaRPr lang="pt-BR" b="1" i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13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Picture 2" descr="Resultado de imagem para notepad++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601" y="4946926"/>
            <a:ext cx="201930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Resultado de imagem para notepad++.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01" y="1494113"/>
            <a:ext cx="6881842" cy="520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115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088"/>
            <a:ext cx="10515600" cy="1325563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Terminal MySQL</a:t>
            </a:r>
            <a:endParaRPr lang="pt-BR" b="1" i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14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287" y="2378755"/>
            <a:ext cx="5610225" cy="4219575"/>
          </a:xfrm>
          <a:prstGeom prst="rect">
            <a:avLst/>
          </a:prstGeom>
        </p:spPr>
      </p:pic>
      <p:pic>
        <p:nvPicPr>
          <p:cNvPr id="10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07" y="4612883"/>
            <a:ext cx="2265530" cy="181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450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088"/>
            <a:ext cx="10515600" cy="1325563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Terminal MySQL</a:t>
            </a:r>
            <a:endParaRPr lang="pt-BR" b="1" i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15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75" y="1792804"/>
            <a:ext cx="9372600" cy="4914900"/>
          </a:xfrm>
          <a:prstGeom prst="rect">
            <a:avLst/>
          </a:prstGeom>
        </p:spPr>
      </p:pic>
      <p:pic>
        <p:nvPicPr>
          <p:cNvPr id="10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675" y="4567354"/>
            <a:ext cx="2265530" cy="181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369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088"/>
            <a:ext cx="10515600" cy="1325563"/>
          </a:xfrm>
        </p:spPr>
        <p:txBody>
          <a:bodyPr/>
          <a:lstStyle/>
          <a:p>
            <a:r>
              <a:rPr lang="pt-BR" b="1" dirty="0" err="1" smtClean="0">
                <a:solidFill>
                  <a:schemeClr val="bg1"/>
                </a:solidFill>
              </a:rPr>
              <a:t>PhpMyAdmin</a:t>
            </a:r>
            <a:endParaRPr lang="pt-BR" b="1" i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16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" name="Picture 8" descr="Resultado de imagem para PhpMyAdmi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334" y="4688259"/>
            <a:ext cx="269557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838200" y="2104125"/>
            <a:ext cx="102712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 err="1"/>
              <a:t>phpMyAdmin</a:t>
            </a:r>
            <a:r>
              <a:rPr lang="pt-BR" sz="2800" dirty="0"/>
              <a:t> </a:t>
            </a:r>
            <a:r>
              <a:rPr lang="pt-BR" sz="2800" dirty="0" smtClean="0"/>
              <a:t>é um aplicativo web livre e de código aberto desenvolvido em PHP para administração do MySQL pela Internet. A partir deste sistema é possível criar e remover bases de dados, criar, remover e alterar tabelas, inserir, remover e editar campos, executar códigos SQL e manipular campos chaves.</a:t>
            </a:r>
          </a:p>
          <a:p>
            <a:pPr algn="just"/>
            <a:endParaRPr lang="pt-BR" sz="2800" dirty="0" smtClean="0"/>
          </a:p>
          <a:p>
            <a:pPr algn="just"/>
            <a:r>
              <a:rPr lang="pt-BR" sz="2800" dirty="0" smtClean="0"/>
              <a:t>O </a:t>
            </a:r>
            <a:r>
              <a:rPr lang="pt-BR" sz="2800" b="1" dirty="0" err="1" smtClean="0"/>
              <a:t>PhpMyAdmin</a:t>
            </a:r>
            <a:r>
              <a:rPr lang="pt-BR" sz="2800" dirty="0" smtClean="0"/>
              <a:t> vem incluso no pacote do </a:t>
            </a:r>
            <a:r>
              <a:rPr lang="pt-BR" sz="2800" dirty="0" err="1" smtClean="0"/>
              <a:t>WampServer</a:t>
            </a:r>
            <a:r>
              <a:rPr lang="pt-BR" sz="2800" dirty="0" smtClean="0"/>
              <a:t>.</a:t>
            </a:r>
          </a:p>
          <a:p>
            <a:pPr algn="just"/>
            <a:endParaRPr lang="pt-BR" sz="2800" dirty="0" smtClean="0"/>
          </a:p>
          <a:p>
            <a:pPr algn="just"/>
            <a:r>
              <a:rPr lang="pt-BR" sz="2800" dirty="0" smtClean="0"/>
              <a:t>URL:  </a:t>
            </a:r>
            <a:r>
              <a:rPr lang="pt-BR" sz="2800" dirty="0" smtClean="0">
                <a:hlinkClick r:id="rId3"/>
              </a:rPr>
              <a:t>http://localhost/phpmyadmin/</a:t>
            </a: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476354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088"/>
            <a:ext cx="10515600" cy="1325563"/>
          </a:xfrm>
        </p:spPr>
        <p:txBody>
          <a:bodyPr/>
          <a:lstStyle/>
          <a:p>
            <a:r>
              <a:rPr lang="pt-BR" b="1" dirty="0" err="1" smtClean="0">
                <a:solidFill>
                  <a:schemeClr val="bg1"/>
                </a:solidFill>
              </a:rPr>
              <a:t>PhpMyAdmin</a:t>
            </a:r>
            <a:endParaRPr lang="pt-BR" b="1" i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17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86" y="1996004"/>
            <a:ext cx="8652705" cy="4861996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10" name="Picture 8" descr="Resultado de imagem para PhpMyAdmin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334" y="4688259"/>
            <a:ext cx="269557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348343" y="1541062"/>
            <a:ext cx="37112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dirty="0" smtClean="0"/>
              <a:t>URL: </a:t>
            </a:r>
            <a:r>
              <a:rPr lang="pt-BR" dirty="0" smtClean="0">
                <a:hlinkClick r:id="rId4"/>
              </a:rPr>
              <a:t>http://localhost/phpmyadmin/</a:t>
            </a:r>
            <a:endParaRPr lang="pt-BR" dirty="0" smtClean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2343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088"/>
            <a:ext cx="10515600" cy="1325563"/>
          </a:xfrm>
        </p:spPr>
        <p:txBody>
          <a:bodyPr/>
          <a:lstStyle/>
          <a:p>
            <a:r>
              <a:rPr lang="pt-BR" b="1" dirty="0" err="1" smtClean="0">
                <a:solidFill>
                  <a:schemeClr val="bg1"/>
                </a:solidFill>
              </a:rPr>
              <a:t>PhpMyAdmin</a:t>
            </a:r>
            <a:endParaRPr lang="pt-BR" b="1" i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18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" name="Picture 8" descr="Resultado de imagem para PhpMyAdmi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334" y="4688259"/>
            <a:ext cx="269557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348343" y="1541062"/>
            <a:ext cx="37112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dirty="0" smtClean="0"/>
              <a:t>URL: </a:t>
            </a:r>
            <a:r>
              <a:rPr lang="pt-BR" dirty="0" smtClean="0">
                <a:hlinkClick r:id="rId3"/>
              </a:rPr>
              <a:t>http://localhost/phpmyadmin/</a:t>
            </a:r>
            <a:endParaRPr lang="pt-BR" dirty="0" smtClean="0"/>
          </a:p>
          <a:p>
            <a:pPr algn="just"/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14" y="2005801"/>
            <a:ext cx="8111898" cy="453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96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088"/>
            <a:ext cx="10515600" cy="1325563"/>
          </a:xfrm>
        </p:spPr>
        <p:txBody>
          <a:bodyPr/>
          <a:lstStyle/>
          <a:p>
            <a:r>
              <a:rPr lang="pt-BR" b="1" dirty="0" err="1" smtClean="0">
                <a:solidFill>
                  <a:schemeClr val="bg1"/>
                </a:solidFill>
              </a:rPr>
              <a:t>PhpMyAdmin</a:t>
            </a:r>
            <a:endParaRPr lang="pt-BR" b="1" i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19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" name="Picture 8" descr="Resultado de imagem para PhpMyAdmi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334" y="4688259"/>
            <a:ext cx="269557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348343" y="1541062"/>
            <a:ext cx="37112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dirty="0" smtClean="0"/>
              <a:t>URL: </a:t>
            </a:r>
            <a:r>
              <a:rPr lang="pt-BR" dirty="0" smtClean="0">
                <a:hlinkClick r:id="rId3"/>
              </a:rPr>
              <a:t>http://localhost/phpmyadmin/</a:t>
            </a:r>
            <a:endParaRPr lang="pt-BR" dirty="0" smtClean="0"/>
          </a:p>
          <a:p>
            <a:pPr algn="just"/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04" y="1864227"/>
            <a:ext cx="8516234" cy="478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14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err="1" smtClean="0"/>
              <a:t>Wampserver</a:t>
            </a:r>
            <a:r>
              <a:rPr lang="pt-BR" dirty="0" smtClean="0"/>
              <a:t>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MySQL Workbench;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err="1"/>
              <a:t>Notepad</a:t>
            </a:r>
            <a:r>
              <a:rPr lang="pt-BR" dirty="0" smtClean="0"/>
              <a:t>++;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Terminal MySQL;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err="1" smtClean="0"/>
              <a:t>PhpMyAdmin</a:t>
            </a:r>
            <a:r>
              <a:rPr lang="pt-BR" dirty="0" smtClean="0"/>
              <a:t>;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088"/>
            <a:ext cx="10515600" cy="1325563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Ferramentas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Resultado de imagem para notepad++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513" y="2183889"/>
            <a:ext cx="201930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11" y="4829532"/>
            <a:ext cx="257175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m relaciona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0" t="-2323" r="29290" b="2323"/>
          <a:stretch/>
        </p:blipFill>
        <p:spPr bwMode="auto">
          <a:xfrm>
            <a:off x="4731633" y="4491395"/>
            <a:ext cx="221226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02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056" name="Picture 8" descr="Resultado de imagem para PhpMyAdmin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865" y="4696004"/>
            <a:ext cx="269557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077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088"/>
            <a:ext cx="10515600" cy="1325563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Cursos </a:t>
            </a:r>
            <a:endParaRPr lang="pt-BR" b="1" i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19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" name="Picture 8" descr="Resultado de imagem para PhpMyAdmi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334" y="4688259"/>
            <a:ext cx="269557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960362" y="2305616"/>
            <a:ext cx="102712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/>
              <a:t>Curso de Banco de Dados MySQL</a:t>
            </a:r>
          </a:p>
          <a:p>
            <a:pPr algn="just"/>
            <a:r>
              <a:rPr lang="pt-BR" sz="2800" dirty="0" smtClean="0">
                <a:hlinkClick r:id="rId3"/>
              </a:rPr>
              <a:t>https://www.youtube.com/playlist?list=PLHz_AreHm4dkBs-795Dsgvau_ekxg8g1r</a:t>
            </a:r>
            <a:endParaRPr lang="pt-BR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/>
              <a:t>PHP Do Zero Ao Profissional</a:t>
            </a:r>
            <a:endParaRPr lang="pt-BR" sz="2800" dirty="0"/>
          </a:p>
          <a:p>
            <a:pPr algn="just"/>
            <a:r>
              <a:rPr lang="pt-BR" sz="2800" dirty="0" smtClean="0">
                <a:hlinkClick r:id="rId4"/>
              </a:rPr>
              <a:t>https://b7web.com.br/php/</a:t>
            </a: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3163244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2498474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luxograma: Fita Perfurada 3"/>
          <p:cNvSpPr/>
          <p:nvPr/>
        </p:nvSpPr>
        <p:spPr>
          <a:xfrm rot="16200000">
            <a:off x="-1742689" y="-238516"/>
            <a:ext cx="6858001" cy="7335028"/>
          </a:xfrm>
          <a:prstGeom prst="flowChartPunchedTap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910" y="2816942"/>
            <a:ext cx="10928554" cy="1224116"/>
          </a:xfrm>
          <a:solidFill>
            <a:srgbClr val="116F9A"/>
          </a:solidFill>
          <a:ln w="57150">
            <a:noFill/>
          </a:ln>
        </p:spPr>
        <p:txBody>
          <a:bodyPr>
            <a:normAutofit fontScale="90000"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FERRAMENTAS PARA DESENVOLVIMENTO DE </a:t>
            </a:r>
            <a:br>
              <a:rPr lang="pt-BR" sz="4000" b="1" dirty="0" smtClean="0">
                <a:solidFill>
                  <a:schemeClr val="bg1"/>
                </a:solidFill>
              </a:rPr>
            </a:br>
            <a:r>
              <a:rPr lang="pt-BR" sz="4000" b="1" dirty="0" smtClean="0">
                <a:solidFill>
                  <a:schemeClr val="bg1"/>
                </a:solidFill>
              </a:rPr>
              <a:t>BANCO DE DADOS - MySQL</a:t>
            </a:r>
            <a:endParaRPr lang="pt-BR" sz="40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612907" y="4564336"/>
            <a:ext cx="3947370" cy="1645964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pt-BR" dirty="0" smtClean="0"/>
              <a:t>Prof. Joab Torres Alencar</a:t>
            </a:r>
          </a:p>
          <a:p>
            <a:pPr algn="l">
              <a:lnSpc>
                <a:spcPct val="100000"/>
              </a:lnSpc>
            </a:pPr>
            <a:r>
              <a:rPr lang="pt-BR" i="1" dirty="0" smtClean="0"/>
              <a:t>joabtorres1508@gmail.com</a:t>
            </a:r>
          </a:p>
        </p:txBody>
      </p:sp>
      <p:pic>
        <p:nvPicPr>
          <p:cNvPr id="1026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483" y="368730"/>
            <a:ext cx="2265530" cy="181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83" y="4167742"/>
            <a:ext cx="2601185" cy="2601185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38" y="545730"/>
            <a:ext cx="1634275" cy="1634275"/>
          </a:xfrm>
          <a:prstGeom prst="rect">
            <a:avLst/>
          </a:prstGeom>
        </p:spPr>
      </p:pic>
      <p:pic>
        <p:nvPicPr>
          <p:cNvPr id="19" name="Imagem 1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841" y="299588"/>
            <a:ext cx="3282319" cy="192975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313" y="5153973"/>
            <a:ext cx="591594" cy="408627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179" y="4628662"/>
            <a:ext cx="333863" cy="333863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5475746" y="5782804"/>
            <a:ext cx="6425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/>
              <a:t>github.com/</a:t>
            </a:r>
            <a:r>
              <a:rPr lang="pt-BR" sz="2800" dirty="0" err="1" smtClean="0"/>
              <a:t>joabtorres</a:t>
            </a:r>
            <a:r>
              <a:rPr lang="pt-BR" sz="2800" dirty="0" smtClean="0"/>
              <a:t>/</a:t>
            </a:r>
            <a:r>
              <a:rPr lang="pt-BR" sz="2800" dirty="0" err="1" smtClean="0"/>
              <a:t>minicurso_mysql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475949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926140"/>
            <a:ext cx="10515600" cy="3848669"/>
          </a:xfrm>
        </p:spPr>
        <p:txBody>
          <a:bodyPr/>
          <a:lstStyle/>
          <a:p>
            <a:pPr marL="0" indent="0" algn="just">
              <a:buNone/>
            </a:pPr>
            <a:r>
              <a:rPr lang="pt-BR" b="1" i="0" dirty="0" err="1" smtClean="0">
                <a:effectLst/>
              </a:rPr>
              <a:t>WampServer</a:t>
            </a:r>
            <a:r>
              <a:rPr lang="pt-BR" b="0" i="0" dirty="0" smtClean="0">
                <a:effectLst/>
              </a:rPr>
              <a:t> é uma aplicação que instala um ambiente de desenvolvimento web no </a:t>
            </a:r>
            <a:r>
              <a:rPr lang="pt-BR" b="0" i="0" u="none" strike="noStrike" dirty="0" smtClean="0">
                <a:effectLst/>
              </a:rPr>
              <a:t>Windows</a:t>
            </a:r>
            <a:r>
              <a:rPr lang="pt-BR" b="0" i="0" dirty="0" smtClean="0">
                <a:effectLst/>
              </a:rPr>
              <a:t>. Com ele você pode criar aplicações web com Apache2, PHP, banco de dados MySQL, </a:t>
            </a:r>
            <a:r>
              <a:rPr lang="pt-BR" b="0" i="0" dirty="0" err="1" smtClean="0">
                <a:effectLst/>
              </a:rPr>
              <a:t>MariaDB</a:t>
            </a:r>
            <a:r>
              <a:rPr lang="pt-BR" b="0" i="0" dirty="0" smtClean="0">
                <a:effectLst/>
              </a:rPr>
              <a:t> e </a:t>
            </a:r>
            <a:r>
              <a:rPr lang="pt-BR" b="0" i="0" dirty="0" err="1" smtClean="0">
                <a:effectLst/>
              </a:rPr>
              <a:t>PhpMyAdmin</a:t>
            </a:r>
            <a:r>
              <a:rPr lang="pt-BR" b="0" i="0" dirty="0" smtClean="0">
                <a:effectLst/>
              </a:rPr>
              <a:t>. 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088"/>
            <a:ext cx="10515600" cy="1325563"/>
          </a:xfrm>
        </p:spPr>
        <p:txBody>
          <a:bodyPr/>
          <a:lstStyle/>
          <a:p>
            <a:r>
              <a:rPr lang="pt-BR" b="1" dirty="0" err="1" smtClean="0">
                <a:solidFill>
                  <a:schemeClr val="bg1"/>
                </a:solidFill>
              </a:rPr>
              <a:t>Wampserver</a:t>
            </a:r>
            <a:endParaRPr lang="pt-BR" b="1" i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03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098" name="Picture 2" descr="Wamp 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290513"/>
            <a:ext cx="3343275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Resultado de imagem para wampserver statu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5" r="17082" b="65132"/>
          <a:stretch/>
        </p:blipFill>
        <p:spPr bwMode="auto">
          <a:xfrm>
            <a:off x="602226" y="4471826"/>
            <a:ext cx="5151963" cy="136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4"/>
          <a:srcRect l="29942" t="42187" r="49854"/>
          <a:stretch/>
        </p:blipFill>
        <p:spPr>
          <a:xfrm>
            <a:off x="7022111" y="3188174"/>
            <a:ext cx="4331689" cy="3484185"/>
          </a:xfrm>
          <a:prstGeom prst="rect">
            <a:avLst/>
          </a:prstGeom>
        </p:spPr>
      </p:pic>
      <p:sp>
        <p:nvSpPr>
          <p:cNvPr id="10" name="Seta para a Direita 9"/>
          <p:cNvSpPr/>
          <p:nvPr/>
        </p:nvSpPr>
        <p:spPr>
          <a:xfrm>
            <a:off x="6096000" y="3850474"/>
            <a:ext cx="926111" cy="35866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366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2930"/>
            <a:ext cx="7756294" cy="4056899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8793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smtClean="0"/>
              <a:t>URL: </a:t>
            </a:r>
            <a:r>
              <a:rPr lang="pt-BR" smtClean="0">
                <a:hlinkClick r:id="rId3"/>
              </a:rPr>
              <a:t>http://www.wampserver.com/en/</a:t>
            </a:r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088"/>
            <a:ext cx="10515600" cy="1325563"/>
          </a:xfrm>
        </p:spPr>
        <p:txBody>
          <a:bodyPr/>
          <a:lstStyle/>
          <a:p>
            <a:r>
              <a:rPr lang="pt-BR" b="1" dirty="0" err="1" smtClean="0">
                <a:solidFill>
                  <a:schemeClr val="bg1"/>
                </a:solidFill>
              </a:rPr>
              <a:t>Wampserver</a:t>
            </a:r>
            <a:endParaRPr lang="pt-BR" b="1" i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04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098" name="Picture 2" descr="Wamp Ser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290513"/>
            <a:ext cx="3343275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390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64228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Solução do erro MSVCR110.DLL ao iniciar o </a:t>
            </a:r>
            <a:r>
              <a:rPr lang="pt-BR" dirty="0" err="1" smtClean="0"/>
              <a:t>WampServer</a:t>
            </a:r>
            <a:endParaRPr lang="pt-BR" dirty="0" smtClean="0">
              <a:hlinkClick r:id="rId2"/>
            </a:endParaRPr>
          </a:p>
          <a:p>
            <a:pPr marL="0" indent="0">
              <a:buNone/>
            </a:pPr>
            <a:r>
              <a:rPr lang="pt-BR" dirty="0" smtClean="0">
                <a:hlinkClick r:id="rId2"/>
              </a:rPr>
              <a:t>http://dev.rbtech.info/corrigindo-o-erro-msvcr100-dll-do-wampserver/</a:t>
            </a:r>
            <a:endParaRPr lang="pt-BR" dirty="0" smtClean="0"/>
          </a:p>
          <a:p>
            <a:r>
              <a:rPr lang="pt-BR" dirty="0"/>
              <a:t>Como Resolver o Erro de </a:t>
            </a:r>
            <a:r>
              <a:rPr lang="pt-BR" dirty="0" err="1"/>
              <a:t>Dlls</a:t>
            </a:r>
            <a:r>
              <a:rPr lang="pt-BR" dirty="0"/>
              <a:t> MSVCR120 </a:t>
            </a:r>
            <a:r>
              <a:rPr lang="pt-BR" dirty="0" err="1"/>
              <a:t>dll</a:t>
            </a:r>
            <a:r>
              <a:rPr lang="pt-BR" dirty="0"/>
              <a:t> do Seu PC (Corrigido)</a:t>
            </a:r>
          </a:p>
          <a:p>
            <a:pPr marL="0" indent="0">
              <a:buNone/>
            </a:pPr>
            <a:r>
              <a:rPr lang="pt-BR" dirty="0" smtClean="0">
                <a:hlinkClick r:id="rId3"/>
              </a:rPr>
              <a:t>https://www.youtube.com/watch?v=PaKkz0szeP0</a:t>
            </a:r>
            <a:endParaRPr lang="pt-BR" dirty="0" smtClean="0"/>
          </a:p>
          <a:p>
            <a:r>
              <a:rPr lang="pt-BR" dirty="0"/>
              <a:t>Erro vcruntime140.dll no </a:t>
            </a:r>
            <a:r>
              <a:rPr lang="pt-BR" dirty="0" err="1"/>
              <a:t>WampServer</a:t>
            </a:r>
            <a:r>
              <a:rPr lang="pt-BR" dirty="0"/>
              <a:t> Resolvido passo a passo</a:t>
            </a:r>
            <a:r>
              <a:rPr lang="pt-BR" dirty="0" smtClean="0"/>
              <a:t>.</a:t>
            </a:r>
            <a:endParaRPr lang="pt-BR" dirty="0"/>
          </a:p>
          <a:p>
            <a:pPr marL="0" indent="0">
              <a:buNone/>
            </a:pPr>
            <a:r>
              <a:rPr lang="pt-BR" dirty="0" smtClean="0">
                <a:hlinkClick r:id="rId4"/>
              </a:rPr>
              <a:t>https://www.youtube.com/watch?v=cI9_UXYOqzs</a:t>
            </a:r>
            <a:endParaRPr lang="pt-BR" dirty="0" smtClean="0"/>
          </a:p>
          <a:p>
            <a:r>
              <a:rPr lang="pt-BR" dirty="0" err="1"/>
              <a:t>Fixing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MSVCR110.dll &amp; MSVCR120.dll </a:t>
            </a:r>
            <a:r>
              <a:rPr lang="pt-BR" dirty="0" err="1"/>
              <a:t>message</a:t>
            </a:r>
            <a:r>
              <a:rPr lang="pt-BR" dirty="0"/>
              <a:t> </a:t>
            </a:r>
            <a:r>
              <a:rPr lang="pt-BR" dirty="0" err="1"/>
              <a:t>error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WampServer</a:t>
            </a:r>
            <a:r>
              <a:rPr lang="pt-BR" dirty="0"/>
              <a:t> </a:t>
            </a:r>
            <a:r>
              <a:rPr lang="pt-BR" dirty="0" smtClean="0"/>
              <a:t>v3.1.0</a:t>
            </a:r>
            <a:endParaRPr lang="pt-BR" dirty="0"/>
          </a:p>
          <a:p>
            <a:pPr marL="0" indent="0">
              <a:buNone/>
            </a:pPr>
            <a:r>
              <a:rPr lang="pt-BR" dirty="0" smtClean="0">
                <a:hlinkClick r:id="rId5"/>
              </a:rPr>
              <a:t>https://www.youtube.com/watch?v=qPzCJJX8Q0U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088"/>
            <a:ext cx="10515600" cy="1325563"/>
          </a:xfrm>
        </p:spPr>
        <p:txBody>
          <a:bodyPr/>
          <a:lstStyle/>
          <a:p>
            <a:r>
              <a:rPr lang="pt-BR" b="1" dirty="0" err="1" smtClean="0">
                <a:solidFill>
                  <a:schemeClr val="bg1"/>
                </a:solidFill>
              </a:rPr>
              <a:t>Wampserver</a:t>
            </a:r>
            <a:endParaRPr lang="pt-BR" b="1" i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05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098" name="Picture 2" descr="Wamp Serv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290513"/>
            <a:ext cx="3343275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406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115" y="384859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6422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O </a:t>
            </a:r>
            <a:r>
              <a:rPr lang="pt-BR" b="1" dirty="0"/>
              <a:t>MySQL Workbench </a:t>
            </a:r>
            <a:r>
              <a:rPr lang="pt-BR" dirty="0"/>
              <a:t>é uma ferramenta de design de banco de dados visual que integra o desenvolvimento, administração, design de banco de dados, criação e manutenção de SQL em um único ambiente de desenvolvimento integrado para o sistema de banco de dados </a:t>
            </a:r>
            <a:r>
              <a:rPr lang="pt-BR" dirty="0" smtClean="0"/>
              <a:t>MySQL.</a:t>
            </a:r>
          </a:p>
          <a:p>
            <a:pPr marL="0" indent="0">
              <a:buNone/>
            </a:pPr>
            <a:r>
              <a:rPr lang="pt-BR" dirty="0" smtClean="0"/>
              <a:t>URL: </a:t>
            </a:r>
            <a:r>
              <a:rPr lang="pt-BR" dirty="0">
                <a:hlinkClick r:id="rId3"/>
              </a:rPr>
              <a:t>https://dev.mysql.com/downloads/workbench/</a:t>
            </a:r>
            <a:endParaRPr lang="pt-BR" dirty="0" smtClean="0"/>
          </a:p>
          <a:p>
            <a:r>
              <a:rPr lang="pt-BR" b="1" dirty="0" smtClean="0"/>
              <a:t>Pré-requisitos:</a:t>
            </a:r>
          </a:p>
          <a:p>
            <a:pPr lvl="1"/>
            <a:r>
              <a:rPr lang="nn-NO" dirty="0" smtClean="0"/>
              <a:t>Microsoft .NET Framework 4.5</a:t>
            </a:r>
          </a:p>
          <a:p>
            <a:pPr lvl="1"/>
            <a:r>
              <a:rPr lang="nn-NO" dirty="0" smtClean="0"/>
              <a:t>Visual C++ Redistributable for Visual Studio 2015</a:t>
            </a:r>
            <a:endParaRPr lang="pt-BR" dirty="0" smtClean="0"/>
          </a:p>
          <a:p>
            <a:r>
              <a:rPr lang="pt-BR" sz="2400" b="1" dirty="0"/>
              <a:t>Curso MySQL </a:t>
            </a:r>
            <a:r>
              <a:rPr lang="pt-BR" sz="2400" b="1" dirty="0">
                <a:hlinkClick r:id="rId4"/>
              </a:rPr>
              <a:t>#02a</a:t>
            </a:r>
            <a:r>
              <a:rPr lang="pt-BR" sz="2400" b="1" dirty="0"/>
              <a:t> - Instalando o MySQL com WAMP</a:t>
            </a:r>
          </a:p>
          <a:p>
            <a:pPr lvl="1"/>
            <a:r>
              <a:rPr lang="pt-BR" dirty="0" smtClean="0">
                <a:hlinkClick r:id="rId5"/>
              </a:rPr>
              <a:t>https://www.youtube.com/watch?v=5JbAOWJbgIA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088"/>
            <a:ext cx="10515600" cy="1325563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MySQL Workbench</a:t>
            </a:r>
            <a:endParaRPr lang="pt-BR" b="1" i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06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405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115" y="384859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088"/>
            <a:ext cx="10515600" cy="1325563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MySQL Workbench</a:t>
            </a:r>
            <a:endParaRPr lang="pt-BR" b="1" i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07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Picture 2" descr="Resultado de imagem para MySQL Workbench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08" y="1608138"/>
            <a:ext cx="8191500" cy="491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139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115" y="384859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088"/>
            <a:ext cx="10515600" cy="1325563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MySQL Workbench</a:t>
            </a:r>
            <a:endParaRPr lang="pt-BR" b="1" i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08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218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03" y="1608137"/>
            <a:ext cx="7819519" cy="502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186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115" y="384859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5088"/>
            <a:ext cx="10515600" cy="1325563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MySQL Workbench</a:t>
            </a:r>
            <a:endParaRPr lang="pt-BR" b="1" i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09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266" name="Picture 2" descr="Resultado de imagem para MySQL Workbench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86" y="1568616"/>
            <a:ext cx="7375855" cy="516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571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338</Words>
  <Application>Microsoft Office PowerPoint</Application>
  <PresentationFormat>Widescreen</PresentationFormat>
  <Paragraphs>86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4" baseType="lpstr">
      <vt:lpstr>Arial</vt:lpstr>
      <vt:lpstr>Wingdings</vt:lpstr>
      <vt:lpstr>Tema do Office</vt:lpstr>
      <vt:lpstr>FERRAMENTAS PARA DESENVOLVIMENTO DE  BANCO DE DADOS - MySQL</vt:lpstr>
      <vt:lpstr>Ferramentas</vt:lpstr>
      <vt:lpstr>Wampserver</vt:lpstr>
      <vt:lpstr>Wampserver</vt:lpstr>
      <vt:lpstr>Wampserver</vt:lpstr>
      <vt:lpstr>MySQL Workbench</vt:lpstr>
      <vt:lpstr>MySQL Workbench</vt:lpstr>
      <vt:lpstr>MySQL Workbench</vt:lpstr>
      <vt:lpstr>MySQL Workbench</vt:lpstr>
      <vt:lpstr>Notepad++</vt:lpstr>
      <vt:lpstr>Notepad++</vt:lpstr>
      <vt:lpstr>Notepad++</vt:lpstr>
      <vt:lpstr>Notepad++</vt:lpstr>
      <vt:lpstr>Terminal MySQL</vt:lpstr>
      <vt:lpstr>Terminal MySQL</vt:lpstr>
      <vt:lpstr>PhpMyAdmin</vt:lpstr>
      <vt:lpstr>PhpMyAdmin</vt:lpstr>
      <vt:lpstr>PhpMyAdmin</vt:lpstr>
      <vt:lpstr>PhpMyAdmin</vt:lpstr>
      <vt:lpstr>Cursos </vt:lpstr>
      <vt:lpstr>FERRAMENTAS PARA DESENVOLVIMENTO DE  BANCO DE DADOS - MySQL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FERRAMENTAS PARA DESENVOLVIMENTO DE  BANCO DE DADOS</dc:title>
  <dc:creator>joab</dc:creator>
  <cp:lastModifiedBy>joab</cp:lastModifiedBy>
  <cp:revision>22</cp:revision>
  <dcterms:created xsi:type="dcterms:W3CDTF">2019-05-02T17:12:01Z</dcterms:created>
  <dcterms:modified xsi:type="dcterms:W3CDTF">2019-05-03T07:51:38Z</dcterms:modified>
</cp:coreProperties>
</file>