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30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5" r:id="rId17"/>
    <p:sldId id="276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9" r:id="rId28"/>
    <p:sldId id="290" r:id="rId29"/>
    <p:sldId id="291" r:id="rId30"/>
    <p:sldId id="293" r:id="rId31"/>
    <p:sldId id="294" r:id="rId32"/>
    <p:sldId id="295" r:id="rId33"/>
    <p:sldId id="297" r:id="rId34"/>
    <p:sldId id="298" r:id="rId35"/>
    <p:sldId id="304" r:id="rId36"/>
    <p:sldId id="303" r:id="rId37"/>
    <p:sldId id="305" r:id="rId38"/>
    <p:sldId id="301" r:id="rId39"/>
    <p:sldId id="306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FA0-9E0F-4572-A77F-0F2165F0914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D6CC-022D-40F7-8264-634D47D5E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58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FA0-9E0F-4572-A77F-0F2165F0914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D6CC-022D-40F7-8264-634D47D5E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24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FA0-9E0F-4572-A77F-0F2165F0914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D6CC-022D-40F7-8264-634D47D5E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44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FA0-9E0F-4572-A77F-0F2165F0914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D6CC-022D-40F7-8264-634D47D5E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2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FA0-9E0F-4572-A77F-0F2165F0914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D6CC-022D-40F7-8264-634D47D5E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1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FA0-9E0F-4572-A77F-0F2165F0914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D6CC-022D-40F7-8264-634D47D5E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10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FA0-9E0F-4572-A77F-0F2165F0914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D6CC-022D-40F7-8264-634D47D5E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48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FA0-9E0F-4572-A77F-0F2165F0914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D6CC-022D-40F7-8264-634D47D5E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04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FA0-9E0F-4572-A77F-0F2165F0914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D6CC-022D-40F7-8264-634D47D5E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5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FA0-9E0F-4572-A77F-0F2165F0914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D6CC-022D-40F7-8264-634D47D5E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2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1FA0-9E0F-4572-A77F-0F2165F0914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D6CC-022D-40F7-8264-634D47D5E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71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1FA0-9E0F-4572-A77F-0F2165F0914F}" type="datetimeFigureOut">
              <a:rPr lang="pt-BR" smtClean="0"/>
              <a:t>11/05/2019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D6CC-022D-40F7-8264-634D47D5EA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37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2498474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Fita Perfurada 3"/>
          <p:cNvSpPr/>
          <p:nvPr/>
        </p:nvSpPr>
        <p:spPr>
          <a:xfrm rot="16200000">
            <a:off x="-1742689" y="-238516"/>
            <a:ext cx="6858001" cy="7335028"/>
          </a:xfrm>
          <a:prstGeom prst="flowChartPunchedTap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910" y="2816942"/>
            <a:ext cx="10928554" cy="1224116"/>
          </a:xfrm>
          <a:solidFill>
            <a:srgbClr val="116F9A"/>
          </a:solidFill>
          <a:ln w="57150">
            <a:noFill/>
          </a:ln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BANCO DE DADOS – MySQL</a:t>
            </a:r>
            <a:br>
              <a:rPr lang="pt-BR" sz="4000" b="1" dirty="0" smtClean="0">
                <a:solidFill>
                  <a:schemeClr val="bg1"/>
                </a:solidFill>
              </a:rPr>
            </a:br>
            <a:r>
              <a:rPr lang="pt-BR" sz="4000" b="1" dirty="0" smtClean="0">
                <a:solidFill>
                  <a:schemeClr val="bg1"/>
                </a:solidFill>
              </a:rPr>
              <a:t>PRATICANDO E APLICANDO CONCEITOS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12907" y="4564336"/>
            <a:ext cx="3947370" cy="16459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dirty="0" smtClean="0"/>
              <a:t>Prof. Joab Torres Alencar</a:t>
            </a:r>
          </a:p>
          <a:p>
            <a:pPr algn="l">
              <a:lnSpc>
                <a:spcPct val="100000"/>
              </a:lnSpc>
            </a:pPr>
            <a:r>
              <a:rPr lang="pt-BR" i="1" dirty="0" smtClean="0"/>
              <a:t>joabtorres1508@gmail.com</a:t>
            </a: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483" y="368730"/>
            <a:ext cx="2265530" cy="18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3" y="4167742"/>
            <a:ext cx="2601185" cy="260118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38" y="545730"/>
            <a:ext cx="1634275" cy="1634275"/>
          </a:xfrm>
          <a:prstGeom prst="rect">
            <a:avLst/>
          </a:prstGeom>
        </p:spPr>
      </p:pic>
      <p:pic>
        <p:nvPicPr>
          <p:cNvPr id="19" name="Imagem 1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41" y="299588"/>
            <a:ext cx="3282319" cy="192975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13" y="5153973"/>
            <a:ext cx="591594" cy="40862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79" y="4628662"/>
            <a:ext cx="333863" cy="33386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475746" y="5782804"/>
            <a:ext cx="6425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github.com/</a:t>
            </a:r>
            <a:r>
              <a:rPr lang="pt-BR" sz="2800" dirty="0" err="1" smtClean="0"/>
              <a:t>joabtorres</a:t>
            </a:r>
            <a:r>
              <a:rPr lang="pt-BR" sz="2800" dirty="0" smtClean="0"/>
              <a:t>/</a:t>
            </a:r>
            <a:r>
              <a:rPr lang="pt-BR" sz="2800" dirty="0" err="1" smtClean="0"/>
              <a:t>minicurso_mysql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8810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740220"/>
              </p:ext>
            </p:extLst>
          </p:nvPr>
        </p:nvGraphicFramePr>
        <p:xfrm>
          <a:off x="664765" y="2476457"/>
          <a:ext cx="10515600" cy="3239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645">
                  <a:extLst>
                    <a:ext uri="{9D8B030D-6E8A-4147-A177-3AD203B41FA5}">
                      <a16:colId xmlns:a16="http://schemas.microsoft.com/office/drawing/2014/main" val="1853422140"/>
                    </a:ext>
                  </a:extLst>
                </a:gridCol>
                <a:gridCol w="7651955">
                  <a:extLst>
                    <a:ext uri="{9D8B030D-6E8A-4147-A177-3AD203B41FA5}">
                      <a16:colId xmlns:a16="http://schemas.microsoft.com/office/drawing/2014/main" val="47700628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Tipo de dados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6F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Descrição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6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241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TINYINT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1 Byte (0 a 255 ou -128 a 127)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405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SMALLINT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2 Bytes (0 a 65.535 ou -32.768 a 32.767)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13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MEDIUMINT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3 Bytes (0 a 16.777.215 ou -8,388,608 a 8,388,607)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65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 b="1">
                          <a:solidFill>
                            <a:srgbClr val="000000"/>
                          </a:solidFill>
                          <a:effectLst/>
                        </a:rPr>
                        <a:t>INT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 b="1" dirty="0">
                          <a:solidFill>
                            <a:srgbClr val="000000"/>
                          </a:solidFill>
                          <a:effectLst/>
                        </a:rPr>
                        <a:t>4 Bytes (0 a 4.294.967.295 ou -2,147,483,647 a 2,147,483,647)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2359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BIGINT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8 Bytes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17243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UNSIGNED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</a:rPr>
                        <a:t>sem sinal (somente números positivos, dobra o limite dos números)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62874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Tipo de </a:t>
            </a:r>
            <a:r>
              <a:rPr lang="pt-BR" b="1" dirty="0" smtClean="0">
                <a:solidFill>
                  <a:schemeClr val="bg1"/>
                </a:solidFill>
              </a:rPr>
              <a:t>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57981" y="6070261"/>
            <a:ext cx="11263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Tipos de dados básicos do </a:t>
            </a:r>
            <a:r>
              <a:rPr lang="pt-BR" dirty="0" smtClean="0"/>
              <a:t>MySQL</a:t>
            </a:r>
            <a:endParaRPr lang="pt-BR" dirty="0"/>
          </a:p>
          <a:p>
            <a:r>
              <a:rPr lang="pt-BR" dirty="0" smtClean="0"/>
              <a:t>http</a:t>
            </a:r>
            <a:r>
              <a:rPr lang="pt-BR" dirty="0"/>
              <a:t>://www.iparos.com.br/cursos/php/mysql/tipos-de-dados-basicos-do-mysql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64765" y="1828072"/>
            <a:ext cx="330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Números Inteiros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8916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809553"/>
              </p:ext>
            </p:extLst>
          </p:nvPr>
        </p:nvGraphicFramePr>
        <p:xfrm>
          <a:off x="664765" y="2476457"/>
          <a:ext cx="10515600" cy="12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645">
                  <a:extLst>
                    <a:ext uri="{9D8B030D-6E8A-4147-A177-3AD203B41FA5}">
                      <a16:colId xmlns:a16="http://schemas.microsoft.com/office/drawing/2014/main" val="1853422140"/>
                    </a:ext>
                  </a:extLst>
                </a:gridCol>
                <a:gridCol w="7651955">
                  <a:extLst>
                    <a:ext uri="{9D8B030D-6E8A-4147-A177-3AD203B41FA5}">
                      <a16:colId xmlns:a16="http://schemas.microsoft.com/office/drawing/2014/main" val="47700628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Tipo de dados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6F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Descrição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6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241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FLOAT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números flutuantes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405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DOUBLE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</a:rPr>
                        <a:t>números flutuantes com precisão dupla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13640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Tipo de </a:t>
            </a:r>
            <a:r>
              <a:rPr lang="pt-BR" b="1" dirty="0" smtClean="0">
                <a:solidFill>
                  <a:schemeClr val="bg1"/>
                </a:solidFill>
              </a:rPr>
              <a:t>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10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57981" y="6070261"/>
            <a:ext cx="11263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Tipos de dados básicos do </a:t>
            </a:r>
            <a:r>
              <a:rPr lang="pt-BR" dirty="0" smtClean="0"/>
              <a:t>MySQL</a:t>
            </a:r>
            <a:endParaRPr lang="pt-BR" dirty="0"/>
          </a:p>
          <a:p>
            <a:r>
              <a:rPr lang="pt-BR" dirty="0" smtClean="0"/>
              <a:t>http</a:t>
            </a:r>
            <a:r>
              <a:rPr lang="pt-BR" dirty="0"/>
              <a:t>://www.iparos.com.br/cursos/php/mysql/tipos-de-dados-basicos-do-mysql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64765" y="1828072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Números decimais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260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21475"/>
              </p:ext>
            </p:extLst>
          </p:nvPr>
        </p:nvGraphicFramePr>
        <p:xfrm>
          <a:off x="664765" y="2476457"/>
          <a:ext cx="10515600" cy="3671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390">
                  <a:extLst>
                    <a:ext uri="{9D8B030D-6E8A-4147-A177-3AD203B41FA5}">
                      <a16:colId xmlns:a16="http://schemas.microsoft.com/office/drawing/2014/main" val="1853422140"/>
                    </a:ext>
                  </a:extLst>
                </a:gridCol>
                <a:gridCol w="8024210">
                  <a:extLst>
                    <a:ext uri="{9D8B030D-6E8A-4147-A177-3AD203B41FA5}">
                      <a16:colId xmlns:a16="http://schemas.microsoft.com/office/drawing/2014/main" val="47700628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Tipo de dados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6F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Descrição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6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241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 b="0">
                          <a:solidFill>
                            <a:srgbClr val="000000"/>
                          </a:solidFill>
                          <a:effectLst/>
                        </a:rPr>
                        <a:t>UNIQUE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 b="0" dirty="0" smtClean="0">
                          <a:solidFill>
                            <a:srgbClr val="000000"/>
                          </a:solidFill>
                          <a:effectLst/>
                        </a:rPr>
                        <a:t>índice único que pode conter qualquer valor</a:t>
                      </a:r>
                      <a:endParaRPr lang="pt-BR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405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</a:rPr>
                        <a:t>PRIMARY KEY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</a:rPr>
                        <a:t>semelhante ao UNIQUE porém só pode existir um único </a:t>
                      </a:r>
                      <a:r>
                        <a:rPr lang="pt-BR" sz="2000" b="0" dirty="0" err="1">
                          <a:solidFill>
                            <a:srgbClr val="000000"/>
                          </a:solidFill>
                          <a:effectLst/>
                        </a:rPr>
                        <a:t>primary</a:t>
                      </a:r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pt-BR" sz="2000" b="0" dirty="0" err="1">
                          <a:solidFill>
                            <a:srgbClr val="000000"/>
                          </a:solidFill>
                          <a:effectLst/>
                        </a:rPr>
                        <a:t>key</a:t>
                      </a:r>
                      <a:r>
                        <a:rPr lang="pt-BR" sz="2000" b="0" dirty="0">
                          <a:solidFill>
                            <a:srgbClr val="000000"/>
                          </a:solidFill>
                          <a:effectLst/>
                        </a:rPr>
                        <a:t> por tabela e não pode conter valores nulos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13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 b="0" dirty="0" smtClean="0">
                          <a:solidFill>
                            <a:srgbClr val="000000"/>
                          </a:solidFill>
                          <a:effectLst/>
                        </a:rPr>
                        <a:t>NOT NULL</a:t>
                      </a:r>
                      <a:endParaRPr lang="pt-BR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 b="0" dirty="0" smtClean="0">
                          <a:solidFill>
                            <a:srgbClr val="000000"/>
                          </a:solidFill>
                          <a:effectLst/>
                        </a:rPr>
                        <a:t>Não pode conter valores nulos</a:t>
                      </a:r>
                      <a:endParaRPr lang="pt-BR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65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 b="0" dirty="0" smtClean="0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pt-BR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 b="0" dirty="0" smtClean="0">
                          <a:solidFill>
                            <a:srgbClr val="000000"/>
                          </a:solidFill>
                          <a:effectLst/>
                        </a:rPr>
                        <a:t>Define</a:t>
                      </a:r>
                      <a:r>
                        <a:rPr lang="pt-BR" sz="20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um valor padrão, caso não tenha informado um valor</a:t>
                      </a:r>
                      <a:endParaRPr lang="pt-BR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2359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 KEY</a:t>
                      </a:r>
                      <a:endParaRPr lang="pt-BR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 b="0" dirty="0" smtClean="0">
                          <a:solidFill>
                            <a:srgbClr val="000000"/>
                          </a:solidFill>
                          <a:effectLst/>
                        </a:rPr>
                        <a:t>Chave</a:t>
                      </a:r>
                      <a:r>
                        <a:rPr lang="pt-BR" sz="20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estrangeira</a:t>
                      </a:r>
                      <a:endParaRPr lang="pt-BR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92458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endParaRPr lang="pt-BR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 b="0" dirty="0" smtClean="0">
                          <a:solidFill>
                            <a:srgbClr val="000000"/>
                          </a:solidFill>
                          <a:effectLst/>
                        </a:rPr>
                        <a:t>Valores</a:t>
                      </a:r>
                      <a:r>
                        <a:rPr lang="pt-BR" sz="20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inteiros sempre maiores que zero</a:t>
                      </a:r>
                      <a:endParaRPr lang="pt-BR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5498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pt-BR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AUTO_INCREMENT</a:t>
                      </a:r>
                      <a:endParaRPr lang="pt-BR" sz="20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 b="0" dirty="0" smtClean="0">
                          <a:solidFill>
                            <a:srgbClr val="000000"/>
                          </a:solidFill>
                          <a:effectLst/>
                        </a:rPr>
                        <a:t>Incrementa</a:t>
                      </a:r>
                      <a:r>
                        <a:rPr lang="pt-BR" sz="2000" b="0" baseline="0" dirty="0" smtClean="0">
                          <a:solidFill>
                            <a:srgbClr val="000000"/>
                          </a:solidFill>
                          <a:effectLst/>
                        </a:rPr>
                        <a:t> um valor automaticamente (utilizado com PRIMARY KEY)</a:t>
                      </a:r>
                      <a:endParaRPr lang="pt-BR" sz="2000" b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519089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Restrições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64765" y="1828072"/>
            <a:ext cx="2121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Restrições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40927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Crie duas tabelas, com os tipos de dados e restrições correspondente. 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47476"/>
              </p:ext>
            </p:extLst>
          </p:nvPr>
        </p:nvGraphicFramePr>
        <p:xfrm>
          <a:off x="6984271" y="2775770"/>
          <a:ext cx="4264742" cy="3668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4742">
                  <a:extLst>
                    <a:ext uri="{9D8B030D-6E8A-4147-A177-3AD203B41FA5}">
                      <a16:colId xmlns:a16="http://schemas.microsoft.com/office/drawing/2014/main" val="139416117"/>
                    </a:ext>
                  </a:extLst>
                </a:gridCol>
              </a:tblGrid>
              <a:tr h="468077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produtos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93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codigo</a:t>
                      </a:r>
                      <a:r>
                        <a:rPr lang="pt-BR" sz="2400" dirty="0" smtClean="0"/>
                        <a:t> INTEIRO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80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nome 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aseline="0" dirty="0" err="1" smtClean="0"/>
                        <a:t>codigo</a:t>
                      </a:r>
                      <a:r>
                        <a:rPr lang="pt-BR" sz="2400" baseline="0" dirty="0" smtClean="0"/>
                        <a:t> da categoria INTEIRO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59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quantidade INTEIRO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12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valor_custo</a:t>
                      </a:r>
                      <a:r>
                        <a:rPr lang="pt-BR" sz="2400" dirty="0" smtClean="0"/>
                        <a:t> DOUBLE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50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valor_venda</a:t>
                      </a:r>
                      <a:r>
                        <a:rPr lang="pt-BR" sz="2400" dirty="0" smtClean="0"/>
                        <a:t> DOUBLE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93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valor_receita</a:t>
                      </a:r>
                      <a:r>
                        <a:rPr lang="pt-BR" sz="2400" dirty="0" smtClean="0"/>
                        <a:t> DOUBLE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279785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41933"/>
              </p:ext>
            </p:extLst>
          </p:nvPr>
        </p:nvGraphicFramePr>
        <p:xfrm>
          <a:off x="557981" y="2825023"/>
          <a:ext cx="426474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4742">
                  <a:extLst>
                    <a:ext uri="{9D8B030D-6E8A-4147-A177-3AD203B41FA5}">
                      <a16:colId xmlns:a16="http://schemas.microsoft.com/office/drawing/2014/main" val="139416117"/>
                    </a:ext>
                  </a:extLst>
                </a:gridCol>
              </a:tblGrid>
              <a:tr h="264519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categoria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93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 smtClean="0"/>
                        <a:t>codigo</a:t>
                      </a:r>
                      <a:r>
                        <a:rPr lang="pt-BR" sz="2800" dirty="0" smtClean="0"/>
                        <a:t> INTEIRO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80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nome 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5204"/>
                  </a:ext>
                </a:extLst>
              </a:tr>
            </a:tbl>
          </a:graphicData>
        </a:graphic>
      </p:graphicFrame>
      <p:cxnSp>
        <p:nvCxnSpPr>
          <p:cNvPr id="13" name="Conector Angulado 12"/>
          <p:cNvCxnSpPr/>
          <p:nvPr/>
        </p:nvCxnSpPr>
        <p:spPr>
          <a:xfrm>
            <a:off x="4822723" y="3569110"/>
            <a:ext cx="2161548" cy="843214"/>
          </a:xfrm>
          <a:prstGeom prst="bentConnector3">
            <a:avLst/>
          </a:prstGeom>
          <a:ln w="76200">
            <a:solidFill>
              <a:srgbClr val="116F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4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765" y="6212405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MINICURSO_MYSQL\CODIGO\2-CONCEITUAL\2-TABELAS\</a:t>
            </a:r>
            <a:r>
              <a:rPr lang="pt-BR" b="1" dirty="0" smtClean="0"/>
              <a:t>CRIANDO TABELAS.SQL</a:t>
            </a:r>
            <a:endParaRPr lang="pt-BR" b="1" dirty="0"/>
          </a:p>
        </p:txBody>
      </p:sp>
      <p:pic>
        <p:nvPicPr>
          <p:cNvPr id="20" name="Espaço Reservado para Conteúdo 1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765" y="1593624"/>
            <a:ext cx="9248492" cy="45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4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20225"/>
            <a:ext cx="10515600" cy="4387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Inserindo registros na tabela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2800" b="1" dirty="0" smtClean="0"/>
              <a:t>INSERT INTO </a:t>
            </a:r>
            <a:r>
              <a:rPr lang="pt-BR" sz="2800" b="1" dirty="0" err="1" smtClean="0">
                <a:solidFill>
                  <a:srgbClr val="FF0000"/>
                </a:solidFill>
              </a:rPr>
              <a:t>nome_da_tabela</a:t>
            </a:r>
            <a:r>
              <a:rPr lang="pt-BR" sz="2800" b="1" dirty="0" smtClean="0"/>
              <a:t> (</a:t>
            </a:r>
            <a:r>
              <a:rPr lang="pt-BR" sz="2800" b="1" dirty="0" smtClean="0">
                <a:solidFill>
                  <a:srgbClr val="FF0000"/>
                </a:solidFill>
              </a:rPr>
              <a:t>campo1</a:t>
            </a:r>
            <a:r>
              <a:rPr lang="pt-BR" sz="2800" b="1" dirty="0" smtClean="0"/>
              <a:t>, </a:t>
            </a:r>
            <a:r>
              <a:rPr lang="pt-BR" sz="2800" b="1" dirty="0" smtClean="0">
                <a:solidFill>
                  <a:srgbClr val="FF0000"/>
                </a:solidFill>
              </a:rPr>
              <a:t>campo2</a:t>
            </a:r>
            <a:r>
              <a:rPr lang="pt-BR" sz="2800" b="1" dirty="0" smtClean="0"/>
              <a:t>) VALUES (</a:t>
            </a:r>
            <a:r>
              <a:rPr lang="pt-BR" sz="2800" b="1" dirty="0" smtClean="0">
                <a:solidFill>
                  <a:srgbClr val="FF0000"/>
                </a:solidFill>
              </a:rPr>
              <a:t>‘valor 1’, ‘valor 2’</a:t>
            </a:r>
            <a:r>
              <a:rPr lang="pt-BR" sz="2800" b="1" dirty="0" smtClean="0"/>
              <a:t>);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pt-BR" sz="2800" b="1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2800" b="1" dirty="0"/>
              <a:t>INSERT INTO </a:t>
            </a:r>
            <a:r>
              <a:rPr lang="pt-BR" sz="2800" b="1" dirty="0" err="1">
                <a:solidFill>
                  <a:srgbClr val="FF0000"/>
                </a:solidFill>
              </a:rPr>
              <a:t>nome_da_tabela</a:t>
            </a:r>
            <a:r>
              <a:rPr lang="pt-BR" sz="2800" b="1" dirty="0"/>
              <a:t> (</a:t>
            </a:r>
            <a:r>
              <a:rPr lang="pt-BR" sz="2800" b="1" dirty="0">
                <a:solidFill>
                  <a:srgbClr val="FF0000"/>
                </a:solidFill>
              </a:rPr>
              <a:t>campo1</a:t>
            </a:r>
            <a:r>
              <a:rPr lang="pt-BR" sz="2800" b="1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campo2</a:t>
            </a:r>
            <a:r>
              <a:rPr lang="pt-BR" sz="2800" b="1" dirty="0"/>
              <a:t>) VALUES (</a:t>
            </a:r>
            <a:r>
              <a:rPr lang="pt-BR" sz="2800" b="1" dirty="0">
                <a:solidFill>
                  <a:srgbClr val="FF0000"/>
                </a:solidFill>
              </a:rPr>
              <a:t>‘valor </a:t>
            </a:r>
            <a:r>
              <a:rPr lang="pt-BR" sz="2800" b="1" dirty="0" smtClean="0">
                <a:solidFill>
                  <a:srgbClr val="FF0000"/>
                </a:solidFill>
              </a:rPr>
              <a:t>3’, </a:t>
            </a:r>
            <a:r>
              <a:rPr lang="pt-BR" sz="2800" b="1" dirty="0">
                <a:solidFill>
                  <a:srgbClr val="FF0000"/>
                </a:solidFill>
              </a:rPr>
              <a:t>‘valor </a:t>
            </a:r>
            <a:r>
              <a:rPr lang="pt-BR" sz="2800" b="1" dirty="0" smtClean="0">
                <a:solidFill>
                  <a:srgbClr val="FF0000"/>
                </a:solidFill>
              </a:rPr>
              <a:t>4’</a:t>
            </a:r>
            <a:r>
              <a:rPr lang="pt-BR" sz="2800" b="1" dirty="0" smtClean="0"/>
              <a:t>);</a:t>
            </a:r>
            <a:endParaRPr lang="pt-BR" sz="2800" b="1" dirty="0"/>
          </a:p>
          <a:p>
            <a:pPr marL="457200" lvl="1" indent="0">
              <a:lnSpc>
                <a:spcPct val="100000"/>
              </a:lnSpc>
              <a:buNone/>
            </a:pPr>
            <a:endParaRPr lang="pt-BR" sz="2800" b="1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INSERT – Cadastrando registros na tabela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0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2534856"/>
            <a:ext cx="11620500" cy="284797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765" y="6053459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MINICURSO_MYSQL\CODIGO\2-CONCEITUAL\3-INSERT\</a:t>
            </a:r>
            <a:r>
              <a:rPr lang="pt-BR" b="1" dirty="0" smtClean="0"/>
              <a:t>INSERINDO REGISTROS NA TABELAS.SQL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01106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26141"/>
            <a:ext cx="10886768" cy="46811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Listar todos os campos e registros da tabela: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/>
              <a:t>	</a:t>
            </a:r>
            <a:r>
              <a:rPr lang="pt-BR" b="1" dirty="0" smtClean="0"/>
              <a:t>SELECT * FROM </a:t>
            </a:r>
            <a:r>
              <a:rPr lang="pt-BR" b="1" dirty="0" err="1" smtClean="0">
                <a:solidFill>
                  <a:srgbClr val="FF0000"/>
                </a:solidFill>
              </a:rPr>
              <a:t>nome_da_tabela</a:t>
            </a:r>
            <a:r>
              <a:rPr lang="pt-BR" b="1" dirty="0" smtClean="0"/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Listar um campo da especifico da tabela: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/>
              <a:t>	</a:t>
            </a:r>
            <a:r>
              <a:rPr lang="pt-BR" b="1" dirty="0" smtClean="0"/>
              <a:t>SELECT </a:t>
            </a:r>
            <a:r>
              <a:rPr lang="pt-BR" b="1" dirty="0" smtClean="0">
                <a:solidFill>
                  <a:srgbClr val="FF0000"/>
                </a:solidFill>
              </a:rPr>
              <a:t>campo</a:t>
            </a:r>
            <a:r>
              <a:rPr lang="pt-BR" b="1" dirty="0" smtClean="0"/>
              <a:t> FROM </a:t>
            </a:r>
            <a:r>
              <a:rPr lang="pt-BR" b="1" dirty="0" err="1" smtClean="0">
                <a:solidFill>
                  <a:srgbClr val="FF0000"/>
                </a:solidFill>
              </a:rPr>
              <a:t>nome_da_tabela</a:t>
            </a:r>
            <a:r>
              <a:rPr lang="pt-BR" b="1" dirty="0" smtClean="0"/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Lista todos os campos de um registro especifico: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/>
              <a:t>	</a:t>
            </a:r>
            <a:r>
              <a:rPr lang="pt-BR" sz="2400" b="1" dirty="0" smtClean="0"/>
              <a:t>SELECT * FROM </a:t>
            </a:r>
            <a:r>
              <a:rPr lang="pt-BR" sz="2400" b="1" dirty="0" err="1" smtClean="0">
                <a:solidFill>
                  <a:srgbClr val="FF0000"/>
                </a:solidFill>
              </a:rPr>
              <a:t>nome_da_tabela</a:t>
            </a:r>
            <a:r>
              <a:rPr lang="pt-BR" sz="2400" b="1" dirty="0" smtClean="0"/>
              <a:t> WHERE </a:t>
            </a:r>
            <a:r>
              <a:rPr lang="pt-BR" sz="2400" b="1" dirty="0" smtClean="0">
                <a:solidFill>
                  <a:srgbClr val="FF0000"/>
                </a:solidFill>
              </a:rPr>
              <a:t>campo</a:t>
            </a:r>
            <a:r>
              <a:rPr lang="pt-BR" sz="2400" b="1" dirty="0" smtClean="0"/>
              <a:t>=‘valor’;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Lista um campo especifico da tabela com outro nome: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t-BR" b="1" dirty="0" smtClean="0"/>
              <a:t>SELECT </a:t>
            </a:r>
            <a:r>
              <a:rPr lang="pt-BR" b="1" dirty="0" smtClean="0">
                <a:solidFill>
                  <a:srgbClr val="FF0000"/>
                </a:solidFill>
              </a:rPr>
              <a:t>campo</a:t>
            </a:r>
            <a:r>
              <a:rPr lang="pt-BR" b="1" dirty="0" smtClean="0"/>
              <a:t> AS </a:t>
            </a:r>
            <a:r>
              <a:rPr lang="pt-BR" b="1" dirty="0" err="1" smtClean="0">
                <a:solidFill>
                  <a:srgbClr val="FF0000"/>
                </a:solidFill>
              </a:rPr>
              <a:t>campo_edit</a:t>
            </a:r>
            <a:r>
              <a:rPr lang="pt-BR" b="1" dirty="0" smtClean="0"/>
              <a:t> FROM </a:t>
            </a:r>
            <a:r>
              <a:rPr lang="pt-BR" b="1" dirty="0" err="1" smtClean="0">
                <a:solidFill>
                  <a:srgbClr val="FF0000"/>
                </a:solidFill>
              </a:rPr>
              <a:t>nome_da_tabela</a:t>
            </a:r>
            <a:r>
              <a:rPr lang="pt-BR" b="1" dirty="0" smtClean="0"/>
              <a:t>;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SELECT – consultas na tabela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16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3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26141"/>
            <a:ext cx="10515600" cy="46811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Listar campos em ordem decrescente: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/>
              <a:t>	</a:t>
            </a:r>
            <a:r>
              <a:rPr lang="pt-BR" sz="2400" b="1" dirty="0" smtClean="0"/>
              <a:t>SELECT * FROM </a:t>
            </a:r>
            <a:r>
              <a:rPr lang="pt-BR" sz="2400" b="1" dirty="0" err="1" smtClean="0">
                <a:solidFill>
                  <a:srgbClr val="FF0000"/>
                </a:solidFill>
              </a:rPr>
              <a:t>nome_da_tabela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 smtClean="0"/>
              <a:t>ORDER BY campo DESC;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/>
              <a:t>Listar campos em ordem </a:t>
            </a:r>
            <a:r>
              <a:rPr lang="pt-BR" dirty="0" smtClean="0"/>
              <a:t>crescente: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/>
              <a:t>	</a:t>
            </a:r>
            <a:r>
              <a:rPr lang="pt-BR" sz="2400" b="1" dirty="0"/>
              <a:t>SELECT * FROM </a:t>
            </a:r>
            <a:r>
              <a:rPr lang="pt-BR" sz="2400" b="1" dirty="0" err="1">
                <a:solidFill>
                  <a:srgbClr val="FF0000"/>
                </a:solidFill>
              </a:rPr>
              <a:t>nome_da_tabela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ORDER BY campo </a:t>
            </a:r>
            <a:r>
              <a:rPr lang="pt-BR" sz="2400" b="1" dirty="0" smtClean="0"/>
              <a:t>ASC;</a:t>
            </a:r>
            <a:endParaRPr lang="pt-BR" sz="2400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Listar registros que mais se repetem: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/>
              <a:t>	</a:t>
            </a:r>
            <a:r>
              <a:rPr lang="pt-BR" b="1" dirty="0" smtClean="0"/>
              <a:t>SELECT DISCINCT (</a:t>
            </a:r>
            <a:r>
              <a:rPr lang="pt-BR" b="1" dirty="0" smtClean="0">
                <a:solidFill>
                  <a:srgbClr val="FF0000"/>
                </a:solidFill>
              </a:rPr>
              <a:t>campo</a:t>
            </a:r>
            <a:r>
              <a:rPr lang="pt-BR" b="1" dirty="0" smtClean="0"/>
              <a:t>) FROM </a:t>
            </a:r>
            <a:r>
              <a:rPr lang="pt-BR" b="1" dirty="0" err="1" smtClean="0">
                <a:solidFill>
                  <a:srgbClr val="FF0000"/>
                </a:solidFill>
              </a:rPr>
              <a:t>nome_da_tabela</a:t>
            </a:r>
            <a:r>
              <a:rPr lang="pt-BR" b="1" dirty="0" smtClean="0"/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Listar resultados da tabela com partes de texto: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t-BR" b="1" dirty="0" smtClean="0"/>
              <a:t>SELECT </a:t>
            </a:r>
            <a:r>
              <a:rPr lang="pt-BR" b="1" dirty="0" smtClean="0">
                <a:solidFill>
                  <a:srgbClr val="FF0000"/>
                </a:solidFill>
              </a:rPr>
              <a:t>* </a:t>
            </a:r>
            <a:r>
              <a:rPr lang="pt-BR" b="1" dirty="0" smtClean="0"/>
              <a:t>FROM </a:t>
            </a:r>
            <a:r>
              <a:rPr lang="pt-BR" b="1" dirty="0" err="1" smtClean="0">
                <a:solidFill>
                  <a:srgbClr val="FF0000"/>
                </a:solidFill>
              </a:rPr>
              <a:t>nome_da_tabela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/>
              <a:t>WHERE </a:t>
            </a:r>
            <a:r>
              <a:rPr lang="pt-BR" b="1" dirty="0" smtClean="0">
                <a:solidFill>
                  <a:srgbClr val="FF0000"/>
                </a:solidFill>
              </a:rPr>
              <a:t>campo</a:t>
            </a:r>
            <a:r>
              <a:rPr lang="pt-BR" b="1" dirty="0" smtClean="0"/>
              <a:t> LIKE ‘</a:t>
            </a:r>
            <a:r>
              <a:rPr lang="pt-BR" b="1" dirty="0" smtClean="0">
                <a:solidFill>
                  <a:srgbClr val="FF0000"/>
                </a:solidFill>
              </a:rPr>
              <a:t>%texto%</a:t>
            </a:r>
            <a:r>
              <a:rPr lang="pt-BR" b="1" dirty="0" smtClean="0"/>
              <a:t>’;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SELECT - </a:t>
            </a:r>
            <a:r>
              <a:rPr lang="pt-BR" b="1" dirty="0">
                <a:solidFill>
                  <a:schemeClr val="bg1"/>
                </a:solidFill>
              </a:rPr>
              <a:t>consultas na tabela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17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26141"/>
            <a:ext cx="10515600" cy="46811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Exibir soma de valores registrados </a:t>
            </a:r>
            <a:r>
              <a:rPr lang="pt-BR" dirty="0"/>
              <a:t> na tabela</a:t>
            </a:r>
            <a:r>
              <a:rPr lang="pt-BR" dirty="0" smtClean="0"/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 smtClean="0"/>
              <a:t>	</a:t>
            </a:r>
            <a:r>
              <a:rPr lang="pt-BR" sz="2400" b="1" dirty="0" smtClean="0"/>
              <a:t>SELECT SUM (campo) FROM </a:t>
            </a:r>
            <a:r>
              <a:rPr lang="pt-BR" sz="2400" b="1" dirty="0" err="1" smtClean="0">
                <a:solidFill>
                  <a:srgbClr val="FF0000"/>
                </a:solidFill>
              </a:rPr>
              <a:t>nome_da_tabela</a:t>
            </a:r>
            <a:r>
              <a:rPr lang="pt-BR" sz="2400" b="1" dirty="0" smtClean="0"/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/>
              <a:t>Exibir </a:t>
            </a:r>
            <a:r>
              <a:rPr lang="pt-BR" dirty="0" smtClean="0"/>
              <a:t>média </a:t>
            </a:r>
            <a:r>
              <a:rPr lang="pt-BR" dirty="0"/>
              <a:t>de valores </a:t>
            </a:r>
            <a:r>
              <a:rPr lang="pt-BR" dirty="0" smtClean="0"/>
              <a:t>registrados </a:t>
            </a:r>
            <a:r>
              <a:rPr lang="pt-BR" dirty="0"/>
              <a:t> na tabela</a:t>
            </a:r>
            <a:r>
              <a:rPr lang="pt-BR" dirty="0" smtClean="0"/>
              <a:t>: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/>
              <a:t>	</a:t>
            </a:r>
            <a:r>
              <a:rPr lang="pt-BR" sz="2400" b="1" dirty="0"/>
              <a:t>SELECT </a:t>
            </a:r>
            <a:r>
              <a:rPr lang="pt-BR" sz="2400" b="1" dirty="0" smtClean="0"/>
              <a:t>AVG </a:t>
            </a:r>
            <a:r>
              <a:rPr lang="pt-BR" sz="2400" b="1" dirty="0"/>
              <a:t>(campo) FROM </a:t>
            </a:r>
            <a:r>
              <a:rPr lang="pt-BR" sz="2400" b="1" dirty="0" err="1">
                <a:solidFill>
                  <a:srgbClr val="FF0000"/>
                </a:solidFill>
              </a:rPr>
              <a:t>nome_da_tabela</a:t>
            </a:r>
            <a:r>
              <a:rPr lang="pt-BR" sz="2400" b="1" dirty="0"/>
              <a:t>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/>
              <a:t>Exibir </a:t>
            </a:r>
            <a:r>
              <a:rPr lang="pt-BR" dirty="0" smtClean="0"/>
              <a:t>quantidade </a:t>
            </a:r>
            <a:r>
              <a:rPr lang="pt-BR" dirty="0"/>
              <a:t>de valores </a:t>
            </a:r>
            <a:r>
              <a:rPr lang="pt-BR" dirty="0" smtClean="0"/>
              <a:t>registrados na tabela: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pt-BR" dirty="0"/>
              <a:t>	</a:t>
            </a:r>
            <a:r>
              <a:rPr lang="pt-BR" b="1" dirty="0"/>
              <a:t>SELECT </a:t>
            </a:r>
            <a:r>
              <a:rPr lang="pt-BR" b="1" dirty="0" smtClean="0"/>
              <a:t>COUNT </a:t>
            </a:r>
            <a:r>
              <a:rPr lang="pt-BR" b="1" dirty="0"/>
              <a:t>(campo) FROM </a:t>
            </a:r>
            <a:r>
              <a:rPr lang="pt-BR" b="1" dirty="0" err="1">
                <a:solidFill>
                  <a:srgbClr val="FF0000"/>
                </a:solidFill>
              </a:rPr>
              <a:t>nome_da_tabela</a:t>
            </a:r>
            <a:r>
              <a:rPr lang="pt-BR" b="1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pt-BR" b="1" dirty="0"/>
          </a:p>
          <a:p>
            <a:pPr marL="0" indent="0" algn="r">
              <a:lnSpc>
                <a:spcPct val="100000"/>
              </a:lnSpc>
              <a:buNone/>
            </a:pPr>
            <a:r>
              <a:rPr lang="pt-BR" b="1" dirty="0" smtClean="0"/>
              <a:t>... AINDA TERÁ MAIS ADIANTE.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SELECT - </a:t>
            </a:r>
            <a:r>
              <a:rPr lang="pt-BR" b="1" dirty="0">
                <a:solidFill>
                  <a:schemeClr val="bg1"/>
                </a:solidFill>
              </a:rPr>
              <a:t>consultas na tabela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Banco de dados;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Tabelas;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Tipos de dados e restrições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err="1" smtClean="0"/>
              <a:t>Insert</a:t>
            </a:r>
            <a:r>
              <a:rPr lang="pt-BR" dirty="0" smtClean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err="1" smtClean="0"/>
              <a:t>Select</a:t>
            </a:r>
            <a:r>
              <a:rPr lang="pt-BR" dirty="0" smtClean="0"/>
              <a:t>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Update;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Delete;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smtClean="0"/>
              <a:t>Chave estrangeira;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 err="1" smtClean="0"/>
              <a:t>Join</a:t>
            </a:r>
            <a:r>
              <a:rPr lang="pt-BR" dirty="0" smtClean="0"/>
              <a:t>;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Sumário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2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746648"/>
            <a:ext cx="7077075" cy="40005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664765" y="61124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MINICURSO_MYSQL\CODIGO\2-CONCEITUAL\4-SELECT\</a:t>
            </a:r>
            <a:r>
              <a:rPr lang="pt-BR" b="1" dirty="0" smtClean="0"/>
              <a:t>SELECT NOS REGISTROS NA TABELAS.SQL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822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446111"/>
            <a:ext cx="11107636" cy="4695836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20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765" y="61124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MINICURSO_MYSQL\CODIGO\2-CONCEITUAL\4-SELECT\</a:t>
            </a:r>
            <a:r>
              <a:rPr lang="pt-BR" b="1" dirty="0" smtClean="0"/>
              <a:t>SELECT NOS REGISTROS NA TABELAS.SQL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1947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26141"/>
            <a:ext cx="10515600" cy="46811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Alterar registros da tabela: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UPDATE </a:t>
            </a:r>
            <a:r>
              <a:rPr lang="pt-BR" b="1" dirty="0" err="1" smtClean="0">
                <a:solidFill>
                  <a:srgbClr val="FF0000"/>
                </a:solidFill>
              </a:rPr>
              <a:t>nome_da_tabela</a:t>
            </a:r>
            <a:r>
              <a:rPr lang="pt-BR" b="1" dirty="0" smtClean="0"/>
              <a:t> SET </a:t>
            </a:r>
            <a:r>
              <a:rPr lang="pt-BR" b="1" dirty="0" smtClean="0">
                <a:solidFill>
                  <a:srgbClr val="FF0000"/>
                </a:solidFill>
              </a:rPr>
              <a:t>campo1</a:t>
            </a:r>
            <a:r>
              <a:rPr lang="pt-BR" b="1" dirty="0" smtClean="0"/>
              <a:t> = ‘</a:t>
            </a:r>
            <a:r>
              <a:rPr lang="pt-BR" b="1" dirty="0" smtClean="0">
                <a:solidFill>
                  <a:srgbClr val="FF0000"/>
                </a:solidFill>
              </a:rPr>
              <a:t>valor1</a:t>
            </a:r>
            <a:r>
              <a:rPr lang="pt-BR" b="1" dirty="0" smtClean="0"/>
              <a:t>’, </a:t>
            </a:r>
            <a:r>
              <a:rPr lang="pt-BR" b="1" dirty="0" smtClean="0">
                <a:solidFill>
                  <a:srgbClr val="FF0000"/>
                </a:solidFill>
              </a:rPr>
              <a:t>campo2</a:t>
            </a:r>
            <a:r>
              <a:rPr lang="pt-BR" b="1" dirty="0" smtClean="0"/>
              <a:t>  = ‘</a:t>
            </a:r>
            <a:r>
              <a:rPr lang="pt-BR" b="1" dirty="0" smtClean="0">
                <a:solidFill>
                  <a:srgbClr val="FF0000"/>
                </a:solidFill>
              </a:rPr>
              <a:t>valor2</a:t>
            </a:r>
            <a:r>
              <a:rPr lang="pt-BR" b="1" dirty="0" smtClean="0"/>
              <a:t>’</a:t>
            </a:r>
            <a:endParaRPr lang="pt-BR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Alterar dado de linha especifica;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UPDATE </a:t>
            </a:r>
            <a:r>
              <a:rPr lang="pt-BR" b="1" dirty="0" err="1" smtClean="0">
                <a:solidFill>
                  <a:srgbClr val="FF0000"/>
                </a:solidFill>
              </a:rPr>
              <a:t>nome_da_tabela</a:t>
            </a:r>
            <a:r>
              <a:rPr lang="pt-BR" b="1" dirty="0" smtClean="0"/>
              <a:t> SET </a:t>
            </a:r>
            <a:r>
              <a:rPr lang="pt-BR" b="1" dirty="0" smtClean="0">
                <a:solidFill>
                  <a:srgbClr val="FF0000"/>
                </a:solidFill>
              </a:rPr>
              <a:t>campo</a:t>
            </a:r>
            <a:r>
              <a:rPr lang="pt-BR" b="1" dirty="0" smtClean="0"/>
              <a:t>=‘</a:t>
            </a:r>
            <a:r>
              <a:rPr lang="pt-BR" b="1" dirty="0" smtClean="0">
                <a:solidFill>
                  <a:srgbClr val="FF0000"/>
                </a:solidFill>
              </a:rPr>
              <a:t>valor</a:t>
            </a:r>
            <a:r>
              <a:rPr lang="pt-BR" b="1" dirty="0" smtClean="0"/>
              <a:t>’ WHERE </a:t>
            </a:r>
            <a:r>
              <a:rPr lang="pt-BR" b="1" dirty="0" err="1" smtClean="0">
                <a:solidFill>
                  <a:srgbClr val="FF0000"/>
                </a:solidFill>
              </a:rPr>
              <a:t>campo_id</a:t>
            </a:r>
            <a:r>
              <a:rPr lang="pt-BR" b="1" dirty="0" smtClean="0"/>
              <a:t>=‘</a:t>
            </a:r>
            <a:r>
              <a:rPr lang="pt-BR" b="1" dirty="0" err="1" smtClean="0">
                <a:solidFill>
                  <a:srgbClr val="FF0000"/>
                </a:solidFill>
              </a:rPr>
              <a:t>valor_do_indentificado</a:t>
            </a:r>
            <a:r>
              <a:rPr lang="pt-BR" b="1" dirty="0" smtClean="0"/>
              <a:t>’;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UPDATE – Alterando registros da tabela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2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765" y="61124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MINICURSO_MYSQL\CODIGO\2-CONCEITUAL\5-UPDATE\</a:t>
            </a:r>
            <a:r>
              <a:rPr lang="pt-BR" b="1" dirty="0" smtClean="0"/>
              <a:t>UPDATE NOS REGISTROS DA TABELAS.SQL</a:t>
            </a:r>
            <a:endParaRPr lang="pt-BR" b="1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" y="2943299"/>
            <a:ext cx="114395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926141"/>
            <a:ext cx="10515600" cy="46811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Deletando registros da tabela: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	</a:t>
            </a:r>
            <a:r>
              <a:rPr lang="pt-BR" b="1" dirty="0" smtClean="0"/>
              <a:t>DELETE FROM </a:t>
            </a:r>
            <a:r>
              <a:rPr lang="pt-BR" b="1" dirty="0" err="1" smtClean="0">
                <a:solidFill>
                  <a:srgbClr val="FF0000"/>
                </a:solidFill>
              </a:rPr>
              <a:t>nome_da_tabela</a:t>
            </a:r>
            <a:r>
              <a:rPr lang="pt-BR" b="1" dirty="0" smtClean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/>
              <a:t>	</a:t>
            </a:r>
            <a:r>
              <a:rPr lang="pt-BR" b="1" dirty="0" smtClean="0"/>
              <a:t>TRUNCATE TABLE </a:t>
            </a:r>
            <a:r>
              <a:rPr lang="pt-BR" b="1" dirty="0" err="1" smtClean="0">
                <a:solidFill>
                  <a:srgbClr val="FF0000"/>
                </a:solidFill>
              </a:rPr>
              <a:t>nome_da_tabela</a:t>
            </a:r>
            <a:r>
              <a:rPr lang="pt-BR" b="1" dirty="0" smtClean="0"/>
              <a:t>;</a:t>
            </a:r>
            <a:endParaRPr lang="pt-BR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Deletando registro especifico da tabela:</a:t>
            </a:r>
            <a:endParaRPr lang="pt-B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2800" b="1" dirty="0" smtClean="0"/>
              <a:t>DELETE FROM </a:t>
            </a:r>
            <a:r>
              <a:rPr lang="pt-BR" sz="2800" b="1" dirty="0" err="1" smtClean="0">
                <a:solidFill>
                  <a:srgbClr val="FF0000"/>
                </a:solidFill>
              </a:rPr>
              <a:t>nome_da_tabela</a:t>
            </a:r>
            <a:r>
              <a:rPr lang="pt-BR" sz="2800" b="1" dirty="0" smtClean="0"/>
              <a:t> WHERE </a:t>
            </a:r>
            <a:r>
              <a:rPr lang="pt-BR" sz="2800" b="1" dirty="0" err="1" smtClean="0">
                <a:solidFill>
                  <a:srgbClr val="FF0000"/>
                </a:solidFill>
              </a:rPr>
              <a:t>campo_id</a:t>
            </a:r>
            <a:r>
              <a:rPr lang="pt-BR" sz="2800" b="1" dirty="0" smtClean="0"/>
              <a:t>= ‘</a:t>
            </a:r>
            <a:r>
              <a:rPr lang="pt-BR" sz="2800" b="1" dirty="0" err="1">
                <a:solidFill>
                  <a:srgbClr val="FF0000"/>
                </a:solidFill>
              </a:rPr>
              <a:t>valor_do_indentificado</a:t>
            </a:r>
            <a:r>
              <a:rPr lang="pt-BR" sz="2800" b="1" dirty="0"/>
              <a:t>’;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DELETE – Removendo registros da tabela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765" y="61124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MINICURSO_MYSQL\CODIGO\2-CONCEITUAL\5-DELETE\</a:t>
            </a:r>
            <a:r>
              <a:rPr lang="pt-BR" b="1" dirty="0" smtClean="0"/>
              <a:t>DELETE NOS REGISTROS DA TABELAS.SQL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3" y="2220225"/>
            <a:ext cx="10868913" cy="30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765" y="61124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MINICURSO_MYSQL\CODIGO\2-CONCEITUAL\5-DELETE\</a:t>
            </a:r>
            <a:r>
              <a:rPr lang="pt-BR" b="1" dirty="0" smtClean="0"/>
              <a:t>DELETE NOS REGISTROS DA TABELAS.SQL</a:t>
            </a: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60" y="2110275"/>
            <a:ext cx="11428640" cy="328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4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26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765" y="61124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MINICURSO_MYSQL\CODIGO\2-CONCEITUAL\5-DELETE\</a:t>
            </a:r>
            <a:r>
              <a:rPr lang="pt-BR" b="1" dirty="0" smtClean="0"/>
              <a:t>DELETE NOS REGISTROS DA TABELAS.SQL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5" y="2220225"/>
            <a:ext cx="10626849" cy="25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8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20225"/>
            <a:ext cx="10515600" cy="43870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3200" dirty="0" smtClean="0"/>
              <a:t>A </a:t>
            </a:r>
            <a:r>
              <a:rPr lang="pt-BR" sz="3200" dirty="0"/>
              <a:t>chave estrangeira, ou </a:t>
            </a:r>
            <a:r>
              <a:rPr lang="pt-BR" sz="3200" i="1" dirty="0" err="1"/>
              <a:t>foreign</a:t>
            </a:r>
            <a:r>
              <a:rPr lang="pt-BR" sz="3200" i="1" dirty="0"/>
              <a:t> </a:t>
            </a:r>
            <a:r>
              <a:rPr lang="pt-BR" sz="3200" i="1" dirty="0" err="1"/>
              <a:t>key</a:t>
            </a:r>
            <a:r>
              <a:rPr lang="pt-BR" sz="3200" dirty="0"/>
              <a:t>, é um conceito ligeiramente diferente. Ela não diz respeito, especificamente, a uma tabela, mas sim a um relacionamento entre tabelas. De forma sucinta, </a:t>
            </a:r>
            <a:r>
              <a:rPr lang="pt-BR" sz="3200" dirty="0">
                <a:solidFill>
                  <a:srgbClr val="FF0000"/>
                </a:solidFill>
              </a:rPr>
              <a:t>a chave estrangeira é uma referência, em uma tabela, a uma chave primária de outra tabela</a:t>
            </a:r>
            <a:r>
              <a:rPr lang="pt-BR" sz="3200" dirty="0"/>
              <a:t>.</a:t>
            </a:r>
            <a:endParaRPr lang="pt-BR" sz="3200" b="1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Chave estrangeira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27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4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Crie duas tabelas, com os tipos de dados e restrições correspondente. 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6984271" y="2775770"/>
          <a:ext cx="4264742" cy="3668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4742">
                  <a:extLst>
                    <a:ext uri="{9D8B030D-6E8A-4147-A177-3AD203B41FA5}">
                      <a16:colId xmlns:a16="http://schemas.microsoft.com/office/drawing/2014/main" val="139416117"/>
                    </a:ext>
                  </a:extLst>
                </a:gridCol>
              </a:tblGrid>
              <a:tr h="468077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produtos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93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codigo</a:t>
                      </a:r>
                      <a:r>
                        <a:rPr lang="pt-BR" sz="2400" dirty="0" smtClean="0"/>
                        <a:t> INTEIRO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80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nome 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5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aseline="0" dirty="0" err="1" smtClean="0"/>
                        <a:t>codigo</a:t>
                      </a:r>
                      <a:r>
                        <a:rPr lang="pt-BR" sz="2400" baseline="0" dirty="0" smtClean="0"/>
                        <a:t> da categoria INTEIRO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59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/>
                        <a:t>quantidade INTEIRO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7129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valor_custo</a:t>
                      </a:r>
                      <a:r>
                        <a:rPr lang="pt-BR" sz="2400" dirty="0" smtClean="0"/>
                        <a:t> DOUBLE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50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valor_venda</a:t>
                      </a:r>
                      <a:r>
                        <a:rPr lang="pt-BR" sz="2400" dirty="0" smtClean="0"/>
                        <a:t> DOUBLE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93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dirty="0" err="1" smtClean="0"/>
                        <a:t>valor_receita</a:t>
                      </a:r>
                      <a:r>
                        <a:rPr lang="pt-BR" sz="2400" dirty="0" smtClean="0"/>
                        <a:t> DOUBLE</a:t>
                      </a:r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279785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/>
        </p:nvGraphicFramePr>
        <p:xfrm>
          <a:off x="557981" y="2825023"/>
          <a:ext cx="426474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4742">
                  <a:extLst>
                    <a:ext uri="{9D8B030D-6E8A-4147-A177-3AD203B41FA5}">
                      <a16:colId xmlns:a16="http://schemas.microsoft.com/office/drawing/2014/main" val="139416117"/>
                    </a:ext>
                  </a:extLst>
                </a:gridCol>
              </a:tblGrid>
              <a:tr h="264519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categoria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93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err="1" smtClean="0"/>
                        <a:t>codigo</a:t>
                      </a:r>
                      <a:r>
                        <a:rPr lang="pt-BR" sz="2800" dirty="0" smtClean="0"/>
                        <a:t> INTEIRO</a:t>
                      </a:r>
                      <a:endParaRPr lang="pt-B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802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 smtClean="0"/>
                        <a:t>nome VARCHAR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265204"/>
                  </a:ext>
                </a:extLst>
              </a:tr>
            </a:tbl>
          </a:graphicData>
        </a:graphic>
      </p:graphicFrame>
      <p:cxnSp>
        <p:nvCxnSpPr>
          <p:cNvPr id="13" name="Conector Angulado 12"/>
          <p:cNvCxnSpPr/>
          <p:nvPr/>
        </p:nvCxnSpPr>
        <p:spPr>
          <a:xfrm>
            <a:off x="4822723" y="3569110"/>
            <a:ext cx="2161548" cy="843214"/>
          </a:xfrm>
          <a:prstGeom prst="bentConnector3">
            <a:avLst/>
          </a:prstGeom>
          <a:ln w="76200">
            <a:solidFill>
              <a:srgbClr val="116F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/>
              <a:t>Segundo </a:t>
            </a:r>
            <a:r>
              <a:rPr lang="pt-BR" dirty="0" err="1" smtClean="0"/>
              <a:t>Korth</a:t>
            </a:r>
            <a:r>
              <a:rPr lang="pt-BR" dirty="0" smtClean="0"/>
              <a:t>, </a:t>
            </a:r>
            <a:r>
              <a:rPr lang="pt-BR" dirty="0"/>
              <a:t>um banco de dados “</a:t>
            </a:r>
            <a:r>
              <a:rPr lang="pt-BR" dirty="0">
                <a:solidFill>
                  <a:srgbClr val="FF0000"/>
                </a:solidFill>
              </a:rPr>
              <a:t>é uma coleção de dados inter-relacionados, representando informações sobre um domínio específico</a:t>
            </a:r>
            <a:r>
              <a:rPr lang="pt-BR" dirty="0" smtClean="0"/>
              <a:t>”.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/>
              <a:t>Podemos exemplificar </a:t>
            </a:r>
            <a:r>
              <a:rPr lang="pt-BR" dirty="0" smtClean="0"/>
              <a:t>como: 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lista telefônica; catálogo </a:t>
            </a:r>
            <a:r>
              <a:rPr lang="pt-BR" dirty="0"/>
              <a:t>de CDs ou </a:t>
            </a:r>
            <a:r>
              <a:rPr lang="pt-BR" dirty="0" smtClean="0"/>
              <a:t>sistema </a:t>
            </a:r>
            <a:r>
              <a:rPr lang="pt-BR" dirty="0"/>
              <a:t>de controle de </a:t>
            </a:r>
            <a:r>
              <a:rPr lang="pt-BR" dirty="0" smtClean="0"/>
              <a:t>vendas </a:t>
            </a:r>
            <a:r>
              <a:rPr lang="pt-BR" dirty="0"/>
              <a:t>de uma empresa.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dirty="0"/>
              <a:t>Exemplos de </a:t>
            </a:r>
            <a:r>
              <a:rPr lang="pt-BR" dirty="0" err="1"/>
              <a:t>SGBDs</a:t>
            </a:r>
            <a:r>
              <a:rPr lang="pt-BR" dirty="0"/>
              <a:t> são: </a:t>
            </a:r>
            <a:endParaRPr lang="pt-BR" dirty="0" smtClean="0"/>
          </a:p>
          <a:p>
            <a:pPr>
              <a:lnSpc>
                <a:spcPct val="100000"/>
              </a:lnSpc>
            </a:pPr>
            <a:r>
              <a:rPr lang="pt-BR" dirty="0" smtClean="0"/>
              <a:t>Oracle</a:t>
            </a:r>
            <a:r>
              <a:rPr lang="pt-BR" dirty="0"/>
              <a:t>, SQL </a:t>
            </a:r>
            <a:r>
              <a:rPr lang="pt-BR" dirty="0" smtClean="0"/>
              <a:t>Server, DB2, </a:t>
            </a:r>
            <a:r>
              <a:rPr lang="pt-BR" dirty="0" err="1" smtClean="0"/>
              <a:t>PostgreSQL</a:t>
            </a:r>
            <a:r>
              <a:rPr lang="pt-BR" dirty="0" smtClean="0"/>
              <a:t>, MySQL</a:t>
            </a:r>
            <a:r>
              <a:rPr lang="pt-BR" dirty="0"/>
              <a:t>, o próprio Access ou </a:t>
            </a:r>
            <a:r>
              <a:rPr lang="pt-BR" dirty="0" err="1"/>
              <a:t>Paradox</a:t>
            </a:r>
            <a:r>
              <a:rPr lang="pt-BR" dirty="0"/>
              <a:t>, entre </a:t>
            </a:r>
            <a:r>
              <a:rPr lang="pt-BR" dirty="0" smtClean="0"/>
              <a:t>outros.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Banco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8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15" y="1364481"/>
            <a:ext cx="9750232" cy="4781364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29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1430594" y="5356860"/>
            <a:ext cx="9335729" cy="502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664765" y="61124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MINICURSO_MYSQL\CODIGO\2-CONCEITUAL\7-CHAVE-ESTRANGEIRO\</a:t>
            </a:r>
            <a:r>
              <a:rPr lang="pt-BR" b="1" dirty="0" smtClean="0"/>
              <a:t>CHAVE_ESTRANGEIRA_1.SQL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201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6" y="1497980"/>
            <a:ext cx="10862470" cy="4507142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30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765" y="61124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MINICURSO_MYSQL\CODIGO\2-CONCEITUAL\7-CHAVE-ESTRANGEIRO\</a:t>
            </a:r>
            <a:r>
              <a:rPr lang="pt-BR" b="1" dirty="0" smtClean="0"/>
              <a:t>CHAVE_ESTRANGEIRA_2.SQL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675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220225"/>
            <a:ext cx="10515600" cy="438705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dirty="0"/>
              <a:t>A cláusula JOIN é usada para combinar dados provenientes de duas ou mais tabelas do banco de dados, baseado em um relacionamento entre colunas destas tabelas</a:t>
            </a:r>
            <a:r>
              <a:rPr lang="pt-BR" dirty="0" smtClean="0"/>
              <a:t>.</a:t>
            </a:r>
            <a:r>
              <a:rPr lang="pt-BR" dirty="0"/>
              <a:t> </a:t>
            </a:r>
            <a:r>
              <a:rPr lang="pt-BR" dirty="0" smtClean="0"/>
              <a:t>Há seis categorias de </a:t>
            </a:r>
            <a:r>
              <a:rPr lang="pt-BR" dirty="0" err="1" smtClean="0"/>
              <a:t>joins</a:t>
            </a:r>
            <a:r>
              <a:rPr lang="pt-BR" dirty="0" smtClean="0"/>
              <a:t>: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>
            <a:normAutofit/>
          </a:bodyPr>
          <a:lstStyle/>
          <a:p>
            <a:r>
              <a:rPr lang="pt-BR" sz="4000" b="1" dirty="0" err="1" smtClean="0">
                <a:solidFill>
                  <a:schemeClr val="bg1"/>
                </a:solidFill>
              </a:rPr>
              <a:t>JOINs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31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pic>
        <p:nvPicPr>
          <p:cNvPr id="3074" name="Picture 2" descr="Various types of joins, for illus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32" y="3678614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6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32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765" y="61124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MINICURSO_MYSQL\CODIGO\2-CONCEITUAL\8-JOINS\</a:t>
            </a:r>
            <a:r>
              <a:rPr lang="pt-BR" b="1" dirty="0" smtClean="0"/>
              <a:t>1_JOINS.SQL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8353" y="1580902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UTILIZANDO INNER JOIN</a:t>
            </a:r>
            <a:endParaRPr lang="pt-BR" sz="2400" b="1" dirty="0"/>
          </a:p>
        </p:txBody>
      </p:sp>
      <p:pic>
        <p:nvPicPr>
          <p:cNvPr id="31746" name="Picture 2" descr="RepresentaÃ§Ã£o do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07" y="3946703"/>
            <a:ext cx="271462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2370421"/>
            <a:ext cx="11830050" cy="97155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3228975" y="421288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Inner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é o método de junção mais conhecido e, como ilustra a </a:t>
            </a:r>
            <a:r>
              <a:rPr lang="pt-BR" b="1" dirty="0" smtClean="0"/>
              <a:t>Figura</a:t>
            </a:r>
            <a:r>
              <a:rPr lang="pt-BR" dirty="0" smtClean="0"/>
              <a:t>, </a:t>
            </a:r>
            <a:r>
              <a:rPr lang="pt-BR" dirty="0"/>
              <a:t>retorna os registros que são comuns às duas tabelas.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6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765" y="61124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MINICURSO_MYSQL\CODIGO\2-CONCEITUAL\8-JOINS\</a:t>
            </a:r>
            <a:r>
              <a:rPr lang="pt-BR" b="1" dirty="0" smtClean="0"/>
              <a:t>1_JOINS.SQL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8353" y="1580902"/>
            <a:ext cx="3703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UTILIZANDO LEFT JOIN</a:t>
            </a:r>
            <a:endParaRPr lang="pt-BR" sz="2400" b="1" dirty="0"/>
          </a:p>
        </p:txBody>
      </p:sp>
      <p:sp>
        <p:nvSpPr>
          <p:cNvPr id="14" name="Retângulo 13"/>
          <p:cNvSpPr/>
          <p:nvPr/>
        </p:nvSpPr>
        <p:spPr>
          <a:xfrm>
            <a:off x="3228974" y="4212882"/>
            <a:ext cx="8240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, cujo </a:t>
            </a:r>
            <a:r>
              <a:rPr lang="pt-BR" dirty="0" err="1"/>
              <a:t>funcinamento</a:t>
            </a:r>
            <a:r>
              <a:rPr lang="pt-BR" dirty="0"/>
              <a:t> é </a:t>
            </a:r>
            <a:r>
              <a:rPr lang="pt-BR" dirty="0" err="1"/>
              <a:t>ilustrao</a:t>
            </a:r>
            <a:r>
              <a:rPr lang="pt-BR" dirty="0"/>
              <a:t> na </a:t>
            </a:r>
            <a:r>
              <a:rPr lang="pt-BR" b="1" dirty="0"/>
              <a:t>Figura </a:t>
            </a:r>
            <a:r>
              <a:rPr lang="pt-BR" dirty="0" smtClean="0"/>
              <a:t>, </a:t>
            </a:r>
            <a:r>
              <a:rPr lang="pt-BR" dirty="0"/>
              <a:t>tem como resultado todos os registros que estão na tabela A (mesmo que não estejam na tabela B) e os registros da tabela B que são comuns à tabela A.</a:t>
            </a:r>
          </a:p>
        </p:txBody>
      </p:sp>
      <p:pic>
        <p:nvPicPr>
          <p:cNvPr id="32770" name="Picture 2" descr="RepresentaÃ§Ã£o do Left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53" y="3908170"/>
            <a:ext cx="25812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53" y="2353251"/>
            <a:ext cx="115347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765" y="61124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MINICURSO_MYSQL\CODIGO\2-CONCEITUAL\8-JOINS\</a:t>
            </a:r>
            <a:r>
              <a:rPr lang="pt-BR" b="1" dirty="0" smtClean="0"/>
              <a:t>1_JOINS.SQL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8353" y="1580902"/>
            <a:ext cx="389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UTILIZANDO RIGHT JOIN</a:t>
            </a:r>
            <a:endParaRPr lang="pt-BR" sz="2400" b="1" dirty="0"/>
          </a:p>
        </p:txBody>
      </p:sp>
      <p:sp>
        <p:nvSpPr>
          <p:cNvPr id="14" name="Retângulo 13"/>
          <p:cNvSpPr/>
          <p:nvPr/>
        </p:nvSpPr>
        <p:spPr>
          <a:xfrm>
            <a:off x="3228974" y="4212882"/>
            <a:ext cx="8240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Usando o </a:t>
            </a:r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, conforme mostra a </a:t>
            </a:r>
            <a:r>
              <a:rPr lang="pt-BR" b="1" dirty="0"/>
              <a:t>Figura </a:t>
            </a:r>
            <a:r>
              <a:rPr lang="pt-BR" dirty="0" smtClean="0"/>
              <a:t>, </a:t>
            </a:r>
            <a:r>
              <a:rPr lang="pt-BR" dirty="0"/>
              <a:t>teremos como resultado todos os registros que estão na tabela B (mesmo que não estejam na tabela A) e os registros da tabela A que são comuns à tabela B.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" y="2285312"/>
            <a:ext cx="11296650" cy="1047750"/>
          </a:xfrm>
          <a:prstGeom prst="rect">
            <a:avLst/>
          </a:prstGeom>
        </p:spPr>
      </p:pic>
      <p:pic>
        <p:nvPicPr>
          <p:cNvPr id="33794" name="Picture 2" descr="RepresentaÃ§Ã£o do Right Jo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" y="3814043"/>
            <a:ext cx="25431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765" y="61124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MINICURSO_MYSQL\CODIGO\2-CONCEITUAL\8-JOINS\</a:t>
            </a:r>
            <a:r>
              <a:rPr lang="pt-BR" b="1" dirty="0" smtClean="0"/>
              <a:t>1_JOINS.SQL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8353" y="1580902"/>
            <a:ext cx="3715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UTILIZANDO FULL JOIN</a:t>
            </a:r>
            <a:endParaRPr lang="pt-BR" sz="2400" b="1" dirty="0"/>
          </a:p>
        </p:txBody>
      </p:sp>
      <p:sp>
        <p:nvSpPr>
          <p:cNvPr id="14" name="Retângulo 13"/>
          <p:cNvSpPr/>
          <p:nvPr/>
        </p:nvSpPr>
        <p:spPr>
          <a:xfrm>
            <a:off x="3374117" y="4715544"/>
            <a:ext cx="8240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(também conhecido por </a:t>
            </a:r>
            <a:r>
              <a:rPr lang="pt-BR" dirty="0" err="1"/>
              <a:t>Full</a:t>
            </a:r>
            <a:r>
              <a:rPr lang="pt-BR" dirty="0"/>
              <a:t> </a:t>
            </a:r>
            <a:r>
              <a:rPr lang="pt-BR" dirty="0" err="1"/>
              <a:t>Outer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 ou </a:t>
            </a:r>
            <a:r>
              <a:rPr lang="pt-BR" dirty="0" err="1"/>
              <a:t>Full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), conforme mostra a </a:t>
            </a:r>
            <a:r>
              <a:rPr lang="pt-BR" b="1" dirty="0"/>
              <a:t>Figura </a:t>
            </a:r>
            <a:r>
              <a:rPr lang="pt-BR" dirty="0" smtClean="0"/>
              <a:t>, </a:t>
            </a:r>
            <a:r>
              <a:rPr lang="pt-BR" dirty="0"/>
              <a:t>tem como resultado todos os registros que estão na tabela A e todos os registros da tabela B.</a:t>
            </a:r>
          </a:p>
        </p:txBody>
      </p:sp>
      <p:pic>
        <p:nvPicPr>
          <p:cNvPr id="36866" name="Picture 2" descr="RepresentaÃ§Ã£o do Out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65" y="4231336"/>
            <a:ext cx="25431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1" y="2098298"/>
            <a:ext cx="11561309" cy="19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9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36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765" y="61124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MINICURSO_MYSQL\CODIGO\2-CONCEITUAL\8-JOINS\</a:t>
            </a:r>
            <a:r>
              <a:rPr lang="pt-BR" b="1" dirty="0" smtClean="0"/>
              <a:t>1_JOINS.SQL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8353" y="1580902"/>
            <a:ext cx="65085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UTILIZANDO LEFT EXCLUDING JOIN</a:t>
            </a:r>
          </a:p>
          <a:p>
            <a:endParaRPr lang="pt-BR" sz="2800" b="1" dirty="0"/>
          </a:p>
        </p:txBody>
      </p:sp>
      <p:sp>
        <p:nvSpPr>
          <p:cNvPr id="14" name="Retângulo 13"/>
          <p:cNvSpPr/>
          <p:nvPr/>
        </p:nvSpPr>
        <p:spPr>
          <a:xfrm>
            <a:off x="3228974" y="4212882"/>
            <a:ext cx="82406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Na </a:t>
            </a:r>
            <a:r>
              <a:rPr lang="pt-BR" b="1" dirty="0" smtClean="0"/>
              <a:t>Figura</a:t>
            </a:r>
            <a:r>
              <a:rPr lang="pt-BR" dirty="0"/>
              <a:t> temos a representação gráfica do </a:t>
            </a:r>
            <a:r>
              <a:rPr lang="pt-BR" dirty="0" err="1"/>
              <a:t>Left</a:t>
            </a:r>
            <a:r>
              <a:rPr lang="pt-BR" dirty="0"/>
              <a:t> </a:t>
            </a:r>
            <a:r>
              <a:rPr lang="pt-BR" dirty="0" err="1"/>
              <a:t>Excluding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, que retorna como resultado todos os registros que estão na tabela A e que não estejam na tabela B.</a:t>
            </a:r>
          </a:p>
        </p:txBody>
      </p:sp>
      <p:pic>
        <p:nvPicPr>
          <p:cNvPr id="33796" name="Picture 4" descr="RepresentaÃ§Ã£o do Left Excluding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" y="3707220"/>
            <a:ext cx="25431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62" y="2259420"/>
            <a:ext cx="11828067" cy="134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2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37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664765" y="6112451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MINICURSO_MYSQL\CODIGO\2-CONCEITUAL\8-JOINS\</a:t>
            </a:r>
            <a:r>
              <a:rPr lang="pt-BR" b="1" dirty="0" smtClean="0"/>
              <a:t>1_JOINS.SQL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8353" y="1580902"/>
            <a:ext cx="5790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UTILIZANDO RIGHT EXCLUDING JOIN</a:t>
            </a:r>
            <a:endParaRPr lang="pt-BR" sz="2400" b="1" dirty="0"/>
          </a:p>
        </p:txBody>
      </p:sp>
      <p:sp>
        <p:nvSpPr>
          <p:cNvPr id="14" name="Retângulo 13"/>
          <p:cNvSpPr/>
          <p:nvPr/>
        </p:nvSpPr>
        <p:spPr>
          <a:xfrm>
            <a:off x="2901156" y="4287620"/>
            <a:ext cx="8240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dirty="0" err="1"/>
              <a:t>Right</a:t>
            </a:r>
            <a:r>
              <a:rPr lang="pt-BR" dirty="0"/>
              <a:t> </a:t>
            </a:r>
            <a:r>
              <a:rPr lang="pt-BR" dirty="0" err="1"/>
              <a:t>Excluding</a:t>
            </a:r>
            <a:r>
              <a:rPr lang="pt-BR" dirty="0"/>
              <a:t> </a:t>
            </a:r>
            <a:r>
              <a:rPr lang="pt-BR" dirty="0" err="1"/>
              <a:t>Join</a:t>
            </a:r>
            <a:r>
              <a:rPr lang="pt-BR" dirty="0"/>
              <a:t>, como ilustra a </a:t>
            </a:r>
            <a:r>
              <a:rPr lang="pt-BR" b="1" dirty="0"/>
              <a:t>Figura </a:t>
            </a:r>
            <a:r>
              <a:rPr lang="pt-BR" dirty="0" smtClean="0"/>
              <a:t>, </a:t>
            </a:r>
            <a:r>
              <a:rPr lang="pt-BR" dirty="0"/>
              <a:t>retorna como resultado todos os registros que estão na tabela B e que não estejam na tabela A.</a:t>
            </a:r>
          </a:p>
        </p:txBody>
      </p:sp>
      <p:pic>
        <p:nvPicPr>
          <p:cNvPr id="35844" name="Picture 4" descr="RepresentaÃ§Ã£o do Right Excluding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81" y="3733876"/>
            <a:ext cx="25431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16" y="2097646"/>
            <a:ext cx="11678728" cy="14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2498474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luxograma: Fita Perfurada 3"/>
          <p:cNvSpPr/>
          <p:nvPr/>
        </p:nvSpPr>
        <p:spPr>
          <a:xfrm rot="16200000">
            <a:off x="-1742689" y="-238516"/>
            <a:ext cx="6858001" cy="7335028"/>
          </a:xfrm>
          <a:prstGeom prst="flowChartPunchedTap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910" y="2816942"/>
            <a:ext cx="10928554" cy="1224116"/>
          </a:xfrm>
          <a:solidFill>
            <a:srgbClr val="116F9A"/>
          </a:solidFill>
          <a:ln w="57150">
            <a:noFill/>
          </a:ln>
        </p:spPr>
        <p:txBody>
          <a:bodyPr>
            <a:normAutofit/>
          </a:bodyPr>
          <a:lstStyle/>
          <a:p>
            <a:r>
              <a:rPr lang="pt-BR" sz="4000" b="1" dirty="0" smtClean="0">
                <a:solidFill>
                  <a:schemeClr val="bg1"/>
                </a:solidFill>
              </a:rPr>
              <a:t>BANCO DE DADOS – MySQL</a:t>
            </a:r>
            <a:br>
              <a:rPr lang="pt-BR" sz="4000" b="1" dirty="0" smtClean="0">
                <a:solidFill>
                  <a:schemeClr val="bg1"/>
                </a:solidFill>
              </a:rPr>
            </a:br>
            <a:r>
              <a:rPr lang="pt-BR" sz="4000" b="1" dirty="0" smtClean="0">
                <a:solidFill>
                  <a:schemeClr val="bg1"/>
                </a:solidFill>
              </a:rPr>
              <a:t>PRATICANDO E APLICANDO CONCEITOS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12907" y="4564336"/>
            <a:ext cx="3947370" cy="164596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pt-BR" dirty="0" smtClean="0"/>
              <a:t>Prof. Joab Torres Alencar</a:t>
            </a:r>
          </a:p>
          <a:p>
            <a:pPr algn="l">
              <a:lnSpc>
                <a:spcPct val="100000"/>
              </a:lnSpc>
            </a:pPr>
            <a:r>
              <a:rPr lang="pt-BR" i="1" dirty="0" smtClean="0"/>
              <a:t>joabtorres1508@gmail.com</a:t>
            </a: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483" y="368730"/>
            <a:ext cx="2265530" cy="18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3" y="4167742"/>
            <a:ext cx="2601185" cy="260118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38" y="545730"/>
            <a:ext cx="1634275" cy="1634275"/>
          </a:xfrm>
          <a:prstGeom prst="rect">
            <a:avLst/>
          </a:prstGeom>
        </p:spPr>
      </p:pic>
      <p:pic>
        <p:nvPicPr>
          <p:cNvPr id="19" name="Imagem 1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841" y="299588"/>
            <a:ext cx="3282319" cy="192975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13" y="5153973"/>
            <a:ext cx="591594" cy="40862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179" y="4628662"/>
            <a:ext cx="333863" cy="333863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5475746" y="5782804"/>
            <a:ext cx="6425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/>
              <a:t>github.com/</a:t>
            </a:r>
            <a:r>
              <a:rPr lang="pt-BR" sz="2800" dirty="0" err="1" smtClean="0"/>
              <a:t>joabtorres</a:t>
            </a:r>
            <a:r>
              <a:rPr lang="pt-BR" sz="2800" dirty="0" smtClean="0"/>
              <a:t>/</a:t>
            </a:r>
            <a:r>
              <a:rPr lang="pt-BR" sz="2800" dirty="0" err="1" smtClean="0"/>
              <a:t>minicurso_mysql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2453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04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pic>
        <p:nvPicPr>
          <p:cNvPr id="10" name="Espaço Reservado para Conteúdo 9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312"/>
          <a:stretch/>
        </p:blipFill>
        <p:spPr>
          <a:xfrm>
            <a:off x="664765" y="1452564"/>
            <a:ext cx="9804671" cy="521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0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Criar um banco de dados: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2800" b="1" dirty="0" smtClean="0"/>
              <a:t>CREATE </a:t>
            </a:r>
            <a:r>
              <a:rPr lang="pt-BR" sz="2800" b="1" dirty="0"/>
              <a:t>DATABASE </a:t>
            </a:r>
            <a:r>
              <a:rPr lang="pt-BR" sz="2800" b="1" dirty="0" err="1" smtClean="0">
                <a:solidFill>
                  <a:srgbClr val="FF0000"/>
                </a:solidFill>
              </a:rPr>
              <a:t>nome_do_banco</a:t>
            </a:r>
            <a:r>
              <a:rPr lang="pt-BR" sz="2800" b="1" dirty="0" smtClean="0"/>
              <a:t> </a:t>
            </a:r>
            <a:r>
              <a:rPr lang="pt-BR" sz="2800" b="1" dirty="0"/>
              <a:t>DEFAULT CHARACTER SET utf8 DEFAULT COLLATE utf8_general_ci;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Exibir todos bancos de dados: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	SHOW DATABASES;</a:t>
            </a:r>
            <a:endParaRPr lang="pt-BR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Acessar um banco da dados: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	USE </a:t>
            </a:r>
            <a:r>
              <a:rPr lang="pt-BR" b="1" dirty="0" err="1" smtClean="0">
                <a:solidFill>
                  <a:srgbClr val="FF0000"/>
                </a:solidFill>
              </a:rPr>
              <a:t>nome_do_banco</a:t>
            </a:r>
            <a:r>
              <a:rPr lang="pt-BR" b="1" dirty="0" smtClean="0"/>
              <a:t>;</a:t>
            </a:r>
            <a:endParaRPr lang="pt-BR" b="1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Deletar um banco de dados: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	DELETE DATABASE </a:t>
            </a:r>
            <a:r>
              <a:rPr lang="pt-BR" b="1" dirty="0" err="1" smtClean="0">
                <a:solidFill>
                  <a:srgbClr val="FF0000"/>
                </a:solidFill>
              </a:rPr>
              <a:t>nome_do_banco</a:t>
            </a:r>
            <a:r>
              <a:rPr lang="pt-BR" b="1" dirty="0" smtClean="0"/>
              <a:t>;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Banco de 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1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Abra </a:t>
            </a:r>
            <a:r>
              <a:rPr lang="pt-BR" b="1" dirty="0" smtClean="0">
                <a:solidFill>
                  <a:srgbClr val="FF0000"/>
                </a:solidFill>
              </a:rPr>
              <a:t>o </a:t>
            </a:r>
            <a:r>
              <a:rPr lang="pt-BR" b="1" dirty="0" err="1" smtClean="0">
                <a:solidFill>
                  <a:srgbClr val="FF0000"/>
                </a:solidFill>
              </a:rPr>
              <a:t>Notepad</a:t>
            </a:r>
            <a:r>
              <a:rPr lang="pt-BR" b="1" dirty="0" smtClean="0">
                <a:solidFill>
                  <a:srgbClr val="FF0000"/>
                </a:solidFill>
              </a:rPr>
              <a:t>++;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Inicialize o </a:t>
            </a:r>
            <a:r>
              <a:rPr lang="pt-BR" b="1" dirty="0" err="1" smtClean="0">
                <a:solidFill>
                  <a:srgbClr val="FF0000"/>
                </a:solidFill>
              </a:rPr>
              <a:t>Wampserver</a:t>
            </a:r>
            <a:r>
              <a:rPr lang="pt-BR" dirty="0" smtClean="0"/>
              <a:t>;</a:t>
            </a:r>
            <a:endParaRPr lang="pt-B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dirty="0" smtClean="0"/>
              <a:t>Abra o </a:t>
            </a:r>
            <a:r>
              <a:rPr lang="pt-BR" b="1" dirty="0" smtClean="0">
                <a:solidFill>
                  <a:srgbClr val="FF0000"/>
                </a:solidFill>
              </a:rPr>
              <a:t>Terminal MySQL</a:t>
            </a:r>
            <a:r>
              <a:rPr lang="pt-BR" dirty="0" smtClean="0"/>
              <a:t>;</a:t>
            </a:r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Ferramentas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05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pic>
        <p:nvPicPr>
          <p:cNvPr id="8" name="Picture 2" descr="Resultado de imagem para notepad++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88542"/>
            <a:ext cx="20193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287" y="2378755"/>
            <a:ext cx="56102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4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Estudo de caso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06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Crie um banco de dados com nome </a:t>
            </a:r>
            <a:r>
              <a:rPr lang="pt-BR" b="1" dirty="0" err="1" smtClean="0">
                <a:solidFill>
                  <a:srgbClr val="FF0000"/>
                </a:solidFill>
              </a:rPr>
              <a:t>lista_de_produto</a:t>
            </a:r>
            <a:r>
              <a:rPr lang="pt-BR" dirty="0" smtClean="0"/>
              <a:t> e acesse o mesmo.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" y="2991618"/>
            <a:ext cx="10995819" cy="272560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664765" y="6212405"/>
            <a:ext cx="12125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DIRETÓRIO:</a:t>
            </a:r>
          </a:p>
          <a:p>
            <a:r>
              <a:rPr lang="pt-BR" dirty="0" smtClean="0"/>
              <a:t>MINICURSO_MYSQL\CODIGO\2-CONCEITUAL\1-BASE-DE-DADOS\</a:t>
            </a:r>
            <a:r>
              <a:rPr lang="pt-BR" b="1" dirty="0" smtClean="0"/>
              <a:t>CRIANDO BANCO DE DADOS.SQL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3564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pt-BR" dirty="0" smtClean="0"/>
              <a:t>Criar uma tabela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2800" b="1" dirty="0"/>
              <a:t>CREATE TABLE </a:t>
            </a:r>
            <a:r>
              <a:rPr lang="pt-BR" sz="2800" b="1" dirty="0" err="1">
                <a:solidFill>
                  <a:srgbClr val="FF0000"/>
                </a:solidFill>
              </a:rPr>
              <a:t>nome_da_tabela</a:t>
            </a:r>
            <a:r>
              <a:rPr lang="pt-BR" sz="2800" b="1" dirty="0"/>
              <a:t>(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2800" b="1" dirty="0">
                <a:solidFill>
                  <a:srgbClr val="FF0000"/>
                </a:solidFill>
              </a:rPr>
              <a:t>campo1</a:t>
            </a:r>
            <a:r>
              <a:rPr lang="pt-BR" sz="2800" b="1" dirty="0"/>
              <a:t> </a:t>
            </a:r>
            <a:r>
              <a:rPr lang="pt-BR" sz="2800" b="1" dirty="0" smtClean="0">
                <a:solidFill>
                  <a:srgbClr val="116F9A"/>
                </a:solidFill>
              </a:rPr>
              <a:t>RESTRIÇÕES</a:t>
            </a:r>
            <a:r>
              <a:rPr lang="pt-BR" sz="2800" b="1" dirty="0"/>
              <a:t>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2800" b="1" dirty="0">
                <a:solidFill>
                  <a:srgbClr val="FF0000"/>
                </a:solidFill>
              </a:rPr>
              <a:t>campo2</a:t>
            </a:r>
            <a:r>
              <a:rPr lang="pt-BR" sz="2800" b="1" dirty="0"/>
              <a:t> </a:t>
            </a:r>
            <a:r>
              <a:rPr lang="pt-BR" sz="2800" b="1" dirty="0" smtClean="0">
                <a:solidFill>
                  <a:srgbClr val="116F9A"/>
                </a:solidFill>
              </a:rPr>
              <a:t>RESTRIÇÕES</a:t>
            </a:r>
            <a:endParaRPr lang="pt-BR" sz="2800" b="1" dirty="0">
              <a:solidFill>
                <a:srgbClr val="116F9A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pt-BR" sz="2800" b="1" dirty="0"/>
              <a:t>)ENGINE = </a:t>
            </a:r>
            <a:r>
              <a:rPr lang="pt-BR" sz="2800" b="1" dirty="0" err="1"/>
              <a:t>InnoDB</a:t>
            </a:r>
            <a:r>
              <a:rPr lang="pt-BR" sz="2800" b="1" dirty="0"/>
              <a:t> DEFAULT CHARSET = utf8</a:t>
            </a:r>
            <a:r>
              <a:rPr lang="pt-BR" sz="2800" b="1" dirty="0" smtClean="0"/>
              <a:t>;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Exibir descrição da tabela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	DESC </a:t>
            </a:r>
            <a:r>
              <a:rPr lang="pt-BR" b="1" dirty="0" err="1" smtClean="0">
                <a:solidFill>
                  <a:srgbClr val="FF0000"/>
                </a:solidFill>
              </a:rPr>
              <a:t>nome_da_tabela</a:t>
            </a:r>
            <a:endParaRPr lang="pt-BR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pt-BR" dirty="0" smtClean="0"/>
              <a:t>Exibir todas as tabelas;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	SHOW TABLES;</a:t>
            </a:r>
          </a:p>
          <a:p>
            <a:pPr>
              <a:lnSpc>
                <a:spcPct val="100000"/>
              </a:lnSpc>
            </a:pPr>
            <a:r>
              <a:rPr lang="pt-BR" dirty="0" smtClean="0"/>
              <a:t>Deletar tabela;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 smtClean="0"/>
              <a:t>	DROP </a:t>
            </a:r>
            <a:r>
              <a:rPr lang="pt-BR" b="1" dirty="0"/>
              <a:t>TABLE </a:t>
            </a:r>
            <a:r>
              <a:rPr lang="pt-BR" b="1" dirty="0" err="1">
                <a:solidFill>
                  <a:srgbClr val="FF0000"/>
                </a:solidFill>
              </a:rPr>
              <a:t>nome_da_tabela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 smtClean="0">
                <a:solidFill>
                  <a:schemeClr val="bg1"/>
                </a:solidFill>
              </a:rPr>
              <a:t>Tabelas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07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2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10306026" y="3175"/>
            <a:ext cx="1885974" cy="1861053"/>
          </a:xfrm>
          <a:prstGeom prst="ellipse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669102"/>
              </p:ext>
            </p:extLst>
          </p:nvPr>
        </p:nvGraphicFramePr>
        <p:xfrm>
          <a:off x="664765" y="2476457"/>
          <a:ext cx="10515600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3645">
                  <a:extLst>
                    <a:ext uri="{9D8B030D-6E8A-4147-A177-3AD203B41FA5}">
                      <a16:colId xmlns:a16="http://schemas.microsoft.com/office/drawing/2014/main" val="1853422140"/>
                    </a:ext>
                  </a:extLst>
                </a:gridCol>
                <a:gridCol w="7651955">
                  <a:extLst>
                    <a:ext uri="{9D8B030D-6E8A-4147-A177-3AD203B41FA5}">
                      <a16:colId xmlns:a16="http://schemas.microsoft.com/office/drawing/2014/main" val="47700628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Tipo de dados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6F9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Descrição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6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72413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CHAR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textos com um tamanho fixo de caracteres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405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VARCHAR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</a:rPr>
                        <a:t>para textos de 2 a 255 caracteres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1364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TINYTEXT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255 Bytes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65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TEXT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64KB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23599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MEDIUMTEXT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16MB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17243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ctr"/>
                      <a:r>
                        <a:rPr lang="pt-BR" sz="2000">
                          <a:solidFill>
                            <a:srgbClr val="000000"/>
                          </a:solidFill>
                          <a:effectLst/>
                        </a:rPr>
                        <a:t>LONGTEXT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pt-BR" sz="2000" dirty="0">
                          <a:solidFill>
                            <a:srgbClr val="000000"/>
                          </a:solidFill>
                          <a:effectLst/>
                        </a:rPr>
                        <a:t>4GB</a:t>
                      </a: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062874"/>
                  </a:ext>
                </a:extLst>
              </a:tr>
            </a:tbl>
          </a:graphicData>
        </a:graphic>
      </p:graphicFrame>
      <p:sp>
        <p:nvSpPr>
          <p:cNvPr id="4" name="Retângulo 3"/>
          <p:cNvSpPr/>
          <p:nvPr/>
        </p:nvSpPr>
        <p:spPr>
          <a:xfrm>
            <a:off x="0" y="1"/>
            <a:ext cx="12192000" cy="1390650"/>
          </a:xfrm>
          <a:prstGeom prst="rect">
            <a:avLst/>
          </a:prstGeom>
          <a:solidFill>
            <a:srgbClr val="116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65088"/>
            <a:ext cx="10382250" cy="1325563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Tipo de </a:t>
            </a:r>
            <a:r>
              <a:rPr lang="pt-BR" b="1" dirty="0" smtClean="0">
                <a:solidFill>
                  <a:schemeClr val="bg1"/>
                </a:solidFill>
              </a:rPr>
              <a:t>dados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1028440" y="14234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08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Espaço Reservado para Conteúdo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1" y="421085"/>
            <a:ext cx="613569" cy="61356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57981" y="6070261"/>
            <a:ext cx="11263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Tipos de dados básicos do </a:t>
            </a:r>
            <a:r>
              <a:rPr lang="pt-BR" dirty="0" smtClean="0"/>
              <a:t>MySQL</a:t>
            </a:r>
            <a:endParaRPr lang="pt-BR" dirty="0"/>
          </a:p>
          <a:p>
            <a:r>
              <a:rPr lang="pt-BR" dirty="0" smtClean="0"/>
              <a:t>http</a:t>
            </a:r>
            <a:r>
              <a:rPr lang="pt-BR" dirty="0"/>
              <a:t>://www.iparos.com.br/cursos/php/mysql/tipos-de-dados-basicos-do-mysql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64765" y="1828072"/>
            <a:ext cx="1163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Texto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3688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914</Words>
  <Application>Microsoft Office PowerPoint</Application>
  <PresentationFormat>Widescreen</PresentationFormat>
  <Paragraphs>288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2" baseType="lpstr">
      <vt:lpstr>Arial</vt:lpstr>
      <vt:lpstr>Wingdings</vt:lpstr>
      <vt:lpstr>Tema do Office</vt:lpstr>
      <vt:lpstr>BANCO DE DADOS – MySQL PRATICANDO E APLICANDO CONCEITOS</vt:lpstr>
      <vt:lpstr>Sumário</vt:lpstr>
      <vt:lpstr>Banco de dados</vt:lpstr>
      <vt:lpstr>Estudo de caso</vt:lpstr>
      <vt:lpstr>Banco de dados</vt:lpstr>
      <vt:lpstr>Ferramentas</vt:lpstr>
      <vt:lpstr>Estudo de caso</vt:lpstr>
      <vt:lpstr>Tabelas</vt:lpstr>
      <vt:lpstr>Tipo de dados</vt:lpstr>
      <vt:lpstr>Tipo de dados</vt:lpstr>
      <vt:lpstr>Tipo de dados</vt:lpstr>
      <vt:lpstr>Restrições</vt:lpstr>
      <vt:lpstr>Estudo de caso</vt:lpstr>
      <vt:lpstr>Estudo de caso</vt:lpstr>
      <vt:lpstr>INSERT – Cadastrando registros na tabela</vt:lpstr>
      <vt:lpstr>Estudo de caso</vt:lpstr>
      <vt:lpstr>SELECT – consultas na tabela</vt:lpstr>
      <vt:lpstr>SELECT - consultas na tabela</vt:lpstr>
      <vt:lpstr>SELECT - consultas na tabela</vt:lpstr>
      <vt:lpstr>Estudo de caso</vt:lpstr>
      <vt:lpstr>Estudo de caso</vt:lpstr>
      <vt:lpstr>UPDATE – Alterando registros da tabela</vt:lpstr>
      <vt:lpstr>Estudo de caso</vt:lpstr>
      <vt:lpstr>DELETE – Removendo registros da tabela</vt:lpstr>
      <vt:lpstr>Estudo de caso</vt:lpstr>
      <vt:lpstr>Estudo de caso</vt:lpstr>
      <vt:lpstr>Estudo de caso</vt:lpstr>
      <vt:lpstr>Chave estrangeira</vt:lpstr>
      <vt:lpstr>Estudo de caso</vt:lpstr>
      <vt:lpstr>Estudo de caso</vt:lpstr>
      <vt:lpstr>Estudo de caso</vt:lpstr>
      <vt:lpstr>JOINs</vt:lpstr>
      <vt:lpstr>Estudo de caso</vt:lpstr>
      <vt:lpstr>Estudo de caso</vt:lpstr>
      <vt:lpstr>Estudo de caso</vt:lpstr>
      <vt:lpstr>Estudo de caso</vt:lpstr>
      <vt:lpstr>Estudo de caso</vt:lpstr>
      <vt:lpstr>Estudo de caso</vt:lpstr>
      <vt:lpstr>BANCO DE DADOS – MySQL PRATICANDO E APLICANDO CONCEITOS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– MySQL PRATICANDO E APLICANDO CONCEITOS</dc:title>
  <dc:creator>joab</dc:creator>
  <cp:lastModifiedBy>joab</cp:lastModifiedBy>
  <cp:revision>46</cp:revision>
  <dcterms:created xsi:type="dcterms:W3CDTF">2019-05-02T21:18:43Z</dcterms:created>
  <dcterms:modified xsi:type="dcterms:W3CDTF">2019-05-11T18:59:52Z</dcterms:modified>
</cp:coreProperties>
</file>