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7" r:id="rId2"/>
    <p:sldId id="263" r:id="rId3"/>
    <p:sldId id="260" r:id="rId4"/>
    <p:sldId id="261" r:id="rId5"/>
    <p:sldId id="262" r:id="rId6"/>
    <p:sldId id="264" r:id="rId7"/>
    <p:sldId id="265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  <p:sldId id="279" r:id="rId18"/>
    <p:sldId id="280" r:id="rId19"/>
    <p:sldId id="282" r:id="rId20"/>
    <p:sldId id="281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6" r:id="rId33"/>
    <p:sldId id="297" r:id="rId34"/>
    <p:sldId id="298" r:id="rId35"/>
    <p:sldId id="300" r:id="rId36"/>
    <p:sldId id="302" r:id="rId37"/>
    <p:sldId id="301" r:id="rId38"/>
    <p:sldId id="303" r:id="rId39"/>
    <p:sldId id="304" r:id="rId40"/>
    <p:sldId id="305" r:id="rId41"/>
    <p:sldId id="306" r:id="rId42"/>
    <p:sldId id="308" r:id="rId43"/>
    <p:sldId id="309" r:id="rId44"/>
    <p:sldId id="310" r:id="rId45"/>
    <p:sldId id="312" r:id="rId46"/>
    <p:sldId id="311" r:id="rId47"/>
    <p:sldId id="313" r:id="rId48"/>
    <p:sldId id="315" r:id="rId49"/>
    <p:sldId id="316" r:id="rId50"/>
    <p:sldId id="317" r:id="rId51"/>
    <p:sldId id="318" r:id="rId52"/>
    <p:sldId id="320" r:id="rId53"/>
    <p:sldId id="325" r:id="rId54"/>
    <p:sldId id="326" r:id="rId55"/>
    <p:sldId id="327" r:id="rId56"/>
    <p:sldId id="328" r:id="rId57"/>
    <p:sldId id="329" r:id="rId58"/>
    <p:sldId id="321" r:id="rId59"/>
    <p:sldId id="322" r:id="rId60"/>
    <p:sldId id="323" r:id="rId61"/>
    <p:sldId id="330" r:id="rId62"/>
    <p:sldId id="267" r:id="rId6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ab" initials="j" lastIdx="0" clrIdx="0">
    <p:extLst>
      <p:ext uri="{19B8F6BF-5375-455C-9EA6-DF929625EA0E}">
        <p15:presenceInfo xmlns:p15="http://schemas.microsoft.com/office/powerpoint/2012/main" userId="jo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C19A8-A2E1-480D-BF94-418657F0C270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CEC91-2BBA-45B3-BCFD-0644AE707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53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CEC91-2BBA-45B3-BCFD-0644AE70797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91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CEC91-2BBA-45B3-BCFD-0644AE707974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65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CEC91-2BBA-45B3-BCFD-0644AE707974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58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DF62-42CA-482E-970C-A022F8134907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7CF4-FD1F-46E0-92FB-42C87DA3F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49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DF62-42CA-482E-970C-A022F8134907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7CF4-FD1F-46E0-92FB-42C87DA3F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23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DF62-42CA-482E-970C-A022F8134907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7CF4-FD1F-46E0-92FB-42C87DA3F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41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DF62-42CA-482E-970C-A022F8134907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7CF4-FD1F-46E0-92FB-42C87DA3F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53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DF62-42CA-482E-970C-A022F8134907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7CF4-FD1F-46E0-92FB-42C87DA3F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23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DF62-42CA-482E-970C-A022F8134907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7CF4-FD1F-46E0-92FB-42C87DA3F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8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DF62-42CA-482E-970C-A022F8134907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7CF4-FD1F-46E0-92FB-42C87DA3F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5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DF62-42CA-482E-970C-A022F8134907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7CF4-FD1F-46E0-92FB-42C87DA3F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DF62-42CA-482E-970C-A022F8134907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7CF4-FD1F-46E0-92FB-42C87DA3F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9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DF62-42CA-482E-970C-A022F8134907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7CF4-FD1F-46E0-92FB-42C87DA3F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DF62-42CA-482E-970C-A022F8134907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7CF4-FD1F-46E0-92FB-42C87DA3F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DF62-42CA-482E-970C-A022F8134907}" type="datetimeFigureOut">
              <a:rPr lang="pt-BR" smtClean="0"/>
              <a:t>13/05/2019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7CF4-FD1F-46E0-92FB-42C87DA3F5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40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2498474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Fita Perfurada 3"/>
          <p:cNvSpPr/>
          <p:nvPr/>
        </p:nvSpPr>
        <p:spPr>
          <a:xfrm rot="16200000">
            <a:off x="-1742689" y="-238516"/>
            <a:ext cx="6858001" cy="7335028"/>
          </a:xfrm>
          <a:prstGeom prst="flowChartPunchedTap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910" y="2816942"/>
            <a:ext cx="10928554" cy="1224116"/>
          </a:xfrm>
          <a:solidFill>
            <a:srgbClr val="116F9A"/>
          </a:solidFill>
          <a:ln w="57150">
            <a:noFill/>
          </a:ln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BANCO DE DADOS – MySQL</a:t>
            </a:r>
            <a:br>
              <a:rPr lang="pt-BR" sz="4000" b="1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chemeClr val="bg1"/>
                </a:solidFill>
              </a:rPr>
              <a:t>PROJETANDO BANCO DE DADOS SIVENP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2907" y="4564336"/>
            <a:ext cx="3947370" cy="16459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smtClean="0"/>
              <a:t>Prof. Joab Torres Alencar</a:t>
            </a:r>
          </a:p>
          <a:p>
            <a:pPr algn="l">
              <a:lnSpc>
                <a:spcPct val="100000"/>
              </a:lnSpc>
            </a:pPr>
            <a:r>
              <a:rPr lang="pt-BR" i="1" dirty="0" smtClean="0"/>
              <a:t>joabtorres1508@gmail.com</a:t>
            </a: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483" y="368730"/>
            <a:ext cx="2265530" cy="18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3" y="4167742"/>
            <a:ext cx="2601185" cy="260118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8" y="545730"/>
            <a:ext cx="1634275" cy="1634275"/>
          </a:xfrm>
          <a:prstGeom prst="rect">
            <a:avLst/>
          </a:prstGeom>
        </p:spPr>
      </p:pic>
      <p:pic>
        <p:nvPicPr>
          <p:cNvPr id="19" name="Imagem 1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41" y="299588"/>
            <a:ext cx="3282319" cy="19297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13" y="5153973"/>
            <a:ext cx="591594" cy="40862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79" y="4628662"/>
            <a:ext cx="333863" cy="33386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475746" y="5782804"/>
            <a:ext cx="6425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github.com/</a:t>
            </a:r>
            <a:r>
              <a:rPr lang="pt-BR" sz="2800" dirty="0" err="1" smtClean="0"/>
              <a:t>joabtorres</a:t>
            </a:r>
            <a:r>
              <a:rPr lang="pt-BR" sz="2800" dirty="0" smtClean="0"/>
              <a:t>/</a:t>
            </a:r>
            <a:r>
              <a:rPr lang="pt-BR" sz="2800" dirty="0" err="1" smtClean="0"/>
              <a:t>minicurso_mysql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0915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MySQL Workbench - DER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10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1268" t="2235" r="4555" b="5639"/>
          <a:stretch/>
        </p:blipFill>
        <p:spPr>
          <a:xfrm>
            <a:off x="129242" y="1608138"/>
            <a:ext cx="8082116" cy="4932564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8211358" y="263346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Duplo clique em: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443" y="2432371"/>
            <a:ext cx="800100" cy="7715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944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MySQL Workbench - DER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06" y="1499609"/>
            <a:ext cx="9356703" cy="500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Workbench – NOME DO BANCO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45539"/>
          <a:stretch/>
        </p:blipFill>
        <p:spPr>
          <a:xfrm>
            <a:off x="237061" y="2088126"/>
            <a:ext cx="5647545" cy="405980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/>
          <a:srcRect r="42219"/>
          <a:stretch/>
        </p:blipFill>
        <p:spPr>
          <a:xfrm>
            <a:off x="6309232" y="2220091"/>
            <a:ext cx="5396071" cy="27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7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Workbench – CRIANDO TABELAS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7" y="1452564"/>
            <a:ext cx="9744664" cy="5309083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386052" y="3386205"/>
            <a:ext cx="348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VAI DA ERRO NAS PALAVRAS SE NÃO ESTIVER</a:t>
            </a:r>
            <a:r>
              <a:rPr lang="pt-BR" b="1" dirty="0" smtClean="0">
                <a:solidFill>
                  <a:srgbClr val="FF0000"/>
                </a:solidFill>
              </a:rPr>
              <a:t/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utf8_general_ci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Seta para a Direita 8"/>
          <p:cNvSpPr/>
          <p:nvPr/>
        </p:nvSpPr>
        <p:spPr>
          <a:xfrm rot="16200000">
            <a:off x="7205361" y="2403292"/>
            <a:ext cx="1163574" cy="678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521974" y="2566219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NOME DO BANCO</a:t>
            </a:r>
            <a:endParaRPr lang="pt-BR" b="1" dirty="0"/>
          </a:p>
        </p:txBody>
      </p:sp>
      <p:sp>
        <p:nvSpPr>
          <p:cNvPr id="13" name="Seta para Cima 12"/>
          <p:cNvSpPr/>
          <p:nvPr/>
        </p:nvSpPr>
        <p:spPr>
          <a:xfrm>
            <a:off x="3156155" y="2160717"/>
            <a:ext cx="589935" cy="4055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38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Workbench – CRIANDO TABELAS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718" y="1926141"/>
            <a:ext cx="8605282" cy="423401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357981" y="2627937"/>
            <a:ext cx="29624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Crie tabelas com os seguintes nomes: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FF0000"/>
                </a:solidFill>
              </a:rPr>
              <a:t>produtos</a:t>
            </a:r>
            <a:endParaRPr lang="pt-B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FF0000"/>
                </a:solidFill>
              </a:rPr>
              <a:t>categorias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rgbClr val="FF0000"/>
                </a:solidFill>
              </a:rPr>
              <a:t>clientes</a:t>
            </a:r>
          </a:p>
          <a:p>
            <a:pPr>
              <a:lnSpc>
                <a:spcPct val="150000"/>
              </a:lnSpc>
            </a:pPr>
            <a:r>
              <a:rPr lang="pt-BR" b="1" dirty="0" smtClean="0">
                <a:solidFill>
                  <a:srgbClr val="FF0000"/>
                </a:solidFill>
              </a:rPr>
              <a:t>vendas</a:t>
            </a:r>
            <a:endParaRPr lang="pt-B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b="1" dirty="0" err="1" smtClean="0">
                <a:solidFill>
                  <a:srgbClr val="FF0000"/>
                </a:solidFill>
              </a:rPr>
              <a:t>listar_vendas</a:t>
            </a:r>
            <a:endParaRPr lang="pt-B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b="1" dirty="0" err="1">
                <a:solidFill>
                  <a:srgbClr val="FF0000"/>
                </a:solidFill>
              </a:rPr>
              <a:t>historico_pagamento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357981" y="61601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err="1"/>
              <a:t>minicurso_mysql</a:t>
            </a:r>
            <a:r>
              <a:rPr lang="pt-BR" dirty="0"/>
              <a:t>\</a:t>
            </a:r>
            <a:r>
              <a:rPr lang="pt-BR" dirty="0" err="1"/>
              <a:t>codigo</a:t>
            </a:r>
            <a:r>
              <a:rPr lang="pt-BR" dirty="0"/>
              <a:t>\3-estudo-de-caso\1-DER\1_criando_tabelas.mwb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403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Workbench – SALVANDO PROJETO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768584"/>
            <a:ext cx="7627779" cy="465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Workbench – Adicionando campos e restrições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16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0" y="1974563"/>
            <a:ext cx="2613819" cy="3851944"/>
          </a:xfrm>
          <a:prstGeom prst="rect">
            <a:avLst/>
          </a:prstGeom>
        </p:spPr>
      </p:pic>
      <p:cxnSp>
        <p:nvCxnSpPr>
          <p:cNvPr id="11" name="Conector Angulado 10"/>
          <p:cNvCxnSpPr>
            <a:stCxn id="7" idx="0"/>
          </p:cNvCxnSpPr>
          <p:nvPr/>
        </p:nvCxnSpPr>
        <p:spPr>
          <a:xfrm rot="16200000" flipH="1">
            <a:off x="3904227" y="-594444"/>
            <a:ext cx="960366" cy="6098381"/>
          </a:xfrm>
          <a:prstGeom prst="bentConnector3">
            <a:avLst>
              <a:gd name="adj1" fmla="val -2380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2934929"/>
            <a:ext cx="9308740" cy="250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0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Workbench – Adicionando campos e restrições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cxnSp>
        <p:nvCxnSpPr>
          <p:cNvPr id="11" name="Conector Angulado 10"/>
          <p:cNvCxnSpPr>
            <a:stCxn id="8" idx="0"/>
            <a:endCxn id="14" idx="0"/>
          </p:cNvCxnSpPr>
          <p:nvPr/>
        </p:nvCxnSpPr>
        <p:spPr>
          <a:xfrm rot="16200000" flipH="1">
            <a:off x="3973802" y="-547162"/>
            <a:ext cx="842840" cy="6175975"/>
          </a:xfrm>
          <a:prstGeom prst="bentConnector3">
            <a:avLst>
              <a:gd name="adj1" fmla="val -2712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9405"/>
            <a:ext cx="2614470" cy="248209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775" y="2962245"/>
            <a:ext cx="9422870" cy="18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Workbench – Adicionando campos e restrições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cxnSp>
        <p:nvCxnSpPr>
          <p:cNvPr id="11" name="Conector Angulado 10"/>
          <p:cNvCxnSpPr>
            <a:stCxn id="9" idx="0"/>
            <a:endCxn id="7" idx="0"/>
          </p:cNvCxnSpPr>
          <p:nvPr/>
        </p:nvCxnSpPr>
        <p:spPr>
          <a:xfrm rot="16200000" flipH="1">
            <a:off x="4089765" y="-643010"/>
            <a:ext cx="568949" cy="6093774"/>
          </a:xfrm>
          <a:prstGeom prst="bentConnector3">
            <a:avLst>
              <a:gd name="adj1" fmla="val -4017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2" y="2688352"/>
            <a:ext cx="9079630" cy="345263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30" y="2119403"/>
            <a:ext cx="2330245" cy="46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4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Workbench – Adicionando campos e restrições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cxnSp>
        <p:nvCxnSpPr>
          <p:cNvPr id="11" name="Conector Angulado 10"/>
          <p:cNvCxnSpPr>
            <a:stCxn id="17" idx="0"/>
            <a:endCxn id="19" idx="0"/>
          </p:cNvCxnSpPr>
          <p:nvPr/>
        </p:nvCxnSpPr>
        <p:spPr>
          <a:xfrm rot="16200000" flipH="1">
            <a:off x="3924717" y="-599763"/>
            <a:ext cx="747623" cy="6026178"/>
          </a:xfrm>
          <a:prstGeom prst="bentConnector3">
            <a:avLst>
              <a:gd name="adj1" fmla="val -3057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9" y="2039515"/>
            <a:ext cx="2359742" cy="4569923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311" y="2787138"/>
            <a:ext cx="9692614" cy="293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708150" y="2644170"/>
            <a:ext cx="8775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b="1" dirty="0"/>
              <a:t>“</a:t>
            </a:r>
            <a:r>
              <a:rPr lang="pt-BR" sz="3200" dirty="0"/>
              <a:t>O modo como você reuni, administra e usa a informação determina se vencerá ou perderá.</a:t>
            </a:r>
            <a:r>
              <a:rPr lang="pt-BR" sz="3200" b="1" dirty="0"/>
              <a:t>”</a:t>
            </a:r>
          </a:p>
          <a:p>
            <a:pPr algn="r"/>
            <a:r>
              <a:rPr lang="pt-BR" sz="3200" dirty="0"/>
              <a:t>Bill Gates</a:t>
            </a:r>
          </a:p>
        </p:txBody>
      </p:sp>
    </p:spTree>
    <p:extLst>
      <p:ext uri="{BB962C8B-B14F-4D97-AF65-F5344CB8AC3E}">
        <p14:creationId xmlns:p14="http://schemas.microsoft.com/office/powerpoint/2010/main" val="223469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Workbench – Adicionando campos e restrições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cxnSp>
        <p:nvCxnSpPr>
          <p:cNvPr id="11" name="Conector Angulado 10"/>
          <p:cNvCxnSpPr>
            <a:stCxn id="20" idx="0"/>
            <a:endCxn id="24" idx="0"/>
          </p:cNvCxnSpPr>
          <p:nvPr/>
        </p:nvCxnSpPr>
        <p:spPr>
          <a:xfrm rot="16200000" flipH="1">
            <a:off x="4249071" y="-732499"/>
            <a:ext cx="589038" cy="6137440"/>
          </a:xfrm>
          <a:prstGeom prst="bentConnector3">
            <a:avLst>
              <a:gd name="adj1" fmla="val -3880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1702"/>
            <a:ext cx="2949740" cy="4549926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740" y="2630740"/>
            <a:ext cx="9325140" cy="23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5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Workbench – Adicionando campos e restrições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cxnSp>
        <p:nvCxnSpPr>
          <p:cNvPr id="11" name="Conector Angulado 10"/>
          <p:cNvCxnSpPr>
            <a:stCxn id="14" idx="0"/>
            <a:endCxn id="9" idx="0"/>
          </p:cNvCxnSpPr>
          <p:nvPr/>
        </p:nvCxnSpPr>
        <p:spPr>
          <a:xfrm rot="16200000" flipH="1">
            <a:off x="4490305" y="-417486"/>
            <a:ext cx="154444" cy="6134707"/>
          </a:xfrm>
          <a:prstGeom prst="bentConnector3">
            <a:avLst>
              <a:gd name="adj1" fmla="val -148015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99" y="2727089"/>
            <a:ext cx="9216164" cy="1653182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2645"/>
            <a:ext cx="3000347" cy="27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JOGADA INTELIGENTE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19226" y="2610465"/>
            <a:ext cx="11276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Criar duas tabelas (</a:t>
            </a:r>
            <a:r>
              <a:rPr lang="pt-BR" sz="2400" dirty="0" smtClean="0">
                <a:solidFill>
                  <a:srgbClr val="FF0000"/>
                </a:solidFill>
              </a:rPr>
              <a:t>empresa</a:t>
            </a:r>
            <a:r>
              <a:rPr lang="pt-BR" sz="2400" dirty="0" smtClean="0"/>
              <a:t>, </a:t>
            </a:r>
            <a:r>
              <a:rPr lang="pt-BR" sz="2400" dirty="0" err="1" smtClean="0">
                <a:solidFill>
                  <a:srgbClr val="FF0000"/>
                </a:solidFill>
              </a:rPr>
              <a:t>usuario</a:t>
            </a:r>
            <a:r>
              <a:rPr lang="pt-BR" sz="2400" dirty="0" smtClean="0"/>
              <a:t>)</a:t>
            </a:r>
          </a:p>
          <a:p>
            <a:endParaRPr lang="pt-BR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 smtClean="0"/>
              <a:t>Empresa – salvar dados da empresa, por exemplo (nome, telefone, </a:t>
            </a:r>
            <a:r>
              <a:rPr lang="pt-BR" sz="2400" dirty="0" err="1" smtClean="0"/>
              <a:t>email</a:t>
            </a:r>
            <a:r>
              <a:rPr lang="pt-BR" sz="2400" dirty="0" smtClean="0"/>
              <a:t>, endereço e </a:t>
            </a:r>
            <a:r>
              <a:rPr lang="pt-BR" sz="2400" dirty="0" err="1" smtClean="0"/>
              <a:t>etc</a:t>
            </a:r>
            <a:r>
              <a:rPr lang="pt-BR" sz="2400" dirty="0" smtClean="0"/>
              <a:t>)</a:t>
            </a:r>
          </a:p>
          <a:p>
            <a:endParaRPr lang="pt-BR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2400" dirty="0" smtClean="0"/>
              <a:t>Usuário – politica de segurança do sistema (controle de acesso as informações)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388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Workbench – JOGADA INTELIGENTE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cxnSp>
        <p:nvCxnSpPr>
          <p:cNvPr id="11" name="Conector Angulado 10"/>
          <p:cNvCxnSpPr>
            <a:stCxn id="16" idx="0"/>
            <a:endCxn id="19" idx="0"/>
          </p:cNvCxnSpPr>
          <p:nvPr/>
        </p:nvCxnSpPr>
        <p:spPr>
          <a:xfrm rot="16200000" flipH="1">
            <a:off x="4474655" y="-324721"/>
            <a:ext cx="374729" cy="6169456"/>
          </a:xfrm>
          <a:prstGeom prst="bentConnector3">
            <a:avLst>
              <a:gd name="adj1" fmla="val -6100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10" y="2572643"/>
            <a:ext cx="2803763" cy="3948156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173" y="2947372"/>
            <a:ext cx="9535150" cy="253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5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Workbench – JOGADA INTELIGENTE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cxnSp>
        <p:nvCxnSpPr>
          <p:cNvPr id="11" name="Conector Angulado 10"/>
          <p:cNvCxnSpPr>
            <a:stCxn id="13" idx="0"/>
            <a:endCxn id="17" idx="0"/>
          </p:cNvCxnSpPr>
          <p:nvPr/>
        </p:nvCxnSpPr>
        <p:spPr>
          <a:xfrm rot="16200000" flipH="1">
            <a:off x="4444978" y="-216498"/>
            <a:ext cx="188519" cy="6002773"/>
          </a:xfrm>
          <a:prstGeom prst="bentConnector3">
            <a:avLst>
              <a:gd name="adj1" fmla="val -12126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" y="2690629"/>
            <a:ext cx="2359742" cy="4011561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49" y="2879148"/>
            <a:ext cx="9302751" cy="28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0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15" y="1366403"/>
            <a:ext cx="9440785" cy="4995937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Workbench – RESULTADO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57981" y="61601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err="1"/>
              <a:t>minicurso_mysql</a:t>
            </a:r>
            <a:r>
              <a:rPr lang="pt-BR" dirty="0"/>
              <a:t>\</a:t>
            </a:r>
            <a:r>
              <a:rPr lang="pt-BR" dirty="0" err="1"/>
              <a:t>codigo</a:t>
            </a:r>
            <a:r>
              <a:rPr lang="pt-BR" dirty="0"/>
              <a:t>\3-estudo-de-caso\1-DER\2_add_campos_restricoes.mwb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455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</a:t>
            </a:r>
            <a:r>
              <a:rPr lang="pt-BR" sz="3200" b="1" dirty="0">
                <a:solidFill>
                  <a:schemeClr val="bg1"/>
                </a:solidFill>
              </a:rPr>
              <a:t>Workbench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CHAVES ESTRANGEIRAS E RELACIONAMENTOS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26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" y="2137296"/>
            <a:ext cx="2183975" cy="4155792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391832" y="2227006"/>
            <a:ext cx="3523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1ª) Clique em</a:t>
            </a:r>
          </a:p>
          <a:p>
            <a:endParaRPr lang="pt-BR" dirty="0"/>
          </a:p>
          <a:p>
            <a:r>
              <a:rPr lang="pt-BR" dirty="0" smtClean="0"/>
              <a:t>2ª) Clique na tabela </a:t>
            </a:r>
            <a:r>
              <a:rPr lang="pt-BR" b="1" dirty="0" err="1" smtClean="0">
                <a:solidFill>
                  <a:srgbClr val="FF0000"/>
                </a:solidFill>
              </a:rPr>
              <a:t>usuario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3ª) Clique na tabela </a:t>
            </a:r>
            <a:r>
              <a:rPr lang="pt-BR" b="1" dirty="0" smtClean="0">
                <a:solidFill>
                  <a:srgbClr val="FF0000"/>
                </a:solidFill>
              </a:rPr>
              <a:t>empresa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4ª) Renomeie </a:t>
            </a:r>
            <a:r>
              <a:rPr lang="pt-BR" b="1" dirty="0" err="1" smtClean="0">
                <a:solidFill>
                  <a:srgbClr val="FF0000"/>
                </a:solidFill>
              </a:rPr>
              <a:t>empresa_cod</a:t>
            </a:r>
            <a:endParaRPr lang="pt-BR" b="1" dirty="0" smtClean="0">
              <a:solidFill>
                <a:srgbClr val="FF0000"/>
              </a:solidFill>
            </a:endParaRPr>
          </a:p>
          <a:p>
            <a:r>
              <a:rPr lang="pt-BR" dirty="0" smtClean="0"/>
              <a:t>para </a:t>
            </a:r>
            <a:r>
              <a:rPr lang="pt-BR" b="1" dirty="0" err="1" smtClean="0">
                <a:solidFill>
                  <a:srgbClr val="FF0000"/>
                </a:solidFill>
              </a:rPr>
              <a:t>cod_empresa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/>
          </a:p>
          <a:p>
            <a:r>
              <a:rPr lang="pt-BR" dirty="0" smtClean="0"/>
              <a:t>5ª) Mova </a:t>
            </a:r>
            <a:r>
              <a:rPr lang="pt-BR" b="1" dirty="0" err="1" smtClean="0">
                <a:solidFill>
                  <a:srgbClr val="FF0000"/>
                </a:solidFill>
              </a:rPr>
              <a:t>cod_empresa</a:t>
            </a:r>
            <a:r>
              <a:rPr lang="pt-BR" dirty="0" smtClean="0"/>
              <a:t> </a:t>
            </a:r>
          </a:p>
          <a:p>
            <a:r>
              <a:rPr lang="pt-BR" dirty="0" smtClean="0"/>
              <a:t>para </a:t>
            </a:r>
            <a:r>
              <a:rPr lang="pt-BR" dirty="0"/>
              <a:t>baixo </a:t>
            </a:r>
            <a:r>
              <a:rPr lang="pt-BR" dirty="0" smtClean="0"/>
              <a:t>do </a:t>
            </a:r>
            <a:r>
              <a:rPr lang="pt-BR" dirty="0"/>
              <a:t>campo </a:t>
            </a:r>
            <a:r>
              <a:rPr lang="pt-BR" b="1" dirty="0" err="1">
                <a:solidFill>
                  <a:srgbClr val="FF0000"/>
                </a:solidFill>
              </a:rPr>
              <a:t>cod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 smtClean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010" y="2041268"/>
            <a:ext cx="710032" cy="659315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245742" y="1539613"/>
            <a:ext cx="5919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Relação: 1 </a:t>
            </a:r>
            <a:r>
              <a:rPr lang="pt-BR" b="1" dirty="0"/>
              <a:t>empresa para </a:t>
            </a:r>
            <a:r>
              <a:rPr lang="pt-BR" b="1" dirty="0" smtClean="0"/>
              <a:t>N </a:t>
            </a:r>
            <a:r>
              <a:rPr lang="pt-BR" b="1" dirty="0"/>
              <a:t>usuários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370" y="2137296"/>
            <a:ext cx="4679221" cy="4329485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6224112" y="2730079"/>
            <a:ext cx="1651525" cy="278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04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/>
          <a:srcRect r="15817"/>
          <a:stretch/>
        </p:blipFill>
        <p:spPr>
          <a:xfrm>
            <a:off x="292931" y="2088313"/>
            <a:ext cx="4376711" cy="3566094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</a:t>
            </a:r>
            <a:r>
              <a:rPr lang="pt-BR" sz="3200" b="1" dirty="0">
                <a:solidFill>
                  <a:schemeClr val="bg1"/>
                </a:solidFill>
              </a:rPr>
              <a:t>Workbench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CHAVES ESTRANGEIRAS E RELACIONAMENTOS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045085" y="1965735"/>
            <a:ext cx="393729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1ª) Clique em</a:t>
            </a:r>
          </a:p>
          <a:p>
            <a:endParaRPr lang="pt-BR" dirty="0"/>
          </a:p>
          <a:p>
            <a:r>
              <a:rPr lang="pt-BR" dirty="0" smtClean="0"/>
              <a:t>2ª) Clique na tabela </a:t>
            </a:r>
            <a:r>
              <a:rPr lang="pt-BR" b="1" dirty="0" smtClean="0">
                <a:solidFill>
                  <a:srgbClr val="FF0000"/>
                </a:solidFill>
              </a:rPr>
              <a:t>produtos</a:t>
            </a:r>
          </a:p>
          <a:p>
            <a:endParaRPr lang="pt-BR" dirty="0" smtClean="0"/>
          </a:p>
          <a:p>
            <a:r>
              <a:rPr lang="pt-BR" dirty="0" smtClean="0"/>
              <a:t>3ª) Clique na tabela </a:t>
            </a:r>
            <a:r>
              <a:rPr lang="pt-BR" b="1" dirty="0" smtClean="0">
                <a:solidFill>
                  <a:srgbClr val="FF0000"/>
                </a:solidFill>
              </a:rPr>
              <a:t>categorias</a:t>
            </a:r>
          </a:p>
          <a:p>
            <a:endParaRPr lang="pt-BR" dirty="0" smtClean="0"/>
          </a:p>
          <a:p>
            <a:r>
              <a:rPr lang="pt-BR" dirty="0" smtClean="0"/>
              <a:t>4ª) Delete o campo </a:t>
            </a:r>
            <a:r>
              <a:rPr lang="pt-BR" b="1" dirty="0" err="1" smtClean="0">
                <a:solidFill>
                  <a:srgbClr val="FF0000"/>
                </a:solidFill>
              </a:rPr>
              <a:t>cod_categoria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5ª) Renomeie </a:t>
            </a:r>
            <a:r>
              <a:rPr lang="pt-BR" b="1" dirty="0" err="1" smtClean="0">
                <a:solidFill>
                  <a:srgbClr val="FF0000"/>
                </a:solidFill>
              </a:rPr>
              <a:t>categorias_cod</a:t>
            </a:r>
            <a:r>
              <a:rPr lang="pt-BR" dirty="0" smtClean="0"/>
              <a:t> para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cod_categoria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6ª) Mova </a:t>
            </a:r>
            <a:r>
              <a:rPr lang="pt-BR" b="1" dirty="0" err="1" smtClean="0">
                <a:solidFill>
                  <a:srgbClr val="FF0000"/>
                </a:solidFill>
              </a:rPr>
              <a:t>cod_categoria</a:t>
            </a:r>
            <a:r>
              <a:rPr lang="pt-BR" dirty="0" smtClean="0"/>
              <a:t> para baixo </a:t>
            </a:r>
          </a:p>
          <a:p>
            <a:r>
              <a:rPr lang="pt-BR" dirty="0" smtClean="0"/>
              <a:t>do campo </a:t>
            </a:r>
            <a:r>
              <a:rPr lang="pt-BR" b="1" dirty="0" err="1" smtClean="0">
                <a:solidFill>
                  <a:srgbClr val="FF0000"/>
                </a:solidFill>
              </a:rPr>
              <a:t>cod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97643" y="1496808"/>
            <a:ext cx="457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Relação: 1 categoria </a:t>
            </a:r>
            <a:r>
              <a:rPr lang="pt-BR" b="1" dirty="0"/>
              <a:t>para </a:t>
            </a:r>
            <a:r>
              <a:rPr lang="pt-BR" b="1" dirty="0" smtClean="0"/>
              <a:t>N produtos </a:t>
            </a:r>
            <a:endParaRPr lang="pt-BR" b="1" dirty="0"/>
          </a:p>
        </p:txBody>
      </p:sp>
      <p:sp>
        <p:nvSpPr>
          <p:cNvPr id="9" name="Seta para a Esquerda 8"/>
          <p:cNvSpPr/>
          <p:nvPr/>
        </p:nvSpPr>
        <p:spPr>
          <a:xfrm>
            <a:off x="4353721" y="2690830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Esquerda 15"/>
          <p:cNvSpPr/>
          <p:nvPr/>
        </p:nvSpPr>
        <p:spPr>
          <a:xfrm>
            <a:off x="4399120" y="4463014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733" y="1821896"/>
            <a:ext cx="710032" cy="65931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9929" y="2016968"/>
            <a:ext cx="2405156" cy="4178959"/>
          </a:xfrm>
          <a:prstGeom prst="rect">
            <a:avLst/>
          </a:prstGeom>
        </p:spPr>
      </p:pic>
      <p:sp>
        <p:nvSpPr>
          <p:cNvPr id="21" name="Seta para a Direita 20"/>
          <p:cNvSpPr/>
          <p:nvPr/>
        </p:nvSpPr>
        <p:spPr>
          <a:xfrm>
            <a:off x="4694088" y="3597889"/>
            <a:ext cx="945841" cy="337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3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ta para a Direita 20"/>
          <p:cNvSpPr/>
          <p:nvPr/>
        </p:nvSpPr>
        <p:spPr>
          <a:xfrm>
            <a:off x="4546593" y="3668639"/>
            <a:ext cx="945841" cy="337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8" y="2090930"/>
            <a:ext cx="4738064" cy="4327681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</a:t>
            </a:r>
            <a:r>
              <a:rPr lang="pt-BR" sz="3200" b="1" dirty="0">
                <a:solidFill>
                  <a:schemeClr val="bg1"/>
                </a:solidFill>
              </a:rPr>
              <a:t>Workbench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CHAVES ESTRANGEIRAS E RELACIONAMENTOS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111286" y="2090930"/>
            <a:ext cx="364234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1ª) Clique em</a:t>
            </a:r>
          </a:p>
          <a:p>
            <a:endParaRPr lang="pt-BR" dirty="0"/>
          </a:p>
          <a:p>
            <a:r>
              <a:rPr lang="pt-BR" dirty="0" smtClean="0"/>
              <a:t>2ª) Clique na tabela </a:t>
            </a:r>
            <a:r>
              <a:rPr lang="pt-BR" b="1" dirty="0" smtClean="0">
                <a:solidFill>
                  <a:srgbClr val="FF0000"/>
                </a:solidFill>
              </a:rPr>
              <a:t>vendas</a:t>
            </a:r>
          </a:p>
          <a:p>
            <a:endParaRPr lang="pt-BR" dirty="0" smtClean="0"/>
          </a:p>
          <a:p>
            <a:r>
              <a:rPr lang="pt-BR" dirty="0" smtClean="0"/>
              <a:t>3ª) Clique na tabela </a:t>
            </a:r>
            <a:r>
              <a:rPr lang="pt-BR" b="1" dirty="0" smtClean="0">
                <a:solidFill>
                  <a:srgbClr val="FF0000"/>
                </a:solidFill>
              </a:rPr>
              <a:t>clientes</a:t>
            </a:r>
          </a:p>
          <a:p>
            <a:endParaRPr lang="pt-BR" dirty="0" smtClean="0"/>
          </a:p>
          <a:p>
            <a:r>
              <a:rPr lang="pt-BR" dirty="0" smtClean="0"/>
              <a:t>4ª) Delete o campo </a:t>
            </a:r>
            <a:r>
              <a:rPr lang="pt-BR" b="1" dirty="0" err="1" smtClean="0">
                <a:solidFill>
                  <a:srgbClr val="FF0000"/>
                </a:solidFill>
              </a:rPr>
              <a:t>cod_cliente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5ª) Renomeie </a:t>
            </a:r>
            <a:r>
              <a:rPr lang="pt-BR" b="1" dirty="0" err="1" smtClean="0">
                <a:solidFill>
                  <a:srgbClr val="FF0000"/>
                </a:solidFill>
              </a:rPr>
              <a:t>clientes_cod</a:t>
            </a:r>
            <a:r>
              <a:rPr lang="pt-BR" dirty="0" smtClean="0"/>
              <a:t> para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cod_cliente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6ª) Mova </a:t>
            </a:r>
            <a:r>
              <a:rPr lang="pt-BR" b="1" dirty="0" err="1" smtClean="0">
                <a:solidFill>
                  <a:srgbClr val="FF0000"/>
                </a:solidFill>
              </a:rPr>
              <a:t>cod_cliente</a:t>
            </a:r>
            <a:r>
              <a:rPr lang="pt-BR" dirty="0" smtClean="0"/>
              <a:t> para baixo </a:t>
            </a:r>
          </a:p>
          <a:p>
            <a:r>
              <a:rPr lang="pt-BR" dirty="0" smtClean="0"/>
              <a:t>do campo </a:t>
            </a:r>
            <a:r>
              <a:rPr lang="pt-BR" b="1" dirty="0" err="1" smtClean="0">
                <a:solidFill>
                  <a:srgbClr val="FF0000"/>
                </a:solidFill>
              </a:rPr>
              <a:t>cod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51464" y="1499610"/>
            <a:ext cx="457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Relação: 1 cliente </a:t>
            </a:r>
            <a:r>
              <a:rPr lang="pt-BR" b="1" dirty="0"/>
              <a:t>para </a:t>
            </a:r>
            <a:r>
              <a:rPr lang="pt-BR" b="1" dirty="0" smtClean="0"/>
              <a:t>N vendas </a:t>
            </a:r>
            <a:endParaRPr lang="pt-BR" b="1" dirty="0"/>
          </a:p>
        </p:txBody>
      </p:sp>
      <p:sp>
        <p:nvSpPr>
          <p:cNvPr id="9" name="Seta para a Esquerda 8"/>
          <p:cNvSpPr/>
          <p:nvPr/>
        </p:nvSpPr>
        <p:spPr>
          <a:xfrm>
            <a:off x="4428495" y="2942270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Esquerda 15"/>
          <p:cNvSpPr/>
          <p:nvPr/>
        </p:nvSpPr>
        <p:spPr>
          <a:xfrm>
            <a:off x="4591762" y="5005546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934" y="1947091"/>
            <a:ext cx="710032" cy="65931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652" y="2003943"/>
            <a:ext cx="2145680" cy="4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7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ta para a Direita 20"/>
          <p:cNvSpPr/>
          <p:nvPr/>
        </p:nvSpPr>
        <p:spPr>
          <a:xfrm>
            <a:off x="4546593" y="3575902"/>
            <a:ext cx="945841" cy="337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3" y="2167024"/>
            <a:ext cx="4702299" cy="350882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</a:t>
            </a:r>
            <a:r>
              <a:rPr lang="pt-BR" sz="3200" b="1" dirty="0">
                <a:solidFill>
                  <a:schemeClr val="bg1"/>
                </a:solidFill>
              </a:rPr>
              <a:t>Workbench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CHAVES ESTRANGEIRAS E RELACIONAMENTOS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509495" y="2090930"/>
            <a:ext cx="35782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1ª) Clique em</a:t>
            </a:r>
          </a:p>
          <a:p>
            <a:endParaRPr lang="pt-BR" dirty="0"/>
          </a:p>
          <a:p>
            <a:r>
              <a:rPr lang="pt-BR" dirty="0" smtClean="0"/>
              <a:t>2ª) Clique na tabela 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historico_pagamento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3ª) Clique na tabela </a:t>
            </a:r>
            <a:r>
              <a:rPr lang="pt-BR" b="1" dirty="0" smtClean="0">
                <a:solidFill>
                  <a:srgbClr val="FF0000"/>
                </a:solidFill>
              </a:rPr>
              <a:t>vendas</a:t>
            </a:r>
          </a:p>
          <a:p>
            <a:endParaRPr lang="pt-BR" dirty="0" smtClean="0"/>
          </a:p>
          <a:p>
            <a:r>
              <a:rPr lang="pt-BR" dirty="0" smtClean="0"/>
              <a:t>4ª) Delete o campo </a:t>
            </a:r>
            <a:r>
              <a:rPr lang="pt-BR" b="1" dirty="0" err="1" smtClean="0">
                <a:solidFill>
                  <a:srgbClr val="FF0000"/>
                </a:solidFill>
              </a:rPr>
              <a:t>cod_venda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5ª) Renomeie </a:t>
            </a:r>
            <a:r>
              <a:rPr lang="pt-BR" b="1" dirty="0" err="1" smtClean="0">
                <a:solidFill>
                  <a:srgbClr val="FF0000"/>
                </a:solidFill>
              </a:rPr>
              <a:t>vendas_cod</a:t>
            </a:r>
            <a:r>
              <a:rPr lang="pt-BR" dirty="0" smtClean="0"/>
              <a:t> para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cod_venda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6ª) Mova </a:t>
            </a:r>
            <a:r>
              <a:rPr lang="pt-BR" b="1" dirty="0" err="1" smtClean="0">
                <a:solidFill>
                  <a:srgbClr val="FF0000"/>
                </a:solidFill>
              </a:rPr>
              <a:t>cod_venda</a:t>
            </a:r>
            <a:r>
              <a:rPr lang="pt-BR" dirty="0" smtClean="0"/>
              <a:t> para baixo </a:t>
            </a:r>
          </a:p>
          <a:p>
            <a:r>
              <a:rPr lang="pt-BR" dirty="0" smtClean="0"/>
              <a:t>do campo </a:t>
            </a:r>
            <a:r>
              <a:rPr lang="pt-BR" b="1" dirty="0" err="1" smtClean="0">
                <a:solidFill>
                  <a:srgbClr val="FF0000"/>
                </a:solidFill>
              </a:rPr>
              <a:t>cod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51464" y="1499610"/>
            <a:ext cx="7567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Relação: 1 vendas </a:t>
            </a:r>
            <a:r>
              <a:rPr lang="pt-BR" b="1" dirty="0"/>
              <a:t>para </a:t>
            </a:r>
            <a:r>
              <a:rPr lang="pt-BR" b="1" dirty="0" smtClean="0"/>
              <a:t>N </a:t>
            </a:r>
            <a:r>
              <a:rPr lang="pt-BR" b="1" dirty="0" err="1" smtClean="0"/>
              <a:t>histórico_pagamento</a:t>
            </a:r>
            <a:r>
              <a:rPr lang="pt-BR" b="1" dirty="0" smtClean="0"/>
              <a:t> </a:t>
            </a:r>
            <a:endParaRPr lang="pt-BR" b="1" dirty="0"/>
          </a:p>
        </p:txBody>
      </p:sp>
      <p:sp>
        <p:nvSpPr>
          <p:cNvPr id="9" name="Seta para a Esquerda 8"/>
          <p:cNvSpPr/>
          <p:nvPr/>
        </p:nvSpPr>
        <p:spPr>
          <a:xfrm>
            <a:off x="4314000" y="3248572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a Esquerda 15"/>
          <p:cNvSpPr/>
          <p:nvPr/>
        </p:nvSpPr>
        <p:spPr>
          <a:xfrm>
            <a:off x="4251625" y="3965649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5143" y="1947091"/>
            <a:ext cx="710032" cy="65931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434" y="2687543"/>
            <a:ext cx="2734872" cy="25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8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090" y="1705944"/>
            <a:ext cx="8608143" cy="529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 Explicativo Retangular com Cantos Arredondados 2"/>
          <p:cNvSpPr/>
          <p:nvPr/>
        </p:nvSpPr>
        <p:spPr>
          <a:xfrm>
            <a:off x="353961" y="318343"/>
            <a:ext cx="3834580" cy="2020527"/>
          </a:xfrm>
          <a:prstGeom prst="wedgeRoundRectCallout">
            <a:avLst>
              <a:gd name="adj1" fmla="val 28860"/>
              <a:gd name="adj2" fmla="val 68894"/>
              <a:gd name="adj3" fmla="val 16667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/>
              <a:t>Carlos, vamos abrir uma empresa de vendas de produtos?</a:t>
            </a:r>
            <a:endParaRPr lang="pt-BR" sz="2800" dirty="0"/>
          </a:p>
        </p:txBody>
      </p:sp>
      <p:sp>
        <p:nvSpPr>
          <p:cNvPr id="4" name="Texto Explicativo Retangular com Cantos Arredondados 3"/>
          <p:cNvSpPr/>
          <p:nvPr/>
        </p:nvSpPr>
        <p:spPr>
          <a:xfrm>
            <a:off x="8232059" y="318343"/>
            <a:ext cx="3672348" cy="2020527"/>
          </a:xfrm>
          <a:prstGeom prst="wedgeRoundRectCallout">
            <a:avLst>
              <a:gd name="adj1" fmla="val -34193"/>
              <a:gd name="adj2" fmla="val 72543"/>
              <a:gd name="adj3" fmla="val 16667"/>
            </a:avLst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 smtClean="0"/>
              <a:t>Vamos Bruna!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299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ta para a Direita 20"/>
          <p:cNvSpPr/>
          <p:nvPr/>
        </p:nvSpPr>
        <p:spPr>
          <a:xfrm>
            <a:off x="4546593" y="3575902"/>
            <a:ext cx="945841" cy="337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</a:t>
            </a:r>
            <a:r>
              <a:rPr lang="pt-BR" sz="3200" b="1" dirty="0">
                <a:solidFill>
                  <a:schemeClr val="bg1"/>
                </a:solidFill>
              </a:rPr>
              <a:t>Workbench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CHAVES ESTRANGEIRAS E RELACIONAMENTOS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509495" y="2090930"/>
            <a:ext cx="35782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1ª) Clique em</a:t>
            </a:r>
          </a:p>
          <a:p>
            <a:endParaRPr lang="pt-BR" dirty="0"/>
          </a:p>
          <a:p>
            <a:r>
              <a:rPr lang="pt-BR" dirty="0" smtClean="0"/>
              <a:t>2ª) Clique na tabela 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listar_vendas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3ª) Clique na tabela </a:t>
            </a:r>
            <a:r>
              <a:rPr lang="pt-BR" b="1" dirty="0" smtClean="0">
                <a:solidFill>
                  <a:srgbClr val="FF0000"/>
                </a:solidFill>
              </a:rPr>
              <a:t>vendas</a:t>
            </a:r>
          </a:p>
          <a:p>
            <a:endParaRPr lang="pt-BR" dirty="0" smtClean="0"/>
          </a:p>
          <a:p>
            <a:r>
              <a:rPr lang="pt-BR" dirty="0" smtClean="0"/>
              <a:t>4ª) Delete o campo </a:t>
            </a:r>
            <a:r>
              <a:rPr lang="pt-BR" b="1" dirty="0" err="1" smtClean="0">
                <a:solidFill>
                  <a:srgbClr val="FF0000"/>
                </a:solidFill>
              </a:rPr>
              <a:t>cod_venda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5ª) Renomeie </a:t>
            </a:r>
            <a:r>
              <a:rPr lang="pt-BR" b="1" dirty="0" err="1" smtClean="0">
                <a:solidFill>
                  <a:srgbClr val="FF0000"/>
                </a:solidFill>
              </a:rPr>
              <a:t>vendas_cod</a:t>
            </a:r>
            <a:r>
              <a:rPr lang="pt-BR" dirty="0" smtClean="0"/>
              <a:t> para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cod_venda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6ª) Mova </a:t>
            </a:r>
            <a:r>
              <a:rPr lang="pt-BR" b="1" dirty="0" err="1" smtClean="0">
                <a:solidFill>
                  <a:srgbClr val="FF0000"/>
                </a:solidFill>
              </a:rPr>
              <a:t>cod_venda</a:t>
            </a:r>
            <a:r>
              <a:rPr lang="pt-BR" dirty="0" smtClean="0"/>
              <a:t> para baixo </a:t>
            </a:r>
          </a:p>
          <a:p>
            <a:r>
              <a:rPr lang="pt-BR" dirty="0" smtClean="0"/>
              <a:t>do campo </a:t>
            </a:r>
            <a:r>
              <a:rPr lang="pt-BR" b="1" dirty="0" err="1" smtClean="0">
                <a:solidFill>
                  <a:srgbClr val="FF0000"/>
                </a:solidFill>
              </a:rPr>
              <a:t>cod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51464" y="1499610"/>
            <a:ext cx="7567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Relação: 1 vendas </a:t>
            </a:r>
            <a:r>
              <a:rPr lang="pt-BR" b="1" dirty="0"/>
              <a:t>para </a:t>
            </a:r>
            <a:r>
              <a:rPr lang="pt-BR" b="1" dirty="0" smtClean="0"/>
              <a:t>N </a:t>
            </a:r>
            <a:r>
              <a:rPr lang="pt-BR" b="1" dirty="0" err="1" smtClean="0"/>
              <a:t>listar_vendas</a:t>
            </a:r>
            <a:endParaRPr lang="pt-BR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143" y="1947091"/>
            <a:ext cx="710032" cy="6593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73" y="2166202"/>
            <a:ext cx="4461791" cy="3762650"/>
          </a:xfrm>
          <a:prstGeom prst="rect">
            <a:avLst/>
          </a:prstGeom>
        </p:spPr>
      </p:pic>
      <p:sp>
        <p:nvSpPr>
          <p:cNvPr id="17" name="Seta para a Esquerda 16"/>
          <p:cNvSpPr/>
          <p:nvPr/>
        </p:nvSpPr>
        <p:spPr>
          <a:xfrm>
            <a:off x="1811721" y="2985435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Esquerda 18"/>
          <p:cNvSpPr/>
          <p:nvPr/>
        </p:nvSpPr>
        <p:spPr>
          <a:xfrm>
            <a:off x="1811721" y="4550296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511" y="2324020"/>
            <a:ext cx="2452617" cy="369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2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ta para a Direita 20"/>
          <p:cNvSpPr/>
          <p:nvPr/>
        </p:nvSpPr>
        <p:spPr>
          <a:xfrm>
            <a:off x="4546593" y="3575902"/>
            <a:ext cx="945841" cy="337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3" y="2228010"/>
            <a:ext cx="4671259" cy="381379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</a:t>
            </a:r>
            <a:r>
              <a:rPr lang="pt-BR" sz="3200" b="1" dirty="0">
                <a:solidFill>
                  <a:schemeClr val="bg1"/>
                </a:solidFill>
              </a:rPr>
              <a:t>Workbench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CHAVES ESTRANGEIRAS E RELACIONAMENTOS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391510" y="2090930"/>
            <a:ext cx="37834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1ª) Clique em</a:t>
            </a:r>
          </a:p>
          <a:p>
            <a:endParaRPr lang="pt-BR" dirty="0"/>
          </a:p>
          <a:p>
            <a:r>
              <a:rPr lang="pt-BR" dirty="0" smtClean="0"/>
              <a:t>2ª) Clique na tabela 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listar_vendas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3ª) Clique na tabela </a:t>
            </a:r>
            <a:r>
              <a:rPr lang="pt-BR" b="1" dirty="0" smtClean="0">
                <a:solidFill>
                  <a:srgbClr val="FF0000"/>
                </a:solidFill>
              </a:rPr>
              <a:t>produtos</a:t>
            </a:r>
          </a:p>
          <a:p>
            <a:endParaRPr lang="pt-BR" dirty="0" smtClean="0"/>
          </a:p>
          <a:p>
            <a:r>
              <a:rPr lang="pt-BR" dirty="0" smtClean="0"/>
              <a:t>4ª) Delete o campo </a:t>
            </a:r>
            <a:r>
              <a:rPr lang="pt-BR" b="1" dirty="0" err="1" smtClean="0">
                <a:solidFill>
                  <a:srgbClr val="FF0000"/>
                </a:solidFill>
              </a:rPr>
              <a:t>cod_produto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5ª) Renomeie </a:t>
            </a:r>
            <a:r>
              <a:rPr lang="pt-BR" b="1" dirty="0" err="1" smtClean="0">
                <a:solidFill>
                  <a:srgbClr val="FF0000"/>
                </a:solidFill>
              </a:rPr>
              <a:t>produtos_cod</a:t>
            </a:r>
            <a:r>
              <a:rPr lang="pt-BR" dirty="0" smtClean="0"/>
              <a:t> para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cod_produto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6ª) Mova </a:t>
            </a:r>
            <a:r>
              <a:rPr lang="pt-BR" b="1" dirty="0" err="1" smtClean="0">
                <a:solidFill>
                  <a:srgbClr val="FF0000"/>
                </a:solidFill>
              </a:rPr>
              <a:t>cod_produto</a:t>
            </a:r>
            <a:r>
              <a:rPr lang="pt-BR" dirty="0" smtClean="0"/>
              <a:t> para baixo </a:t>
            </a:r>
          </a:p>
          <a:p>
            <a:r>
              <a:rPr lang="pt-BR" dirty="0" smtClean="0"/>
              <a:t>do campo </a:t>
            </a:r>
            <a:r>
              <a:rPr lang="pt-BR" b="1" dirty="0" err="1" smtClean="0">
                <a:solidFill>
                  <a:srgbClr val="FF0000"/>
                </a:solidFill>
              </a:rPr>
              <a:t>cod_venda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51464" y="1499610"/>
            <a:ext cx="7567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Relação: 1 produto </a:t>
            </a:r>
            <a:r>
              <a:rPr lang="pt-BR" b="1" dirty="0"/>
              <a:t>para </a:t>
            </a:r>
            <a:r>
              <a:rPr lang="pt-BR" b="1" dirty="0" smtClean="0"/>
              <a:t>N </a:t>
            </a:r>
            <a:r>
              <a:rPr lang="pt-BR" b="1" dirty="0" err="1" smtClean="0"/>
              <a:t>listar_vendas</a:t>
            </a:r>
            <a:endParaRPr lang="pt-BR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158" y="1947091"/>
            <a:ext cx="710032" cy="659315"/>
          </a:xfrm>
          <a:prstGeom prst="rect">
            <a:avLst/>
          </a:prstGeom>
        </p:spPr>
      </p:pic>
      <p:sp>
        <p:nvSpPr>
          <p:cNvPr id="17" name="Seta para a Esquerda 16"/>
          <p:cNvSpPr/>
          <p:nvPr/>
        </p:nvSpPr>
        <p:spPr>
          <a:xfrm>
            <a:off x="4080268" y="3250905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Esquerda 18"/>
          <p:cNvSpPr/>
          <p:nvPr/>
        </p:nvSpPr>
        <p:spPr>
          <a:xfrm>
            <a:off x="4193221" y="4589878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602" y="2058935"/>
            <a:ext cx="2464360" cy="397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8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ta para a Direita 20"/>
          <p:cNvSpPr/>
          <p:nvPr/>
        </p:nvSpPr>
        <p:spPr>
          <a:xfrm>
            <a:off x="4546593" y="3575902"/>
            <a:ext cx="945841" cy="337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4" y="2513864"/>
            <a:ext cx="4666668" cy="2898794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</a:t>
            </a:r>
            <a:r>
              <a:rPr lang="pt-BR" sz="3200" b="1" dirty="0">
                <a:solidFill>
                  <a:schemeClr val="bg1"/>
                </a:solidFill>
              </a:rPr>
              <a:t>Workbench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CHAVES ESTRANGEIRAS E RELACIONAMENTOS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258776" y="2090930"/>
            <a:ext cx="38603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1ª) Clique em</a:t>
            </a:r>
          </a:p>
          <a:p>
            <a:endParaRPr lang="pt-BR" dirty="0"/>
          </a:p>
          <a:p>
            <a:r>
              <a:rPr lang="pt-BR" dirty="0" smtClean="0"/>
              <a:t>2ª) Clique na tabela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categorias</a:t>
            </a:r>
          </a:p>
          <a:p>
            <a:endParaRPr lang="pt-BR" dirty="0" smtClean="0"/>
          </a:p>
          <a:p>
            <a:r>
              <a:rPr lang="pt-BR" dirty="0" smtClean="0"/>
              <a:t>3ª) Clique na tabela </a:t>
            </a:r>
            <a:r>
              <a:rPr lang="pt-BR" b="1" dirty="0" smtClean="0">
                <a:solidFill>
                  <a:srgbClr val="FF0000"/>
                </a:solidFill>
              </a:rPr>
              <a:t>empresa</a:t>
            </a:r>
          </a:p>
          <a:p>
            <a:endParaRPr lang="pt-BR" dirty="0" smtClean="0"/>
          </a:p>
          <a:p>
            <a:r>
              <a:rPr lang="pt-BR" dirty="0"/>
              <a:t>4</a:t>
            </a:r>
            <a:r>
              <a:rPr lang="pt-BR" dirty="0" smtClean="0"/>
              <a:t>ª) Renomeie </a:t>
            </a:r>
            <a:r>
              <a:rPr lang="pt-BR" b="1" dirty="0" err="1" smtClean="0">
                <a:solidFill>
                  <a:srgbClr val="FF0000"/>
                </a:solidFill>
              </a:rPr>
              <a:t>empresa_cod</a:t>
            </a:r>
            <a:r>
              <a:rPr lang="pt-BR" dirty="0" smtClean="0"/>
              <a:t> para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cod_empresa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5ª) Mova </a:t>
            </a:r>
            <a:r>
              <a:rPr lang="pt-BR" b="1" dirty="0" err="1">
                <a:solidFill>
                  <a:srgbClr val="FF0000"/>
                </a:solidFill>
              </a:rPr>
              <a:t>cod_empresa</a:t>
            </a:r>
            <a:r>
              <a:rPr lang="pt-BR" dirty="0" smtClean="0"/>
              <a:t> para baixo </a:t>
            </a:r>
          </a:p>
          <a:p>
            <a:r>
              <a:rPr lang="pt-BR" dirty="0" smtClean="0"/>
              <a:t>do campo </a:t>
            </a:r>
            <a:r>
              <a:rPr lang="pt-BR" b="1" dirty="0" err="1" smtClean="0">
                <a:solidFill>
                  <a:srgbClr val="FF0000"/>
                </a:solidFill>
              </a:rPr>
              <a:t>cod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51464" y="1499610"/>
            <a:ext cx="7567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Relação: 1 empresa </a:t>
            </a:r>
            <a:r>
              <a:rPr lang="pt-BR" b="1" dirty="0"/>
              <a:t>para </a:t>
            </a:r>
            <a:r>
              <a:rPr lang="pt-BR" b="1" dirty="0" smtClean="0"/>
              <a:t>N categorias</a:t>
            </a:r>
            <a:endParaRPr lang="pt-BR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424" y="1947091"/>
            <a:ext cx="710032" cy="659315"/>
          </a:xfrm>
          <a:prstGeom prst="rect">
            <a:avLst/>
          </a:prstGeom>
        </p:spPr>
      </p:pic>
      <p:sp>
        <p:nvSpPr>
          <p:cNvPr id="19" name="Seta para a Esquerda 18"/>
          <p:cNvSpPr/>
          <p:nvPr/>
        </p:nvSpPr>
        <p:spPr>
          <a:xfrm>
            <a:off x="4117423" y="3533970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394" y="2322310"/>
            <a:ext cx="2757257" cy="30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9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ta para a Direita 20"/>
          <p:cNvSpPr/>
          <p:nvPr/>
        </p:nvSpPr>
        <p:spPr>
          <a:xfrm>
            <a:off x="4561341" y="3575902"/>
            <a:ext cx="945841" cy="337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1" y="2090930"/>
            <a:ext cx="4924071" cy="4103393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</a:t>
            </a:r>
            <a:r>
              <a:rPr lang="pt-BR" sz="3200" b="1" dirty="0">
                <a:solidFill>
                  <a:schemeClr val="bg1"/>
                </a:solidFill>
              </a:rPr>
              <a:t>Workbench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CHAVES ESTRANGEIRAS E RELACIONAMENTOS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258776" y="2090930"/>
            <a:ext cx="38603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1ª) Clique em</a:t>
            </a:r>
          </a:p>
          <a:p>
            <a:endParaRPr lang="pt-BR" dirty="0"/>
          </a:p>
          <a:p>
            <a:r>
              <a:rPr lang="pt-BR" dirty="0" smtClean="0"/>
              <a:t>2ª) Clique na tabela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produtos</a:t>
            </a:r>
          </a:p>
          <a:p>
            <a:endParaRPr lang="pt-BR" dirty="0" smtClean="0"/>
          </a:p>
          <a:p>
            <a:r>
              <a:rPr lang="pt-BR" dirty="0" smtClean="0"/>
              <a:t>3ª) Clique na tabela </a:t>
            </a:r>
            <a:r>
              <a:rPr lang="pt-BR" b="1" dirty="0" smtClean="0">
                <a:solidFill>
                  <a:srgbClr val="FF0000"/>
                </a:solidFill>
              </a:rPr>
              <a:t>empresa</a:t>
            </a:r>
          </a:p>
          <a:p>
            <a:endParaRPr lang="pt-BR" dirty="0" smtClean="0"/>
          </a:p>
          <a:p>
            <a:r>
              <a:rPr lang="pt-BR" dirty="0"/>
              <a:t>4</a:t>
            </a:r>
            <a:r>
              <a:rPr lang="pt-BR" dirty="0" smtClean="0"/>
              <a:t>ª) Renomeie </a:t>
            </a:r>
            <a:r>
              <a:rPr lang="pt-BR" b="1" dirty="0" err="1" smtClean="0">
                <a:solidFill>
                  <a:srgbClr val="FF0000"/>
                </a:solidFill>
              </a:rPr>
              <a:t>empresa_cod</a:t>
            </a:r>
            <a:r>
              <a:rPr lang="pt-BR" dirty="0" smtClean="0"/>
              <a:t> para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cod_empresa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5ª) Mova </a:t>
            </a:r>
            <a:r>
              <a:rPr lang="pt-BR" b="1" dirty="0" err="1">
                <a:solidFill>
                  <a:srgbClr val="FF0000"/>
                </a:solidFill>
              </a:rPr>
              <a:t>cod_empresa</a:t>
            </a:r>
            <a:r>
              <a:rPr lang="pt-BR" dirty="0" smtClean="0"/>
              <a:t> para baixo </a:t>
            </a:r>
          </a:p>
          <a:p>
            <a:r>
              <a:rPr lang="pt-BR" dirty="0" smtClean="0"/>
              <a:t>do campo </a:t>
            </a:r>
            <a:r>
              <a:rPr lang="pt-BR" b="1" dirty="0" err="1" smtClean="0">
                <a:solidFill>
                  <a:srgbClr val="FF0000"/>
                </a:solidFill>
              </a:rPr>
              <a:t>cod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51464" y="1499610"/>
            <a:ext cx="7567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Relação: 1 empresa </a:t>
            </a:r>
            <a:r>
              <a:rPr lang="pt-BR" b="1" dirty="0"/>
              <a:t>para </a:t>
            </a:r>
            <a:r>
              <a:rPr lang="pt-BR" b="1" dirty="0" smtClean="0"/>
              <a:t>N produtos</a:t>
            </a:r>
            <a:endParaRPr lang="pt-BR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424" y="1947091"/>
            <a:ext cx="710032" cy="659315"/>
          </a:xfrm>
          <a:prstGeom prst="rect">
            <a:avLst/>
          </a:prstGeom>
        </p:spPr>
      </p:pic>
      <p:sp>
        <p:nvSpPr>
          <p:cNvPr id="19" name="Seta para a Esquerda 18"/>
          <p:cNvSpPr/>
          <p:nvPr/>
        </p:nvSpPr>
        <p:spPr>
          <a:xfrm>
            <a:off x="4405334" y="4737944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463" y="2079493"/>
            <a:ext cx="2398877" cy="4503413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0" y="4843180"/>
            <a:ext cx="2816942" cy="1739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ta para a Direita 20"/>
          <p:cNvSpPr/>
          <p:nvPr/>
        </p:nvSpPr>
        <p:spPr>
          <a:xfrm>
            <a:off x="4561341" y="3575902"/>
            <a:ext cx="945841" cy="337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4" y="2090929"/>
            <a:ext cx="4686007" cy="472538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</a:t>
            </a:r>
            <a:r>
              <a:rPr lang="pt-BR" sz="3200" b="1" dirty="0">
                <a:solidFill>
                  <a:schemeClr val="bg1"/>
                </a:solidFill>
              </a:rPr>
              <a:t>Workbench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CHAVES ESTRANGEIRAS E RELACIONAMENTOS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258776" y="2090930"/>
            <a:ext cx="38603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1ª) Clique em</a:t>
            </a:r>
          </a:p>
          <a:p>
            <a:endParaRPr lang="pt-BR" dirty="0"/>
          </a:p>
          <a:p>
            <a:r>
              <a:rPr lang="pt-BR" dirty="0" smtClean="0"/>
              <a:t>2ª) Clique na tabela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clientes</a:t>
            </a:r>
          </a:p>
          <a:p>
            <a:endParaRPr lang="pt-BR" dirty="0" smtClean="0"/>
          </a:p>
          <a:p>
            <a:r>
              <a:rPr lang="pt-BR" dirty="0" smtClean="0"/>
              <a:t>3ª) Clique na tabela </a:t>
            </a:r>
            <a:r>
              <a:rPr lang="pt-BR" b="1" dirty="0" smtClean="0">
                <a:solidFill>
                  <a:srgbClr val="FF0000"/>
                </a:solidFill>
              </a:rPr>
              <a:t>empresa</a:t>
            </a:r>
          </a:p>
          <a:p>
            <a:endParaRPr lang="pt-BR" dirty="0" smtClean="0"/>
          </a:p>
          <a:p>
            <a:r>
              <a:rPr lang="pt-BR" dirty="0"/>
              <a:t>4</a:t>
            </a:r>
            <a:r>
              <a:rPr lang="pt-BR" dirty="0" smtClean="0"/>
              <a:t>ª) Renomeie </a:t>
            </a:r>
            <a:r>
              <a:rPr lang="pt-BR" b="1" dirty="0" err="1" smtClean="0">
                <a:solidFill>
                  <a:srgbClr val="FF0000"/>
                </a:solidFill>
              </a:rPr>
              <a:t>empresa_cod</a:t>
            </a:r>
            <a:r>
              <a:rPr lang="pt-BR" dirty="0" smtClean="0"/>
              <a:t> para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cod_empresa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5ª) Mova </a:t>
            </a:r>
            <a:r>
              <a:rPr lang="pt-BR" b="1" dirty="0" err="1">
                <a:solidFill>
                  <a:srgbClr val="FF0000"/>
                </a:solidFill>
              </a:rPr>
              <a:t>cod_empresa</a:t>
            </a:r>
            <a:r>
              <a:rPr lang="pt-BR" dirty="0" smtClean="0"/>
              <a:t> para baixo </a:t>
            </a:r>
          </a:p>
          <a:p>
            <a:r>
              <a:rPr lang="pt-BR" dirty="0" smtClean="0"/>
              <a:t>do campo </a:t>
            </a:r>
            <a:r>
              <a:rPr lang="pt-BR" b="1" dirty="0" err="1" smtClean="0">
                <a:solidFill>
                  <a:srgbClr val="FF0000"/>
                </a:solidFill>
              </a:rPr>
              <a:t>cod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51464" y="1499610"/>
            <a:ext cx="7567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Relação: 1 empresa </a:t>
            </a:r>
            <a:r>
              <a:rPr lang="pt-BR" b="1" dirty="0"/>
              <a:t>para </a:t>
            </a:r>
            <a:r>
              <a:rPr lang="pt-BR" b="1" dirty="0" smtClean="0"/>
              <a:t>N clientes</a:t>
            </a:r>
            <a:endParaRPr lang="pt-BR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424" y="1947091"/>
            <a:ext cx="710032" cy="659315"/>
          </a:xfrm>
          <a:prstGeom prst="rect">
            <a:avLst/>
          </a:prstGeom>
        </p:spPr>
      </p:pic>
      <p:sp>
        <p:nvSpPr>
          <p:cNvPr id="19" name="Seta para a Esquerda 18"/>
          <p:cNvSpPr/>
          <p:nvPr/>
        </p:nvSpPr>
        <p:spPr>
          <a:xfrm>
            <a:off x="4394816" y="5947312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972" y="1860020"/>
            <a:ext cx="2538780" cy="49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1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ta para a Direita 20"/>
          <p:cNvSpPr/>
          <p:nvPr/>
        </p:nvSpPr>
        <p:spPr>
          <a:xfrm>
            <a:off x="4589922" y="3554777"/>
            <a:ext cx="945841" cy="3370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4" y="2213875"/>
            <a:ext cx="4871521" cy="417988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</a:t>
            </a:r>
            <a:r>
              <a:rPr lang="pt-BR" sz="3200" b="1" dirty="0">
                <a:solidFill>
                  <a:schemeClr val="bg1"/>
                </a:solidFill>
              </a:rPr>
              <a:t>Workbench</a:t>
            </a:r>
            <a:r>
              <a:rPr lang="pt-BR" sz="3200" b="1" dirty="0" smtClean="0">
                <a:solidFill>
                  <a:schemeClr val="bg1"/>
                </a:solidFill>
              </a:rPr>
              <a:t>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CHAVES ESTRANGEIRAS E RELACIONAMENTOS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8258776" y="2090930"/>
            <a:ext cx="38603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1ª) Clique em</a:t>
            </a:r>
          </a:p>
          <a:p>
            <a:endParaRPr lang="pt-BR" dirty="0"/>
          </a:p>
          <a:p>
            <a:r>
              <a:rPr lang="pt-BR" dirty="0" smtClean="0"/>
              <a:t>2ª) Clique na tabela </a:t>
            </a:r>
          </a:p>
          <a:p>
            <a:r>
              <a:rPr lang="pt-BR" b="1" dirty="0" smtClean="0">
                <a:solidFill>
                  <a:srgbClr val="FF0000"/>
                </a:solidFill>
              </a:rPr>
              <a:t>vendas</a:t>
            </a:r>
          </a:p>
          <a:p>
            <a:endParaRPr lang="pt-BR" dirty="0" smtClean="0"/>
          </a:p>
          <a:p>
            <a:r>
              <a:rPr lang="pt-BR" dirty="0" smtClean="0"/>
              <a:t>3ª) Clique na tabela </a:t>
            </a:r>
            <a:r>
              <a:rPr lang="pt-BR" b="1" dirty="0" smtClean="0">
                <a:solidFill>
                  <a:srgbClr val="FF0000"/>
                </a:solidFill>
              </a:rPr>
              <a:t>empresa</a:t>
            </a:r>
          </a:p>
          <a:p>
            <a:endParaRPr lang="pt-BR" dirty="0" smtClean="0"/>
          </a:p>
          <a:p>
            <a:r>
              <a:rPr lang="pt-BR" dirty="0"/>
              <a:t>4</a:t>
            </a:r>
            <a:r>
              <a:rPr lang="pt-BR" dirty="0" smtClean="0"/>
              <a:t>ª) Renomeie </a:t>
            </a:r>
            <a:r>
              <a:rPr lang="pt-BR" b="1" dirty="0" err="1" smtClean="0">
                <a:solidFill>
                  <a:srgbClr val="FF0000"/>
                </a:solidFill>
              </a:rPr>
              <a:t>empresa_cod</a:t>
            </a:r>
            <a:r>
              <a:rPr lang="pt-BR" dirty="0" smtClean="0"/>
              <a:t> para</a:t>
            </a:r>
          </a:p>
          <a:p>
            <a:r>
              <a:rPr lang="pt-BR" b="1" dirty="0" err="1" smtClean="0">
                <a:solidFill>
                  <a:srgbClr val="FF0000"/>
                </a:solidFill>
              </a:rPr>
              <a:t>cod_empresa</a:t>
            </a:r>
            <a:endParaRPr lang="pt-BR" b="1" dirty="0" smtClean="0">
              <a:solidFill>
                <a:srgbClr val="FF000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5ª) Mova </a:t>
            </a:r>
            <a:r>
              <a:rPr lang="pt-BR" b="1" dirty="0" err="1">
                <a:solidFill>
                  <a:srgbClr val="FF0000"/>
                </a:solidFill>
              </a:rPr>
              <a:t>cod_empresa</a:t>
            </a:r>
            <a:r>
              <a:rPr lang="pt-BR" dirty="0" smtClean="0"/>
              <a:t> para baixo </a:t>
            </a:r>
          </a:p>
          <a:p>
            <a:r>
              <a:rPr lang="pt-BR" dirty="0" smtClean="0"/>
              <a:t>do campo </a:t>
            </a:r>
            <a:r>
              <a:rPr lang="pt-BR" b="1" dirty="0" err="1" smtClean="0">
                <a:solidFill>
                  <a:srgbClr val="FF0000"/>
                </a:solidFill>
              </a:rPr>
              <a:t>cod</a:t>
            </a:r>
            <a:endParaRPr lang="pt-BR" b="1" dirty="0" smtClean="0">
              <a:solidFill>
                <a:srgbClr val="FF0000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51464" y="1499610"/>
            <a:ext cx="7567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Relação: 1 empresa </a:t>
            </a:r>
            <a:r>
              <a:rPr lang="pt-BR" b="1" dirty="0"/>
              <a:t>para </a:t>
            </a:r>
            <a:r>
              <a:rPr lang="pt-BR" b="1" dirty="0" smtClean="0"/>
              <a:t>N vendas</a:t>
            </a:r>
            <a:endParaRPr lang="pt-BR" b="1" dirty="0"/>
          </a:p>
        </p:txBody>
      </p:sp>
      <p:pic>
        <p:nvPicPr>
          <p:cNvPr id="20" name="Imagem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424" y="1947091"/>
            <a:ext cx="710032" cy="659315"/>
          </a:xfrm>
          <a:prstGeom prst="rect">
            <a:avLst/>
          </a:prstGeom>
        </p:spPr>
      </p:pic>
      <p:sp>
        <p:nvSpPr>
          <p:cNvPr id="19" name="Seta para a Esquerda 18"/>
          <p:cNvSpPr/>
          <p:nvPr/>
        </p:nvSpPr>
        <p:spPr>
          <a:xfrm>
            <a:off x="4492561" y="5551494"/>
            <a:ext cx="589936" cy="210473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5763" y="2140549"/>
            <a:ext cx="2210235" cy="437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357981" y="61601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err="1"/>
              <a:t>minicurso_mysql</a:t>
            </a:r>
            <a:r>
              <a:rPr lang="pt-BR" dirty="0"/>
              <a:t>\</a:t>
            </a:r>
            <a:r>
              <a:rPr lang="pt-BR" dirty="0" err="1"/>
              <a:t>codigo</a:t>
            </a:r>
            <a:r>
              <a:rPr lang="pt-BR" dirty="0"/>
              <a:t>\3-estudo-de-caso\1-DER\3_chaves_estrangeiras_relacionamentos.mwb</a:t>
            </a:r>
            <a:endParaRPr lang="pt-BR" b="1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57981" y="183075"/>
            <a:ext cx="3080543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 smtClean="0">
                <a:solidFill>
                  <a:srgbClr val="116F9A"/>
                </a:solidFill>
              </a:rPr>
              <a:t>MySQL Workbench </a:t>
            </a:r>
            <a:br>
              <a:rPr lang="pt-BR" sz="2400" b="1" dirty="0" smtClean="0">
                <a:solidFill>
                  <a:srgbClr val="116F9A"/>
                </a:solidFill>
              </a:rPr>
            </a:br>
            <a:r>
              <a:rPr lang="pt-BR" sz="2400" b="1" dirty="0" smtClean="0">
                <a:solidFill>
                  <a:srgbClr val="116F9A"/>
                </a:solidFill>
              </a:rPr>
              <a:t>– RESULTADO</a:t>
            </a:r>
            <a:endParaRPr lang="pt-BR" sz="2400" b="1" dirty="0">
              <a:solidFill>
                <a:srgbClr val="116F9A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03239" y="1253613"/>
            <a:ext cx="3145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- Empresa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- Usuário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- Clientes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- Categorias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- Produtos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- Vendas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- </a:t>
            </a:r>
            <a:r>
              <a:rPr lang="pt-BR" dirty="0" smtClean="0"/>
              <a:t>Lista </a:t>
            </a:r>
            <a:r>
              <a:rPr lang="pt-BR" dirty="0"/>
              <a:t>de vendas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dirty="0"/>
              <a:t>- Histórico de pagamento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664" y="0"/>
            <a:ext cx="874395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WORKBENCH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TRANSFORMANDO O DER EM CÓDIGO MYSQL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4" y="1452563"/>
            <a:ext cx="7695868" cy="52874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506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WORKBENCH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TRANSFORMANDO O DER EM CÓDIGO MYSQL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" y="1452564"/>
            <a:ext cx="7060458" cy="524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5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WORKBENCH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TRANSFORMANDO O DER EM CÓDIGO MYSQL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11" y="1449643"/>
            <a:ext cx="7086292" cy="53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426" y="2682064"/>
            <a:ext cx="4655574" cy="417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2852"/>
            <a:ext cx="5467693" cy="336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762000" y="1168400"/>
            <a:ext cx="689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700" b="1" dirty="0" smtClean="0"/>
              <a:t>Carlos</a:t>
            </a:r>
            <a:r>
              <a:rPr lang="pt-BR" sz="2700" dirty="0" smtClean="0"/>
              <a:t> e </a:t>
            </a:r>
            <a:r>
              <a:rPr lang="pt-BR" sz="2700" b="1" dirty="0" smtClean="0"/>
              <a:t>Bruna</a:t>
            </a:r>
            <a:r>
              <a:rPr lang="pt-BR" sz="2700" dirty="0" smtClean="0"/>
              <a:t> estavam com dificuldade em como administrar a empresa, com isso contrataram o serviço do </a:t>
            </a:r>
            <a:r>
              <a:rPr lang="pt-BR" sz="2700" b="1" dirty="0" smtClean="0"/>
              <a:t>João</a:t>
            </a:r>
            <a:r>
              <a:rPr lang="pt-BR" sz="2700" dirty="0" smtClean="0"/>
              <a:t> para desenvolver uma </a:t>
            </a:r>
            <a:r>
              <a:rPr lang="pt-BR" sz="2700" b="1" dirty="0" smtClean="0"/>
              <a:t>planilha de controle de vendas de produtos </a:t>
            </a:r>
            <a:r>
              <a:rPr lang="pt-BR" sz="2700" dirty="0" smtClean="0"/>
              <a:t>de formar que auxilia-se a gestão administrativa da empresa.</a:t>
            </a:r>
            <a:endParaRPr lang="pt-BR" sz="2700" dirty="0"/>
          </a:p>
        </p:txBody>
      </p:sp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996221"/>
              </p:ext>
            </p:extLst>
          </p:nvPr>
        </p:nvGraphicFramePr>
        <p:xfrm>
          <a:off x="762000" y="289642"/>
          <a:ext cx="4991866" cy="878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CorelDRAW" r:id="rId5" imgW="3020932" imgH="531773" progId="CorelDraw.Graphic.20">
                  <p:embed/>
                </p:oleObj>
              </mc:Choice>
              <mc:Fallback>
                <p:oleObj name="CorelDRAW" r:id="rId5" imgW="3020932" imgH="531773" progId="CorelDraw.Graphic.20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289642"/>
                        <a:ext cx="4991866" cy="878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8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MYSQL WORKBENCH 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TRANSFORMANDO O DER EM CÓDIGO MYSQL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40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" y="1608138"/>
            <a:ext cx="9688082" cy="225593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57981" y="5983170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err="1" smtClean="0"/>
              <a:t>minicurso_mysql</a:t>
            </a:r>
            <a:r>
              <a:rPr lang="pt-BR" dirty="0" smtClean="0"/>
              <a:t>\</a:t>
            </a:r>
            <a:r>
              <a:rPr lang="pt-BR" dirty="0" err="1" smtClean="0"/>
              <a:t>codigo</a:t>
            </a:r>
            <a:r>
              <a:rPr lang="pt-BR" dirty="0" smtClean="0"/>
              <a:t>\3-estudo-de-caso\2-banco-de-dados\</a:t>
            </a:r>
            <a:r>
              <a:rPr lang="pt-BR" dirty="0" err="1" smtClean="0"/>
              <a:t>sivenp.sql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0048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err="1" smtClean="0">
                <a:solidFill>
                  <a:schemeClr val="bg1"/>
                </a:solidFill>
              </a:rPr>
              <a:t>PhpMyAdmin</a:t>
            </a:r>
            <a:r>
              <a:rPr lang="pt-BR" sz="3200" b="1" dirty="0" smtClean="0">
                <a:solidFill>
                  <a:schemeClr val="bg1"/>
                </a:solidFill>
              </a:rPr>
              <a:t/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IMPORTANTO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Com o </a:t>
            </a:r>
            <a:r>
              <a:rPr lang="pt-BR" b="1" i="1" dirty="0" err="1" smtClean="0"/>
              <a:t>Wampserver</a:t>
            </a:r>
            <a:r>
              <a:rPr lang="pt-BR" dirty="0" smtClean="0"/>
              <a:t> Inicializado, abra o navegador web e digite o seguinte endereço: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	http://localhost/phpmyadmin</a:t>
            </a:r>
            <a:endParaRPr lang="pt-BR" b="1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3357231"/>
            <a:ext cx="6756605" cy="325470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241458" y="3715453"/>
            <a:ext cx="4505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pt-BR" sz="2000" dirty="0" smtClean="0"/>
              <a:t>Usuário: </a:t>
            </a:r>
            <a:r>
              <a:rPr lang="pt-BR" sz="2000" b="1" dirty="0" smtClean="0"/>
              <a:t>root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pt-BR" sz="2000" dirty="0" smtClean="0"/>
              <a:t>Senha: </a:t>
            </a:r>
            <a:r>
              <a:rPr lang="pt-BR" sz="2000" b="1" dirty="0" smtClean="0">
                <a:solidFill>
                  <a:srgbClr val="FF0000"/>
                </a:solidFill>
              </a:rPr>
              <a:t>insira a senha se houver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pt-BR" sz="2000" dirty="0" smtClean="0"/>
              <a:t>Server: </a:t>
            </a:r>
            <a:r>
              <a:rPr lang="pt-BR" sz="2000" b="1" dirty="0" smtClean="0"/>
              <a:t>MySQL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pt-BR" sz="2000" dirty="0" smtClean="0"/>
              <a:t>Clique em </a:t>
            </a:r>
            <a:r>
              <a:rPr lang="pt-BR" sz="2000" b="1" dirty="0" smtClean="0"/>
              <a:t>Executar</a:t>
            </a:r>
          </a:p>
        </p:txBody>
      </p:sp>
    </p:spTree>
    <p:extLst>
      <p:ext uri="{BB962C8B-B14F-4D97-AF65-F5344CB8AC3E}">
        <p14:creationId xmlns:p14="http://schemas.microsoft.com/office/powerpoint/2010/main" val="42571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err="1" smtClean="0">
                <a:solidFill>
                  <a:schemeClr val="bg1"/>
                </a:solidFill>
              </a:rPr>
              <a:t>PhpMyAdmin</a:t>
            </a:r>
            <a:r>
              <a:rPr lang="pt-BR" sz="3200" b="1" dirty="0" smtClean="0">
                <a:solidFill>
                  <a:schemeClr val="bg1"/>
                </a:solidFill>
              </a:rPr>
              <a:t/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IMPORTANTO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5" y="1499610"/>
            <a:ext cx="9466806" cy="50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err="1" smtClean="0">
                <a:solidFill>
                  <a:schemeClr val="bg1"/>
                </a:solidFill>
              </a:rPr>
              <a:t>PhpMyAdmin</a:t>
            </a:r>
            <a:r>
              <a:rPr lang="pt-BR" sz="3200" b="1" dirty="0" smtClean="0">
                <a:solidFill>
                  <a:schemeClr val="bg1"/>
                </a:solidFill>
              </a:rPr>
              <a:t/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IMPORTANTO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" y="2609242"/>
            <a:ext cx="10201275" cy="41433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7981" y="19580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Clique em </a:t>
            </a:r>
            <a:endParaRPr lang="pt-BR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513" y="1676267"/>
            <a:ext cx="2079756" cy="9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8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err="1" smtClean="0">
                <a:solidFill>
                  <a:schemeClr val="bg1"/>
                </a:solidFill>
              </a:rPr>
              <a:t>PhpMyAdmin</a:t>
            </a:r>
            <a:r>
              <a:rPr lang="pt-BR" sz="3200" b="1" dirty="0" smtClean="0">
                <a:solidFill>
                  <a:schemeClr val="bg1"/>
                </a:solidFill>
              </a:rPr>
              <a:t/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IMPORTANTO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7981" y="19580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Clique em </a:t>
            </a:r>
            <a:endParaRPr lang="pt-BR" b="1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5" y="2571750"/>
            <a:ext cx="8296275" cy="42862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897" y="1713758"/>
            <a:ext cx="2935236" cy="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err="1" smtClean="0">
                <a:solidFill>
                  <a:schemeClr val="bg1"/>
                </a:solidFill>
              </a:rPr>
              <a:t>PhpMyAdmin</a:t>
            </a:r>
            <a:r>
              <a:rPr lang="pt-BR" sz="3200" b="1" dirty="0" smtClean="0">
                <a:solidFill>
                  <a:schemeClr val="bg1"/>
                </a:solidFill>
              </a:rPr>
              <a:t/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IMPORTANTO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7982" y="1958088"/>
            <a:ext cx="2886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Localize o banco de dados criado</a:t>
            </a:r>
          </a:p>
          <a:p>
            <a:pPr marL="342900" indent="-342900">
              <a:buFont typeface="+mj-lt"/>
              <a:buAutoNum type="arabicParenR"/>
            </a:pPr>
            <a:endParaRPr lang="pt-BR" sz="2000" b="1" dirty="0" smtClean="0"/>
          </a:p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Selecione o banco de dados</a:t>
            </a:r>
          </a:p>
          <a:p>
            <a:pPr marL="342900" indent="-342900">
              <a:buFont typeface="+mj-lt"/>
              <a:buAutoNum type="arabicParenR"/>
            </a:pPr>
            <a:endParaRPr lang="pt-BR" sz="2000" b="1" dirty="0"/>
          </a:p>
          <a:p>
            <a:pPr marL="342900" indent="-342900">
              <a:buFont typeface="+mj-lt"/>
              <a:buAutoNum type="arabicParenR"/>
            </a:pPr>
            <a:endParaRPr lang="pt-BR" sz="2000" b="1" dirty="0" smtClean="0"/>
          </a:p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Por fim </a:t>
            </a:r>
          </a:p>
          <a:p>
            <a:r>
              <a:rPr lang="pt-BR" sz="2000" b="1" dirty="0" smtClean="0"/>
              <a:t>Clique em </a:t>
            </a:r>
            <a:endParaRPr lang="pt-BR" sz="20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400" y="2327420"/>
            <a:ext cx="6563186" cy="40004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/>
          <a:srcRect l="8166" t="14687" r="6083" b="14492"/>
          <a:stretch/>
        </p:blipFill>
        <p:spPr>
          <a:xfrm>
            <a:off x="1951755" y="4141983"/>
            <a:ext cx="2123768" cy="6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err="1" smtClean="0">
                <a:solidFill>
                  <a:schemeClr val="bg1"/>
                </a:solidFill>
              </a:rPr>
              <a:t>PhpMyAdmin</a:t>
            </a:r>
            <a:r>
              <a:rPr lang="pt-BR" sz="3200" b="1" dirty="0" smtClean="0">
                <a:solidFill>
                  <a:schemeClr val="bg1"/>
                </a:solidFill>
              </a:rPr>
              <a:t/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IMPORTANTO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46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57981" y="252552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Clique em </a:t>
            </a:r>
            <a:endParaRPr lang="pt-BR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633" y="2387893"/>
            <a:ext cx="1633500" cy="71674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1" y="3104633"/>
            <a:ext cx="69627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err="1" smtClean="0">
                <a:solidFill>
                  <a:schemeClr val="bg1"/>
                </a:solidFill>
              </a:rPr>
              <a:t>PhpMyAdmin</a:t>
            </a:r>
            <a:r>
              <a:rPr lang="pt-BR" sz="3200" b="1" dirty="0" smtClean="0">
                <a:solidFill>
                  <a:schemeClr val="bg1"/>
                </a:solidFill>
              </a:rPr>
              <a:t/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IMPORTANTO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92" y="1955637"/>
            <a:ext cx="10388650" cy="47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0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err="1" smtClean="0">
                <a:solidFill>
                  <a:schemeClr val="bg1"/>
                </a:solidFill>
              </a:rPr>
              <a:t>PhpMyAdmin</a:t>
            </a:r>
            <a:r>
              <a:rPr lang="pt-BR" sz="3200" b="1" dirty="0" smtClean="0">
                <a:solidFill>
                  <a:schemeClr val="bg1"/>
                </a:solidFill>
              </a:rPr>
              <a:t/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ACESSANDO O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43" y="2307248"/>
            <a:ext cx="10978870" cy="4440418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95724" y="171640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Clique em </a:t>
            </a: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/>
          <a:srcRect b="24703"/>
          <a:stretch/>
        </p:blipFill>
        <p:spPr>
          <a:xfrm>
            <a:off x="1621795" y="1570981"/>
            <a:ext cx="3347806" cy="59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1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" y="1833671"/>
            <a:ext cx="5391150" cy="423862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/>
          <a:srcRect r="31912"/>
          <a:stretch/>
        </p:blipFill>
        <p:spPr>
          <a:xfrm>
            <a:off x="5753867" y="1792804"/>
            <a:ext cx="6310313" cy="49149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Terminal MySQL</a:t>
            </a:r>
            <a:br>
              <a:rPr lang="pt-BR" sz="3200" b="1" dirty="0" smtClean="0">
                <a:solidFill>
                  <a:schemeClr val="bg1"/>
                </a:solidFill>
              </a:rPr>
            </a:br>
            <a:r>
              <a:rPr lang="pt-BR" sz="3200" b="1" dirty="0" smtClean="0">
                <a:solidFill>
                  <a:schemeClr val="bg1"/>
                </a:solidFill>
              </a:rPr>
              <a:t>– ACESSANDO O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8134058" y="2396645"/>
            <a:ext cx="3114955" cy="1685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pt-BR" sz="2400" b="1" dirty="0" smtClean="0"/>
              <a:t>USE </a:t>
            </a:r>
            <a:r>
              <a:rPr lang="pt-BR" sz="2400" b="1" dirty="0" err="1" smtClean="0"/>
              <a:t>sivenp</a:t>
            </a:r>
            <a:r>
              <a:rPr lang="pt-BR" sz="2400" b="1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pt-BR" sz="2400" b="1" dirty="0" smtClean="0"/>
              <a:t>SHOW TABLES;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pt-BR" sz="2400" b="1" dirty="0" smtClean="0"/>
              <a:t>DESC categorias;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2659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984538"/>
              </p:ext>
            </p:extLst>
          </p:nvPr>
        </p:nvGraphicFramePr>
        <p:xfrm>
          <a:off x="542248" y="480306"/>
          <a:ext cx="4991866" cy="878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CorelDRAW" r:id="rId4" imgW="3020932" imgH="531773" progId="CorelDraw.Graphic.20">
                  <p:embed/>
                </p:oleObj>
              </mc:Choice>
              <mc:Fallback>
                <p:oleObj name="CorelDRAW" r:id="rId4" imgW="3020932" imgH="531773" progId="CorelDraw.Graphic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248" y="480306"/>
                        <a:ext cx="4991866" cy="878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398206" y="1814052"/>
            <a:ext cx="5781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800" dirty="0" smtClean="0"/>
              <a:t>Compras  produtos;</a:t>
            </a:r>
          </a:p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800" dirty="0" smtClean="0"/>
              <a:t>Vendas produtos;</a:t>
            </a:r>
          </a:p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800" dirty="0" smtClean="0"/>
              <a:t>Controle de estoque;</a:t>
            </a:r>
          </a:p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800" dirty="0" smtClean="0"/>
              <a:t>Lista de clientes;</a:t>
            </a:r>
          </a:p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800" dirty="0" smtClean="0"/>
              <a:t>Agenda pagamentos;</a:t>
            </a:r>
          </a:p>
          <a:p>
            <a:pPr marL="442913" indent="-442913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800" dirty="0" smtClean="0"/>
              <a:t>Receita das vendas;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8206" y="5870026"/>
            <a:ext cx="563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 smtClean="0">
                <a:solidFill>
                  <a:srgbClr val="FF0000"/>
                </a:solidFill>
              </a:rPr>
              <a:t>Como ficaria esse tipo de planilha?</a:t>
            </a:r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499806" y="1597210"/>
            <a:ext cx="393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LEVANTAMENTO DE REQUISITOS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8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ADICIONANDO REGISTROS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50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57981" y="5983170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err="1"/>
              <a:t>minicurso_mysql</a:t>
            </a:r>
            <a:r>
              <a:rPr lang="pt-BR" dirty="0"/>
              <a:t>\</a:t>
            </a:r>
            <a:r>
              <a:rPr lang="pt-BR" dirty="0" err="1"/>
              <a:t>codigo</a:t>
            </a:r>
            <a:r>
              <a:rPr lang="pt-BR" dirty="0"/>
              <a:t>\3-estudo-de-caso\3-insert\9_insert_todos_registros.sql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65" y="1516204"/>
            <a:ext cx="8086028" cy="4341413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7964778" y="2255749"/>
            <a:ext cx="28866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Acesso o diretório</a:t>
            </a:r>
          </a:p>
          <a:p>
            <a:pPr marL="342900" indent="-342900">
              <a:buFont typeface="+mj-lt"/>
              <a:buAutoNum type="arabicParenR"/>
            </a:pPr>
            <a:endParaRPr lang="pt-BR" sz="2000" b="1" dirty="0" smtClean="0"/>
          </a:p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Abra o arquivo no </a:t>
            </a:r>
            <a:r>
              <a:rPr lang="pt-BR" sz="2000" b="1" dirty="0" err="1"/>
              <a:t>N</a:t>
            </a:r>
            <a:r>
              <a:rPr lang="pt-BR" sz="2000" b="1" dirty="0" err="1" smtClean="0"/>
              <a:t>otepadd</a:t>
            </a:r>
            <a:r>
              <a:rPr lang="pt-BR" sz="2000" b="1" dirty="0" smtClean="0"/>
              <a:t>++</a:t>
            </a:r>
          </a:p>
          <a:p>
            <a:endParaRPr lang="pt-BR" sz="20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37" y="3646753"/>
            <a:ext cx="4345559" cy="9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8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ADICIONANDO REGISTROS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51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57981" y="5983170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err="1"/>
              <a:t>minicurso_mysql</a:t>
            </a:r>
            <a:r>
              <a:rPr lang="pt-BR" dirty="0"/>
              <a:t>\</a:t>
            </a:r>
            <a:r>
              <a:rPr lang="pt-BR" dirty="0" err="1"/>
              <a:t>codigo</a:t>
            </a:r>
            <a:r>
              <a:rPr lang="pt-BR" dirty="0"/>
              <a:t>\3-estudo-de-caso\3-insert\9_insert_todos_registros.sql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964777" y="2255749"/>
            <a:ext cx="37601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dirty="0" smtClean="0"/>
              <a:t>Selecione e copie todo código</a:t>
            </a:r>
          </a:p>
          <a:p>
            <a:pPr lvl="1"/>
            <a:r>
              <a:rPr lang="pt-BR" sz="2000" dirty="0" smtClean="0"/>
              <a:t>- CTRL+A</a:t>
            </a:r>
          </a:p>
          <a:p>
            <a:pPr lvl="1"/>
            <a:r>
              <a:rPr lang="pt-BR" sz="2000" dirty="0" smtClean="0"/>
              <a:t>- CTRL+C</a:t>
            </a:r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r>
              <a:rPr lang="pt-BR" sz="2000" dirty="0" smtClean="0"/>
              <a:t>Abra o </a:t>
            </a:r>
            <a:r>
              <a:rPr lang="pt-BR" sz="2000" b="1" dirty="0" smtClean="0"/>
              <a:t>terminal</a:t>
            </a:r>
            <a:r>
              <a:rPr lang="pt-BR" sz="2000" dirty="0" smtClean="0"/>
              <a:t> </a:t>
            </a:r>
            <a:r>
              <a:rPr lang="pt-BR" sz="2000" b="1" dirty="0" smtClean="0"/>
              <a:t>MySQL</a:t>
            </a:r>
            <a:r>
              <a:rPr lang="pt-BR" sz="2000" dirty="0" smtClean="0"/>
              <a:t> e cole código</a:t>
            </a:r>
          </a:p>
          <a:p>
            <a:r>
              <a:rPr lang="pt-BR" sz="2000" dirty="0" smtClean="0"/>
              <a:t>    - Pelo mouse</a:t>
            </a:r>
          </a:p>
          <a:p>
            <a:endParaRPr lang="pt-BR" sz="2000" dirty="0" smtClean="0"/>
          </a:p>
          <a:p>
            <a:r>
              <a:rPr lang="pt-BR" sz="2000" dirty="0" smtClean="0"/>
              <a:t>3) </a:t>
            </a:r>
            <a:r>
              <a:rPr lang="pt-BR" sz="2000" b="1" dirty="0" smtClean="0">
                <a:solidFill>
                  <a:srgbClr val="FF0000"/>
                </a:solidFill>
              </a:rPr>
              <a:t>modo opcional</a:t>
            </a:r>
          </a:p>
          <a:p>
            <a:r>
              <a:rPr lang="pt-BR" sz="2000" dirty="0" smtClean="0"/>
              <a:t>Cole o código no </a:t>
            </a:r>
            <a:r>
              <a:rPr lang="pt-BR" sz="2000" b="1" dirty="0" smtClean="0"/>
              <a:t>SQL</a:t>
            </a:r>
            <a:r>
              <a:rPr lang="pt-BR" sz="2000" dirty="0" smtClean="0"/>
              <a:t> do </a:t>
            </a:r>
            <a:r>
              <a:rPr lang="pt-BR" sz="2000" b="1" dirty="0" err="1" smtClean="0"/>
              <a:t>PhpMyAdmin</a:t>
            </a:r>
            <a:endParaRPr lang="pt-BR" sz="2000" b="1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46" y="1755872"/>
            <a:ext cx="7636744" cy="40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INTEGRANDO O SISTEMA COM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52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57981" y="5983170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err="1" smtClean="0"/>
              <a:t>minicurso_mysql</a:t>
            </a:r>
            <a:r>
              <a:rPr lang="pt-BR" dirty="0" smtClean="0"/>
              <a:t>\</a:t>
            </a:r>
            <a:r>
              <a:rPr lang="pt-BR" dirty="0" err="1" smtClean="0"/>
              <a:t>codigo</a:t>
            </a:r>
            <a:r>
              <a:rPr lang="pt-BR" dirty="0" smtClean="0"/>
              <a:t>\3-estudo-de-caso\8-bonus\sivenp.zip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7964777" y="2255749"/>
            <a:ext cx="3760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dirty="0" smtClean="0"/>
              <a:t>Extraia o arquivo;</a:t>
            </a:r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r>
              <a:rPr lang="pt-BR" sz="2000" dirty="0" smtClean="0"/>
              <a:t>Com o arquivo extraído copie a pasta </a:t>
            </a:r>
            <a:r>
              <a:rPr lang="pt-BR" sz="2000" b="1" dirty="0" err="1" smtClean="0"/>
              <a:t>sivenp</a:t>
            </a:r>
            <a:r>
              <a:rPr lang="pt-BR" sz="2000" dirty="0" smtClean="0"/>
              <a:t> para diretório </a:t>
            </a:r>
          </a:p>
          <a:p>
            <a:pPr lvl="1"/>
            <a:r>
              <a:rPr lang="pt-BR" sz="2000" b="1" dirty="0" smtClean="0">
                <a:solidFill>
                  <a:srgbClr val="FF0000"/>
                </a:solidFill>
              </a:rPr>
              <a:t>C:\WAMP\WWW</a:t>
            </a:r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1" y="1608138"/>
            <a:ext cx="5394245" cy="356739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334" y="4580980"/>
            <a:ext cx="4847634" cy="124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INTEGRANDO O SISTEMA COM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53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238567" y="2255749"/>
            <a:ext cx="5486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dirty="0" smtClean="0"/>
              <a:t>Abra o navegador web e digite o seguinte endereço:</a:t>
            </a:r>
          </a:p>
          <a:p>
            <a:r>
              <a:rPr lang="pt-BR" sz="2000" b="1" dirty="0" smtClean="0"/>
              <a:t>	http://localhost</a:t>
            </a:r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  <a:p>
            <a:r>
              <a:rPr lang="pt-BR" sz="2000" dirty="0" smtClean="0"/>
              <a:t>2) Clique em </a:t>
            </a:r>
            <a:r>
              <a:rPr lang="pt-BR" sz="2000" b="1" dirty="0" err="1" smtClean="0"/>
              <a:t>Add</a:t>
            </a:r>
            <a:r>
              <a:rPr lang="pt-BR" sz="2000" b="1" dirty="0" smtClean="0"/>
              <a:t> Virtual Host</a:t>
            </a:r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r="35391" b="5446"/>
          <a:stretch/>
        </p:blipFill>
        <p:spPr>
          <a:xfrm>
            <a:off x="357980" y="1833670"/>
            <a:ext cx="5880587" cy="40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3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INTEGRANDO O SISTEMA COM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54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6238567" y="2255749"/>
            <a:ext cx="5486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dirty="0" smtClean="0"/>
              <a:t>Selecione a opção: </a:t>
            </a:r>
            <a:r>
              <a:rPr lang="pt-BR" sz="2000" b="1" dirty="0" smtClean="0"/>
              <a:t>Portugueses</a:t>
            </a:r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4" y="2086740"/>
            <a:ext cx="5426319" cy="35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0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INTEGRANDO O SISTEMA COM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55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815155" y="1751576"/>
            <a:ext cx="843208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dirty="0" smtClean="0"/>
              <a:t>Preencha os campos com:</a:t>
            </a:r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  <a:p>
            <a:pPr algn="ctr"/>
            <a:r>
              <a:rPr lang="pt-BR" sz="3200" b="1" dirty="0" err="1" smtClean="0"/>
              <a:t>sivenp.com.pc</a:t>
            </a:r>
            <a:r>
              <a:rPr lang="pt-BR" sz="3200" b="1" dirty="0" smtClean="0"/>
              <a:t> </a:t>
            </a:r>
          </a:p>
          <a:p>
            <a:pPr algn="ctr"/>
            <a:r>
              <a:rPr lang="pt-BR" sz="3200" b="1" dirty="0"/>
              <a:t>c:\</a:t>
            </a:r>
            <a:r>
              <a:rPr lang="pt-BR" sz="3200" b="1" dirty="0" smtClean="0"/>
              <a:t>wamp\www\sivenp 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20714"/>
          <a:stretch/>
        </p:blipFill>
        <p:spPr>
          <a:xfrm>
            <a:off x="335641" y="3437059"/>
            <a:ext cx="11133945" cy="162747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/>
          <a:srcRect t="27467" b="14173"/>
          <a:stretch/>
        </p:blipFill>
        <p:spPr>
          <a:xfrm>
            <a:off x="534962" y="5635706"/>
            <a:ext cx="11219504" cy="661858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534962" y="518957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2) Clique em</a:t>
            </a:r>
          </a:p>
        </p:txBody>
      </p:sp>
    </p:spTree>
    <p:extLst>
      <p:ext uri="{BB962C8B-B14F-4D97-AF65-F5344CB8AC3E}">
        <p14:creationId xmlns:p14="http://schemas.microsoft.com/office/powerpoint/2010/main" val="6883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INTEGRANDO O SISTEMA COM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56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815155" y="1766324"/>
            <a:ext cx="72964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dirty="0" smtClean="0"/>
              <a:t>Reinicie todos os serviços do </a:t>
            </a:r>
            <a:r>
              <a:rPr lang="pt-BR" sz="2000" dirty="0" err="1" smtClean="0"/>
              <a:t>WampServer</a:t>
            </a:r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endParaRPr lang="pt-BR" sz="2000" dirty="0"/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endParaRPr lang="pt-BR" sz="2000" dirty="0"/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endParaRPr lang="pt-BR" sz="2000" dirty="0"/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r>
              <a:rPr lang="pt-BR" sz="2000" dirty="0" smtClean="0"/>
              <a:t>Acesse no navegador web o seguinte endereço</a:t>
            </a:r>
          </a:p>
          <a:p>
            <a:pPr marL="342900" indent="-342900">
              <a:buFont typeface="+mj-lt"/>
              <a:buAutoNum type="arabicParenR"/>
            </a:pPr>
            <a:endParaRPr lang="pt-BR" sz="2000" dirty="0"/>
          </a:p>
          <a:p>
            <a:pPr algn="ctr"/>
            <a:r>
              <a:rPr lang="pt-BR" sz="3200" b="1" dirty="0"/>
              <a:t>http://sivenp.com.pc</a:t>
            </a:r>
            <a:r>
              <a:rPr lang="pt-BR" sz="3200" b="1" dirty="0" smtClean="0"/>
              <a:t>/</a:t>
            </a:r>
          </a:p>
          <a:p>
            <a:pPr algn="ctr"/>
            <a:endParaRPr lang="pt-BR" sz="3200" b="1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361599"/>
            <a:ext cx="33432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0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/>
          <p:cNvSpPr txBox="1"/>
          <p:nvPr/>
        </p:nvSpPr>
        <p:spPr>
          <a:xfrm>
            <a:off x="815155" y="1766324"/>
            <a:ext cx="1111629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dirty="0" smtClean="0"/>
              <a:t>Se aparecer a tela de </a:t>
            </a:r>
            <a:r>
              <a:rPr lang="pt-BR" sz="2000" dirty="0" err="1" smtClean="0"/>
              <a:t>login</a:t>
            </a:r>
            <a:r>
              <a:rPr lang="pt-BR" sz="2000" dirty="0" smtClean="0"/>
              <a:t>;</a:t>
            </a:r>
          </a:p>
          <a:p>
            <a:pPr marL="342900" indent="-342900">
              <a:buFont typeface="+mj-lt"/>
              <a:buAutoNum type="arabicParenR"/>
            </a:pPr>
            <a:endParaRPr lang="pt-BR" sz="2000" dirty="0" smtClean="0"/>
          </a:p>
          <a:p>
            <a:pPr marL="342900" indent="-342900">
              <a:buFont typeface="+mj-lt"/>
              <a:buAutoNum type="arabicParenR"/>
            </a:pPr>
            <a:r>
              <a:rPr lang="pt-BR" sz="2000" dirty="0" smtClean="0"/>
              <a:t>Digite o seguinte usuário e senha;</a:t>
            </a:r>
          </a:p>
          <a:p>
            <a:pPr marL="342900" indent="-342900">
              <a:buFont typeface="+mj-lt"/>
              <a:buAutoNum type="arabicParenR"/>
            </a:pPr>
            <a:endParaRPr lang="pt-BR" sz="3200" b="1" dirty="0" smtClean="0"/>
          </a:p>
          <a:p>
            <a:r>
              <a:rPr lang="pt-BR" sz="3200" b="1" dirty="0" smtClean="0"/>
              <a:t>Usuário: </a:t>
            </a:r>
            <a:r>
              <a:rPr lang="pt-BR" sz="3200" b="1" dirty="0" err="1" smtClean="0"/>
              <a:t>admin</a:t>
            </a:r>
            <a:endParaRPr lang="pt-BR" sz="3200" b="1" dirty="0" smtClean="0"/>
          </a:p>
          <a:p>
            <a:r>
              <a:rPr lang="pt-BR" sz="3200" b="1" dirty="0" smtClean="0"/>
              <a:t>Senha: 123</a:t>
            </a:r>
          </a:p>
          <a:p>
            <a:endParaRPr lang="pt-BR" sz="2000" dirty="0"/>
          </a:p>
          <a:p>
            <a:r>
              <a:rPr lang="pt-BR" sz="2000" dirty="0" smtClean="0"/>
              <a:t>3) Clique em </a:t>
            </a:r>
            <a:r>
              <a:rPr lang="pt-BR" sz="2000" b="1" dirty="0" smtClean="0"/>
              <a:t>Fazer </a:t>
            </a:r>
            <a:r>
              <a:rPr lang="pt-BR" sz="2000" b="1" dirty="0" err="1" smtClean="0"/>
              <a:t>Login</a:t>
            </a:r>
            <a:endParaRPr lang="pt-BR" sz="2000" b="1" dirty="0" smtClean="0"/>
          </a:p>
          <a:p>
            <a:endParaRPr lang="pt-BR" sz="2000" b="1" dirty="0"/>
          </a:p>
          <a:p>
            <a:r>
              <a:rPr lang="pt-BR" sz="2800" dirty="0" smtClean="0">
                <a:solidFill>
                  <a:srgbClr val="FF0000"/>
                </a:solidFill>
              </a:rPr>
              <a:t>OBS: O usuário informado foi inserido no  banco de dados, confira o arquivo </a:t>
            </a:r>
            <a:r>
              <a:rPr lang="pt-BR" sz="2800" b="1" dirty="0" smtClean="0">
                <a:solidFill>
                  <a:srgbClr val="FF0000"/>
                </a:solidFill>
              </a:rPr>
              <a:t>2_usuario.sql</a:t>
            </a:r>
            <a:r>
              <a:rPr lang="pt-BR" sz="2800" dirty="0" smtClean="0">
                <a:solidFill>
                  <a:srgbClr val="FF0000"/>
                </a:solidFill>
              </a:rPr>
              <a:t> do </a:t>
            </a:r>
            <a:r>
              <a:rPr lang="pt-BR" sz="2800" dirty="0">
                <a:solidFill>
                  <a:srgbClr val="FF0000"/>
                </a:solidFill>
              </a:rPr>
              <a:t>diretório: </a:t>
            </a:r>
            <a:endParaRPr lang="pt-BR" sz="2800" dirty="0" smtClean="0">
              <a:solidFill>
                <a:srgbClr val="FF0000"/>
              </a:solidFill>
            </a:endParaRPr>
          </a:p>
          <a:p>
            <a:r>
              <a:rPr lang="pt-BR" sz="2800" dirty="0" smtClean="0">
                <a:solidFill>
                  <a:srgbClr val="FF0000"/>
                </a:solidFill>
              </a:rPr>
              <a:t>“</a:t>
            </a:r>
            <a:r>
              <a:rPr lang="pt-BR" sz="2800" b="1" dirty="0" err="1" smtClean="0">
                <a:solidFill>
                  <a:srgbClr val="FF0000"/>
                </a:solidFill>
              </a:rPr>
              <a:t>minicurso_mysql</a:t>
            </a:r>
            <a:r>
              <a:rPr lang="pt-BR" sz="2800" b="1" dirty="0" smtClean="0">
                <a:solidFill>
                  <a:srgbClr val="FF0000"/>
                </a:solidFill>
              </a:rPr>
              <a:t>\</a:t>
            </a:r>
            <a:r>
              <a:rPr lang="pt-BR" sz="2800" b="1" dirty="0" err="1" smtClean="0">
                <a:solidFill>
                  <a:srgbClr val="FF0000"/>
                </a:solidFill>
              </a:rPr>
              <a:t>codigo</a:t>
            </a:r>
            <a:r>
              <a:rPr lang="pt-BR" sz="2800" b="1" dirty="0" smtClean="0">
                <a:solidFill>
                  <a:srgbClr val="FF0000"/>
                </a:solidFill>
              </a:rPr>
              <a:t>\3-estudo-de-caso\3-insert\</a:t>
            </a:r>
            <a:r>
              <a:rPr lang="pt-BR" sz="2800" dirty="0" smtClean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23" y="1608138"/>
            <a:ext cx="4376917" cy="3232184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INTEGRANDO O SISTEMA COM BANCO DE DADOS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57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8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CONSULTANDO REGISTROS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58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57981" y="5983170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err="1" smtClean="0"/>
              <a:t>minicurso_mysql</a:t>
            </a:r>
            <a:r>
              <a:rPr lang="pt-BR" dirty="0" smtClean="0"/>
              <a:t>\</a:t>
            </a:r>
            <a:r>
              <a:rPr lang="pt-BR" dirty="0" err="1" smtClean="0"/>
              <a:t>codigo</a:t>
            </a:r>
            <a:r>
              <a:rPr lang="pt-BR" dirty="0" smtClean="0"/>
              <a:t>\3-estudo-de-caso\4-select\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964778" y="2255749"/>
            <a:ext cx="3063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Acesso o diretório</a:t>
            </a:r>
          </a:p>
          <a:p>
            <a:pPr marL="342900" indent="-342900">
              <a:buFont typeface="+mj-lt"/>
              <a:buAutoNum type="arabicParenR"/>
            </a:pPr>
            <a:endParaRPr lang="pt-BR" sz="2000" b="1" dirty="0" smtClean="0"/>
          </a:p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Abra o(s) arquivo(s) no </a:t>
            </a:r>
            <a:r>
              <a:rPr lang="pt-BR" sz="2000" b="1" dirty="0" err="1"/>
              <a:t>N</a:t>
            </a:r>
            <a:r>
              <a:rPr lang="pt-BR" sz="2000" b="1" dirty="0" err="1" smtClean="0"/>
              <a:t>otepadd</a:t>
            </a:r>
            <a:r>
              <a:rPr lang="pt-BR" sz="2000" b="1" dirty="0" smtClean="0"/>
              <a:t>++</a:t>
            </a:r>
          </a:p>
          <a:p>
            <a:pPr marL="342900" indent="-342900">
              <a:buFont typeface="+mj-lt"/>
              <a:buAutoNum type="arabicParenR"/>
            </a:pPr>
            <a:endParaRPr lang="pt-BR" sz="2000" b="1" dirty="0"/>
          </a:p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Copie comandos e insira no terminal MySQL ou </a:t>
            </a:r>
            <a:r>
              <a:rPr lang="pt-BR" sz="2000" b="1" dirty="0" err="1" smtClean="0"/>
              <a:t>PhpMyAdmin</a:t>
            </a:r>
            <a:endParaRPr lang="pt-BR" sz="2000" b="1" dirty="0" smtClean="0"/>
          </a:p>
          <a:p>
            <a:endParaRPr lang="pt-BR" sz="20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5" y="2063551"/>
            <a:ext cx="7295926" cy="29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8388"/>
          <a:stretch/>
        </p:blipFill>
        <p:spPr>
          <a:xfrm>
            <a:off x="357981" y="2165090"/>
            <a:ext cx="7842122" cy="301044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ALTERANDO REGISTROS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59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57981" y="5983170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err="1" smtClean="0"/>
              <a:t>minicurso_mysql</a:t>
            </a:r>
            <a:r>
              <a:rPr lang="pt-BR" dirty="0" smtClean="0"/>
              <a:t>\</a:t>
            </a:r>
            <a:r>
              <a:rPr lang="pt-BR" dirty="0" err="1" smtClean="0"/>
              <a:t>codigo</a:t>
            </a:r>
            <a:r>
              <a:rPr lang="pt-BR" dirty="0" smtClean="0"/>
              <a:t>\3-estudo-de-caso\5-update\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112261" y="2255749"/>
            <a:ext cx="3063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Acesso o diretório</a:t>
            </a:r>
          </a:p>
          <a:p>
            <a:pPr marL="342900" indent="-342900">
              <a:buFont typeface="+mj-lt"/>
              <a:buAutoNum type="arabicParenR"/>
            </a:pPr>
            <a:endParaRPr lang="pt-BR" sz="2000" b="1" dirty="0" smtClean="0"/>
          </a:p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Abra o(s) arquivo(s) no </a:t>
            </a:r>
            <a:r>
              <a:rPr lang="pt-BR" sz="2000" b="1" dirty="0" err="1"/>
              <a:t>N</a:t>
            </a:r>
            <a:r>
              <a:rPr lang="pt-BR" sz="2000" b="1" dirty="0" err="1" smtClean="0"/>
              <a:t>otepadd</a:t>
            </a:r>
            <a:r>
              <a:rPr lang="pt-BR" sz="2000" b="1" dirty="0" smtClean="0"/>
              <a:t>++</a:t>
            </a:r>
          </a:p>
          <a:p>
            <a:pPr marL="342900" indent="-342900">
              <a:buFont typeface="+mj-lt"/>
              <a:buAutoNum type="arabicParenR"/>
            </a:pPr>
            <a:endParaRPr lang="pt-BR" sz="2000" b="1" dirty="0"/>
          </a:p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Copie comandos e insira no terminal MySQL ou </a:t>
            </a:r>
            <a:r>
              <a:rPr lang="pt-BR" sz="2000" b="1" dirty="0" err="1" smtClean="0"/>
              <a:t>PhpMyAdmin</a:t>
            </a:r>
            <a:endParaRPr lang="pt-BR" sz="2000" b="1" dirty="0" smtClean="0"/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719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8" y="1030746"/>
            <a:ext cx="10604721" cy="57102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225401"/>
              </p:ext>
            </p:extLst>
          </p:nvPr>
        </p:nvGraphicFramePr>
        <p:xfrm>
          <a:off x="643848" y="317315"/>
          <a:ext cx="3570515" cy="628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CorelDRAW" r:id="rId4" imgW="3020932" imgH="531773" progId="CorelDraw.Graphic.20">
                  <p:embed/>
                </p:oleObj>
              </mc:Choice>
              <mc:Fallback>
                <p:oleObj name="CorelDRAW" r:id="rId4" imgW="3020932" imgH="531773" progId="CorelDraw.Graphic.20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848" y="317315"/>
                        <a:ext cx="3570515" cy="628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tângulo 9"/>
          <p:cNvSpPr/>
          <p:nvPr/>
        </p:nvSpPr>
        <p:spPr>
          <a:xfrm>
            <a:off x="4735965" y="317315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err="1"/>
              <a:t>minicurso_mysql</a:t>
            </a:r>
            <a:r>
              <a:rPr lang="pt-BR" dirty="0"/>
              <a:t>\</a:t>
            </a:r>
            <a:r>
              <a:rPr lang="pt-BR" dirty="0" err="1"/>
              <a:t>codigo</a:t>
            </a:r>
            <a:r>
              <a:rPr lang="pt-BR" dirty="0"/>
              <a:t>\3-estudo-de-caso\0-planilha\planilha.xlsx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3755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EXCLUINDO REGISTROS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60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57981" y="5983170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err="1" smtClean="0"/>
              <a:t>minicurso_mysql</a:t>
            </a:r>
            <a:r>
              <a:rPr lang="pt-BR" dirty="0" smtClean="0"/>
              <a:t>\</a:t>
            </a:r>
            <a:r>
              <a:rPr lang="pt-BR" dirty="0" err="1" smtClean="0"/>
              <a:t>codigo</a:t>
            </a:r>
            <a:r>
              <a:rPr lang="pt-BR" dirty="0" smtClean="0"/>
              <a:t>\3-estudo-de-caso\6-delete\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964778" y="2255749"/>
            <a:ext cx="3063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Acesso o diretório</a:t>
            </a:r>
          </a:p>
          <a:p>
            <a:pPr marL="342900" indent="-342900">
              <a:buFont typeface="+mj-lt"/>
              <a:buAutoNum type="arabicParenR"/>
            </a:pPr>
            <a:endParaRPr lang="pt-BR" sz="2000" b="1" dirty="0" smtClean="0"/>
          </a:p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Abra o(s) arquivo(s) no </a:t>
            </a:r>
            <a:r>
              <a:rPr lang="pt-BR" sz="2000" b="1" dirty="0" err="1"/>
              <a:t>N</a:t>
            </a:r>
            <a:r>
              <a:rPr lang="pt-BR" sz="2000" b="1" dirty="0" err="1" smtClean="0"/>
              <a:t>otepadd</a:t>
            </a:r>
            <a:r>
              <a:rPr lang="pt-BR" sz="2000" b="1" dirty="0" smtClean="0"/>
              <a:t>++</a:t>
            </a:r>
          </a:p>
          <a:p>
            <a:pPr marL="342900" indent="-342900">
              <a:buFont typeface="+mj-lt"/>
              <a:buAutoNum type="arabicParenR"/>
            </a:pPr>
            <a:endParaRPr lang="pt-BR" sz="2000" b="1" dirty="0"/>
          </a:p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Copie comandos e insira no terminal MySQL ou </a:t>
            </a:r>
            <a:r>
              <a:rPr lang="pt-BR" sz="2000" b="1" dirty="0" err="1" smtClean="0"/>
              <a:t>PhpMyAdmin</a:t>
            </a:r>
            <a:endParaRPr lang="pt-BR" sz="2000" b="1" dirty="0" smtClean="0"/>
          </a:p>
          <a:p>
            <a:endParaRPr lang="pt-BR" sz="2000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14" y="1927380"/>
            <a:ext cx="7607164" cy="315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16F9A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1220450" cy="1325563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CONSULTAS EM JOIN (TABELAS RELACIONADAS)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61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57981" y="5983170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err="1" smtClean="0"/>
              <a:t>minicurso_mysql</a:t>
            </a:r>
            <a:r>
              <a:rPr lang="pt-BR" dirty="0" smtClean="0"/>
              <a:t>\</a:t>
            </a:r>
            <a:r>
              <a:rPr lang="pt-BR" dirty="0" err="1" smtClean="0"/>
              <a:t>codigo</a:t>
            </a:r>
            <a:r>
              <a:rPr lang="pt-BR" dirty="0" smtClean="0"/>
              <a:t>\3-estudo-de-caso\7-join\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964778" y="2255749"/>
            <a:ext cx="3063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Acesso o diretório</a:t>
            </a:r>
          </a:p>
          <a:p>
            <a:pPr marL="342900" indent="-342900">
              <a:buFont typeface="+mj-lt"/>
              <a:buAutoNum type="arabicParenR"/>
            </a:pPr>
            <a:endParaRPr lang="pt-BR" sz="2000" b="1" dirty="0" smtClean="0"/>
          </a:p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Abra o(s) arquivo(s) no </a:t>
            </a:r>
            <a:r>
              <a:rPr lang="pt-BR" sz="2000" b="1" dirty="0" err="1"/>
              <a:t>N</a:t>
            </a:r>
            <a:r>
              <a:rPr lang="pt-BR" sz="2000" b="1" dirty="0" err="1" smtClean="0"/>
              <a:t>otepadd</a:t>
            </a:r>
            <a:r>
              <a:rPr lang="pt-BR" sz="2000" b="1" dirty="0" smtClean="0"/>
              <a:t>++</a:t>
            </a:r>
          </a:p>
          <a:p>
            <a:pPr marL="342900" indent="-342900">
              <a:buFont typeface="+mj-lt"/>
              <a:buAutoNum type="arabicParenR"/>
            </a:pPr>
            <a:endParaRPr lang="pt-BR" sz="2000" b="1" dirty="0"/>
          </a:p>
          <a:p>
            <a:pPr marL="342900" indent="-342900">
              <a:buFont typeface="+mj-lt"/>
              <a:buAutoNum type="arabicParenR"/>
            </a:pPr>
            <a:r>
              <a:rPr lang="pt-BR" sz="2000" b="1" dirty="0" smtClean="0"/>
              <a:t>Copie comandos e insira no terminal MySQL ou </a:t>
            </a:r>
            <a:r>
              <a:rPr lang="pt-BR" sz="2000" b="1" dirty="0" err="1" smtClean="0"/>
              <a:t>PhpMyAdmin</a:t>
            </a:r>
            <a:endParaRPr lang="pt-BR" sz="2000" b="1" dirty="0" smtClean="0"/>
          </a:p>
          <a:p>
            <a:endParaRPr lang="pt-BR" sz="20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" y="2219480"/>
            <a:ext cx="7498397" cy="329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2498474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Fita Perfurada 3"/>
          <p:cNvSpPr/>
          <p:nvPr/>
        </p:nvSpPr>
        <p:spPr>
          <a:xfrm rot="16200000">
            <a:off x="-1742689" y="-238516"/>
            <a:ext cx="6858001" cy="7335028"/>
          </a:xfrm>
          <a:prstGeom prst="flowChartPunchedTap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910" y="2816942"/>
            <a:ext cx="10928554" cy="1224116"/>
          </a:xfrm>
          <a:solidFill>
            <a:srgbClr val="116F9A"/>
          </a:solidFill>
          <a:ln w="57150">
            <a:noFill/>
          </a:ln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BANCO DE DADOS – MySQL</a:t>
            </a:r>
            <a:br>
              <a:rPr lang="pt-BR" sz="4000" b="1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chemeClr val="bg1"/>
                </a:solidFill>
              </a:rPr>
              <a:t>PROJETANDO BANCO DE DADOS SIVENP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2907" y="4564336"/>
            <a:ext cx="3947370" cy="16459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smtClean="0"/>
              <a:t>Prof. Joab Torres Alencar</a:t>
            </a:r>
          </a:p>
          <a:p>
            <a:pPr algn="l">
              <a:lnSpc>
                <a:spcPct val="100000"/>
              </a:lnSpc>
            </a:pPr>
            <a:r>
              <a:rPr lang="pt-BR" i="1" dirty="0" smtClean="0"/>
              <a:t>joabtorres1508@gmail.com</a:t>
            </a: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483" y="368730"/>
            <a:ext cx="2265530" cy="18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3" y="4167742"/>
            <a:ext cx="2601185" cy="260118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8" y="545730"/>
            <a:ext cx="1634275" cy="1634275"/>
          </a:xfrm>
          <a:prstGeom prst="rect">
            <a:avLst/>
          </a:prstGeom>
        </p:spPr>
      </p:pic>
      <p:pic>
        <p:nvPicPr>
          <p:cNvPr id="19" name="Imagem 1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41" y="299588"/>
            <a:ext cx="3282319" cy="19297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13" y="5153973"/>
            <a:ext cx="591594" cy="40862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79" y="4628662"/>
            <a:ext cx="333863" cy="33386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475746" y="5782804"/>
            <a:ext cx="6425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github.com/</a:t>
            </a:r>
            <a:r>
              <a:rPr lang="pt-BR" sz="2800" dirty="0" err="1" smtClean="0"/>
              <a:t>joabtorres</a:t>
            </a:r>
            <a:r>
              <a:rPr lang="pt-BR" sz="2800" dirty="0" smtClean="0"/>
              <a:t>/</a:t>
            </a:r>
            <a:r>
              <a:rPr lang="pt-BR" sz="2800" dirty="0" err="1" smtClean="0"/>
              <a:t>minicurso_mysql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0492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Imagem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42852"/>
            <a:ext cx="5467693" cy="336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62000" y="1168400"/>
            <a:ext cx="6896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700" b="1" dirty="0" smtClean="0"/>
              <a:t>Carlos</a:t>
            </a:r>
            <a:r>
              <a:rPr lang="pt-BR" sz="2700" dirty="0" smtClean="0"/>
              <a:t> e </a:t>
            </a:r>
            <a:r>
              <a:rPr lang="pt-BR" sz="2700" b="1" dirty="0" smtClean="0"/>
              <a:t>Bruna</a:t>
            </a:r>
            <a:r>
              <a:rPr lang="pt-BR" sz="2700" dirty="0" smtClean="0"/>
              <a:t> gostaram da ideia criada por João, entretanto, sentem dificuldades em utilizar a planilha, desse modo, resolveram contratar você para criar uma tecnologia que facilitasse ainda mais a rotina administrativa da empresa.</a:t>
            </a:r>
            <a:endParaRPr lang="pt-BR" sz="2700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281348"/>
              </p:ext>
            </p:extLst>
          </p:nvPr>
        </p:nvGraphicFramePr>
        <p:xfrm>
          <a:off x="762000" y="289642"/>
          <a:ext cx="4991866" cy="878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CorelDRAW" r:id="rId4" imgW="3020932" imgH="531773" progId="CorelDraw.Graphic.20">
                  <p:embed/>
                </p:oleObj>
              </mc:Choice>
              <mc:Fallback>
                <p:oleObj name="CorelDRAW" r:id="rId4" imgW="3020932" imgH="531773" progId="CorelDraw.Graphic.20">
                  <p:embed/>
                  <p:pic>
                    <p:nvPicPr>
                      <p:cNvPr id="7" name="Objeto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0" y="289642"/>
                        <a:ext cx="4991866" cy="878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8" descr="Resultado de imagem para people desig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744" y="3590004"/>
            <a:ext cx="3533775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02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PROJETANDO BANCO DE DADOS SIVENP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4085"/>
            <a:ext cx="10515600" cy="2694417"/>
          </a:xfrm>
          <a:prstGeom prst="rect">
            <a:avLst/>
          </a:prstGeom>
        </p:spPr>
      </p:pic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MySQL Workbench - DER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" name="Espaço Reservado para Conteúdo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43021"/>
            <a:ext cx="613569" cy="61356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211358" y="2633468"/>
            <a:ext cx="3980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Abra </a:t>
            </a:r>
            <a:r>
              <a:rPr lang="pt-BR" dirty="0"/>
              <a:t>o software: MySQL </a:t>
            </a:r>
            <a:r>
              <a:rPr lang="pt-BR" dirty="0" smtClean="0"/>
              <a:t>Workbench;</a:t>
            </a:r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Clique em: 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" y="1434523"/>
            <a:ext cx="8044671" cy="496315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337" y="3284522"/>
            <a:ext cx="741363" cy="69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1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1248</Words>
  <Application>Microsoft Office PowerPoint</Application>
  <PresentationFormat>Widescreen</PresentationFormat>
  <Paragraphs>410</Paragraphs>
  <Slides>62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7" baseType="lpstr">
      <vt:lpstr>Arial</vt:lpstr>
      <vt:lpstr>Calibri</vt:lpstr>
      <vt:lpstr>Wingdings</vt:lpstr>
      <vt:lpstr>Tema do Office</vt:lpstr>
      <vt:lpstr>CorelDRAW</vt:lpstr>
      <vt:lpstr>BANCO DE DADOS – MySQL PROJETANDO BANCO DE DADOS SIVENP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PROJETANDO BANCO DE DADOS SIVENP</vt:lpstr>
      <vt:lpstr>MySQL Workbench - DER</vt:lpstr>
      <vt:lpstr>MySQL Workbench - DER</vt:lpstr>
      <vt:lpstr>MySQL Workbench - DER</vt:lpstr>
      <vt:lpstr>Workbench – NOME DO BANCO</vt:lpstr>
      <vt:lpstr>Workbench – CRIANDO TABELAS</vt:lpstr>
      <vt:lpstr>Workbench – CRIANDO TABELAS</vt:lpstr>
      <vt:lpstr>Workbench – SALVANDO PROJETO</vt:lpstr>
      <vt:lpstr>Workbench – Adicionando campos e restrições</vt:lpstr>
      <vt:lpstr>Workbench – Adicionando campos e restrições</vt:lpstr>
      <vt:lpstr>Workbench – Adicionando campos e restrições</vt:lpstr>
      <vt:lpstr>Workbench – Adicionando campos e restrições</vt:lpstr>
      <vt:lpstr>Workbench – Adicionando campos e restrições</vt:lpstr>
      <vt:lpstr>Workbench – Adicionando campos e restrições</vt:lpstr>
      <vt:lpstr>JOGADA INTELIGENTE</vt:lpstr>
      <vt:lpstr>Workbench – JOGADA INTELIGENTE</vt:lpstr>
      <vt:lpstr>Workbench – JOGADA INTELIGENTE</vt:lpstr>
      <vt:lpstr>Workbench – RESULTADO</vt:lpstr>
      <vt:lpstr>MySQL Workbench  – CHAVES ESTRANGEIRAS E RELACIONAMENTOS</vt:lpstr>
      <vt:lpstr>MySQL Workbench  – CHAVES ESTRANGEIRAS E RELACIONAMENTOS</vt:lpstr>
      <vt:lpstr>MySQL Workbench  – CHAVES ESTRANGEIRAS E RELACIONAMENTOS</vt:lpstr>
      <vt:lpstr>MySQL Workbench  – CHAVES ESTRANGEIRAS E RELACIONAMENTOS</vt:lpstr>
      <vt:lpstr>MySQL Workbench  – CHAVES ESTRANGEIRAS E RELACIONAMENTOS</vt:lpstr>
      <vt:lpstr>MySQL Workbench  – CHAVES ESTRANGEIRAS E RELACIONAMENTOS</vt:lpstr>
      <vt:lpstr>MySQL Workbench  – CHAVES ESTRANGEIRAS E RELACIONAMENTOS</vt:lpstr>
      <vt:lpstr>MySQL Workbench  – CHAVES ESTRANGEIRAS E RELACIONAMENTOS</vt:lpstr>
      <vt:lpstr>MySQL Workbench  – CHAVES ESTRANGEIRAS E RELACIONAMENTOS</vt:lpstr>
      <vt:lpstr>MySQL Workbench  – CHAVES ESTRANGEIRAS E RELACIONAMENTOS</vt:lpstr>
      <vt:lpstr>Apresentação do PowerPoint</vt:lpstr>
      <vt:lpstr>MYSQL WORKBENCH  – TRANSFORMANDO O DER EM CÓDIGO MYSQL</vt:lpstr>
      <vt:lpstr>MYSQL WORKBENCH  – TRANSFORMANDO O DER EM CÓDIGO MYSQL</vt:lpstr>
      <vt:lpstr>MYSQL WORKBENCH  – TRANSFORMANDO O DER EM CÓDIGO MYSQL</vt:lpstr>
      <vt:lpstr>MYSQL WORKBENCH  – TRANSFORMANDO O DER EM CÓDIGO MYSQL</vt:lpstr>
      <vt:lpstr>PhpMyAdmin – IMPORTANTO BANCO DE DADOS</vt:lpstr>
      <vt:lpstr>PhpMyAdmin – IMPORTANTO BANCO DE DADOS</vt:lpstr>
      <vt:lpstr>PhpMyAdmin – IMPORTANTO BANCO DE DADOS</vt:lpstr>
      <vt:lpstr>PhpMyAdmin – IMPORTANTO BANCO DE DADOS</vt:lpstr>
      <vt:lpstr>PhpMyAdmin – IMPORTANTO BANCO DE DADOS</vt:lpstr>
      <vt:lpstr>PhpMyAdmin – IMPORTANTO BANCO DE DADOS</vt:lpstr>
      <vt:lpstr>PhpMyAdmin – IMPORTANTO BANCO DE DADOS</vt:lpstr>
      <vt:lpstr>PhpMyAdmin – ACESSANDO O BANCO DE DADOS</vt:lpstr>
      <vt:lpstr>Terminal MySQL – ACESSANDO O BANCO DE DADOS</vt:lpstr>
      <vt:lpstr>ADICIONANDO REGISTROS</vt:lpstr>
      <vt:lpstr>ADICIONANDO REGISTROS</vt:lpstr>
      <vt:lpstr>INTEGRANDO O SISTEMA COM BANCO DE DADOS</vt:lpstr>
      <vt:lpstr>INTEGRANDO O SISTEMA COM BANCO DE DADOS</vt:lpstr>
      <vt:lpstr>INTEGRANDO O SISTEMA COM BANCO DE DADOS</vt:lpstr>
      <vt:lpstr>INTEGRANDO O SISTEMA COM BANCO DE DADOS</vt:lpstr>
      <vt:lpstr>INTEGRANDO O SISTEMA COM BANCO DE DADOS</vt:lpstr>
      <vt:lpstr>INTEGRANDO O SISTEMA COM BANCO DE DADOS</vt:lpstr>
      <vt:lpstr>CONSULTANDO REGISTROS</vt:lpstr>
      <vt:lpstr>ALTERANDO REGISTROS</vt:lpstr>
      <vt:lpstr>EXCLUINDO REGISTROS</vt:lpstr>
      <vt:lpstr>CONSULTAS EM JOIN (TABELAS RELACIONADAS)</vt:lpstr>
      <vt:lpstr>BANCO DE DADOS – MySQL PROJETANDO BANCO DE DADOS SIVENP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– MySQL PROJETANDO BANCO DE DADOS SIVENP</dc:title>
  <dc:creator>joab</dc:creator>
  <cp:lastModifiedBy>joab</cp:lastModifiedBy>
  <cp:revision>69</cp:revision>
  <dcterms:created xsi:type="dcterms:W3CDTF">2019-05-03T07:51:53Z</dcterms:created>
  <dcterms:modified xsi:type="dcterms:W3CDTF">2019-05-13T11:09:04Z</dcterms:modified>
</cp:coreProperties>
</file>