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60" r:id="rId5"/>
    <p:sldId id="259" r:id="rId6"/>
    <p:sldId id="276"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LuxvbcwMoDgXtV1eZfTduqG10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419"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ee749b58bd_1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1ee749b58bd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ee749b58bd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1ee749b58bd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ee749b58bd_1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ee749b58bd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e749b58bd_1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1ee749b58bd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007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5890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126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92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29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056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326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pic>
        <p:nvPicPr>
          <p:cNvPr id="88" name="Google Shape;88;p1"/>
          <p:cNvPicPr preferRelativeResize="0"/>
          <p:nvPr/>
        </p:nvPicPr>
        <p:blipFill>
          <a:blip r:embed="rId3">
            <a:alphaModFix/>
          </a:blip>
          <a:stretch>
            <a:fillRect/>
          </a:stretch>
        </p:blipFill>
        <p:spPr>
          <a:xfrm>
            <a:off x="1816764" y="1113300"/>
            <a:ext cx="8558476" cy="4471800"/>
          </a:xfrm>
          <a:prstGeom prst="rect">
            <a:avLst/>
          </a:prstGeom>
          <a:noFill/>
          <a:ln>
            <a:noFill/>
          </a:ln>
        </p:spPr>
      </p:pic>
      <p:sp>
        <p:nvSpPr>
          <p:cNvPr id="89" name="Google Shape;89;p1"/>
          <p:cNvSpPr txBox="1"/>
          <p:nvPr/>
        </p:nvSpPr>
        <p:spPr>
          <a:xfrm>
            <a:off x="5463795" y="1113292"/>
            <a:ext cx="6102900" cy="181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2800" b="1" i="0" u="none" strike="noStrike" cap="none">
                <a:solidFill>
                  <a:schemeClr val="dk1"/>
                </a:solidFill>
                <a:latin typeface="Calibri"/>
                <a:ea typeface="Calibri"/>
                <a:cs typeface="Calibri"/>
                <a:sym typeface="Calibri"/>
              </a:rPr>
              <a:t>PROYECTO ML</a:t>
            </a:r>
            <a:endParaRPr sz="1000"/>
          </a:p>
          <a:p>
            <a:pPr marL="0" marR="0" lvl="0" indent="0" algn="ctr" rtl="0">
              <a:spcBef>
                <a:spcPts val="0"/>
              </a:spcBef>
              <a:spcAft>
                <a:spcPts val="0"/>
              </a:spcAft>
              <a:buNone/>
            </a:pPr>
            <a:r>
              <a:rPr lang="es-419" sz="2800" b="1">
                <a:solidFill>
                  <a:schemeClr val="dk1"/>
                </a:solidFill>
                <a:latin typeface="Calibri"/>
                <a:ea typeface="Calibri"/>
                <a:cs typeface="Calibri"/>
                <a:sym typeface="Calibri"/>
              </a:rPr>
              <a:t>PREDICCIÓN</a:t>
            </a:r>
            <a:r>
              <a:rPr lang="es-419" sz="2800" b="1" i="0" u="none" strike="noStrike" cap="none">
                <a:solidFill>
                  <a:schemeClr val="dk1"/>
                </a:solidFill>
                <a:latin typeface="Calibri"/>
                <a:ea typeface="Calibri"/>
                <a:cs typeface="Calibri"/>
                <a:sym typeface="Calibri"/>
              </a:rPr>
              <a:t> DE PRECIOS</a:t>
            </a:r>
            <a:endParaRPr sz="1000"/>
          </a:p>
          <a:p>
            <a:pPr marL="0" marR="0" lvl="0" indent="0" algn="ctr" rtl="0">
              <a:spcBef>
                <a:spcPts val="0"/>
              </a:spcBef>
              <a:spcAft>
                <a:spcPts val="0"/>
              </a:spcAft>
              <a:buNone/>
            </a:pPr>
            <a:r>
              <a:rPr lang="es-419" sz="2800" b="1" i="0" u="none" strike="noStrike" cap="none">
                <a:solidFill>
                  <a:schemeClr val="dk1"/>
                </a:solidFill>
                <a:latin typeface="Calibri"/>
                <a:ea typeface="Calibri"/>
                <a:cs typeface="Calibri"/>
                <a:sym typeface="Calibri"/>
              </a:rPr>
              <a:t>DE</a:t>
            </a:r>
            <a:endParaRPr sz="1000"/>
          </a:p>
          <a:p>
            <a:pPr marL="0" marR="0" lvl="0" indent="0" algn="ctr" rtl="0">
              <a:spcBef>
                <a:spcPts val="0"/>
              </a:spcBef>
              <a:spcAft>
                <a:spcPts val="0"/>
              </a:spcAft>
              <a:buNone/>
            </a:pPr>
            <a:r>
              <a:rPr lang="es-419" sz="2800" b="1" i="0" u="none" strike="noStrike" cap="none">
                <a:solidFill>
                  <a:schemeClr val="dk1"/>
                </a:solidFill>
                <a:latin typeface="Calibri"/>
                <a:ea typeface="Calibri"/>
                <a:cs typeface="Calibri"/>
                <a:sym typeface="Calibri"/>
              </a:rPr>
              <a:t>VEHÍCULOS</a:t>
            </a:r>
            <a:endParaRPr sz="1000"/>
          </a:p>
        </p:txBody>
      </p:sp>
      <p:sp>
        <p:nvSpPr>
          <p:cNvPr id="2" name="CuadroTexto 1">
            <a:extLst>
              <a:ext uri="{FF2B5EF4-FFF2-40B4-BE49-F238E27FC236}">
                <a16:creationId xmlns:a16="http://schemas.microsoft.com/office/drawing/2014/main" id="{C33ACFCC-8EFE-27A2-DFB2-F3263B98085F}"/>
              </a:ext>
            </a:extLst>
          </p:cNvPr>
          <p:cNvSpPr txBox="1"/>
          <p:nvPr/>
        </p:nvSpPr>
        <p:spPr>
          <a:xfrm>
            <a:off x="9092381" y="5954635"/>
            <a:ext cx="3233410" cy="1200329"/>
          </a:xfrm>
          <a:prstGeom prst="rect">
            <a:avLst/>
          </a:prstGeom>
          <a:noFill/>
        </p:spPr>
        <p:txBody>
          <a:bodyPr wrap="square" rtlCol="0">
            <a:spAutoFit/>
          </a:bodyPr>
          <a:lstStyle/>
          <a:p>
            <a:r>
              <a:rPr lang="es-UY" sz="1800" dirty="0">
                <a:solidFill>
                  <a:schemeClr val="lt1"/>
                </a:solidFill>
                <a:latin typeface="Calibri"/>
                <a:ea typeface="Calibri"/>
                <a:cs typeface="Calibri"/>
              </a:rPr>
              <a:t>PROFESOR : JORGE RUIZ</a:t>
            </a:r>
          </a:p>
          <a:p>
            <a:r>
              <a:rPr lang="es-UY" sz="1800" dirty="0">
                <a:solidFill>
                  <a:schemeClr val="lt1"/>
                </a:solidFill>
                <a:latin typeface="Calibri"/>
                <a:ea typeface="Calibri"/>
                <a:cs typeface="Calibri"/>
              </a:rPr>
              <a:t>TUTOR : JOAQUÍN ARMESTO</a:t>
            </a:r>
          </a:p>
          <a:p>
            <a:r>
              <a:rPr lang="es-419" sz="1800" b="0" i="0" u="none" strike="noStrike" cap="none" dirty="0">
                <a:solidFill>
                  <a:schemeClr val="lt1"/>
                </a:solidFill>
                <a:latin typeface="Calibri"/>
                <a:ea typeface="Calibri"/>
                <a:cs typeface="Calibri"/>
                <a:sym typeface="Calibri"/>
              </a:rPr>
              <a:t>ALUMNO : JOAQUÍN SANABRIA</a:t>
            </a:r>
            <a:endParaRPr lang="es-419" sz="1800" dirty="0"/>
          </a:p>
          <a:p>
            <a:r>
              <a:rPr lang="es-UY" sz="1800" dirty="0">
                <a:solidFill>
                  <a:schemeClr val="lt1"/>
                </a:solidFill>
                <a:latin typeface="Calibri"/>
                <a:ea typeface="Calibri"/>
                <a:cs typeface="Calibri"/>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
        <p:cNvGrpSpPr/>
        <p:nvPr/>
      </p:nvGrpSpPr>
      <p:grpSpPr>
        <a:xfrm>
          <a:off x="0" y="0"/>
          <a:ext cx="0" cy="0"/>
          <a:chOff x="0" y="0"/>
          <a:chExt cx="0" cy="0"/>
        </a:xfrm>
      </p:grpSpPr>
      <p:sp>
        <p:nvSpPr>
          <p:cNvPr id="139" name="Google Shape;139;p9"/>
          <p:cNvSpPr txBox="1"/>
          <p:nvPr/>
        </p:nvSpPr>
        <p:spPr>
          <a:xfrm>
            <a:off x="434500" y="0"/>
            <a:ext cx="108216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2400">
                <a:solidFill>
                  <a:srgbClr val="D5D5D5"/>
                </a:solidFill>
                <a:latin typeface="Roboto"/>
                <a:ea typeface="Roboto"/>
                <a:cs typeface="Roboto"/>
                <a:sym typeface="Roboto"/>
              </a:rPr>
              <a:t>4. ¿Existe alguna relación entre el tipo de combustible y el precio del vehículo?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9"/>
          <p:cNvSpPr txBox="1"/>
          <p:nvPr/>
        </p:nvSpPr>
        <p:spPr>
          <a:xfrm>
            <a:off x="762700" y="2644190"/>
            <a:ext cx="5082600"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600" dirty="0">
                <a:solidFill>
                  <a:srgbClr val="D1D5DB"/>
                </a:solidFill>
                <a:latin typeface="Roboto"/>
                <a:ea typeface="Roboto"/>
                <a:cs typeface="Roboto"/>
              </a:rPr>
              <a:t>El boxplot revela que los vehículos de Nafta son más baratos y comunes, mientras que los eléctricos presentan precios más altos y uniformes. Los híbridos se posicionan en un rango medio, reflejando eficiencia y tecnología de transición. Outliers indican modelos de lujo o especiales en todas las categorías.</a:t>
            </a:r>
            <a:endParaRPr sz="1600" dirty="0">
              <a:solidFill>
                <a:srgbClr val="D1D5DB"/>
              </a:solidFill>
              <a:latin typeface="Roboto"/>
              <a:ea typeface="Roboto"/>
              <a:cs typeface="Roboto"/>
            </a:endParaRPr>
          </a:p>
        </p:txBody>
      </p:sp>
      <p:pic>
        <p:nvPicPr>
          <p:cNvPr id="141" name="Google Shape;141;p9"/>
          <p:cNvPicPr preferRelativeResize="0"/>
          <p:nvPr/>
        </p:nvPicPr>
        <p:blipFill>
          <a:blip r:embed="rId3">
            <a:alphaModFix/>
          </a:blip>
          <a:stretch>
            <a:fillRect/>
          </a:stretch>
        </p:blipFill>
        <p:spPr>
          <a:xfrm>
            <a:off x="6728225" y="738900"/>
            <a:ext cx="5327445" cy="57075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5"/>
        <p:cNvGrpSpPr/>
        <p:nvPr/>
      </p:nvGrpSpPr>
      <p:grpSpPr>
        <a:xfrm>
          <a:off x="0" y="0"/>
          <a:ext cx="0" cy="0"/>
          <a:chOff x="0" y="0"/>
          <a:chExt cx="0" cy="0"/>
        </a:xfrm>
      </p:grpSpPr>
      <p:sp>
        <p:nvSpPr>
          <p:cNvPr id="146" name="Google Shape;146;g1ee749b58bd_1_3"/>
          <p:cNvSpPr txBox="1"/>
          <p:nvPr/>
        </p:nvSpPr>
        <p:spPr>
          <a:xfrm>
            <a:off x="1479150" y="0"/>
            <a:ext cx="9233700" cy="461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1200"/>
              </a:spcAft>
              <a:buSzPts val="1100"/>
              <a:buNone/>
            </a:pPr>
            <a:r>
              <a:rPr lang="es-419" sz="2400">
                <a:solidFill>
                  <a:srgbClr val="D5D5D5"/>
                </a:solidFill>
                <a:latin typeface="Roboto"/>
                <a:ea typeface="Roboto"/>
                <a:cs typeface="Roboto"/>
                <a:sym typeface="Roboto"/>
              </a:rPr>
              <a:t>5. ¿El kilometraje del vehículo afecta significativamente su precio?</a:t>
            </a:r>
            <a:endParaRPr sz="1800">
              <a:solidFill>
                <a:schemeClr val="dk1"/>
              </a:solidFill>
              <a:latin typeface="Calibri"/>
              <a:ea typeface="Calibri"/>
              <a:cs typeface="Calibri"/>
              <a:sym typeface="Calibri"/>
            </a:endParaRPr>
          </a:p>
        </p:txBody>
      </p:sp>
      <p:sp>
        <p:nvSpPr>
          <p:cNvPr id="147" name="Google Shape;147;g1ee749b58bd_1_3"/>
          <p:cNvSpPr txBox="1"/>
          <p:nvPr/>
        </p:nvSpPr>
        <p:spPr>
          <a:xfrm>
            <a:off x="564000" y="2767200"/>
            <a:ext cx="50826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600" dirty="0">
                <a:solidFill>
                  <a:srgbClr val="D1D5DB"/>
                </a:solidFill>
                <a:latin typeface="Roboto"/>
                <a:ea typeface="Roboto"/>
                <a:cs typeface="Roboto"/>
              </a:rPr>
              <a:t>El kilometraje afecta significativamente el precio del vehículo: precios disminuyen con más kilómetros, reflejando depreciación por uso. Vehículos con menor kilometraje mantienen valores más altos, aunque hay excepciones como modelos de lujo o clásicos.</a:t>
            </a:r>
            <a:endParaRPr sz="1600" dirty="0">
              <a:solidFill>
                <a:srgbClr val="D1D5DB"/>
              </a:solidFill>
              <a:latin typeface="Roboto"/>
              <a:ea typeface="Roboto"/>
              <a:cs typeface="Roboto"/>
            </a:endParaRPr>
          </a:p>
        </p:txBody>
      </p:sp>
      <p:pic>
        <p:nvPicPr>
          <p:cNvPr id="148" name="Google Shape;148;g1ee749b58bd_1_3"/>
          <p:cNvPicPr preferRelativeResize="0"/>
          <p:nvPr/>
        </p:nvPicPr>
        <p:blipFill>
          <a:blip r:embed="rId3">
            <a:alphaModFix/>
          </a:blip>
          <a:stretch>
            <a:fillRect/>
          </a:stretch>
        </p:blipFill>
        <p:spPr>
          <a:xfrm>
            <a:off x="6236950" y="738904"/>
            <a:ext cx="5753731" cy="58142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2"/>
        <p:cNvGrpSpPr/>
        <p:nvPr/>
      </p:nvGrpSpPr>
      <p:grpSpPr>
        <a:xfrm>
          <a:off x="0" y="0"/>
          <a:ext cx="0" cy="0"/>
          <a:chOff x="0" y="0"/>
          <a:chExt cx="0" cy="0"/>
        </a:xfrm>
      </p:grpSpPr>
      <p:sp>
        <p:nvSpPr>
          <p:cNvPr id="153" name="Google Shape;153;g1ee749b58bd_1_11"/>
          <p:cNvSpPr txBox="1"/>
          <p:nvPr/>
        </p:nvSpPr>
        <p:spPr>
          <a:xfrm>
            <a:off x="2740350" y="0"/>
            <a:ext cx="6711300" cy="461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1200"/>
              </a:spcAft>
              <a:buSzPts val="1100"/>
              <a:buNone/>
            </a:pPr>
            <a:r>
              <a:rPr lang="es-419" sz="2400">
                <a:solidFill>
                  <a:srgbClr val="D5D5D5"/>
                </a:solidFill>
                <a:latin typeface="Roboto"/>
                <a:ea typeface="Roboto"/>
                <a:cs typeface="Roboto"/>
                <a:sym typeface="Roboto"/>
              </a:rPr>
              <a:t>CORRELACIÓN ENTRE VARIABLES NUMÉRICAS</a:t>
            </a:r>
            <a:endParaRPr sz="1800">
              <a:solidFill>
                <a:schemeClr val="dk1"/>
              </a:solidFill>
              <a:latin typeface="Calibri"/>
              <a:ea typeface="Calibri"/>
              <a:cs typeface="Calibri"/>
              <a:sym typeface="Calibri"/>
            </a:endParaRPr>
          </a:p>
        </p:txBody>
      </p:sp>
      <p:pic>
        <p:nvPicPr>
          <p:cNvPr id="154" name="Google Shape;154;g1ee749b58bd_1_11"/>
          <p:cNvPicPr preferRelativeResize="0"/>
          <p:nvPr/>
        </p:nvPicPr>
        <p:blipFill>
          <a:blip r:embed="rId3">
            <a:alphaModFix/>
          </a:blip>
          <a:stretch>
            <a:fillRect/>
          </a:stretch>
        </p:blipFill>
        <p:spPr>
          <a:xfrm>
            <a:off x="5905125" y="1842400"/>
            <a:ext cx="6116900" cy="3173200"/>
          </a:xfrm>
          <a:prstGeom prst="rect">
            <a:avLst/>
          </a:prstGeom>
          <a:noFill/>
          <a:ln>
            <a:noFill/>
          </a:ln>
        </p:spPr>
      </p:pic>
      <p:sp>
        <p:nvSpPr>
          <p:cNvPr id="155" name="Google Shape;155;g1ee749b58bd_1_11"/>
          <p:cNvSpPr txBox="1"/>
          <p:nvPr/>
        </p:nvSpPr>
        <p:spPr>
          <a:xfrm>
            <a:off x="139800" y="2406600"/>
            <a:ext cx="5683800" cy="204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600" dirty="0">
                <a:solidFill>
                  <a:schemeClr val="lt1"/>
                </a:solidFill>
                <a:latin typeface="Roboto"/>
                <a:ea typeface="Roboto"/>
                <a:cs typeface="Roboto"/>
                <a:sym typeface="Roboto"/>
              </a:rPr>
              <a:t>La matriz muestra correlaciones moderadas entre precio y tanto desplazamiento como potencia del motor, indicando que vehículos más grandes y potentes suelen ser más caros. Hay una correlación negativa entre precio y kilometraje, y una alta entre desplazamiento del motor y potencia. La edad del vehículo y los kilómetros tienen una relación inversa. La cantidad de puertas no afecta significativamente el precio.</a:t>
            </a:r>
            <a:endParaRPr sz="1600" dirty="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9"/>
        <p:cNvGrpSpPr/>
        <p:nvPr/>
      </p:nvGrpSpPr>
      <p:grpSpPr>
        <a:xfrm>
          <a:off x="0" y="0"/>
          <a:ext cx="0" cy="0"/>
          <a:chOff x="0" y="0"/>
          <a:chExt cx="0" cy="0"/>
        </a:xfrm>
      </p:grpSpPr>
      <p:sp>
        <p:nvSpPr>
          <p:cNvPr id="160" name="Google Shape;160;g1ee749b58bd_1_19"/>
          <p:cNvSpPr txBox="1"/>
          <p:nvPr/>
        </p:nvSpPr>
        <p:spPr>
          <a:xfrm>
            <a:off x="1907775" y="102500"/>
            <a:ext cx="8515800" cy="461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1200"/>
              </a:spcAft>
              <a:buSzPts val="1100"/>
              <a:buNone/>
            </a:pPr>
            <a:r>
              <a:rPr lang="es-419" sz="2400" dirty="0">
                <a:solidFill>
                  <a:srgbClr val="D5D5D5"/>
                </a:solidFill>
                <a:latin typeface="Roboto"/>
                <a:ea typeface="Roboto"/>
                <a:cs typeface="Roboto"/>
                <a:sym typeface="Roboto"/>
              </a:rPr>
              <a:t>ANÁLISIS UNIVARIADO : DISTRIBUCIÓN DE LAS VARIABLES</a:t>
            </a:r>
            <a:endParaRPr sz="2400" dirty="0">
              <a:solidFill>
                <a:srgbClr val="D5D5D5"/>
              </a:solidFill>
              <a:latin typeface="Roboto"/>
              <a:ea typeface="Roboto"/>
              <a:cs typeface="Roboto"/>
              <a:sym typeface="Roboto"/>
            </a:endParaRPr>
          </a:p>
        </p:txBody>
      </p:sp>
      <p:pic>
        <p:nvPicPr>
          <p:cNvPr id="161" name="Google Shape;161;g1ee749b58bd_1_19"/>
          <p:cNvPicPr preferRelativeResize="0"/>
          <p:nvPr/>
        </p:nvPicPr>
        <p:blipFill>
          <a:blip r:embed="rId3">
            <a:alphaModFix/>
          </a:blip>
          <a:stretch>
            <a:fillRect/>
          </a:stretch>
        </p:blipFill>
        <p:spPr>
          <a:xfrm>
            <a:off x="1430475" y="760938"/>
            <a:ext cx="3110350" cy="1931050"/>
          </a:xfrm>
          <a:prstGeom prst="rect">
            <a:avLst/>
          </a:prstGeom>
          <a:noFill/>
          <a:ln>
            <a:noFill/>
          </a:ln>
        </p:spPr>
      </p:pic>
      <p:pic>
        <p:nvPicPr>
          <p:cNvPr id="162" name="Google Shape;162;g1ee749b58bd_1_19"/>
          <p:cNvPicPr preferRelativeResize="0"/>
          <p:nvPr/>
        </p:nvPicPr>
        <p:blipFill>
          <a:blip r:embed="rId4">
            <a:alphaModFix/>
          </a:blip>
          <a:stretch>
            <a:fillRect/>
          </a:stretch>
        </p:blipFill>
        <p:spPr>
          <a:xfrm>
            <a:off x="7651175" y="2691987"/>
            <a:ext cx="3110350" cy="1934113"/>
          </a:xfrm>
          <a:prstGeom prst="rect">
            <a:avLst/>
          </a:prstGeom>
          <a:noFill/>
          <a:ln>
            <a:noFill/>
          </a:ln>
        </p:spPr>
      </p:pic>
      <p:pic>
        <p:nvPicPr>
          <p:cNvPr id="163" name="Google Shape;163;g1ee749b58bd_1_19"/>
          <p:cNvPicPr preferRelativeResize="0"/>
          <p:nvPr/>
        </p:nvPicPr>
        <p:blipFill>
          <a:blip r:embed="rId5">
            <a:alphaModFix/>
          </a:blip>
          <a:stretch>
            <a:fillRect/>
          </a:stretch>
        </p:blipFill>
        <p:spPr>
          <a:xfrm>
            <a:off x="4540825" y="759412"/>
            <a:ext cx="3110350" cy="1934113"/>
          </a:xfrm>
          <a:prstGeom prst="rect">
            <a:avLst/>
          </a:prstGeom>
          <a:noFill/>
          <a:ln>
            <a:noFill/>
          </a:ln>
        </p:spPr>
      </p:pic>
      <p:pic>
        <p:nvPicPr>
          <p:cNvPr id="164" name="Google Shape;164;g1ee749b58bd_1_19"/>
          <p:cNvPicPr preferRelativeResize="0"/>
          <p:nvPr/>
        </p:nvPicPr>
        <p:blipFill>
          <a:blip r:embed="rId6">
            <a:alphaModFix/>
          </a:blip>
          <a:stretch>
            <a:fillRect/>
          </a:stretch>
        </p:blipFill>
        <p:spPr>
          <a:xfrm>
            <a:off x="1430475" y="2698187"/>
            <a:ext cx="3110349" cy="1921711"/>
          </a:xfrm>
          <a:prstGeom prst="rect">
            <a:avLst/>
          </a:prstGeom>
          <a:noFill/>
          <a:ln>
            <a:noFill/>
          </a:ln>
        </p:spPr>
      </p:pic>
      <p:pic>
        <p:nvPicPr>
          <p:cNvPr id="165" name="Google Shape;165;g1ee749b58bd_1_19"/>
          <p:cNvPicPr preferRelativeResize="0"/>
          <p:nvPr/>
        </p:nvPicPr>
        <p:blipFill>
          <a:blip r:embed="rId7">
            <a:alphaModFix/>
          </a:blip>
          <a:stretch>
            <a:fillRect/>
          </a:stretch>
        </p:blipFill>
        <p:spPr>
          <a:xfrm>
            <a:off x="4540825" y="2695000"/>
            <a:ext cx="3110350" cy="1928069"/>
          </a:xfrm>
          <a:prstGeom prst="rect">
            <a:avLst/>
          </a:prstGeom>
          <a:noFill/>
          <a:ln>
            <a:noFill/>
          </a:ln>
        </p:spPr>
      </p:pic>
      <p:pic>
        <p:nvPicPr>
          <p:cNvPr id="166" name="Google Shape;166;g1ee749b58bd_1_19"/>
          <p:cNvPicPr preferRelativeResize="0"/>
          <p:nvPr/>
        </p:nvPicPr>
        <p:blipFill>
          <a:blip r:embed="rId8">
            <a:alphaModFix/>
          </a:blip>
          <a:stretch>
            <a:fillRect/>
          </a:stretch>
        </p:blipFill>
        <p:spPr>
          <a:xfrm>
            <a:off x="7651175" y="762437"/>
            <a:ext cx="3110350" cy="1931085"/>
          </a:xfrm>
          <a:prstGeom prst="rect">
            <a:avLst/>
          </a:prstGeom>
          <a:noFill/>
          <a:ln>
            <a:noFill/>
          </a:ln>
        </p:spPr>
      </p:pic>
      <p:pic>
        <p:nvPicPr>
          <p:cNvPr id="167" name="Google Shape;167;g1ee749b58bd_1_19"/>
          <p:cNvPicPr preferRelativeResize="0"/>
          <p:nvPr/>
        </p:nvPicPr>
        <p:blipFill>
          <a:blip r:embed="rId9">
            <a:alphaModFix/>
          </a:blip>
          <a:stretch>
            <a:fillRect/>
          </a:stretch>
        </p:blipFill>
        <p:spPr>
          <a:xfrm>
            <a:off x="4540824" y="4624562"/>
            <a:ext cx="3249701" cy="2014425"/>
          </a:xfrm>
          <a:prstGeom prst="rect">
            <a:avLst/>
          </a:prstGeom>
          <a:noFill/>
          <a:ln>
            <a:noFill/>
          </a:ln>
        </p:spPr>
      </p:pic>
      <p:pic>
        <p:nvPicPr>
          <p:cNvPr id="2" name="Google Shape;161;g1ee749b58bd_1_19">
            <a:extLst>
              <a:ext uri="{FF2B5EF4-FFF2-40B4-BE49-F238E27FC236}">
                <a16:creationId xmlns:a16="http://schemas.microsoft.com/office/drawing/2014/main" id="{30582420-6522-C709-2541-1CF7D024441A}"/>
              </a:ext>
            </a:extLst>
          </p:cNvPr>
          <p:cNvPicPr preferRelativeResize="0"/>
          <p:nvPr/>
        </p:nvPicPr>
        <p:blipFill>
          <a:blip r:embed="rId3">
            <a:alphaModFix/>
          </a:blip>
          <a:stretch>
            <a:fillRect/>
          </a:stretch>
        </p:blipFill>
        <p:spPr>
          <a:xfrm>
            <a:off x="1430475" y="751974"/>
            <a:ext cx="3110350" cy="1931050"/>
          </a:xfrm>
          <a:prstGeom prst="rect">
            <a:avLst/>
          </a:prstGeom>
          <a:noFill/>
          <a:ln>
            <a:noFill/>
          </a:ln>
        </p:spPr>
      </p:pic>
      <p:pic>
        <p:nvPicPr>
          <p:cNvPr id="3" name="Google Shape;162;g1ee749b58bd_1_19">
            <a:extLst>
              <a:ext uri="{FF2B5EF4-FFF2-40B4-BE49-F238E27FC236}">
                <a16:creationId xmlns:a16="http://schemas.microsoft.com/office/drawing/2014/main" id="{84B859BB-B0C4-7C36-9B94-CF598C224015}"/>
              </a:ext>
            </a:extLst>
          </p:cNvPr>
          <p:cNvPicPr preferRelativeResize="0"/>
          <p:nvPr/>
        </p:nvPicPr>
        <p:blipFill>
          <a:blip r:embed="rId4">
            <a:alphaModFix/>
          </a:blip>
          <a:stretch>
            <a:fillRect/>
          </a:stretch>
        </p:blipFill>
        <p:spPr>
          <a:xfrm>
            <a:off x="7651175" y="2683023"/>
            <a:ext cx="3110350" cy="1934113"/>
          </a:xfrm>
          <a:prstGeom prst="rect">
            <a:avLst/>
          </a:prstGeom>
          <a:noFill/>
          <a:ln>
            <a:noFill/>
          </a:ln>
        </p:spPr>
      </p:pic>
      <p:pic>
        <p:nvPicPr>
          <p:cNvPr id="4" name="Google Shape;163;g1ee749b58bd_1_19">
            <a:extLst>
              <a:ext uri="{FF2B5EF4-FFF2-40B4-BE49-F238E27FC236}">
                <a16:creationId xmlns:a16="http://schemas.microsoft.com/office/drawing/2014/main" id="{C603B5A1-17F6-C8DE-EA2A-4E9C6F6CA249}"/>
              </a:ext>
            </a:extLst>
          </p:cNvPr>
          <p:cNvPicPr preferRelativeResize="0"/>
          <p:nvPr/>
        </p:nvPicPr>
        <p:blipFill>
          <a:blip r:embed="rId5">
            <a:alphaModFix/>
          </a:blip>
          <a:stretch>
            <a:fillRect/>
          </a:stretch>
        </p:blipFill>
        <p:spPr>
          <a:xfrm>
            <a:off x="4540825" y="750448"/>
            <a:ext cx="3110350" cy="1934113"/>
          </a:xfrm>
          <a:prstGeom prst="rect">
            <a:avLst/>
          </a:prstGeom>
          <a:noFill/>
          <a:ln>
            <a:noFill/>
          </a:ln>
        </p:spPr>
      </p:pic>
      <p:pic>
        <p:nvPicPr>
          <p:cNvPr id="5" name="Google Shape;164;g1ee749b58bd_1_19">
            <a:extLst>
              <a:ext uri="{FF2B5EF4-FFF2-40B4-BE49-F238E27FC236}">
                <a16:creationId xmlns:a16="http://schemas.microsoft.com/office/drawing/2014/main" id="{62A2F31B-50BE-FCD7-CFC4-6B7644B92E6A}"/>
              </a:ext>
            </a:extLst>
          </p:cNvPr>
          <p:cNvPicPr preferRelativeResize="0"/>
          <p:nvPr/>
        </p:nvPicPr>
        <p:blipFill>
          <a:blip r:embed="rId6">
            <a:alphaModFix/>
          </a:blip>
          <a:stretch>
            <a:fillRect/>
          </a:stretch>
        </p:blipFill>
        <p:spPr>
          <a:xfrm>
            <a:off x="1430475" y="2689223"/>
            <a:ext cx="3110349" cy="1921711"/>
          </a:xfrm>
          <a:prstGeom prst="rect">
            <a:avLst/>
          </a:prstGeom>
          <a:noFill/>
          <a:ln>
            <a:noFill/>
          </a:ln>
        </p:spPr>
      </p:pic>
      <p:pic>
        <p:nvPicPr>
          <p:cNvPr id="6" name="Google Shape;165;g1ee749b58bd_1_19">
            <a:extLst>
              <a:ext uri="{FF2B5EF4-FFF2-40B4-BE49-F238E27FC236}">
                <a16:creationId xmlns:a16="http://schemas.microsoft.com/office/drawing/2014/main" id="{C79BCF57-6455-75EF-2F33-30F1390CA1FB}"/>
              </a:ext>
            </a:extLst>
          </p:cNvPr>
          <p:cNvPicPr preferRelativeResize="0"/>
          <p:nvPr/>
        </p:nvPicPr>
        <p:blipFill>
          <a:blip r:embed="rId7">
            <a:alphaModFix/>
          </a:blip>
          <a:stretch>
            <a:fillRect/>
          </a:stretch>
        </p:blipFill>
        <p:spPr>
          <a:xfrm>
            <a:off x="4540825" y="2686036"/>
            <a:ext cx="3110350" cy="1928069"/>
          </a:xfrm>
          <a:prstGeom prst="rect">
            <a:avLst/>
          </a:prstGeom>
          <a:noFill/>
          <a:ln>
            <a:noFill/>
          </a:ln>
        </p:spPr>
      </p:pic>
      <p:pic>
        <p:nvPicPr>
          <p:cNvPr id="7" name="Google Shape;166;g1ee749b58bd_1_19">
            <a:extLst>
              <a:ext uri="{FF2B5EF4-FFF2-40B4-BE49-F238E27FC236}">
                <a16:creationId xmlns:a16="http://schemas.microsoft.com/office/drawing/2014/main" id="{FE3F2F3B-7607-FCAA-5A0C-5DD9D5CEFAB4}"/>
              </a:ext>
            </a:extLst>
          </p:cNvPr>
          <p:cNvPicPr preferRelativeResize="0"/>
          <p:nvPr/>
        </p:nvPicPr>
        <p:blipFill>
          <a:blip r:embed="rId8">
            <a:alphaModFix/>
          </a:blip>
          <a:stretch>
            <a:fillRect/>
          </a:stretch>
        </p:blipFill>
        <p:spPr>
          <a:xfrm>
            <a:off x="7651175" y="753473"/>
            <a:ext cx="3110350" cy="1931085"/>
          </a:xfrm>
          <a:prstGeom prst="rect">
            <a:avLst/>
          </a:prstGeom>
          <a:noFill/>
          <a:ln>
            <a:noFill/>
          </a:ln>
        </p:spPr>
      </p:pic>
      <p:pic>
        <p:nvPicPr>
          <p:cNvPr id="8" name="Google Shape;167;g1ee749b58bd_1_19">
            <a:extLst>
              <a:ext uri="{FF2B5EF4-FFF2-40B4-BE49-F238E27FC236}">
                <a16:creationId xmlns:a16="http://schemas.microsoft.com/office/drawing/2014/main" id="{CFA3F510-CB9B-6D2A-CBB2-414DAD583D13}"/>
              </a:ext>
            </a:extLst>
          </p:cNvPr>
          <p:cNvPicPr preferRelativeResize="0"/>
          <p:nvPr/>
        </p:nvPicPr>
        <p:blipFill>
          <a:blip r:embed="rId9">
            <a:alphaModFix/>
          </a:blip>
          <a:stretch>
            <a:fillRect/>
          </a:stretch>
        </p:blipFill>
        <p:spPr>
          <a:xfrm>
            <a:off x="4540824" y="4615598"/>
            <a:ext cx="3249701" cy="2014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1"/>
        <p:cNvGrpSpPr/>
        <p:nvPr/>
      </p:nvGrpSpPr>
      <p:grpSpPr>
        <a:xfrm>
          <a:off x="0" y="0"/>
          <a:ext cx="0" cy="0"/>
          <a:chOff x="0" y="0"/>
          <a:chExt cx="0" cy="0"/>
        </a:xfrm>
      </p:grpSpPr>
      <p:sp>
        <p:nvSpPr>
          <p:cNvPr id="172" name="Google Shape;172;g1ee749b58bd_1_32"/>
          <p:cNvSpPr txBox="1"/>
          <p:nvPr/>
        </p:nvSpPr>
        <p:spPr>
          <a:xfrm>
            <a:off x="1908000" y="102500"/>
            <a:ext cx="8376000" cy="461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1200"/>
              </a:spcAft>
              <a:buNone/>
            </a:pPr>
            <a:r>
              <a:rPr lang="es-419" sz="2400" dirty="0">
                <a:solidFill>
                  <a:srgbClr val="D5D5D5"/>
                </a:solidFill>
                <a:latin typeface="Roboto"/>
                <a:ea typeface="Roboto"/>
                <a:cs typeface="Roboto"/>
                <a:sym typeface="Roboto"/>
              </a:rPr>
              <a:t>ANÁLISIS UNIVARIADO : DISTRIBUCIÓN DE LAS VARIABLES</a:t>
            </a:r>
            <a:endParaRPr sz="2400" dirty="0">
              <a:solidFill>
                <a:srgbClr val="D5D5D5"/>
              </a:solidFill>
              <a:latin typeface="Roboto"/>
              <a:ea typeface="Roboto"/>
              <a:cs typeface="Roboto"/>
              <a:sym typeface="Roboto"/>
            </a:endParaRPr>
          </a:p>
        </p:txBody>
      </p:sp>
      <p:sp>
        <p:nvSpPr>
          <p:cNvPr id="173" name="Google Shape;173;g1ee749b58bd_1_32"/>
          <p:cNvSpPr txBox="1"/>
          <p:nvPr/>
        </p:nvSpPr>
        <p:spPr>
          <a:xfrm>
            <a:off x="2879700" y="2359107"/>
            <a:ext cx="6432600" cy="213978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600" dirty="0">
                <a:solidFill>
                  <a:schemeClr val="lt1"/>
                </a:solidFill>
                <a:latin typeface="Roboto"/>
                <a:ea typeface="Roboto"/>
                <a:cs typeface="Roboto"/>
                <a:sym typeface="Calibri"/>
              </a:rPr>
              <a:t>Las distribuciones de datos en el mercado automotriz, incluyendo precios, cilindrada del motor, año del vehículo, tamaño del motor, número de puertas, potencia y kilometraje, muestran patrones no normales con sesgos y picos específicos. Esto refleja la variedad en preferencias de consumo y características de los vehículos. Dado este sesgo y la presencia de outliers, la normalización de los datos podría realizarse eficazmente con RobustScaler, que es menos sensible a los outliers.</a:t>
            </a:r>
            <a:endParaRPr sz="1600" dirty="0">
              <a:solidFill>
                <a:schemeClr val="lt1"/>
              </a:solidFill>
              <a:latin typeface="Roboto"/>
              <a:ea typeface="Roboto"/>
              <a:cs typeface="Roboto"/>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178" name="Google Shape;178;g1ee749b58bd_1_45"/>
          <p:cNvSpPr txBox="1"/>
          <p:nvPr/>
        </p:nvSpPr>
        <p:spPr>
          <a:xfrm>
            <a:off x="3315391" y="0"/>
            <a:ext cx="5561218" cy="7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800" dirty="0">
                <a:solidFill>
                  <a:schemeClr val="lt1"/>
                </a:solidFill>
                <a:latin typeface="Calibri"/>
                <a:ea typeface="Calibri"/>
                <a:cs typeface="Calibri"/>
                <a:sym typeface="Calibri"/>
              </a:rPr>
              <a:t>APLICACIÓN DE ALGORITMOS DE ML</a:t>
            </a:r>
          </a:p>
          <a:p>
            <a:pPr algn="ctr"/>
            <a:r>
              <a:rPr lang="es-419" sz="2800" dirty="0">
                <a:solidFill>
                  <a:schemeClr val="bg1"/>
                </a:solidFill>
                <a:latin typeface="Roboto" panose="02000000000000000000" pitchFamily="2" charset="0"/>
                <a:ea typeface="Roboto" panose="02000000000000000000" pitchFamily="2" charset="0"/>
                <a:cs typeface="Roboto" panose="02000000000000000000" pitchFamily="2" charset="0"/>
              </a:rPr>
              <a:t>REGRESION LINEAL</a:t>
            </a:r>
          </a:p>
          <a:p>
            <a:pPr marL="0" lvl="0" indent="0" algn="ctr" rtl="0">
              <a:spcBef>
                <a:spcPts val="0"/>
              </a:spcBef>
              <a:spcAft>
                <a:spcPts val="0"/>
              </a:spcAft>
              <a:buNone/>
            </a:pPr>
            <a:endParaRPr sz="2800" dirty="0">
              <a:solidFill>
                <a:schemeClr val="lt1"/>
              </a:solidFill>
              <a:latin typeface="Calibri"/>
              <a:ea typeface="Calibri"/>
              <a:cs typeface="Calibri"/>
              <a:sym typeface="Calibri"/>
            </a:endParaRPr>
          </a:p>
        </p:txBody>
      </p:sp>
      <p:sp>
        <p:nvSpPr>
          <p:cNvPr id="10" name="CuadroTexto 9">
            <a:extLst>
              <a:ext uri="{FF2B5EF4-FFF2-40B4-BE49-F238E27FC236}">
                <a16:creationId xmlns:a16="http://schemas.microsoft.com/office/drawing/2014/main" id="{E385E6B5-2D71-755F-021C-F2D84A305E55}"/>
              </a:ext>
            </a:extLst>
          </p:cNvPr>
          <p:cNvSpPr txBox="1"/>
          <p:nvPr/>
        </p:nvSpPr>
        <p:spPr>
          <a:xfrm>
            <a:off x="118783" y="858527"/>
            <a:ext cx="7020915" cy="6124754"/>
          </a:xfrm>
          <a:prstGeom prst="rect">
            <a:avLst/>
          </a:prstGeom>
          <a:noFill/>
        </p:spPr>
        <p:txBody>
          <a:bodyPr wrap="square" rtlCol="0">
            <a:spAutoFit/>
          </a:bodyPr>
          <a:lstStyle/>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Descripción: </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El análisis predictivo comenzó con un modelo de Regresión Lineal. Este modelo sirvió como base para el análisis, estableciendo una referencia inicial para la evaluación del rendimiento.</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TECANICAS DE PREPARACION DE DATOS</a:t>
            </a:r>
          </a:p>
          <a:p>
            <a:endParaRPr lang="es-419" b="1" u="sng"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Normalización:</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Se implementó RobustScaler como técnica de normalización para procesar las características numéricas antes del entrenamiento de los modelos de aprendizaje automático. Esta decisión se tomó debido a la presencia de valores atípicos significativos y distribuciones sesgadas en varias variables clave, como se observó en el análisis univariado de las distribuciones.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Reducción de Dimensionalidad:</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Se empleó PCA para reducir la cantidad de variables, enfocándose en las más significativas. Se tomo las 3 primeras componentes.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Selección de Características:</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Se utilizó SelectKBest con f_regression para seleccionar las variables con mayor impacto en la variable dependiente.</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Resultados de Regresión Lineal:</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Los resultados proporcionaron un punto de comparación inicial. Las métricas clave como el MSE, R² y MAE ofrecieron una evaluación inicial de la precisión y el ajuste del modelo</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Error cuadrático medio (MSE):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42414377.72891243 </a:t>
            </a:r>
          </a:p>
          <a:p>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Coeficiente de determinación (R^2):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0.552136909992168 </a:t>
            </a:r>
          </a:p>
          <a:p>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Error absoluto medio (MAE):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4175.682768545486</a:t>
            </a:r>
            <a:endParaRPr lang="es-UY"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3077" name="Picture 5">
            <a:extLst>
              <a:ext uri="{FF2B5EF4-FFF2-40B4-BE49-F238E27FC236}">
                <a16:creationId xmlns:a16="http://schemas.microsoft.com/office/drawing/2014/main" id="{0D66B125-1054-B7F0-DDD4-4AF851AA0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129" y="4109163"/>
            <a:ext cx="4515970" cy="265593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977F40CF-454A-9BA6-9616-E578BE31B9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3129" y="1023358"/>
            <a:ext cx="4515970" cy="308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0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3" name="Google Shape;178;g1ee749b58bd_1_45">
            <a:extLst>
              <a:ext uri="{FF2B5EF4-FFF2-40B4-BE49-F238E27FC236}">
                <a16:creationId xmlns:a16="http://schemas.microsoft.com/office/drawing/2014/main" id="{A376975C-07EF-D1C8-7A6B-B9A3D426DA56}"/>
              </a:ext>
            </a:extLst>
          </p:cNvPr>
          <p:cNvSpPr txBox="1"/>
          <p:nvPr/>
        </p:nvSpPr>
        <p:spPr>
          <a:xfrm>
            <a:off x="3315391" y="0"/>
            <a:ext cx="5561218" cy="7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800" dirty="0">
                <a:solidFill>
                  <a:schemeClr val="lt1"/>
                </a:solidFill>
                <a:latin typeface="Calibri"/>
                <a:ea typeface="Calibri"/>
                <a:cs typeface="Calibri"/>
                <a:sym typeface="Calibri"/>
              </a:rPr>
              <a:t>APLICACIÓN DE ALGORITMOS DE ML</a:t>
            </a:r>
          </a:p>
          <a:p>
            <a:pPr algn="ctr"/>
            <a:r>
              <a:rPr lang="es-419" sz="2800" dirty="0">
                <a:solidFill>
                  <a:schemeClr val="bg1"/>
                </a:solidFill>
                <a:latin typeface="Roboto" panose="02000000000000000000" pitchFamily="2" charset="0"/>
                <a:ea typeface="Roboto" panose="02000000000000000000" pitchFamily="2" charset="0"/>
                <a:cs typeface="Roboto" panose="02000000000000000000" pitchFamily="2" charset="0"/>
              </a:rPr>
              <a:t>RANDOM FOREST REGRESSOR</a:t>
            </a:r>
          </a:p>
          <a:p>
            <a:pPr marL="0" lvl="0" indent="0" algn="ctr" rtl="0">
              <a:spcBef>
                <a:spcPts val="0"/>
              </a:spcBef>
              <a:spcAft>
                <a:spcPts val="0"/>
              </a:spcAft>
              <a:buNone/>
            </a:pPr>
            <a:endParaRPr sz="2800" dirty="0">
              <a:solidFill>
                <a:schemeClr val="l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B7595EC-4212-039B-0A1E-E05B70987C51}"/>
              </a:ext>
            </a:extLst>
          </p:cNvPr>
          <p:cNvSpPr txBox="1"/>
          <p:nvPr/>
        </p:nvSpPr>
        <p:spPr>
          <a:xfrm>
            <a:off x="0" y="1767005"/>
            <a:ext cx="6158753" cy="3539430"/>
          </a:xfrm>
          <a:prstGeom prst="rect">
            <a:avLst/>
          </a:prstGeom>
          <a:noFill/>
        </p:spPr>
        <p:txBody>
          <a:bodyPr wrap="square" rtlCol="0">
            <a:spAutoFit/>
          </a:bodyPr>
          <a:lstStyle/>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Descripción:</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Para capturar relaciones más complejas, se utilizó el Random Forest Regressor. Este modelo, basado en múltiples árboles de decisión, es conocido por su robustez y menor tendencia al sobreajuste.</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Normalización:</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Se implementó RobustScaler como técnica de normalización para procesar las características numéricas antes del entrenamiento de los modelos de aprendizaje automático. Esta decisión se tomó debido a la presencia de valores atípicos significativos y distribuciones sesgadas en varias variables clave, como se observó en el análisis univariado de las distribuciones.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Error cuadrático medio (MSE) del Random Forest: 0.19698507508406707</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Coeficiente de determinación (R^2): 0.7924147596627914 </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Error absoluto medio (MAE): 0.20992754360726854</a:t>
            </a:r>
            <a:endParaRPr lang="es-UY"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4100" name="Picture 4">
            <a:extLst>
              <a:ext uri="{FF2B5EF4-FFF2-40B4-BE49-F238E27FC236}">
                <a16:creationId xmlns:a16="http://schemas.microsoft.com/office/drawing/2014/main" id="{EDCD5765-1BCF-309B-74F7-6966FE100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753" y="1826225"/>
            <a:ext cx="6006374" cy="342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01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3" name="Google Shape;178;g1ee749b58bd_1_45">
            <a:extLst>
              <a:ext uri="{FF2B5EF4-FFF2-40B4-BE49-F238E27FC236}">
                <a16:creationId xmlns:a16="http://schemas.microsoft.com/office/drawing/2014/main" id="{A376975C-07EF-D1C8-7A6B-B9A3D426DA56}"/>
              </a:ext>
            </a:extLst>
          </p:cNvPr>
          <p:cNvSpPr txBox="1"/>
          <p:nvPr/>
        </p:nvSpPr>
        <p:spPr>
          <a:xfrm>
            <a:off x="3315391" y="0"/>
            <a:ext cx="5561218" cy="7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800" dirty="0">
                <a:solidFill>
                  <a:schemeClr val="lt1"/>
                </a:solidFill>
                <a:latin typeface="Calibri"/>
                <a:ea typeface="Calibri"/>
                <a:cs typeface="Calibri"/>
                <a:sym typeface="Calibri"/>
              </a:rPr>
              <a:t>APLICACIÓN DE ALGORITMOS DE ML</a:t>
            </a:r>
          </a:p>
          <a:p>
            <a:pPr algn="ctr"/>
            <a:r>
              <a:rPr lang="es-419" sz="2800" dirty="0">
                <a:solidFill>
                  <a:schemeClr val="bg1"/>
                </a:solidFill>
                <a:latin typeface="Roboto" panose="02000000000000000000" pitchFamily="2" charset="0"/>
                <a:ea typeface="Roboto" panose="02000000000000000000" pitchFamily="2" charset="0"/>
                <a:cs typeface="Roboto" panose="02000000000000000000" pitchFamily="2" charset="0"/>
              </a:rPr>
              <a:t>RANDOM FOREST REGRESSOR</a:t>
            </a:r>
          </a:p>
          <a:p>
            <a:pPr marL="0" lvl="0" indent="0" algn="ctr" rtl="0">
              <a:spcBef>
                <a:spcPts val="0"/>
              </a:spcBef>
              <a:spcAft>
                <a:spcPts val="0"/>
              </a:spcAft>
              <a:buNone/>
            </a:pPr>
            <a:endParaRPr sz="2800" dirty="0">
              <a:solidFill>
                <a:schemeClr val="l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B7595EC-4212-039B-0A1E-E05B70987C51}"/>
              </a:ext>
            </a:extLst>
          </p:cNvPr>
          <p:cNvSpPr txBox="1"/>
          <p:nvPr/>
        </p:nvSpPr>
        <p:spPr>
          <a:xfrm>
            <a:off x="125599" y="942253"/>
            <a:ext cx="6158753" cy="5693866"/>
          </a:xfrm>
          <a:prstGeom prst="rect">
            <a:avLst/>
          </a:prstGeom>
          <a:noFill/>
        </p:spPr>
        <p:txBody>
          <a:bodyPr wrap="square" rtlCol="0">
            <a:spAutoFit/>
          </a:bodyPr>
          <a:lstStyle/>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Para esta tercera instancia se procedió a crear nuevas variables. Las mismas fueron el tipo de GAMA según se categorizan en el mercado debido a su valor y año.</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Clásico:</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Cualquier vehículo que tenga 30 años o más de antigüedad, independientemente de su precio.</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Baja:</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Vehículos con un precio menor a US$ 10,000 y con una antigüedad de hasta 29 años.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Media:</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Vehículos con un precio entre US$ 10,000 y US$ 19,999 y con una antigüedad de hasta 29 años.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Media Alta</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 Vehículos con un precio entre US$ 20,000 y US$ 49,999y con una antigüedad de hasta 29 años.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Alta</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 Vehículos con un precio de US$ 50,000 o más y con una antigüedad de hasta 29 años.</a:t>
            </a:r>
          </a:p>
          <a:p>
            <a:pPr marL="285750" indent="-285750">
              <a:buFontTx/>
              <a:buChar char="-"/>
            </a:pP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Error cuadrático medio (MSE): 0.0694447724729831</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Coeficiente de determinación (R^2): 0.9268182638820996 </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Error absoluto medio (MAE): 0.14766717761922107</a:t>
            </a:r>
          </a:p>
        </p:txBody>
      </p:sp>
      <p:pic>
        <p:nvPicPr>
          <p:cNvPr id="5122" name="Picture 2">
            <a:extLst>
              <a:ext uri="{FF2B5EF4-FFF2-40B4-BE49-F238E27FC236}">
                <a16:creationId xmlns:a16="http://schemas.microsoft.com/office/drawing/2014/main" id="{8E3542BC-9D5C-26A8-1EBC-171056158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5794" y="1395610"/>
            <a:ext cx="443441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0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3" name="Google Shape;178;g1ee749b58bd_1_45">
            <a:extLst>
              <a:ext uri="{FF2B5EF4-FFF2-40B4-BE49-F238E27FC236}">
                <a16:creationId xmlns:a16="http://schemas.microsoft.com/office/drawing/2014/main" id="{A376975C-07EF-D1C8-7A6B-B9A3D426DA56}"/>
              </a:ext>
            </a:extLst>
          </p:cNvPr>
          <p:cNvSpPr txBox="1"/>
          <p:nvPr/>
        </p:nvSpPr>
        <p:spPr>
          <a:xfrm>
            <a:off x="3315391" y="0"/>
            <a:ext cx="5561218" cy="745500"/>
          </a:xfrm>
          <a:prstGeom prst="rect">
            <a:avLst/>
          </a:prstGeom>
          <a:noFill/>
          <a:ln>
            <a:noFill/>
          </a:ln>
        </p:spPr>
        <p:txBody>
          <a:bodyPr spcFirstLastPara="1" wrap="square" lIns="91425" tIns="91425" rIns="91425" bIns="91425" anchor="t" anchorCtr="0">
            <a:noAutofit/>
          </a:bodyPr>
          <a:lstStyle/>
          <a:p>
            <a:pPr marL="0" lvl="0" indent="0" algn="ctr">
              <a:buFont typeface="Arial"/>
              <a:buNone/>
            </a:pPr>
            <a:r>
              <a:rPr lang="es-419" sz="2400" dirty="0">
                <a:solidFill>
                  <a:schemeClr val="lt1"/>
                </a:solidFill>
                <a:latin typeface="Roboto" panose="02000000000000000000" pitchFamily="2" charset="0"/>
                <a:ea typeface="Roboto" panose="02000000000000000000" pitchFamily="2" charset="0"/>
                <a:cs typeface="Roboto" panose="02000000000000000000" pitchFamily="2" charset="0"/>
                <a:sym typeface="Calibri"/>
              </a:rPr>
              <a:t>APLICACIÓN DE ALGORITMOS DE ML</a:t>
            </a:r>
          </a:p>
          <a:p>
            <a:pPr algn="ctr"/>
            <a:r>
              <a:rPr lang="es-419" sz="2400" dirty="0">
                <a:solidFill>
                  <a:schemeClr val="lt1"/>
                </a:solidFill>
                <a:latin typeface="Roboto" panose="02000000000000000000" pitchFamily="2" charset="0"/>
                <a:ea typeface="Roboto" panose="02000000000000000000" pitchFamily="2" charset="0"/>
                <a:cs typeface="Roboto" panose="02000000000000000000" pitchFamily="2" charset="0"/>
              </a:rPr>
              <a:t>RANDOM FOREST REGRESSOR -</a:t>
            </a:r>
          </a:p>
          <a:p>
            <a:pPr algn="ctr"/>
            <a:r>
              <a:rPr lang="es-419" sz="2400" dirty="0">
                <a:solidFill>
                  <a:schemeClr val="lt1"/>
                </a:solidFill>
                <a:latin typeface="Roboto" panose="02000000000000000000" pitchFamily="2" charset="0"/>
                <a:ea typeface="Roboto" panose="02000000000000000000" pitchFamily="2" charset="0"/>
                <a:cs typeface="Roboto" panose="02000000000000000000" pitchFamily="2" charset="0"/>
              </a:rPr>
              <a:t>GridSearchCV</a:t>
            </a:r>
          </a:p>
          <a:p>
            <a:pPr marL="0" lvl="0" indent="0" algn="ctr" rtl="0">
              <a:spcBef>
                <a:spcPts val="0"/>
              </a:spcBef>
              <a:spcAft>
                <a:spcPts val="0"/>
              </a:spcAft>
              <a:buNone/>
            </a:pPr>
            <a:endParaRPr sz="2800" dirty="0">
              <a:solidFill>
                <a:schemeClr val="l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B7595EC-4212-039B-0A1E-E05B70987C51}"/>
              </a:ext>
            </a:extLst>
          </p:cNvPr>
          <p:cNvSpPr txBox="1"/>
          <p:nvPr/>
        </p:nvSpPr>
        <p:spPr>
          <a:xfrm>
            <a:off x="164296" y="1503186"/>
            <a:ext cx="6158753" cy="3970318"/>
          </a:xfrm>
          <a:prstGeom prst="rect">
            <a:avLst/>
          </a:prstGeom>
          <a:noFill/>
        </p:spPr>
        <p:txBody>
          <a:bodyPr wrap="square" rtlCol="0">
            <a:spAutoFit/>
          </a:bodyPr>
          <a:lstStyle/>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En la fase de modelado predictivo del proyecto, se buscó optimizar un modelo de Random Forest para la predicción del valor de los vehículos. </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El objetivo es afinar los hiperparámetros del modelo para mejorar su capacidad predictiva y encontrar el equilibrio entre sesgo y varianza.</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Los parámetros ajustados incluyeron max_depth, min_samples_leaf, max_leaf_nodes y n_estimators.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max_depth :  7</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max_leaf_nodes :  20</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min_samples_leaf :  1</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n_estimators :  350</a:t>
            </a: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(RMSE): </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Train: 0.2772195861234881</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Testeo: 0.3273505497608087</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R^2_Train: 0.9271278746353044</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R^2_Testeo: 0.8805180138099866</a:t>
            </a: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6149" name="Picture 5">
            <a:extLst>
              <a:ext uri="{FF2B5EF4-FFF2-40B4-BE49-F238E27FC236}">
                <a16:creationId xmlns:a16="http://schemas.microsoft.com/office/drawing/2014/main" id="{C5F7732C-5D95-7ACA-5E32-6E8861BCB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5495" y="1417788"/>
            <a:ext cx="44767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98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3" name="Google Shape;178;g1ee749b58bd_1_45">
            <a:extLst>
              <a:ext uri="{FF2B5EF4-FFF2-40B4-BE49-F238E27FC236}">
                <a16:creationId xmlns:a16="http://schemas.microsoft.com/office/drawing/2014/main" id="{A376975C-07EF-D1C8-7A6B-B9A3D426DA56}"/>
              </a:ext>
            </a:extLst>
          </p:cNvPr>
          <p:cNvSpPr txBox="1"/>
          <p:nvPr/>
        </p:nvSpPr>
        <p:spPr>
          <a:xfrm>
            <a:off x="3315391" y="0"/>
            <a:ext cx="5561218" cy="7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400" dirty="0">
                <a:solidFill>
                  <a:schemeClr val="lt1"/>
                </a:solidFill>
                <a:latin typeface="Roboto" panose="02000000000000000000" pitchFamily="2" charset="0"/>
                <a:ea typeface="Roboto" panose="02000000000000000000" pitchFamily="2" charset="0"/>
                <a:cs typeface="Roboto" panose="02000000000000000000" pitchFamily="2" charset="0"/>
                <a:sym typeface="Calibri"/>
              </a:rPr>
              <a:t>APLICACIÓN DE ALGORITMOS DE ML</a:t>
            </a:r>
          </a:p>
          <a:p>
            <a:pPr algn="ctr"/>
            <a:r>
              <a:rPr lang="es-419" sz="2400" dirty="0">
                <a:solidFill>
                  <a:schemeClr val="bg1"/>
                </a:solidFill>
                <a:latin typeface="Roboto" panose="02000000000000000000" pitchFamily="2" charset="0"/>
                <a:ea typeface="Roboto" panose="02000000000000000000" pitchFamily="2" charset="0"/>
                <a:cs typeface="Roboto" panose="02000000000000000000" pitchFamily="2" charset="0"/>
              </a:rPr>
              <a:t>RANDOM FOREST REGRESSOR -HalvingRandomSearchCV</a:t>
            </a:r>
          </a:p>
          <a:p>
            <a:pPr marL="0" lvl="0" indent="0" algn="ctr" rtl="0">
              <a:spcBef>
                <a:spcPts val="0"/>
              </a:spcBef>
              <a:spcAft>
                <a:spcPts val="0"/>
              </a:spcAft>
              <a:buNone/>
            </a:pPr>
            <a:endParaRPr sz="2800" dirty="0">
              <a:solidFill>
                <a:schemeClr val="l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B7595EC-4212-039B-0A1E-E05B70987C51}"/>
              </a:ext>
            </a:extLst>
          </p:cNvPr>
          <p:cNvSpPr txBox="1"/>
          <p:nvPr/>
        </p:nvSpPr>
        <p:spPr>
          <a:xfrm>
            <a:off x="164296" y="1503186"/>
            <a:ext cx="6158753" cy="3754874"/>
          </a:xfrm>
          <a:prstGeom prst="rect">
            <a:avLst/>
          </a:prstGeom>
          <a:noFill/>
        </p:spPr>
        <p:txBody>
          <a:bodyPr wrap="square" rtlCol="0">
            <a:spAutoFit/>
          </a:bodyPr>
          <a:lstStyle/>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En esta instancia seleccionó el método HalvingRandomSearchCV para una búsqueda de hiperparámetros más eficiente y rápida en comparación con GridSearchCV. Esta técnica es particularmente útil cuando el espacio de búsqueda es grande y se desea reducir el costo computacional. Se ajustaron hiperparámetros como max_depth, min_samples_leaf, max_leaf_nodes y n_estimators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max_depth :  7</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max_leaf_nodes :  20</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min_samples_leaf :  1</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n_estimators :  350</a:t>
            </a: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(RMSE): </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Train: 0.27670923394729746</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Testeo: 0.3242313487443926</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R^2_Train: 0.9273959380509174</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R^2_Testeo: 0.8827841638386774</a:t>
            </a: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7171" name="Picture 3">
            <a:extLst>
              <a:ext uri="{FF2B5EF4-FFF2-40B4-BE49-F238E27FC236}">
                <a16:creationId xmlns:a16="http://schemas.microsoft.com/office/drawing/2014/main" id="{E9684063-45C9-AF4C-53B9-2C8A20D41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704" y="1395609"/>
            <a:ext cx="44767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24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
        <p:cNvGrpSpPr/>
        <p:nvPr/>
      </p:nvGrpSpPr>
      <p:grpSpPr>
        <a:xfrm>
          <a:off x="0" y="0"/>
          <a:ext cx="0" cy="0"/>
          <a:chOff x="0" y="0"/>
          <a:chExt cx="0" cy="0"/>
        </a:xfrm>
      </p:grpSpPr>
      <p:sp>
        <p:nvSpPr>
          <p:cNvPr id="95" name="Google Shape;95;p2"/>
          <p:cNvSpPr txBox="1"/>
          <p:nvPr/>
        </p:nvSpPr>
        <p:spPr>
          <a:xfrm>
            <a:off x="466928" y="210171"/>
            <a:ext cx="10097400" cy="2770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1" i="0">
                <a:solidFill>
                  <a:srgbClr val="D5D5D5"/>
                </a:solidFill>
                <a:latin typeface="Roboto"/>
                <a:ea typeface="Roboto"/>
                <a:cs typeface="Roboto"/>
                <a:sym typeface="Roboto"/>
              </a:rPr>
              <a:t>Avance</a:t>
            </a:r>
            <a:endParaRPr sz="18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200" b="0" i="0">
                <a:solidFill>
                  <a:srgbClr val="D5D5D5"/>
                </a:solidFill>
                <a:latin typeface="Roboto"/>
                <a:ea typeface="Roboto"/>
                <a:cs typeface="Roboto"/>
                <a:sym typeface="Roboto"/>
              </a:rPr>
              <a:t>El mundo de los vehículos es vasto y fascinante. Tienes desde los coches clásicos hasta los eléctricos ultramodernos, pasando por camionetas, deportivos y hasta minivans. Cada uno con su estilo, su marca y sus características que lo hacen único. Y claro, cada uno con su precio, que a veces nos hace preguntarnos: ¿Por qué este vehículo cuesta más que ese otro?</a:t>
            </a:r>
            <a:endParaRPr/>
          </a:p>
          <a:p>
            <a:pPr marL="0" marR="0" lvl="0" indent="0" algn="l" rtl="0">
              <a:spcBef>
                <a:spcPts val="0"/>
              </a:spcBef>
              <a:spcAft>
                <a:spcPts val="0"/>
              </a:spcAft>
              <a:buNone/>
            </a:pPr>
            <a:r>
              <a:rPr lang="es-419" sz="1200" b="0" i="0">
                <a:solidFill>
                  <a:srgbClr val="D5D5D5"/>
                </a:solidFill>
                <a:latin typeface="Roboto"/>
                <a:ea typeface="Roboto"/>
                <a:cs typeface="Roboto"/>
                <a:sym typeface="Roboto"/>
              </a:rPr>
              <a:t>Esa es justamente la pregunta que me hizo entrar en el intrigante mundo de las ventas de vehículos usados y nuevos. En este proyecto, tengo mucha información sobre vehículos: su año, marca, cuántos Km </a:t>
            </a:r>
            <a:r>
              <a:rPr lang="es-419" sz="1200">
                <a:solidFill>
                  <a:srgbClr val="D5D5D5"/>
                </a:solidFill>
                <a:latin typeface="Roboto"/>
                <a:ea typeface="Roboto"/>
                <a:cs typeface="Roboto"/>
                <a:sym typeface="Roboto"/>
              </a:rPr>
              <a:t>ha</a:t>
            </a:r>
            <a:r>
              <a:rPr lang="es-419" sz="1200" b="0" i="0">
                <a:solidFill>
                  <a:srgbClr val="D5D5D5"/>
                </a:solidFill>
                <a:latin typeface="Roboto"/>
                <a:ea typeface="Roboto"/>
                <a:cs typeface="Roboto"/>
                <a:sym typeface="Roboto"/>
              </a:rPr>
              <a:t> recorrido, qué combustible usan, entre otras cosas. Y sí, también sé cuánto cuestan. Mi meta es simple: quiero entender qué hace que un vehículo sea más caro o barato basándome en toda esta información.</a:t>
            </a:r>
            <a:endParaRPr/>
          </a:p>
          <a:p>
            <a:pPr marL="0" marR="0" lvl="0" indent="0" algn="l" rtl="0">
              <a:spcBef>
                <a:spcPts val="0"/>
              </a:spcBef>
              <a:spcAft>
                <a:spcPts val="0"/>
              </a:spcAft>
              <a:buNone/>
            </a:pPr>
            <a:r>
              <a:rPr lang="es-419" sz="1200" b="0" i="0">
                <a:solidFill>
                  <a:srgbClr val="D5D5D5"/>
                </a:solidFill>
                <a:latin typeface="Roboto"/>
                <a:ea typeface="Roboto"/>
                <a:cs typeface="Roboto"/>
                <a:sym typeface="Roboto"/>
              </a:rPr>
              <a:t>No soy un experto en el tema, pero con las herramientas que estoy aprendiendo en ciencia de datos, planeo analizar esta información y encontrar patrones. ¿Será que los vehículos más nuevos son siempre más caros? ¿O tal vez la marca influye mucho en el precio? Estas y otras preguntas son las que espero responder.</a:t>
            </a:r>
            <a:endParaRPr/>
          </a:p>
          <a:p>
            <a:pPr marL="0" marR="0" lvl="0" indent="0" algn="l" rtl="0">
              <a:spcBef>
                <a:spcPts val="0"/>
              </a:spcBef>
              <a:spcAft>
                <a:spcPts val="0"/>
              </a:spcAft>
              <a:buNone/>
            </a:pPr>
            <a:r>
              <a:rPr lang="es-419" sz="1200" b="0" i="0">
                <a:solidFill>
                  <a:srgbClr val="D5D5D5"/>
                </a:solidFill>
                <a:latin typeface="Roboto"/>
                <a:ea typeface="Roboto"/>
                <a:cs typeface="Roboto"/>
                <a:sym typeface="Roboto"/>
              </a:rPr>
              <a:t>Al final, no solo quiero entender estos patrones, sino también intentar predecir el precio de un vehículos </a:t>
            </a:r>
            <a:r>
              <a:rPr lang="es-419" sz="1200">
                <a:solidFill>
                  <a:srgbClr val="D5D5D5"/>
                </a:solidFill>
                <a:latin typeface="Roboto"/>
                <a:ea typeface="Roboto"/>
                <a:cs typeface="Roboto"/>
                <a:sym typeface="Roboto"/>
              </a:rPr>
              <a:t>basándose</a:t>
            </a:r>
            <a:r>
              <a:rPr lang="es-419" sz="1200" b="0" i="0">
                <a:solidFill>
                  <a:srgbClr val="D5D5D5"/>
                </a:solidFill>
                <a:latin typeface="Roboto"/>
                <a:ea typeface="Roboto"/>
                <a:cs typeface="Roboto"/>
                <a:sym typeface="Roboto"/>
              </a:rPr>
              <a:t> en sus características. Imagina que genial sería poder tener una idea de cuánto debería costar un vehículo antes de ir al concesionario.</a:t>
            </a:r>
            <a:endParaRPr/>
          </a:p>
          <a:p>
            <a:pPr marL="0" marR="0" lvl="0" indent="0" algn="l" rtl="0">
              <a:spcBef>
                <a:spcPts val="0"/>
              </a:spcBef>
              <a:spcAft>
                <a:spcPts val="0"/>
              </a:spcAft>
              <a:buNone/>
            </a:pPr>
            <a:r>
              <a:rPr lang="es-419" sz="1200" b="0" i="0">
                <a:solidFill>
                  <a:srgbClr val="D5D5D5"/>
                </a:solidFill>
                <a:latin typeface="Roboto"/>
                <a:ea typeface="Roboto"/>
                <a:cs typeface="Roboto"/>
                <a:sym typeface="Roboto"/>
              </a:rPr>
              <a:t>En resumen, estoy dando mis primeros pasos en este emocionante mundo del análisis de datos, y espero que este proyecto me ayude a entender un poco más sobre vehículos y, quién sabe, tal vez ayudar a alguien más a decidir cuál comprar.</a:t>
            </a:r>
            <a:endParaRPr/>
          </a:p>
        </p:txBody>
      </p:sp>
      <p:sp>
        <p:nvSpPr>
          <p:cNvPr id="96" name="Google Shape;96;p2"/>
          <p:cNvSpPr txBox="1"/>
          <p:nvPr/>
        </p:nvSpPr>
        <p:spPr>
          <a:xfrm>
            <a:off x="466928" y="3164161"/>
            <a:ext cx="773349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600" b="0" i="0" dirty="0">
                <a:solidFill>
                  <a:srgbClr val="D5D5D5"/>
                </a:solidFill>
                <a:latin typeface="Roboto"/>
                <a:ea typeface="Roboto"/>
                <a:cs typeface="Roboto"/>
                <a:sym typeface="Roboto"/>
              </a:rPr>
              <a:t>Contexto Empresarial:</a:t>
            </a:r>
            <a:endParaRPr dirty="0"/>
          </a:p>
          <a:p>
            <a:pPr marL="0" marR="0" lvl="0" indent="0" algn="l" rtl="0">
              <a:spcBef>
                <a:spcPts val="0"/>
              </a:spcBef>
              <a:spcAft>
                <a:spcPts val="0"/>
              </a:spcAft>
              <a:buNone/>
            </a:pPr>
            <a:r>
              <a:rPr lang="es-419" sz="1200" b="0" i="0" dirty="0">
                <a:solidFill>
                  <a:srgbClr val="D5D5D5"/>
                </a:solidFill>
                <a:latin typeface="Roboto"/>
                <a:ea typeface="Roboto"/>
                <a:cs typeface="Roboto"/>
                <a:sym typeface="Roboto"/>
              </a:rPr>
              <a:t>En esta concesionaria de vehículos de renombre, se abarca un amplio abanico de opciones que van desde coches clásicos hasta los modelos eléctricos más avanzados del mercado. En un entorno automotriz altamente competitivo, caracterizado por la diversidad de marcas y modelos disponibles para los clientes, la empresa está constantemente buscando formas de mantener su posición en el mercado y maximizar sus ingresos.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97" name="Google Shape;97;p2"/>
          <p:cNvSpPr txBox="1"/>
          <p:nvPr/>
        </p:nvSpPr>
        <p:spPr>
          <a:xfrm>
            <a:off x="466928" y="4733821"/>
            <a:ext cx="8589524" cy="12926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dirty="0">
                <a:solidFill>
                  <a:srgbClr val="D5D5D5"/>
                </a:solidFill>
                <a:latin typeface="Roboto"/>
                <a:ea typeface="Roboto"/>
                <a:cs typeface="Roboto"/>
                <a:sym typeface="Roboto"/>
              </a:rPr>
              <a:t>Problema Comercial:</a:t>
            </a:r>
            <a:endParaRPr dirty="0"/>
          </a:p>
          <a:p>
            <a:pPr marL="0" marR="0" lvl="0" indent="0" algn="l" rtl="0">
              <a:spcBef>
                <a:spcPts val="0"/>
              </a:spcBef>
              <a:spcAft>
                <a:spcPts val="0"/>
              </a:spcAft>
              <a:buNone/>
            </a:pPr>
            <a:r>
              <a:rPr lang="es-419" sz="1200" b="0" i="0" dirty="0">
                <a:solidFill>
                  <a:srgbClr val="D5D5D5"/>
                </a:solidFill>
                <a:latin typeface="Roboto"/>
                <a:ea typeface="Roboto"/>
                <a:cs typeface="Roboto"/>
                <a:sym typeface="Roboto"/>
              </a:rPr>
              <a:t>La principal problemática que enfrenta la concesionaria es la determinación efectiva de los precios de los vehículos, tanto usados como nuevos. Se plantean preguntas clave, como cuáles son los factores que influyen en los precios de los vehículos, cómo es posible fijar precios competitivos basados en las diversas características de los vehículos y cómo prever de manera precisa los valores de los vehículos. El objetivo es utilizar análisis de datos para proporcionar información valiosa que permita tomar decisiones informadas en lo que respecta a las estrategias de precios y ventas.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3" name="Google Shape;178;g1ee749b58bd_1_45">
            <a:extLst>
              <a:ext uri="{FF2B5EF4-FFF2-40B4-BE49-F238E27FC236}">
                <a16:creationId xmlns:a16="http://schemas.microsoft.com/office/drawing/2014/main" id="{A376975C-07EF-D1C8-7A6B-B9A3D426DA56}"/>
              </a:ext>
            </a:extLst>
          </p:cNvPr>
          <p:cNvSpPr txBox="1"/>
          <p:nvPr/>
        </p:nvSpPr>
        <p:spPr>
          <a:xfrm>
            <a:off x="3378144" y="188259"/>
            <a:ext cx="5561218" cy="7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3600" dirty="0">
                <a:solidFill>
                  <a:schemeClr val="lt1"/>
                </a:solidFill>
                <a:latin typeface="Roboto" panose="02000000000000000000" pitchFamily="2" charset="0"/>
                <a:ea typeface="Roboto" panose="02000000000000000000" pitchFamily="2" charset="0"/>
                <a:cs typeface="Roboto" panose="02000000000000000000" pitchFamily="2" charset="0"/>
                <a:sym typeface="Calibri"/>
              </a:rPr>
              <a:t>CONCLUSION FINAL</a:t>
            </a:r>
            <a:endParaRPr sz="3600" dirty="0">
              <a:solidFill>
                <a:schemeClr val="lt1"/>
              </a:solidFill>
              <a:latin typeface="Roboto" panose="02000000000000000000" pitchFamily="2" charset="0"/>
              <a:ea typeface="Roboto" panose="02000000000000000000" pitchFamily="2" charset="0"/>
              <a:cs typeface="Roboto" panose="02000000000000000000" pitchFamily="2" charset="0"/>
              <a:sym typeface="Calibri"/>
            </a:endParaRPr>
          </a:p>
        </p:txBody>
      </p:sp>
      <p:sp>
        <p:nvSpPr>
          <p:cNvPr id="2" name="CuadroTexto 1">
            <a:extLst>
              <a:ext uri="{FF2B5EF4-FFF2-40B4-BE49-F238E27FC236}">
                <a16:creationId xmlns:a16="http://schemas.microsoft.com/office/drawing/2014/main" id="{2232009D-10AC-644D-A235-0193B7F4BBEE}"/>
              </a:ext>
            </a:extLst>
          </p:cNvPr>
          <p:cNvSpPr txBox="1"/>
          <p:nvPr/>
        </p:nvSpPr>
        <p:spPr>
          <a:xfrm>
            <a:off x="1004047" y="1102658"/>
            <a:ext cx="10309411" cy="5262979"/>
          </a:xfrm>
          <a:prstGeom prst="rect">
            <a:avLst/>
          </a:prstGeom>
          <a:noFill/>
        </p:spPr>
        <p:txBody>
          <a:bodyPr wrap="square" rtlCol="0">
            <a:spAutoFit/>
          </a:bodyPr>
          <a:lstStyle/>
          <a:p>
            <a:pPr algn="l"/>
            <a:r>
              <a:rPr lang="es-419" b="0" i="0" dirty="0">
                <a:solidFill>
                  <a:srgbClr val="D5D5D5"/>
                </a:solidFill>
                <a:effectLst/>
                <a:latin typeface="Roboto" panose="02000000000000000000" pitchFamily="2" charset="0"/>
              </a:rPr>
              <a:t>Este proyecto ha llevado a cabo un análisis integral y la modelización de precios de vehículos utilizando avanzadas técnicas de análisis de datos y aprendizaje automático. A través de un meticuloso Análisis Exploratorio de Datos (EDA), he destapado patrones, correlaciones y tendencias fundamentales que han sido cruciales para entender el comportamiento del mercado automovilístico.</a:t>
            </a:r>
          </a:p>
          <a:p>
            <a:pPr algn="l"/>
            <a:endParaRPr lang="es-419" b="0" i="0" dirty="0">
              <a:solidFill>
                <a:srgbClr val="D5D5D5"/>
              </a:solidFill>
              <a:effectLst/>
              <a:latin typeface="Roboto" panose="02000000000000000000" pitchFamily="2" charset="0"/>
            </a:endParaRPr>
          </a:p>
          <a:p>
            <a:pPr algn="l"/>
            <a:r>
              <a:rPr lang="es-419" b="0" i="0" dirty="0">
                <a:solidFill>
                  <a:srgbClr val="D5D5D5"/>
                </a:solidFill>
                <a:effectLst/>
                <a:latin typeface="Roboto" panose="02000000000000000000" pitchFamily="2" charset="0"/>
              </a:rPr>
              <a:t>Durante la fase de correlación, identifique relaciones significativas entre características técnicas de los vehículos, tales como la potencia del motor y su cilindrada, que juegan un papel crucial en la determinación de los precios. Este entendimiento me permitió realizar un gran trabajo de ingeniería de características, optimizando la selección y preparación de variables para la fase de modelado.</a:t>
            </a:r>
          </a:p>
          <a:p>
            <a:pPr algn="l"/>
            <a:endParaRPr lang="es-419" b="0" i="0" dirty="0">
              <a:solidFill>
                <a:srgbClr val="D5D5D5"/>
              </a:solidFill>
              <a:effectLst/>
              <a:latin typeface="Roboto" panose="02000000000000000000" pitchFamily="2" charset="0"/>
            </a:endParaRPr>
          </a:p>
          <a:p>
            <a:pPr algn="l"/>
            <a:r>
              <a:rPr lang="es-419" b="0" i="0" dirty="0">
                <a:solidFill>
                  <a:srgbClr val="D5D5D5"/>
                </a:solidFill>
                <a:effectLst/>
                <a:latin typeface="Roboto" panose="02000000000000000000" pitchFamily="2" charset="0"/>
              </a:rPr>
              <a:t>El corazón de este proyecto ha sido el desarrollo y afinamiento de modelos predictivos, con un enfoque particular en el modelo de Random Forest. He aplicado métodos rigurosos para la optimización de hiperparámetros, como GridSearchCV y HalvingRandomSearchCV, equilibrando precisión y eficiencia computacional. Los resultados han sido sobresalientes, evidenciados por un coeficiente de determinación (R²) en entrenamiento de 92,69 % y testeo de 88,02 % , lo que subraya la capacidad del modelo para realizar predicciones fiables y precisas en el contexto de precios de vehículos.</a:t>
            </a:r>
          </a:p>
          <a:p>
            <a:pPr algn="l"/>
            <a:endParaRPr lang="es-419" b="0" i="0" dirty="0">
              <a:solidFill>
                <a:srgbClr val="D5D5D5"/>
              </a:solidFill>
              <a:effectLst/>
              <a:latin typeface="Roboto" panose="02000000000000000000" pitchFamily="2" charset="0"/>
            </a:endParaRPr>
          </a:p>
          <a:p>
            <a:pPr algn="l"/>
            <a:r>
              <a:rPr lang="es-419" b="0" i="0" dirty="0">
                <a:solidFill>
                  <a:srgbClr val="D5D5D5"/>
                </a:solidFill>
                <a:effectLst/>
                <a:latin typeface="Roboto" panose="02000000000000000000" pitchFamily="2" charset="0"/>
              </a:rPr>
              <a:t>A pesar del éxito del modelo, reconozco oportunidades para mejorar las predicciones en los rangos de precios más altos y bajos. Futuras líneas de trabajo podrían incluir la incorporación de datos adicionales, la experimentación con modelos más sofisticados o la aplicación de estrategias para afinar aún más el rendimiento predictivo.</a:t>
            </a:r>
          </a:p>
          <a:p>
            <a:pPr algn="l"/>
            <a:endParaRPr lang="es-419" b="0" i="0" dirty="0">
              <a:solidFill>
                <a:srgbClr val="D5D5D5"/>
              </a:solidFill>
              <a:effectLst/>
              <a:latin typeface="Roboto" panose="02000000000000000000" pitchFamily="2" charset="0"/>
            </a:endParaRPr>
          </a:p>
          <a:p>
            <a:pPr algn="l"/>
            <a:r>
              <a:rPr lang="es-419" b="0" i="0" dirty="0">
                <a:solidFill>
                  <a:srgbClr val="D5D5D5"/>
                </a:solidFill>
                <a:effectLst/>
                <a:latin typeface="Roboto" panose="02000000000000000000" pitchFamily="2" charset="0"/>
              </a:rPr>
              <a:t>En resumen, este proyecto ha alcanzado y superado mis metas propuestas, proporcionando un modelo predictivo de alta fiabilidad y eficacia. Más allá de sus aplicaciones prácticas, ha ofrecido percepciones valiosas sobre el mercado automotriz, ilustrando una buena capacidad de análisis de datos y el aprendizaje automático para informar y mejorar la toma de decisiones comerciales.</a:t>
            </a:r>
          </a:p>
        </p:txBody>
      </p:sp>
    </p:spTree>
    <p:extLst>
      <p:ext uri="{BB962C8B-B14F-4D97-AF65-F5344CB8AC3E}">
        <p14:creationId xmlns:p14="http://schemas.microsoft.com/office/powerpoint/2010/main" val="336930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
        <p:cNvGrpSpPr/>
        <p:nvPr/>
      </p:nvGrpSpPr>
      <p:grpSpPr>
        <a:xfrm>
          <a:off x="0" y="0"/>
          <a:ext cx="0" cy="0"/>
          <a:chOff x="0" y="0"/>
          <a:chExt cx="0" cy="0"/>
        </a:xfrm>
      </p:grpSpPr>
      <p:sp>
        <p:nvSpPr>
          <p:cNvPr id="102" name="Google Shape;102;p3"/>
          <p:cNvSpPr txBox="1"/>
          <p:nvPr/>
        </p:nvSpPr>
        <p:spPr>
          <a:xfrm>
            <a:off x="466928" y="326523"/>
            <a:ext cx="1009731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1" i="0" dirty="0">
                <a:solidFill>
                  <a:srgbClr val="D5D5D5"/>
                </a:solidFill>
                <a:latin typeface="Roboto"/>
                <a:ea typeface="Roboto"/>
                <a:cs typeface="Roboto"/>
                <a:sym typeface="Roboto"/>
              </a:rPr>
              <a:t>Contexto Analítico:</a:t>
            </a:r>
          </a:p>
          <a:p>
            <a:pPr marL="0" marR="0" lvl="0" indent="0" algn="l" rtl="0">
              <a:spcBef>
                <a:spcPts val="0"/>
              </a:spcBef>
              <a:spcAft>
                <a:spcPts val="0"/>
              </a:spcAft>
              <a:buNone/>
            </a:pPr>
            <a:r>
              <a:rPr lang="es-419" sz="1200" dirty="0">
                <a:solidFill>
                  <a:srgbClr val="D5D5D5"/>
                </a:solidFill>
                <a:latin typeface="Roboto"/>
                <a:ea typeface="Roboto"/>
                <a:cs typeface="Roboto"/>
              </a:rPr>
              <a:t>La ciencia de datos es crucial en el análisis y modelado predictivo para una concesionaria, utilizando un conjunto de datos detallado de vehículos que incluye características como año, marca, modelo, desplazamiento del motor, kilometraje y tipo de combustible, entre otros. El análisis se enfoca en descubrir patrones y relaciones entre estas características y el precio de los vehículos, y en desarrollar modelos predictivos para estimar los precios basados en dichas características. El objetivo es brindar información clave para decisiones estratégicas en precios, promociones y estrategias de venta, mejorando los resultados comerciales y manteniendo la competitividad en el mercado automotriz en evolución</a:t>
            </a:r>
            <a:endParaRPr sz="1200" dirty="0">
              <a:solidFill>
                <a:srgbClr val="D5D5D5"/>
              </a:solidFill>
              <a:latin typeface="Roboto"/>
              <a:ea typeface="Roboto"/>
              <a:cs typeface="Roboto"/>
            </a:endParaRPr>
          </a:p>
        </p:txBody>
      </p:sp>
      <p:sp>
        <p:nvSpPr>
          <p:cNvPr id="103" name="Google Shape;103;p3"/>
          <p:cNvSpPr txBox="1"/>
          <p:nvPr/>
        </p:nvSpPr>
        <p:spPr>
          <a:xfrm>
            <a:off x="466928" y="1737464"/>
            <a:ext cx="10912002" cy="51706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1" i="0" dirty="0">
                <a:solidFill>
                  <a:srgbClr val="D5D5D5"/>
                </a:solidFill>
                <a:latin typeface="Roboto"/>
                <a:ea typeface="Roboto"/>
                <a:cs typeface="Roboto"/>
                <a:sym typeface="Roboto"/>
              </a:rPr>
              <a:t>Preguntas de Interés</a:t>
            </a:r>
            <a:endParaRPr dirty="0"/>
          </a:p>
          <a:p>
            <a:pPr marL="0" marR="0" lvl="0" indent="0" algn="l" rtl="0">
              <a:spcBef>
                <a:spcPts val="0"/>
              </a:spcBef>
              <a:spcAft>
                <a:spcPts val="0"/>
              </a:spcAft>
              <a:buNone/>
            </a:pPr>
            <a:endParaRPr sz="1200" b="1" dirty="0">
              <a:solidFill>
                <a:srgbClr val="D5D5D5"/>
              </a:solidFill>
              <a:latin typeface="Roboto"/>
              <a:ea typeface="Roboto"/>
              <a:cs typeface="Roboto"/>
              <a:sym typeface="Roboto"/>
            </a:endParaRPr>
          </a:p>
          <a:p>
            <a:r>
              <a:rPr lang="es-419" sz="1200" dirty="0">
                <a:solidFill>
                  <a:srgbClr val="D5D5D5"/>
                </a:solidFill>
                <a:latin typeface="Roboto"/>
                <a:ea typeface="Roboto"/>
                <a:cs typeface="Roboto"/>
                <a:sym typeface="Roboto"/>
              </a:rPr>
              <a:t>¿Cuál es la relación entre el año del vehículo y su precio?</a:t>
            </a:r>
            <a:endParaRPr sz="1200" dirty="0">
              <a:solidFill>
                <a:srgbClr val="D5D5D5"/>
              </a:solidFill>
              <a:latin typeface="Roboto"/>
              <a:ea typeface="Roboto"/>
              <a:cs typeface="Roboto"/>
            </a:endParaRPr>
          </a:p>
          <a:p>
            <a:endParaRPr sz="1200" dirty="0">
              <a:solidFill>
                <a:srgbClr val="D5D5D5"/>
              </a:solidFill>
              <a:latin typeface="Roboto"/>
              <a:ea typeface="Roboto"/>
              <a:cs typeface="Roboto"/>
              <a:sym typeface="Roboto"/>
            </a:endParaRPr>
          </a:p>
          <a:p>
            <a:r>
              <a:rPr lang="es-419" sz="1200" dirty="0">
                <a:solidFill>
                  <a:srgbClr val="D5D5D5"/>
                </a:solidFill>
                <a:latin typeface="Roboto"/>
                <a:ea typeface="Roboto"/>
                <a:cs typeface="Roboto"/>
                <a:sym typeface="Roboto"/>
              </a:rPr>
              <a:t>¿Cómo influye la marca del vehículo en su valor de mercado?</a:t>
            </a:r>
            <a:endParaRPr sz="1200" dirty="0">
              <a:solidFill>
                <a:srgbClr val="D5D5D5"/>
              </a:solidFill>
              <a:latin typeface="Roboto"/>
              <a:ea typeface="Roboto"/>
              <a:cs typeface="Roboto"/>
            </a:endParaRPr>
          </a:p>
          <a:p>
            <a:endParaRPr sz="1200" dirty="0">
              <a:solidFill>
                <a:srgbClr val="D5D5D5"/>
              </a:solidFill>
              <a:latin typeface="Roboto"/>
              <a:ea typeface="Roboto"/>
              <a:cs typeface="Roboto"/>
              <a:sym typeface="Roboto"/>
            </a:endParaRPr>
          </a:p>
          <a:p>
            <a:r>
              <a:rPr lang="es-419" sz="1200" dirty="0">
                <a:solidFill>
                  <a:srgbClr val="D5D5D5"/>
                </a:solidFill>
                <a:latin typeface="Roboto"/>
                <a:ea typeface="Roboto"/>
                <a:cs typeface="Roboto"/>
                <a:sym typeface="Roboto"/>
              </a:rPr>
              <a:t>¿Los vehículos con mayor desplazamiento del motor tienden a ser más caros?</a:t>
            </a:r>
            <a:endParaRPr sz="1200" dirty="0">
              <a:solidFill>
                <a:srgbClr val="D5D5D5"/>
              </a:solidFill>
              <a:latin typeface="Roboto"/>
              <a:ea typeface="Roboto"/>
              <a:cs typeface="Roboto"/>
            </a:endParaRPr>
          </a:p>
          <a:p>
            <a:endParaRPr sz="1200" dirty="0">
              <a:solidFill>
                <a:srgbClr val="D5D5D5"/>
              </a:solidFill>
              <a:latin typeface="Roboto"/>
              <a:ea typeface="Roboto"/>
              <a:cs typeface="Roboto"/>
              <a:sym typeface="Roboto"/>
            </a:endParaRPr>
          </a:p>
          <a:p>
            <a:r>
              <a:rPr lang="es-419" sz="1200" dirty="0">
                <a:solidFill>
                  <a:srgbClr val="D5D5D5"/>
                </a:solidFill>
                <a:latin typeface="Roboto"/>
                <a:ea typeface="Roboto"/>
                <a:cs typeface="Roboto"/>
                <a:sym typeface="Roboto"/>
              </a:rPr>
              <a:t>¿Existe alguna relación entre el tipo de combustible y el precio del vehículo?</a:t>
            </a:r>
            <a:endParaRPr sz="1200" dirty="0">
              <a:solidFill>
                <a:srgbClr val="D5D5D5"/>
              </a:solidFill>
              <a:latin typeface="Roboto"/>
              <a:ea typeface="Roboto"/>
              <a:cs typeface="Roboto"/>
            </a:endParaRPr>
          </a:p>
          <a:p>
            <a:endParaRPr sz="1200" dirty="0">
              <a:solidFill>
                <a:srgbClr val="D5D5D5"/>
              </a:solidFill>
              <a:latin typeface="Roboto"/>
              <a:ea typeface="Roboto"/>
              <a:cs typeface="Roboto"/>
              <a:sym typeface="Roboto"/>
            </a:endParaRPr>
          </a:p>
          <a:p>
            <a:r>
              <a:rPr lang="es-419" sz="1200" dirty="0">
                <a:solidFill>
                  <a:srgbClr val="D5D5D5"/>
                </a:solidFill>
                <a:latin typeface="Roboto"/>
                <a:ea typeface="Roboto"/>
                <a:cs typeface="Roboto"/>
                <a:sym typeface="Roboto"/>
              </a:rPr>
              <a:t>¿El kilometraje del vehículo afecta significativamente su precio?</a:t>
            </a:r>
            <a:endParaRPr sz="1200" dirty="0">
              <a:solidFill>
                <a:srgbClr val="D5D5D5"/>
              </a:solidFill>
              <a:latin typeface="Roboto"/>
              <a:ea typeface="Roboto"/>
              <a:cs typeface="Roboto"/>
            </a:endParaRPr>
          </a:p>
          <a:p>
            <a:pPr marL="0" marR="0" lvl="0" indent="0" algn="l" rtl="0">
              <a:spcBef>
                <a:spcPts val="0"/>
              </a:spcBef>
              <a:spcAft>
                <a:spcPts val="0"/>
              </a:spcAft>
              <a:buNone/>
            </a:pPr>
            <a:endParaRPr sz="1200" dirty="0">
              <a:solidFill>
                <a:srgbClr val="D5D5D5"/>
              </a:solidFill>
              <a:latin typeface="Roboto"/>
              <a:ea typeface="Roboto"/>
              <a:cs typeface="Roboto"/>
              <a:sym typeface="Roboto"/>
            </a:endParaRPr>
          </a:p>
          <a:p>
            <a:pPr marL="0" marR="0" lvl="0" indent="0" algn="l" rtl="0">
              <a:spcBef>
                <a:spcPts val="0"/>
              </a:spcBef>
              <a:spcAft>
                <a:spcPts val="0"/>
              </a:spcAft>
              <a:buNone/>
            </a:pPr>
            <a:r>
              <a:rPr lang="es-419" sz="1800" b="1" i="0" dirty="0">
                <a:solidFill>
                  <a:srgbClr val="D5D5D5"/>
                </a:solidFill>
                <a:latin typeface="Roboto"/>
                <a:ea typeface="Roboto"/>
                <a:cs typeface="Roboto"/>
                <a:sym typeface="Roboto"/>
              </a:rPr>
              <a:t>Hipótesis</a:t>
            </a:r>
            <a:endParaRPr dirty="0"/>
          </a:p>
          <a:p>
            <a:pPr marL="0" marR="0" lvl="0" indent="0" algn="l" rtl="0">
              <a:spcBef>
                <a:spcPts val="0"/>
              </a:spcBef>
              <a:spcAft>
                <a:spcPts val="0"/>
              </a:spcAft>
              <a:buNone/>
            </a:pPr>
            <a:endParaRPr sz="1800" b="1" i="0" dirty="0">
              <a:solidFill>
                <a:srgbClr val="D5D5D5"/>
              </a:solidFill>
              <a:latin typeface="Roboto"/>
              <a:ea typeface="Roboto"/>
              <a:cs typeface="Roboto"/>
              <a:sym typeface="Roboto"/>
            </a:endParaRPr>
          </a:p>
          <a:p>
            <a:pPr marL="0" lvl="0" indent="0">
              <a:buFont typeface="Arial"/>
              <a:buNone/>
            </a:pPr>
            <a:r>
              <a:rPr lang="es-419" sz="1200" dirty="0">
                <a:solidFill>
                  <a:srgbClr val="D5D5D5"/>
                </a:solidFill>
                <a:latin typeface="Roboto"/>
                <a:ea typeface="Roboto"/>
                <a:cs typeface="Roboto"/>
                <a:sym typeface="Roboto"/>
              </a:rPr>
              <a:t>1- Los vehículos más recientes tendrán un precio más alto en comparación con los vehículos más antiguos, debido a factores como la depreciación y avances tecnológicos.</a:t>
            </a:r>
            <a:endParaRPr sz="1200" dirty="0">
              <a:solidFill>
                <a:srgbClr val="D5D5D5"/>
              </a:solidFill>
              <a:latin typeface="Roboto"/>
              <a:ea typeface="Roboto"/>
              <a:cs typeface="Roboto"/>
            </a:endParaRPr>
          </a:p>
          <a:p>
            <a:pPr marL="0" lvl="0" indent="0">
              <a:buFont typeface="Arial"/>
              <a:buNone/>
            </a:pPr>
            <a:endParaRPr sz="1200" dirty="0">
              <a:solidFill>
                <a:srgbClr val="D5D5D5"/>
              </a:solidFill>
              <a:latin typeface="Roboto"/>
              <a:ea typeface="Roboto"/>
              <a:cs typeface="Roboto"/>
              <a:sym typeface="Roboto"/>
            </a:endParaRPr>
          </a:p>
          <a:p>
            <a:pPr marL="0" lvl="0" indent="0">
              <a:buFont typeface="Arial"/>
              <a:buNone/>
            </a:pPr>
            <a:r>
              <a:rPr lang="es-419" sz="1200" dirty="0">
                <a:solidFill>
                  <a:srgbClr val="D5D5D5"/>
                </a:solidFill>
                <a:latin typeface="Roboto"/>
                <a:ea typeface="Roboto"/>
                <a:cs typeface="Roboto"/>
                <a:sym typeface="Roboto"/>
              </a:rPr>
              <a:t>2- Marcas consideradas de "lujo" o "premium" tendrán un precio promedio más alto en comparación con marcas más genéricas o económicas.</a:t>
            </a:r>
            <a:endParaRPr sz="1200" dirty="0">
              <a:solidFill>
                <a:srgbClr val="D5D5D5"/>
              </a:solidFill>
              <a:latin typeface="Roboto"/>
              <a:ea typeface="Roboto"/>
              <a:cs typeface="Roboto"/>
            </a:endParaRPr>
          </a:p>
          <a:p>
            <a:pPr marL="0" lvl="0" indent="0">
              <a:buFont typeface="Arial"/>
              <a:buNone/>
            </a:pPr>
            <a:endParaRPr sz="1200" dirty="0">
              <a:solidFill>
                <a:srgbClr val="D5D5D5"/>
              </a:solidFill>
              <a:latin typeface="Roboto"/>
              <a:ea typeface="Roboto"/>
              <a:cs typeface="Roboto"/>
              <a:sym typeface="Roboto"/>
            </a:endParaRPr>
          </a:p>
          <a:p>
            <a:pPr marL="0" lvl="0" indent="0">
              <a:buFont typeface="Arial"/>
              <a:buNone/>
            </a:pPr>
            <a:r>
              <a:rPr lang="es-419" sz="1200" dirty="0">
                <a:solidFill>
                  <a:srgbClr val="D5D5D5"/>
                </a:solidFill>
                <a:latin typeface="Roboto"/>
                <a:ea typeface="Roboto"/>
                <a:cs typeface="Roboto"/>
                <a:sym typeface="Roboto"/>
              </a:rPr>
              <a:t>3- Los vehículos con un desplazamiento de motor más grande podrían tener un precio más alto debido a una mayor potencia o prestaciones superiores.</a:t>
            </a:r>
            <a:endParaRPr sz="1200" dirty="0">
              <a:solidFill>
                <a:srgbClr val="D5D5D5"/>
              </a:solidFill>
              <a:latin typeface="Roboto"/>
              <a:ea typeface="Roboto"/>
              <a:cs typeface="Roboto"/>
            </a:endParaRPr>
          </a:p>
          <a:p>
            <a:pPr marL="0" lvl="0" indent="0">
              <a:buFont typeface="Arial"/>
              <a:buNone/>
            </a:pPr>
            <a:endParaRPr sz="1200" dirty="0">
              <a:solidFill>
                <a:srgbClr val="D5D5D5"/>
              </a:solidFill>
              <a:latin typeface="Roboto"/>
              <a:ea typeface="Roboto"/>
              <a:cs typeface="Roboto"/>
              <a:sym typeface="Roboto"/>
            </a:endParaRPr>
          </a:p>
          <a:p>
            <a:pPr marL="0" lvl="0" indent="0">
              <a:buFont typeface="Arial"/>
              <a:buNone/>
            </a:pPr>
            <a:r>
              <a:rPr lang="es-419" sz="1200" dirty="0">
                <a:solidFill>
                  <a:srgbClr val="D5D5D5"/>
                </a:solidFill>
                <a:latin typeface="Roboto"/>
                <a:ea typeface="Roboto"/>
                <a:cs typeface="Roboto"/>
                <a:sym typeface="Roboto"/>
              </a:rPr>
              <a:t>4- Los vehículos eléctricos o híbridos podrían tener un precio diferente (posiblemente más alto) en comparación con los vehículos de combustibles tradicionales debido a la tendencia hacia la sostenibilidad y la tecnología involucrada.</a:t>
            </a:r>
            <a:endParaRPr sz="1200" dirty="0">
              <a:solidFill>
                <a:srgbClr val="D5D5D5"/>
              </a:solidFill>
              <a:latin typeface="Roboto"/>
              <a:ea typeface="Roboto"/>
              <a:cs typeface="Roboto"/>
            </a:endParaRPr>
          </a:p>
          <a:p>
            <a:pPr marL="0" lvl="0" indent="0">
              <a:buFont typeface="Arial"/>
              <a:buNone/>
            </a:pPr>
            <a:endParaRPr sz="1200" dirty="0">
              <a:solidFill>
                <a:srgbClr val="D5D5D5"/>
              </a:solidFill>
              <a:latin typeface="Roboto"/>
              <a:ea typeface="Roboto"/>
              <a:cs typeface="Roboto"/>
              <a:sym typeface="Roboto"/>
            </a:endParaRPr>
          </a:p>
          <a:p>
            <a:pPr marL="0" lvl="0" indent="0">
              <a:buFont typeface="Arial"/>
              <a:buNone/>
            </a:pPr>
            <a:r>
              <a:rPr lang="es-419" sz="1200" dirty="0">
                <a:solidFill>
                  <a:srgbClr val="D5D5D5"/>
                </a:solidFill>
                <a:latin typeface="Roboto"/>
                <a:ea typeface="Roboto"/>
                <a:cs typeface="Roboto"/>
                <a:sym typeface="Roboto"/>
              </a:rPr>
              <a:t>5- Vehículos con un kilometraje elevado tendrán un precio más bajo debido al desgaste y posibles problemas mecánicos asociados al uso prolongado.</a:t>
            </a:r>
            <a:endParaRPr sz="1200" dirty="0">
              <a:solidFill>
                <a:srgbClr val="D5D5D5"/>
              </a:solidFill>
              <a:latin typeface="Roboto"/>
              <a:ea typeface="Roboto"/>
              <a:cs typeface="Roboto"/>
            </a:endParaRPr>
          </a:p>
          <a:p>
            <a:pPr marL="0" marR="0" lvl="0" indent="0" algn="l" rtl="0">
              <a:spcBef>
                <a:spcPts val="0"/>
              </a:spcBef>
              <a:spcAft>
                <a:spcPts val="0"/>
              </a:spcAft>
              <a:buNone/>
            </a:pPr>
            <a:endParaRPr sz="1200" b="0" i="0" dirty="0">
              <a:solidFill>
                <a:srgbClr val="D5D5D5"/>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1"/>
        <p:cNvGrpSpPr/>
        <p:nvPr/>
      </p:nvGrpSpPr>
      <p:grpSpPr>
        <a:xfrm>
          <a:off x="0" y="0"/>
          <a:ext cx="0" cy="0"/>
          <a:chOff x="0" y="0"/>
          <a:chExt cx="0" cy="0"/>
        </a:xfrm>
      </p:grpSpPr>
      <p:sp>
        <p:nvSpPr>
          <p:cNvPr id="112" name="Google Shape;112;p5"/>
          <p:cNvSpPr txBox="1"/>
          <p:nvPr/>
        </p:nvSpPr>
        <p:spPr>
          <a:xfrm>
            <a:off x="2544680" y="100579"/>
            <a:ext cx="7104245"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2800" b="0" i="0" dirty="0">
                <a:solidFill>
                  <a:srgbClr val="D5D5D5"/>
                </a:solidFill>
                <a:latin typeface="Roboto"/>
                <a:ea typeface="Roboto"/>
                <a:cs typeface="Roboto"/>
                <a:sym typeface="Roboto"/>
              </a:rPr>
              <a:t>🔍 Análisis Base de Datos de Vehículos 🚗</a:t>
            </a:r>
            <a:endParaRPr sz="1800" dirty="0">
              <a:solidFill>
                <a:schemeClr val="dk1"/>
              </a:solidFill>
              <a:latin typeface="Calibri"/>
              <a:ea typeface="Calibri"/>
              <a:cs typeface="Calibri"/>
              <a:sym typeface="Calibri"/>
            </a:endParaRPr>
          </a:p>
        </p:txBody>
      </p:sp>
      <p:sp>
        <p:nvSpPr>
          <p:cNvPr id="113" name="Google Shape;113;p5"/>
          <p:cNvSpPr txBox="1"/>
          <p:nvPr/>
        </p:nvSpPr>
        <p:spPr>
          <a:xfrm>
            <a:off x="137808" y="1023955"/>
            <a:ext cx="10854447" cy="56169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100" b="0" i="0">
                <a:solidFill>
                  <a:srgbClr val="D5D5D5"/>
                </a:solidFill>
                <a:latin typeface="Roboto"/>
                <a:ea typeface="Roboto"/>
                <a:cs typeface="Roboto"/>
                <a:sym typeface="Roboto"/>
              </a:rPr>
              <a:t>🆔 id: Un identificador único para cada registro en el conjunto de datos.</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price: El precio del vehículo, en Dólares.</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used: Indica si el vehículo es "Usado" o "Nuevo".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engine_displacement: El desplazamiento del motor del vehículo en centímetros cúbicos (cc).</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vehicle_year: El año en que se fabricó 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brand: La marca del vehículo (por ejemplo, Chevrolet, Volkswagen, Nissan, etc.).</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model: El modelo específico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engine: El cilindraje del motor del vehículo, expresado en litros.</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doors: El número de puertas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traction_control: Información sobre el control de tracción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power: La potencia del motor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fuel_type: El tipo de combustible utilizado por el vehículo (por ejemplo, Nafta, Diesel, Eléctrico, etc.).</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km: El kilometraje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transmission: Tipo de transmisión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trim: La versión o acabado específico del modelo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permalink: Un enlace permanente o URL única asociada a cada registro del vehículo.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6" descr="Output image">
            <a:extLst>
              <a:ext uri="{FF2B5EF4-FFF2-40B4-BE49-F238E27FC236}">
                <a16:creationId xmlns:a16="http://schemas.microsoft.com/office/drawing/2014/main" id="{1742B401-ED4F-524F-A86F-705DF9798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3" y="3747248"/>
            <a:ext cx="4299145" cy="29493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Output image">
            <a:extLst>
              <a:ext uri="{FF2B5EF4-FFF2-40B4-BE49-F238E27FC236}">
                <a16:creationId xmlns:a16="http://schemas.microsoft.com/office/drawing/2014/main" id="{3DC1B2BF-0F8C-8CD6-EEB0-3F95A33C4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9352" y="860774"/>
            <a:ext cx="4299146" cy="2830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
        <p:cNvGrpSpPr/>
        <p:nvPr/>
      </p:nvGrpSpPr>
      <p:grpSpPr>
        <a:xfrm>
          <a:off x="0" y="0"/>
          <a:ext cx="0" cy="0"/>
          <a:chOff x="0" y="0"/>
          <a:chExt cx="0" cy="0"/>
        </a:xfrm>
      </p:grpSpPr>
      <p:pic>
        <p:nvPicPr>
          <p:cNvPr id="1032" name="Picture 8">
            <a:extLst>
              <a:ext uri="{FF2B5EF4-FFF2-40B4-BE49-F238E27FC236}">
                <a16:creationId xmlns:a16="http://schemas.microsoft.com/office/drawing/2014/main" id="{E1F169B4-E40B-8F5D-CFE5-BC5821DC2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03" y="2248550"/>
            <a:ext cx="5561880" cy="40213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8E1EE83-B6A4-4BBE-B0D9-0D0D4FBEE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2783" y="2248550"/>
            <a:ext cx="5463208" cy="4021309"/>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12;p5">
            <a:extLst>
              <a:ext uri="{FF2B5EF4-FFF2-40B4-BE49-F238E27FC236}">
                <a16:creationId xmlns:a16="http://schemas.microsoft.com/office/drawing/2014/main" id="{323255E5-190F-898F-1A41-EF77AEF29BD9}"/>
              </a:ext>
            </a:extLst>
          </p:cNvPr>
          <p:cNvSpPr txBox="1"/>
          <p:nvPr/>
        </p:nvSpPr>
        <p:spPr>
          <a:xfrm>
            <a:off x="1714500" y="28825"/>
            <a:ext cx="87630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2000" b="0" i="0" dirty="0">
                <a:solidFill>
                  <a:srgbClr val="D5D5D5"/>
                </a:solidFill>
                <a:latin typeface="Roboto"/>
                <a:ea typeface="Roboto"/>
                <a:cs typeface="Roboto"/>
                <a:sym typeface="Roboto"/>
              </a:rPr>
              <a:t>🔍 CORRECCION</a:t>
            </a:r>
            <a:r>
              <a:rPr lang="es-419" sz="2000" dirty="0">
                <a:solidFill>
                  <a:srgbClr val="D5D5D5"/>
                </a:solidFill>
                <a:latin typeface="Roboto"/>
                <a:ea typeface="Roboto"/>
                <a:cs typeface="Roboto"/>
                <a:sym typeface="Roboto"/>
              </a:rPr>
              <a:t> DE DATOS Y UTILIZACION</a:t>
            </a:r>
            <a:r>
              <a:rPr lang="es-419" sz="2000" b="0" i="0" dirty="0">
                <a:solidFill>
                  <a:srgbClr val="D5D5D5"/>
                </a:solidFill>
                <a:latin typeface="Roboto"/>
                <a:ea typeface="Roboto"/>
                <a:cs typeface="Roboto"/>
                <a:sym typeface="Roboto"/>
              </a:rPr>
              <a:t> 🚗</a:t>
            </a:r>
          </a:p>
          <a:p>
            <a:pPr marL="0" marR="0" lvl="0" indent="0" algn="ctr" rtl="0">
              <a:spcBef>
                <a:spcPts val="0"/>
              </a:spcBef>
              <a:spcAft>
                <a:spcPts val="0"/>
              </a:spcAft>
              <a:buNone/>
            </a:pPr>
            <a:r>
              <a:rPr lang="es-419" sz="2000" dirty="0">
                <a:solidFill>
                  <a:srgbClr val="D5D5D5"/>
                </a:solidFill>
                <a:latin typeface="Roboto"/>
                <a:ea typeface="Roboto"/>
                <a:cs typeface="Roboto"/>
                <a:sym typeface="Roboto"/>
              </a:rPr>
              <a:t>API OPENAI</a:t>
            </a:r>
            <a:endParaRPr lang="es-419" sz="2000" dirty="0"/>
          </a:p>
        </p:txBody>
      </p:sp>
      <p:sp>
        <p:nvSpPr>
          <p:cNvPr id="5" name="CuadroTexto 4">
            <a:extLst>
              <a:ext uri="{FF2B5EF4-FFF2-40B4-BE49-F238E27FC236}">
                <a16:creationId xmlns:a16="http://schemas.microsoft.com/office/drawing/2014/main" id="{7F809142-7032-B995-56E5-CA80AE34E176}"/>
              </a:ext>
            </a:extLst>
          </p:cNvPr>
          <p:cNvSpPr txBox="1"/>
          <p:nvPr/>
        </p:nvSpPr>
        <p:spPr>
          <a:xfrm>
            <a:off x="558001" y="863556"/>
            <a:ext cx="11289564" cy="1384995"/>
          </a:xfrm>
          <a:prstGeom prst="rect">
            <a:avLst/>
          </a:prstGeom>
          <a:noFill/>
        </p:spPr>
        <p:txBody>
          <a:bodyPr wrap="square" rtlCol="0">
            <a:spAutoFit/>
          </a:bodyPr>
          <a:lstStyle/>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Inicialmente, se identificaron inconsistencias en los nombres de las marcas y modelos de los vehículos, manifestándose en variaciones de escritura, que incluían tanto letras mayúsculas como minúsculas.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Como primer paso, se unificó la nomenclatura de las marcas y modelos convirtiéndolas a letras mayúsculas, con el fin de estandarizar los datos y evitar errores tipográficos. Posteriormente, se utilizó la API de OpenAI para realizar consultas específicas que permitieron corregir los errores correspondientes a las marcas y modelos en el conjunto de datos.</a:t>
            </a:r>
            <a:endParaRPr lang="es-UY"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7" name="Imagen 6">
            <a:extLst>
              <a:ext uri="{FF2B5EF4-FFF2-40B4-BE49-F238E27FC236}">
                <a16:creationId xmlns:a16="http://schemas.microsoft.com/office/drawing/2014/main" id="{2F35A160-6B19-E520-3EC9-8E8590B260F9}"/>
              </a:ext>
            </a:extLst>
          </p:cNvPr>
          <p:cNvPicPr>
            <a:picLocks noChangeAspect="1"/>
          </p:cNvPicPr>
          <p:nvPr/>
        </p:nvPicPr>
        <p:blipFill>
          <a:blip r:embed="rId5"/>
          <a:stretch>
            <a:fillRect/>
          </a:stretch>
        </p:blipFill>
        <p:spPr>
          <a:xfrm>
            <a:off x="2244613" y="3590364"/>
            <a:ext cx="2354461" cy="877572"/>
          </a:xfrm>
          <a:prstGeom prst="rect">
            <a:avLst/>
          </a:prstGeom>
        </p:spPr>
      </p:pic>
      <p:pic>
        <p:nvPicPr>
          <p:cNvPr id="9" name="Imagen 8">
            <a:extLst>
              <a:ext uri="{FF2B5EF4-FFF2-40B4-BE49-F238E27FC236}">
                <a16:creationId xmlns:a16="http://schemas.microsoft.com/office/drawing/2014/main" id="{A63F0FF5-142B-E417-7DB8-01EE6BC4E5CD}"/>
              </a:ext>
            </a:extLst>
          </p:cNvPr>
          <p:cNvPicPr>
            <a:picLocks noChangeAspect="1"/>
          </p:cNvPicPr>
          <p:nvPr/>
        </p:nvPicPr>
        <p:blipFill>
          <a:blip r:embed="rId6"/>
          <a:stretch>
            <a:fillRect/>
          </a:stretch>
        </p:blipFill>
        <p:spPr>
          <a:xfrm>
            <a:off x="7548398" y="3590364"/>
            <a:ext cx="2353003" cy="877572"/>
          </a:xfrm>
          <a:prstGeom prst="rect">
            <a:avLst/>
          </a:prstGeom>
        </p:spPr>
      </p:pic>
      <p:sp>
        <p:nvSpPr>
          <p:cNvPr id="10" name="CuadroTexto 9">
            <a:extLst>
              <a:ext uri="{FF2B5EF4-FFF2-40B4-BE49-F238E27FC236}">
                <a16:creationId xmlns:a16="http://schemas.microsoft.com/office/drawing/2014/main" id="{8555D46C-5CA1-3151-5C92-752AD3259CC1}"/>
              </a:ext>
            </a:extLst>
          </p:cNvPr>
          <p:cNvSpPr txBox="1"/>
          <p:nvPr/>
        </p:nvSpPr>
        <p:spPr>
          <a:xfrm>
            <a:off x="8724900" y="6521398"/>
            <a:ext cx="3505200" cy="307777"/>
          </a:xfrm>
          <a:prstGeom prst="rect">
            <a:avLst/>
          </a:prstGeom>
          <a:noFill/>
        </p:spPr>
        <p:txBody>
          <a:bodyPr wrap="square" rtlCol="0">
            <a:spAutoFit/>
          </a:bodyPr>
          <a:lstStyle/>
          <a:p>
            <a:r>
              <a:rPr lang="es-UY" dirty="0">
                <a:solidFill>
                  <a:schemeClr val="bg1"/>
                </a:solidFill>
              </a:rPr>
              <a:t>Colaboración tutor:  JOAQUÍN ARMESTO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
        <p:cNvGrpSpPr/>
        <p:nvPr/>
      </p:nvGrpSpPr>
      <p:grpSpPr>
        <a:xfrm>
          <a:off x="0" y="0"/>
          <a:ext cx="0" cy="0"/>
          <a:chOff x="0" y="0"/>
          <a:chExt cx="0" cy="0"/>
        </a:xfrm>
      </p:grpSpPr>
      <p:sp>
        <p:nvSpPr>
          <p:cNvPr id="2" name="Google Shape;112;p5">
            <a:extLst>
              <a:ext uri="{FF2B5EF4-FFF2-40B4-BE49-F238E27FC236}">
                <a16:creationId xmlns:a16="http://schemas.microsoft.com/office/drawing/2014/main" id="{711B5F57-0404-67D5-5D19-0405BB81A9E0}"/>
              </a:ext>
            </a:extLst>
          </p:cNvPr>
          <p:cNvSpPr txBox="1"/>
          <p:nvPr/>
        </p:nvSpPr>
        <p:spPr>
          <a:xfrm>
            <a:off x="1714500" y="28825"/>
            <a:ext cx="876300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2000" b="0" i="0" dirty="0">
                <a:solidFill>
                  <a:srgbClr val="D5D5D5"/>
                </a:solidFill>
                <a:latin typeface="Roboto"/>
                <a:ea typeface="Roboto"/>
                <a:cs typeface="Roboto"/>
                <a:sym typeface="Roboto"/>
              </a:rPr>
              <a:t>🔍 DETECCION </a:t>
            </a:r>
            <a:r>
              <a:rPr lang="es-419" sz="2000" dirty="0">
                <a:solidFill>
                  <a:srgbClr val="D5D5D5"/>
                </a:solidFill>
                <a:latin typeface="Roboto"/>
                <a:ea typeface="Roboto"/>
                <a:cs typeface="Roboto"/>
                <a:sym typeface="Roboto"/>
              </a:rPr>
              <a:t>Y TRATAMIENTO DE DATOS NULOS </a:t>
            </a:r>
            <a:r>
              <a:rPr lang="es-419" sz="2000" b="0" i="0" dirty="0">
                <a:solidFill>
                  <a:srgbClr val="D5D5D5"/>
                </a:solidFill>
                <a:latin typeface="Roboto"/>
                <a:ea typeface="Roboto"/>
                <a:cs typeface="Roboto"/>
                <a:sym typeface="Roboto"/>
              </a:rPr>
              <a:t>🚗</a:t>
            </a:r>
            <a:endParaRPr lang="es-419" sz="1800" dirty="0">
              <a:solidFill>
                <a:schemeClr val="dk1"/>
              </a:solidFill>
              <a:latin typeface="Calibri"/>
              <a:ea typeface="Calibri"/>
              <a:cs typeface="Calibri"/>
              <a:sym typeface="Calibri"/>
            </a:endParaRPr>
          </a:p>
        </p:txBody>
      </p:sp>
      <p:pic>
        <p:nvPicPr>
          <p:cNvPr id="8194" name="Picture 2">
            <a:extLst>
              <a:ext uri="{FF2B5EF4-FFF2-40B4-BE49-F238E27FC236}">
                <a16:creationId xmlns:a16="http://schemas.microsoft.com/office/drawing/2014/main" id="{2A756672-FFB5-2A75-2ABF-E7E850B6C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99" y="1960277"/>
            <a:ext cx="3652466" cy="263196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1063A2B-9E23-02B3-BF70-2541B1AFF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651" y="1960912"/>
            <a:ext cx="4079409" cy="263069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D0F24985-1E3D-0A21-A9F8-835DACB03A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4651" y="4591610"/>
            <a:ext cx="4079409" cy="212424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C0051513-4286-33DF-60FF-3182B3814D91}"/>
              </a:ext>
            </a:extLst>
          </p:cNvPr>
          <p:cNvPicPr>
            <a:picLocks noChangeAspect="1"/>
          </p:cNvPicPr>
          <p:nvPr/>
        </p:nvPicPr>
        <p:blipFill>
          <a:blip r:embed="rId6"/>
          <a:stretch>
            <a:fillRect/>
          </a:stretch>
        </p:blipFill>
        <p:spPr>
          <a:xfrm>
            <a:off x="842558" y="4958206"/>
            <a:ext cx="2333951" cy="1619476"/>
          </a:xfrm>
          <a:prstGeom prst="rect">
            <a:avLst/>
          </a:prstGeom>
        </p:spPr>
      </p:pic>
      <p:pic>
        <p:nvPicPr>
          <p:cNvPr id="8200" name="Picture 8">
            <a:extLst>
              <a:ext uri="{FF2B5EF4-FFF2-40B4-BE49-F238E27FC236}">
                <a16:creationId xmlns:a16="http://schemas.microsoft.com/office/drawing/2014/main" id="{B5251ADC-8339-86A7-6A17-66BDF282CC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060" y="1960913"/>
            <a:ext cx="4075753" cy="2630697"/>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6420F50F-702C-9B2B-CD5A-758BAC8EB254}"/>
              </a:ext>
            </a:extLst>
          </p:cNvPr>
          <p:cNvPicPr>
            <a:picLocks noChangeAspect="1"/>
          </p:cNvPicPr>
          <p:nvPr/>
        </p:nvPicPr>
        <p:blipFill>
          <a:blip r:embed="rId8"/>
          <a:stretch>
            <a:fillRect/>
          </a:stretch>
        </p:blipFill>
        <p:spPr>
          <a:xfrm>
            <a:off x="9078246" y="4958206"/>
            <a:ext cx="2524477" cy="1648055"/>
          </a:xfrm>
          <a:prstGeom prst="rect">
            <a:avLst/>
          </a:prstGeom>
        </p:spPr>
      </p:pic>
      <p:sp>
        <p:nvSpPr>
          <p:cNvPr id="9" name="CuadroTexto 8">
            <a:extLst>
              <a:ext uri="{FF2B5EF4-FFF2-40B4-BE49-F238E27FC236}">
                <a16:creationId xmlns:a16="http://schemas.microsoft.com/office/drawing/2014/main" id="{F5F3CAB0-56E8-99F3-6DAC-A8F858B9E7FA}"/>
              </a:ext>
            </a:extLst>
          </p:cNvPr>
          <p:cNvSpPr txBox="1"/>
          <p:nvPr/>
        </p:nvSpPr>
        <p:spPr>
          <a:xfrm>
            <a:off x="1714500" y="609492"/>
            <a:ext cx="8763000" cy="1169551"/>
          </a:xfrm>
          <a:prstGeom prst="rect">
            <a:avLst/>
          </a:prstGeom>
          <a:noFill/>
        </p:spPr>
        <p:txBody>
          <a:bodyPr wrap="square" rtlCol="0">
            <a:spAutoFit/>
          </a:bodyPr>
          <a:lstStyle/>
          <a:p>
            <a:pPr algn="ct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Para el tratamiento inicial de valores nulos, se identificaron patrones en la columna '</a:t>
            </a:r>
            <a:r>
              <a:rPr lang="es-419" dirty="0" err="1">
                <a:solidFill>
                  <a:schemeClr val="bg1"/>
                </a:solidFill>
                <a:latin typeface="Roboto" panose="02000000000000000000" pitchFamily="2" charset="0"/>
                <a:ea typeface="Roboto" panose="02000000000000000000" pitchFamily="2" charset="0"/>
                <a:cs typeface="Roboto" panose="02000000000000000000" pitchFamily="2" charset="0"/>
              </a:rPr>
              <a:t>trim</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 utilizando combinaciones de palabras clave y expresiones regulares. Posteriormente, los valores nulos restantes se completaron utilizando la moda o el promedio, según la marca, modelo y año del vehículo. En aquellos casos donde no fue posible determinar un valor adecuado de ninguna forma, se procedió con la imputación de la fila correspondiente.</a:t>
            </a:r>
            <a:endParaRPr lang="es-UY"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9154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sp>
        <p:nvSpPr>
          <p:cNvPr id="118" name="Google Shape;118;p6"/>
          <p:cNvSpPr txBox="1"/>
          <p:nvPr/>
        </p:nvSpPr>
        <p:spPr>
          <a:xfrm>
            <a:off x="1978650" y="0"/>
            <a:ext cx="82347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2400" b="0" i="0">
                <a:solidFill>
                  <a:srgbClr val="D5D5D5"/>
                </a:solidFill>
                <a:latin typeface="Roboto"/>
                <a:ea typeface="Roboto"/>
                <a:cs typeface="Roboto"/>
                <a:sym typeface="Roboto"/>
              </a:rPr>
              <a:t>1. ¿Cuál es la relación entre el año del vehículo y su precio?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9" name="Google Shape;119;p6"/>
          <p:cNvPicPr preferRelativeResize="0"/>
          <p:nvPr/>
        </p:nvPicPr>
        <p:blipFill rotWithShape="1">
          <a:blip r:embed="rId3">
            <a:alphaModFix/>
          </a:blip>
          <a:srcRect/>
          <a:stretch/>
        </p:blipFill>
        <p:spPr>
          <a:xfrm>
            <a:off x="6095999" y="1141582"/>
            <a:ext cx="5949377" cy="4358191"/>
          </a:xfrm>
          <a:prstGeom prst="rect">
            <a:avLst/>
          </a:prstGeom>
          <a:noFill/>
          <a:ln>
            <a:noFill/>
          </a:ln>
        </p:spPr>
      </p:pic>
      <p:sp>
        <p:nvSpPr>
          <p:cNvPr id="120" name="Google Shape;120;p6"/>
          <p:cNvSpPr txBox="1"/>
          <p:nvPr/>
        </p:nvSpPr>
        <p:spPr>
          <a:xfrm>
            <a:off x="1357925" y="2736300"/>
            <a:ext cx="4102500" cy="1785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solidFill>
                <a:srgbClr val="D1D5DB"/>
              </a:solidFill>
            </a:endParaRPr>
          </a:p>
          <a:p>
            <a:pPr marL="0" marR="0" lvl="0" indent="0" algn="ctr" rtl="0">
              <a:spcBef>
                <a:spcPts val="0"/>
              </a:spcBef>
              <a:spcAft>
                <a:spcPts val="0"/>
              </a:spcAft>
              <a:buNone/>
            </a:pPr>
            <a:r>
              <a:rPr lang="es-419" sz="1600" dirty="0">
                <a:solidFill>
                  <a:schemeClr val="lt1"/>
                </a:solidFill>
                <a:latin typeface="Roboto"/>
                <a:ea typeface="Roboto"/>
                <a:cs typeface="Roboto"/>
                <a:sym typeface="Roboto"/>
              </a:rPr>
              <a:t>La depreciación afecta a vehículos antiguos, manteniendo precios bajos, excepto en clásicos. Vehículos modernos muestran precios variados, de económicos a lujosos. Outliers indican lujo o ediciones especiales.</a:t>
            </a:r>
            <a:endParaRPr sz="1600" dirty="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4"/>
        <p:cNvGrpSpPr/>
        <p:nvPr/>
      </p:nvGrpSpPr>
      <p:grpSpPr>
        <a:xfrm>
          <a:off x="0" y="0"/>
          <a:ext cx="0" cy="0"/>
          <a:chOff x="0" y="0"/>
          <a:chExt cx="0" cy="0"/>
        </a:xfrm>
      </p:grpSpPr>
      <p:sp>
        <p:nvSpPr>
          <p:cNvPr id="125" name="Google Shape;125;p7"/>
          <p:cNvSpPr txBox="1"/>
          <p:nvPr/>
        </p:nvSpPr>
        <p:spPr>
          <a:xfrm>
            <a:off x="1699350" y="0"/>
            <a:ext cx="87933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2400" b="0" i="0">
                <a:solidFill>
                  <a:srgbClr val="D5D5D5"/>
                </a:solidFill>
                <a:latin typeface="Roboto"/>
                <a:ea typeface="Roboto"/>
                <a:cs typeface="Roboto"/>
                <a:sym typeface="Roboto"/>
              </a:rPr>
              <a:t>2. ¿Cómo influye la marca del vehículo en su valor de mercado?</a:t>
            </a:r>
            <a:endParaRPr/>
          </a:p>
          <a:p>
            <a:pPr marL="0" marR="0" lvl="0" indent="0" algn="l" rtl="0">
              <a:spcBef>
                <a:spcPts val="0"/>
              </a:spcBef>
              <a:spcAft>
                <a:spcPts val="0"/>
              </a:spcAft>
              <a:buNone/>
            </a:pPr>
            <a:endParaRPr sz="2400" b="0" i="0">
              <a:solidFill>
                <a:srgbClr val="D5D5D5"/>
              </a:solidFill>
              <a:latin typeface="Roboto"/>
              <a:ea typeface="Roboto"/>
              <a:cs typeface="Roboto"/>
              <a:sym typeface="Roboto"/>
            </a:endParaRPr>
          </a:p>
        </p:txBody>
      </p:sp>
      <p:pic>
        <p:nvPicPr>
          <p:cNvPr id="126" name="Google Shape;126;p7"/>
          <p:cNvPicPr preferRelativeResize="0"/>
          <p:nvPr/>
        </p:nvPicPr>
        <p:blipFill rotWithShape="1">
          <a:blip r:embed="rId3">
            <a:alphaModFix/>
          </a:blip>
          <a:srcRect/>
          <a:stretch/>
        </p:blipFill>
        <p:spPr>
          <a:xfrm>
            <a:off x="5651771" y="985457"/>
            <a:ext cx="6355403" cy="4887085"/>
          </a:xfrm>
          <a:prstGeom prst="rect">
            <a:avLst/>
          </a:prstGeom>
          <a:noFill/>
          <a:ln>
            <a:noFill/>
          </a:ln>
        </p:spPr>
      </p:pic>
      <p:sp>
        <p:nvSpPr>
          <p:cNvPr id="127" name="Google Shape;127;p7"/>
          <p:cNvSpPr txBox="1"/>
          <p:nvPr/>
        </p:nvSpPr>
        <p:spPr>
          <a:xfrm>
            <a:off x="77822" y="3252284"/>
            <a:ext cx="55740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600" dirty="0">
                <a:solidFill>
                  <a:schemeClr val="lt1"/>
                </a:solidFill>
                <a:latin typeface="Roboto"/>
                <a:ea typeface="Roboto"/>
                <a:cs typeface="Roboto"/>
                <a:sym typeface="Roboto"/>
              </a:rPr>
              <a:t>La marca del vehículo influye significativamente en su valor de mercado: Marcas premium como AUDI y FERRARI tienen precios altos, mientras que otras como TOYOTA varían desde accesibles hasta modelos premium. Outliers reflejan ediciones especiales o lujo</a:t>
            </a:r>
            <a:endParaRPr sz="1600" dirty="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1"/>
        <p:cNvGrpSpPr/>
        <p:nvPr/>
      </p:nvGrpSpPr>
      <p:grpSpPr>
        <a:xfrm>
          <a:off x="0" y="0"/>
          <a:ext cx="0" cy="0"/>
          <a:chOff x="0" y="0"/>
          <a:chExt cx="0" cy="0"/>
        </a:xfrm>
      </p:grpSpPr>
      <p:sp>
        <p:nvSpPr>
          <p:cNvPr id="132" name="Google Shape;132;p8"/>
          <p:cNvSpPr txBox="1"/>
          <p:nvPr/>
        </p:nvSpPr>
        <p:spPr>
          <a:xfrm>
            <a:off x="542399" y="0"/>
            <a:ext cx="11261673"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2400" b="0" i="0" dirty="0">
                <a:solidFill>
                  <a:srgbClr val="D5D5D5"/>
                </a:solidFill>
                <a:latin typeface="Roboto"/>
                <a:ea typeface="Roboto"/>
                <a:cs typeface="Roboto"/>
                <a:sym typeface="Roboto"/>
              </a:rPr>
              <a:t>3. ¿Los vehículos con mayor desplazamiento del motor tienden a ser más caros?</a:t>
            </a:r>
            <a:endParaRPr dirty="0"/>
          </a:p>
        </p:txBody>
      </p:sp>
      <p:pic>
        <p:nvPicPr>
          <p:cNvPr id="133" name="Google Shape;133;p8"/>
          <p:cNvPicPr preferRelativeResize="0"/>
          <p:nvPr/>
        </p:nvPicPr>
        <p:blipFill rotWithShape="1">
          <a:blip r:embed="rId3">
            <a:alphaModFix/>
          </a:blip>
          <a:srcRect/>
          <a:stretch/>
        </p:blipFill>
        <p:spPr>
          <a:xfrm>
            <a:off x="6857999" y="948135"/>
            <a:ext cx="5174354" cy="4961730"/>
          </a:xfrm>
          <a:prstGeom prst="rect">
            <a:avLst/>
          </a:prstGeom>
          <a:noFill/>
          <a:ln>
            <a:noFill/>
          </a:ln>
        </p:spPr>
      </p:pic>
      <p:sp>
        <p:nvSpPr>
          <p:cNvPr id="134" name="Google Shape;134;p8"/>
          <p:cNvSpPr txBox="1"/>
          <p:nvPr/>
        </p:nvSpPr>
        <p:spPr>
          <a:xfrm>
            <a:off x="997903" y="2748025"/>
            <a:ext cx="55248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600" dirty="0">
                <a:solidFill>
                  <a:srgbClr val="D1D5DB"/>
                </a:solidFill>
                <a:latin typeface="Roboto"/>
                <a:ea typeface="Roboto"/>
                <a:cs typeface="Roboto"/>
                <a:sym typeface="Roboto"/>
              </a:rPr>
              <a:t>Sí, hay una correlación positiva entre el desplazamiento del motor y el precio. Vehículos con motores menores a 2000 </a:t>
            </a:r>
            <a:r>
              <a:rPr lang="es-419" sz="1600" dirty="0" err="1">
                <a:solidFill>
                  <a:srgbClr val="D1D5DB"/>
                </a:solidFill>
                <a:latin typeface="Roboto"/>
                <a:ea typeface="Roboto"/>
                <a:cs typeface="Roboto"/>
                <a:sym typeface="Roboto"/>
              </a:rPr>
              <a:t>cc</a:t>
            </a:r>
            <a:r>
              <a:rPr lang="es-419" sz="1600" dirty="0">
                <a:solidFill>
                  <a:srgbClr val="D1D5DB"/>
                </a:solidFill>
                <a:latin typeface="Roboto"/>
                <a:ea typeface="Roboto"/>
                <a:cs typeface="Roboto"/>
                <a:sym typeface="Roboto"/>
              </a:rPr>
              <a:t> suelen ser más asequibles, mientras que aquellos con motores superiores a 4000 </a:t>
            </a:r>
            <a:r>
              <a:rPr lang="es-419" sz="1600" dirty="0" err="1">
                <a:solidFill>
                  <a:srgbClr val="D1D5DB"/>
                </a:solidFill>
                <a:latin typeface="Roboto"/>
                <a:ea typeface="Roboto"/>
                <a:cs typeface="Roboto"/>
                <a:sym typeface="Roboto"/>
              </a:rPr>
              <a:t>cc</a:t>
            </a:r>
            <a:r>
              <a:rPr lang="es-419" sz="1600" dirty="0">
                <a:solidFill>
                  <a:srgbClr val="D1D5DB"/>
                </a:solidFill>
                <a:latin typeface="Roboto"/>
                <a:ea typeface="Roboto"/>
                <a:cs typeface="Roboto"/>
                <a:sym typeface="Roboto"/>
              </a:rPr>
              <a:t> incluyen modelos de lujo y alto rendimiento, justificando precios más elevados.</a:t>
            </a:r>
            <a:endParaRPr sz="1400" dirty="0">
              <a:solidFill>
                <a:srgbClr val="D1D5DB"/>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2778</Words>
  <Application>Microsoft Office PowerPoint</Application>
  <PresentationFormat>Panorámica</PresentationFormat>
  <Paragraphs>192</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Roboto</vt:lpstr>
      <vt:lpstr>Calibri</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joaquin sanabria</dc:creator>
  <cp:lastModifiedBy>joaquin sanabria</cp:lastModifiedBy>
  <cp:revision>34</cp:revision>
  <dcterms:created xsi:type="dcterms:W3CDTF">2024-01-08T01:43:47Z</dcterms:created>
  <dcterms:modified xsi:type="dcterms:W3CDTF">2024-01-19T01:27:59Z</dcterms:modified>
</cp:coreProperties>
</file>