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6" r:id="rId3"/>
    <p:sldId id="268" r:id="rId4"/>
    <p:sldId id="269" r:id="rId5"/>
    <p:sldId id="272" r:id="rId6"/>
    <p:sldId id="273" r:id="rId7"/>
    <p:sldId id="274" r:id="rId8"/>
    <p:sldId id="276" r:id="rId9"/>
    <p:sldId id="277" r:id="rId10"/>
    <p:sldId id="280" r:id="rId11"/>
    <p:sldId id="283" r:id="rId12"/>
    <p:sldId id="25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59" r:id="rId21"/>
    <p:sldId id="264" r:id="rId22"/>
    <p:sldId id="260" r:id="rId23"/>
    <p:sldId id="262" r:id="rId24"/>
    <p:sldId id="265" r:id="rId25"/>
    <p:sldId id="266" r:id="rId26"/>
  </p:sldIdLst>
  <p:sldSz cx="9144000" cy="6858000" type="screen4x3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E44105-ED29-4AEF-8B87-64E1F366D6DF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Clase I- </a:t>
            </a:r>
            <a:r>
              <a:rPr lang="es-AR" dirty="0" err="1" smtClean="0"/>
              <a:t>Economia</a:t>
            </a:r>
            <a:r>
              <a:rPr lang="es-AR" dirty="0" smtClean="0"/>
              <a:t> del conocimiento. Caracterización del sector </a:t>
            </a:r>
            <a:r>
              <a:rPr lang="es-AR" dirty="0" err="1" smtClean="0"/>
              <a:t>TICs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Prof.: Federico </a:t>
            </a:r>
            <a:r>
              <a:rPr lang="es-AR" dirty="0" err="1" smtClean="0"/>
              <a:t>Walas</a:t>
            </a:r>
            <a:r>
              <a:rPr lang="es-AR" dirty="0" smtClean="0"/>
              <a:t> mateo, 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Economía y </a:t>
            </a:r>
            <a:r>
              <a:rPr lang="es-AR" dirty="0" err="1" smtClean="0"/>
              <a:t>Emprendedorismo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800" dirty="0" smtClean="0"/>
              <a:t>Ingeniería en Computación - UNLP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066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u="sng" smtClean="0"/>
              <a:t>Ejemplos</a:t>
            </a:r>
            <a:r>
              <a:rPr lang="es-AR" smtClean="0"/>
              <a:t>	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solidFill>
                  <a:srgbClr val="330066"/>
                </a:solidFill>
              </a:rPr>
              <a:t>Creación de nuevas empresas que dinamizan el tejido productivo. Caso FRONTEC, TESLA, EMPRESAS DEL POLO IT LA PLATA, </a:t>
            </a:r>
            <a:r>
              <a:rPr lang="es-AR" dirty="0" err="1" smtClean="0">
                <a:solidFill>
                  <a:srgbClr val="330066"/>
                </a:solidFill>
              </a:rPr>
              <a:t>ect</a:t>
            </a:r>
            <a:endParaRPr lang="es-AR" dirty="0" smtClean="0">
              <a:solidFill>
                <a:srgbClr val="330066"/>
              </a:solidFill>
            </a:endParaRPr>
          </a:p>
          <a:p>
            <a:pPr eaLnBrk="1" hangingPunct="1"/>
            <a:r>
              <a:rPr lang="es-AR" dirty="0" smtClean="0">
                <a:solidFill>
                  <a:srgbClr val="330066"/>
                </a:solidFill>
              </a:rPr>
              <a:t>Aumento de la competitividad en industrias tradicionales por la incorporación de herramientas </a:t>
            </a:r>
            <a:r>
              <a:rPr lang="es-AR" dirty="0" err="1" smtClean="0">
                <a:solidFill>
                  <a:srgbClr val="330066"/>
                </a:solidFill>
              </a:rPr>
              <a:t>TICs</a:t>
            </a:r>
            <a:r>
              <a:rPr lang="es-AR" dirty="0" smtClean="0">
                <a:solidFill>
                  <a:srgbClr val="330066"/>
                </a:solidFill>
              </a:rPr>
              <a:t>.</a:t>
            </a:r>
          </a:p>
          <a:p>
            <a:pPr lvl="1" eaLnBrk="1" hangingPunct="1"/>
            <a:r>
              <a:rPr lang="es-AR" dirty="0" smtClean="0">
                <a:solidFill>
                  <a:srgbClr val="330066"/>
                </a:solidFill>
              </a:rPr>
              <a:t>En los procesos a partir de incorporar tecnología de información para la Gestión de la Cadena de Suministros (RFID, ERP, </a:t>
            </a:r>
            <a:r>
              <a:rPr lang="es-AR" dirty="0" err="1" smtClean="0">
                <a:solidFill>
                  <a:srgbClr val="330066"/>
                </a:solidFill>
              </a:rPr>
              <a:t>Tec</a:t>
            </a:r>
            <a:r>
              <a:rPr lang="es-AR" dirty="0" smtClean="0">
                <a:solidFill>
                  <a:srgbClr val="330066"/>
                </a:solidFill>
              </a:rPr>
              <a:t>. Móvil, </a:t>
            </a:r>
            <a:r>
              <a:rPr lang="es-AR" dirty="0" err="1" smtClean="0">
                <a:solidFill>
                  <a:srgbClr val="330066"/>
                </a:solidFill>
              </a:rPr>
              <a:t>ect</a:t>
            </a:r>
            <a:r>
              <a:rPr lang="es-AR" dirty="0" smtClean="0">
                <a:solidFill>
                  <a:srgbClr val="330066"/>
                </a:solidFill>
              </a:rPr>
              <a:t>). Modelo Industria 4.0/5.0</a:t>
            </a:r>
            <a:endParaRPr lang="es-AR" dirty="0" smtClean="0">
              <a:solidFill>
                <a:srgbClr val="330066"/>
              </a:solidFill>
            </a:endParaRPr>
          </a:p>
          <a:p>
            <a:pPr lvl="1" eaLnBrk="1" hangingPunct="1"/>
            <a:r>
              <a:rPr lang="es-AR" dirty="0" smtClean="0">
                <a:solidFill>
                  <a:srgbClr val="330066"/>
                </a:solidFill>
              </a:rPr>
              <a:t>En los productos aplicando por ejemplo Mecatrónica en maquinaria agrícola</a:t>
            </a:r>
            <a:r>
              <a:rPr lang="es-AR" dirty="0" smtClean="0">
                <a:solidFill>
                  <a:srgbClr val="330066"/>
                </a:solidFill>
              </a:rPr>
              <a:t>. Agricultura de Precisión</a:t>
            </a:r>
            <a:endParaRPr lang="es-AR" dirty="0" smtClean="0">
              <a:solidFill>
                <a:srgbClr val="330066"/>
              </a:solidFill>
            </a:endParaRPr>
          </a:p>
          <a:p>
            <a:pPr marL="274320" lvl="1" indent="0" eaLnBrk="1" hangingPunct="1">
              <a:buNone/>
            </a:pPr>
            <a:endParaRPr lang="es-AR" dirty="0" smtClean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Los elementos del contexto en la economía del conocimiento</a:t>
            </a:r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Mercado </a:t>
            </a:r>
            <a:endParaRPr lang="es-AR" dirty="0" smtClean="0"/>
          </a:p>
          <a:p>
            <a:r>
              <a:rPr lang="es-AR" dirty="0" smtClean="0"/>
              <a:t>Instituciones de I+D +i</a:t>
            </a:r>
          </a:p>
          <a:p>
            <a:r>
              <a:rPr lang="es-AR" dirty="0" smtClean="0"/>
              <a:t>Instituciones de Ciencia y Tecnología</a:t>
            </a:r>
          </a:p>
          <a:p>
            <a:r>
              <a:rPr lang="es-AR" dirty="0" smtClean="0"/>
              <a:t>Visión sistémica del contexto</a:t>
            </a:r>
          </a:p>
          <a:p>
            <a:r>
              <a:rPr lang="es-AR" dirty="0" smtClean="0"/>
              <a:t>Incertidumbre, </a:t>
            </a:r>
          </a:p>
          <a:p>
            <a:r>
              <a:rPr lang="es-AR" dirty="0" smtClean="0"/>
              <a:t>Innovación</a:t>
            </a:r>
          </a:p>
          <a:p>
            <a:r>
              <a:rPr lang="es-AR" dirty="0" smtClean="0"/>
              <a:t>Aparecen fallas de mercado permanentemente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4925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PyMEs</a:t>
            </a:r>
            <a:r>
              <a:rPr lang="es-AR" dirty="0" smtClean="0"/>
              <a:t> de Tecnología </a:t>
            </a:r>
            <a:r>
              <a:rPr lang="es-AR" dirty="0" err="1" smtClean="0"/>
              <a:t>Informatica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81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Algunos datos del sector local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Ley de promoción del software desde el 2004 y actualmente Ley de la Economía del Conocimiento.</a:t>
            </a:r>
          </a:p>
          <a:p>
            <a:r>
              <a:rPr lang="es-AR" dirty="0" smtClean="0"/>
              <a:t>Crecimiento sostenido desde el 2002, a una tasa promedio del 20%</a:t>
            </a:r>
          </a:p>
          <a:p>
            <a:r>
              <a:rPr lang="es-AR" dirty="0" err="1" smtClean="0"/>
              <a:t>Deficit</a:t>
            </a:r>
            <a:r>
              <a:rPr lang="es-AR" dirty="0" smtClean="0"/>
              <a:t> de Recursos Humanos formados en las disciplinas del sector. </a:t>
            </a:r>
            <a:r>
              <a:rPr lang="es-AR" dirty="0"/>
              <a:t>tiene menos del 0,3% </a:t>
            </a:r>
            <a:r>
              <a:rPr lang="es-AR" dirty="0" smtClean="0"/>
              <a:t>de su </a:t>
            </a:r>
            <a:r>
              <a:rPr lang="es-AR" dirty="0"/>
              <a:t>población económicamente activa trabajando en este sector, y solo el 4% de </a:t>
            </a:r>
            <a:r>
              <a:rPr lang="es-AR" dirty="0" smtClean="0"/>
              <a:t>sus estudiantes </a:t>
            </a:r>
            <a:r>
              <a:rPr lang="es-AR" dirty="0"/>
              <a:t>universitarios en carreras afines,</a:t>
            </a:r>
            <a:endParaRPr lang="es-AR" dirty="0" smtClean="0"/>
          </a:p>
          <a:p>
            <a:r>
              <a:rPr lang="es-AR" dirty="0" smtClean="0"/>
              <a:t>Existencia de un ecosistema de innovación Federal, con Universidades, </a:t>
            </a:r>
            <a:r>
              <a:rPr lang="es-AR" dirty="0" err="1" smtClean="0"/>
              <a:t>Clusters</a:t>
            </a:r>
            <a:r>
              <a:rPr lang="es-AR" dirty="0" smtClean="0"/>
              <a:t> y Polos Tecnológicos, y empresas dinámicas.</a:t>
            </a:r>
          </a:p>
          <a:p>
            <a:r>
              <a:rPr lang="es-AR" dirty="0" smtClean="0"/>
              <a:t>Empresas Globales de origen local </a:t>
            </a:r>
            <a:r>
              <a:rPr lang="es-AR" dirty="0"/>
              <a:t>como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Auth0, </a:t>
            </a:r>
            <a:r>
              <a:rPr lang="es-A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Globant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, BITGENIA, FRONTEC, Mercado Libre, entre otras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382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Evolución de cantidad de empresas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3" y="1844824"/>
            <a:ext cx="7887414" cy="40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Exportaciones y empleo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8" y="1628801"/>
            <a:ext cx="8161222" cy="47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1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Situación de las empresas y salarios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7" y="1527048"/>
            <a:ext cx="7929195" cy="436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Value</a:t>
            </a:r>
            <a:r>
              <a:rPr lang="es-AR" dirty="0" smtClean="0"/>
              <a:t> Shore-</a:t>
            </a:r>
            <a:r>
              <a:rPr lang="es-AR" dirty="0" err="1" smtClean="0"/>
              <a:t>Value</a:t>
            </a:r>
            <a:r>
              <a:rPr lang="es-AR" dirty="0" smtClean="0"/>
              <a:t> </a:t>
            </a:r>
            <a:r>
              <a:rPr lang="es-AR" dirty="0" err="1" smtClean="0"/>
              <a:t>Soft</a:t>
            </a:r>
            <a:r>
              <a:rPr lang="es-AR" dirty="0" smtClean="0"/>
              <a:t> (VS)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572000"/>
          </a:xfrm>
        </p:spPr>
        <p:txBody>
          <a:bodyPr/>
          <a:lstStyle/>
          <a:p>
            <a:r>
              <a:rPr lang="es-AR" dirty="0" smtClean="0"/>
              <a:t>Reflexionemos sobre los casos de países periféricos que se convirtieron en lideres en el sector </a:t>
            </a:r>
            <a:r>
              <a:rPr lang="es-AR" dirty="0" err="1" smtClean="0"/>
              <a:t>TICs</a:t>
            </a:r>
            <a:r>
              <a:rPr lang="es-AR" dirty="0" smtClean="0"/>
              <a:t>. Irlanda, India, Israel (las 3Is).</a:t>
            </a:r>
          </a:p>
          <a:p>
            <a:r>
              <a:rPr lang="es-AR" dirty="0" smtClean="0"/>
              <a:t>Donde se agrega Valor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973" y="2996952"/>
            <a:ext cx="4504762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6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Oportunidades en el mercado interno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/>
              <a:t>Caso de Agricultura de </a:t>
            </a:r>
            <a:r>
              <a:rPr lang="es-AR" dirty="0" smtClean="0"/>
              <a:t>Precisión, </a:t>
            </a:r>
            <a:r>
              <a:rPr lang="es-AR" dirty="0"/>
              <a:t>donde existe un mercado </a:t>
            </a:r>
            <a:r>
              <a:rPr lang="es-AR" dirty="0" smtClean="0"/>
              <a:t>apto para recibir </a:t>
            </a:r>
            <a:r>
              <a:rPr lang="es-AR" dirty="0"/>
              <a:t>de nuevas soluciones </a:t>
            </a:r>
            <a:r>
              <a:rPr lang="es-AR" dirty="0" err="1" smtClean="0"/>
              <a:t>TICs</a:t>
            </a:r>
            <a:endParaRPr lang="es-AR" dirty="0" smtClean="0"/>
          </a:p>
          <a:p>
            <a:r>
              <a:rPr lang="es-AR" dirty="0" smtClean="0"/>
              <a:t>Energía, integrando software para soluciones de explotación de </a:t>
            </a:r>
            <a:r>
              <a:rPr lang="es-AR" dirty="0" err="1" smtClean="0"/>
              <a:t>Oil&amp;Gas</a:t>
            </a:r>
            <a:r>
              <a:rPr lang="es-AR" dirty="0" smtClean="0"/>
              <a:t> no convencional (Vaca Muerta)</a:t>
            </a:r>
          </a:p>
          <a:p>
            <a:r>
              <a:rPr lang="es-AR" dirty="0" smtClean="0"/>
              <a:t>Producción 4.0  en la industria en general</a:t>
            </a:r>
          </a:p>
          <a:p>
            <a:r>
              <a:rPr lang="es-AR" dirty="0" smtClean="0"/>
              <a:t>Bioinformática, y biomedicina</a:t>
            </a:r>
          </a:p>
          <a:p>
            <a:r>
              <a:rPr lang="es-AR" dirty="0" smtClean="0"/>
              <a:t>Smart </a:t>
            </a:r>
            <a:r>
              <a:rPr lang="es-AR" dirty="0" err="1" smtClean="0"/>
              <a:t>Cities</a:t>
            </a:r>
            <a:endParaRPr lang="es-AR" dirty="0"/>
          </a:p>
          <a:p>
            <a:r>
              <a:rPr lang="es-AR" dirty="0" smtClean="0"/>
              <a:t>Industria farmacéutica, </a:t>
            </a:r>
          </a:p>
          <a:p>
            <a:r>
              <a:rPr lang="es-AR" dirty="0" smtClean="0"/>
              <a:t>Otras….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2745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Algunas Conclusiones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/>
              <a:t>Promover el desarrollo de profesionales el disciplinas asociadas al sector, tanto en el grado como en el postgrado</a:t>
            </a:r>
          </a:p>
          <a:p>
            <a:r>
              <a:rPr lang="es-AR" dirty="0" smtClean="0"/>
              <a:t>Estado emprendedor (Mariana </a:t>
            </a:r>
            <a:r>
              <a:rPr lang="es-AR" dirty="0" err="1" smtClean="0"/>
              <a:t>Mazzucato</a:t>
            </a:r>
            <a:r>
              <a:rPr lang="es-AR" dirty="0" smtClean="0"/>
              <a:t>)</a:t>
            </a:r>
          </a:p>
          <a:p>
            <a:r>
              <a:rPr lang="es-AR" dirty="0" smtClean="0"/>
              <a:t>Herramientas de financiamiento no tradicional</a:t>
            </a:r>
          </a:p>
          <a:p>
            <a:r>
              <a:rPr lang="es-AR" dirty="0" smtClean="0"/>
              <a:t>Desarrollo de empresas de Base Tecnológica (</a:t>
            </a:r>
            <a:r>
              <a:rPr lang="es-AR" dirty="0" err="1" smtClean="0"/>
              <a:t>emprendedorismo</a:t>
            </a:r>
            <a:r>
              <a:rPr lang="es-AR" dirty="0" smtClean="0"/>
              <a:t>)</a:t>
            </a:r>
          </a:p>
          <a:p>
            <a:r>
              <a:rPr lang="es-AR" dirty="0" smtClean="0"/>
              <a:t>Ampliar alcance de la Ley de Economía del Conocimiento y apoyar a las </a:t>
            </a:r>
            <a:r>
              <a:rPr lang="es-AR" dirty="0" err="1" smtClean="0"/>
              <a:t>PyMEs</a:t>
            </a:r>
            <a:r>
              <a:rPr lang="es-AR" dirty="0" smtClean="0"/>
              <a:t> del Sector</a:t>
            </a:r>
          </a:p>
          <a:p>
            <a:r>
              <a:rPr lang="es-AR" dirty="0" smtClean="0"/>
              <a:t>Promover espacios de vinculación entre sectores de la economía tradicional y el de SSI</a:t>
            </a:r>
          </a:p>
          <a:p>
            <a:r>
              <a:rPr lang="es-AR" dirty="0" smtClean="0"/>
              <a:t>El SSI cruza todas las disciplinas y el mayor valor agregado se da cuando  el software se integra con otras </a:t>
            </a:r>
            <a:r>
              <a:rPr lang="es-AR" dirty="0" err="1" smtClean="0"/>
              <a:t>tecnologias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8541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u="sng" dirty="0" smtClean="0"/>
              <a:t>Algunas características de la Materia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solidFill>
                  <a:srgbClr val="330066"/>
                </a:solidFill>
              </a:rPr>
              <a:t>Materia de características disruptivas con respecto a otras de la carrera</a:t>
            </a:r>
          </a:p>
          <a:p>
            <a:pPr eaLnBrk="1" hangingPunct="1"/>
            <a:r>
              <a:rPr lang="es-AR" dirty="0" smtClean="0">
                <a:solidFill>
                  <a:srgbClr val="330066"/>
                </a:solidFill>
              </a:rPr>
              <a:t>Enfoque en Economía de la Innovación y Desarrollo de Competencias Emprendedoras</a:t>
            </a:r>
          </a:p>
          <a:p>
            <a:pPr eaLnBrk="1" hangingPunct="1"/>
            <a:r>
              <a:rPr lang="es-AR" dirty="0" smtClean="0">
                <a:solidFill>
                  <a:srgbClr val="330066"/>
                </a:solidFill>
              </a:rPr>
              <a:t>Aprender sobre el valor del conocimiento que genera un ingeniero y como llevarlo al medio.</a:t>
            </a:r>
          </a:p>
          <a:p>
            <a:pPr eaLnBrk="1" hangingPunct="1"/>
            <a:r>
              <a:rPr lang="es-AR" dirty="0" smtClean="0">
                <a:solidFill>
                  <a:srgbClr val="330066"/>
                </a:solidFill>
              </a:rPr>
              <a:t>Aprender entre todos.</a:t>
            </a:r>
            <a:endParaRPr lang="es-ES" dirty="0" smtClean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Debilidades de una </a:t>
            </a:r>
            <a:r>
              <a:rPr lang="es-AR" dirty="0" err="1" smtClean="0"/>
              <a:t>PyME</a:t>
            </a:r>
            <a:r>
              <a:rPr lang="es-AR" dirty="0" smtClean="0"/>
              <a:t> de </a:t>
            </a:r>
            <a:r>
              <a:rPr lang="es-AR" dirty="0" err="1" smtClean="0"/>
              <a:t>TICs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Captación y Retención  de Recursos Humanos</a:t>
            </a:r>
          </a:p>
          <a:p>
            <a:r>
              <a:rPr lang="es-AR" dirty="0" smtClean="0"/>
              <a:t>Alta tasa de mortalidad</a:t>
            </a:r>
          </a:p>
          <a:p>
            <a:r>
              <a:rPr lang="es-AR" dirty="0" smtClean="0"/>
              <a:t>Acceso a Financiamiento</a:t>
            </a:r>
          </a:p>
          <a:p>
            <a:r>
              <a:rPr lang="es-AR" dirty="0" smtClean="0"/>
              <a:t>Poder de negociación frente a grandes empresas clientes</a:t>
            </a:r>
          </a:p>
          <a:p>
            <a:r>
              <a:rPr lang="es-AR" dirty="0" smtClean="0"/>
              <a:t>Escasos Recursos</a:t>
            </a:r>
          </a:p>
        </p:txBody>
      </p:sp>
    </p:spTree>
    <p:extLst>
      <p:ext uri="{BB962C8B-B14F-4D97-AF65-F5344CB8AC3E}">
        <p14:creationId xmlns:p14="http://schemas.microsoft.com/office/powerpoint/2010/main" val="29662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848" y="0"/>
            <a:ext cx="8507288" cy="1143000"/>
          </a:xfrm>
        </p:spPr>
        <p:txBody>
          <a:bodyPr/>
          <a:lstStyle/>
          <a:p>
            <a:r>
              <a:rPr lang="es-AR" dirty="0" smtClean="0"/>
              <a:t>Los Recursos Humanos el activo mas importante de una empresa tecnológica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60918"/>
            <a:ext cx="830160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Recurso clave en una empresa de </a:t>
            </a:r>
            <a:r>
              <a:rPr lang="es-AR" dirty="0" err="1" smtClean="0"/>
              <a:t>TICs</a:t>
            </a:r>
            <a:endParaRPr lang="es-AR" dirty="0" smtClean="0"/>
          </a:p>
          <a:p>
            <a:r>
              <a:rPr lang="es-AR" dirty="0" smtClean="0"/>
              <a:t>El problema no es solo atraerlos, sino retenerlos</a:t>
            </a:r>
          </a:p>
          <a:p>
            <a:r>
              <a:rPr lang="es-AR" dirty="0" smtClean="0"/>
              <a:t>El crecimiento de la empresa se sustenta en el crecimiento y desarrollo de la estructura de RRHH.</a:t>
            </a:r>
          </a:p>
          <a:p>
            <a:r>
              <a:rPr lang="es-AR" dirty="0" smtClean="0"/>
              <a:t>Generar condiciones para contenerlos y brindar herramientas para su crecimiento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8053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Exigencias del Mercado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Flexibilidad</a:t>
            </a:r>
          </a:p>
          <a:p>
            <a:r>
              <a:rPr lang="es-AR" dirty="0" smtClean="0"/>
              <a:t>Innovación permanente</a:t>
            </a:r>
          </a:p>
          <a:p>
            <a:r>
              <a:rPr lang="es-AR" dirty="0" smtClean="0"/>
              <a:t>Precios Bajos</a:t>
            </a:r>
          </a:p>
          <a:p>
            <a:r>
              <a:rPr lang="es-AR" dirty="0" smtClean="0"/>
              <a:t>Calidad</a:t>
            </a:r>
          </a:p>
          <a:p>
            <a:r>
              <a:rPr lang="es-AR" dirty="0" smtClean="0"/>
              <a:t>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04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9472"/>
            <a:ext cx="8507288" cy="1143000"/>
          </a:xfrm>
        </p:spPr>
        <p:txBody>
          <a:bodyPr/>
          <a:lstStyle/>
          <a:p>
            <a:r>
              <a:rPr lang="es-AR" dirty="0" smtClean="0"/>
              <a:t>Como sobrevive una </a:t>
            </a:r>
            <a:r>
              <a:rPr lang="es-AR" dirty="0" err="1" smtClean="0"/>
              <a:t>PyME</a:t>
            </a:r>
            <a:r>
              <a:rPr lang="es-AR" dirty="0" smtClean="0"/>
              <a:t> de </a:t>
            </a:r>
            <a:r>
              <a:rPr lang="es-AR" dirty="0" err="1" smtClean="0"/>
              <a:t>TICs</a:t>
            </a:r>
            <a:r>
              <a:rPr lang="es-AR" dirty="0" smtClean="0"/>
              <a:t> en Argentina?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60918"/>
            <a:ext cx="830160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La importancia de las Redes y la complementación</a:t>
            </a:r>
          </a:p>
          <a:p>
            <a:r>
              <a:rPr lang="es-AR" dirty="0" smtClean="0"/>
              <a:t>Insistir y no abandonar el camino.</a:t>
            </a:r>
          </a:p>
          <a:p>
            <a:r>
              <a:rPr lang="es-AR" dirty="0" smtClean="0"/>
              <a:t>Fortalecer el Área Comercial</a:t>
            </a:r>
          </a:p>
          <a:p>
            <a:r>
              <a:rPr lang="es-AR" dirty="0" smtClean="0"/>
              <a:t>No competir solo en base a bajo costo</a:t>
            </a:r>
          </a:p>
          <a:p>
            <a:r>
              <a:rPr lang="es-AR" dirty="0" smtClean="0"/>
              <a:t>Contar con Profesionales altamente capacitados</a:t>
            </a:r>
          </a:p>
          <a:p>
            <a:r>
              <a:rPr lang="es-AR" dirty="0" smtClean="0"/>
              <a:t>La importancia de conocer el mercado</a:t>
            </a:r>
          </a:p>
          <a:p>
            <a:r>
              <a:rPr lang="es-AR" dirty="0" smtClean="0"/>
              <a:t>Y sobre todo, no abandonar  el viaje</a:t>
            </a:r>
          </a:p>
          <a:p>
            <a:pPr marL="0" indent="0">
              <a:buNone/>
            </a:pPr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8970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Oportunidades para las </a:t>
            </a:r>
            <a:r>
              <a:rPr lang="es-AR" dirty="0" err="1" smtClean="0"/>
              <a:t>PyMEs</a:t>
            </a:r>
            <a:r>
              <a:rPr lang="es-AR" dirty="0" smtClean="0"/>
              <a:t> de </a:t>
            </a:r>
            <a:r>
              <a:rPr lang="es-AR" dirty="0" err="1" smtClean="0"/>
              <a:t>TICs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Mercado Global de </a:t>
            </a:r>
            <a:r>
              <a:rPr lang="es-AR" dirty="0" err="1" smtClean="0"/>
              <a:t>TICs</a:t>
            </a:r>
            <a:r>
              <a:rPr lang="es-AR" dirty="0" smtClean="0"/>
              <a:t> </a:t>
            </a:r>
            <a:r>
              <a:rPr lang="es-AR" dirty="0"/>
              <a:t>en crecimiento </a:t>
            </a:r>
          </a:p>
          <a:p>
            <a:r>
              <a:rPr lang="es-AR" dirty="0"/>
              <a:t>Desarrollo del mercado interno, impulsando la aplicación de </a:t>
            </a:r>
            <a:r>
              <a:rPr lang="es-AR" dirty="0" err="1"/>
              <a:t>TICs</a:t>
            </a:r>
            <a:r>
              <a:rPr lang="es-AR" dirty="0"/>
              <a:t> en la industria y servicios</a:t>
            </a:r>
          </a:p>
          <a:p>
            <a:r>
              <a:rPr lang="es-AR" dirty="0"/>
              <a:t>Alta receptividad por parte de actores del Poder Político y Económico para desarrollar el Sector</a:t>
            </a:r>
          </a:p>
          <a:p>
            <a:r>
              <a:rPr lang="es-AR" dirty="0"/>
              <a:t>Aplicación de </a:t>
            </a:r>
            <a:r>
              <a:rPr lang="es-AR" dirty="0" err="1" smtClean="0"/>
              <a:t>TICs</a:t>
            </a:r>
            <a:r>
              <a:rPr lang="es-AR" dirty="0" smtClean="0"/>
              <a:t> </a:t>
            </a:r>
            <a:r>
              <a:rPr lang="es-AR" dirty="0"/>
              <a:t>en sectores productivos, salud, educación, </a:t>
            </a:r>
            <a:r>
              <a:rPr lang="es-AR" dirty="0" err="1"/>
              <a:t>ect</a:t>
            </a:r>
            <a:r>
              <a:rPr lang="es-AR" dirty="0"/>
              <a:t>.</a:t>
            </a:r>
          </a:p>
          <a:p>
            <a:r>
              <a:rPr lang="es-AR" dirty="0" smtClean="0"/>
              <a:t>Aprovechar los talentos formados en Universidades locales para </a:t>
            </a:r>
            <a:r>
              <a:rPr lang="es-AR" dirty="0"/>
              <a:t>el desarrollo de productos y servicios de alto valor agregado.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27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Como nace una </a:t>
            </a:r>
            <a:r>
              <a:rPr lang="es-AR" dirty="0" err="1" smtClean="0"/>
              <a:t>PyME</a:t>
            </a:r>
            <a:r>
              <a:rPr lang="es-AR" dirty="0" smtClean="0"/>
              <a:t>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Emprendedorismo como alternativa viable para el desarrollo profesional</a:t>
            </a:r>
          </a:p>
          <a:p>
            <a:r>
              <a:rPr lang="es-AR" dirty="0" smtClean="0"/>
              <a:t>Competencias emprendedoras</a:t>
            </a:r>
          </a:p>
          <a:p>
            <a:r>
              <a:rPr lang="es-AR" dirty="0" smtClean="0"/>
              <a:t>De la idea al Plan de negocios</a:t>
            </a:r>
          </a:p>
          <a:p>
            <a:r>
              <a:rPr lang="es-AR" dirty="0" smtClean="0"/>
              <a:t>Detectar demandas insatisfechas y explotarlas comercialmente</a:t>
            </a:r>
          </a:p>
          <a:p>
            <a:r>
              <a:rPr lang="es-AR" dirty="0" smtClean="0"/>
              <a:t>Aprovechar la posibilidad de la innovación tecnológica (Plataformas móviles, tiempo real, Smart </a:t>
            </a:r>
            <a:r>
              <a:rPr lang="es-AR" dirty="0" err="1" smtClean="0"/>
              <a:t>Cities</a:t>
            </a:r>
            <a:r>
              <a:rPr lang="es-AR" dirty="0" smtClean="0"/>
              <a:t>, agricultura de precisión, </a:t>
            </a:r>
            <a:r>
              <a:rPr lang="es-AR" smtClean="0"/>
              <a:t>bioinformatica, </a:t>
            </a:r>
            <a:r>
              <a:rPr lang="es-AR" dirty="0" smtClean="0"/>
              <a:t>otras….)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36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/>
          <a:lstStyle/>
          <a:p>
            <a:pPr eaLnBrk="1" hangingPunct="1"/>
            <a:r>
              <a:rPr lang="es-AR" smtClean="0"/>
              <a:t>Mecánica de Trabajo</a:t>
            </a:r>
            <a:endParaRPr lang="es-E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351837" cy="48958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s-E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Alumnos en el centro de la escena, Profesor como facilitador.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Participar, y exponer ideas. Formato de Taller.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Utilizar las buenas prácticas comunicativas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u="sng" dirty="0" smtClean="0">
                <a:solidFill>
                  <a:schemeClr val="tx2"/>
                </a:solidFill>
              </a:rPr>
              <a:t>Escuchar</a:t>
            </a:r>
            <a:r>
              <a:rPr lang="es-ES" sz="2400" dirty="0" smtClean="0">
                <a:solidFill>
                  <a:schemeClr val="tx2"/>
                </a:solidFill>
              </a:rPr>
              <a:t> a los demás (conversaciones paralelas)</a:t>
            </a:r>
            <a:endParaRPr lang="es-ES" sz="2400" u="sng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Pensar en el </a:t>
            </a:r>
            <a:r>
              <a:rPr lang="es-ES" sz="2400" u="sng" dirty="0" smtClean="0">
                <a:solidFill>
                  <a:schemeClr val="tx2"/>
                </a:solidFill>
              </a:rPr>
              <a:t>valor</a:t>
            </a:r>
            <a:r>
              <a:rPr lang="es-ES" sz="2400" dirty="0" smtClean="0">
                <a:solidFill>
                  <a:schemeClr val="tx2"/>
                </a:solidFill>
              </a:rPr>
              <a:t> de las ideas de los demás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Aprender entre todos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Preguntar todo lo que no se entiende</a:t>
            </a: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Aplicación de mecánica de </a:t>
            </a:r>
            <a:r>
              <a:rPr lang="es-ES" sz="2400" dirty="0" err="1" smtClean="0">
                <a:solidFill>
                  <a:schemeClr val="tx2"/>
                </a:solidFill>
              </a:rPr>
              <a:t>flipped</a:t>
            </a: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s-ES" sz="2400" dirty="0" err="1" smtClean="0">
                <a:solidFill>
                  <a:schemeClr val="tx2"/>
                </a:solidFill>
              </a:rPr>
              <a:t>classroom</a:t>
            </a:r>
            <a:endParaRPr lang="es-E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" sz="2400" dirty="0" smtClean="0">
                <a:solidFill>
                  <a:schemeClr val="tx2"/>
                </a:solidFill>
              </a:rPr>
              <a:t>Teléfonos: apagados o en “reunión”</a:t>
            </a:r>
          </a:p>
        </p:txBody>
      </p:sp>
    </p:spTree>
    <p:extLst>
      <p:ext uri="{BB962C8B-B14F-4D97-AF65-F5344CB8AC3E}">
        <p14:creationId xmlns:p14="http://schemas.microsoft.com/office/powerpoint/2010/main" val="8680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286512" y="33265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Alguna Bibliografía Recomendada para empezar a leer</a:t>
            </a: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De </a:t>
            </a:r>
            <a:r>
              <a:rPr lang="es-AR" sz="2400" dirty="0"/>
              <a:t>cero a uno: cómo inventar el futuro. </a:t>
            </a:r>
            <a:r>
              <a:rPr lang="es-AR" sz="2400" dirty="0" err="1"/>
              <a:t>Thiel</a:t>
            </a:r>
            <a:r>
              <a:rPr lang="es-AR" sz="2400" dirty="0"/>
              <a:t>, Peter. </a:t>
            </a:r>
            <a:r>
              <a:rPr lang="es-AR" sz="2400" dirty="0" smtClean="0"/>
              <a:t>Gestión </a:t>
            </a:r>
            <a:r>
              <a:rPr lang="es-AR" sz="2400" dirty="0"/>
              <a:t>2000, 2015</a:t>
            </a:r>
            <a:r>
              <a:rPr lang="es-AR" sz="2400" dirty="0" smtClean="0"/>
              <a:t>.</a:t>
            </a:r>
          </a:p>
          <a:p>
            <a:r>
              <a:rPr lang="es-AR" sz="2400" dirty="0" smtClean="0"/>
              <a:t>La Red de Todo. A. </a:t>
            </a:r>
            <a:r>
              <a:rPr lang="es-AR" sz="2400" dirty="0" err="1" smtClean="0"/>
              <a:t>Vashov</a:t>
            </a:r>
            <a:endParaRPr lang="es-AR" sz="2400" dirty="0" smtClean="0"/>
          </a:p>
          <a:p>
            <a:r>
              <a:rPr lang="es-AR" sz="2400" dirty="0" smtClean="0"/>
              <a:t>El estado emprendedor – Mariana </a:t>
            </a:r>
            <a:r>
              <a:rPr lang="es-AR" sz="2400" dirty="0" err="1" smtClean="0"/>
              <a:t>Mazzucato</a:t>
            </a:r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5784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AR" sz="3200" u="sng" dirty="0" smtClean="0"/>
              <a:t>Características de la economía del conocimiento</a:t>
            </a:r>
            <a:endParaRPr lang="es-ES" sz="3200" u="sng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s-AR" sz="2800" dirty="0" smtClean="0">
                <a:solidFill>
                  <a:schemeClr val="tx2"/>
                </a:solidFill>
              </a:rPr>
              <a:t>La aplicación de conocimiento a través de la tecnología juega un papel central e impacta en distintos sectores de la economía. </a:t>
            </a:r>
            <a:r>
              <a:rPr lang="es-AR" sz="2800" dirty="0" smtClean="0">
                <a:solidFill>
                  <a:schemeClr val="tx2"/>
                </a:solidFill>
                <a:hlinkClick r:id="rId2" action="ppaction://hlinksldjump"/>
              </a:rPr>
              <a:t>Ley de Moore</a:t>
            </a:r>
            <a:endParaRPr lang="es-AR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s-AR" sz="2800" dirty="0" smtClean="0">
                <a:solidFill>
                  <a:schemeClr val="tx2"/>
                </a:solidFill>
              </a:rPr>
              <a:t>El conocimiento en sus distintas formas es un elemento central para el desarrollo económico y social de cualquier región.</a:t>
            </a:r>
            <a:r>
              <a:rPr lang="es-ES" sz="2800" dirty="0" smtClean="0">
                <a:solidFill>
                  <a:schemeClr val="tx2"/>
                </a:solidFill>
              </a:rPr>
              <a:t>  -Stock de Conocimiento-.</a:t>
            </a:r>
          </a:p>
          <a:p>
            <a:pPr eaLnBrk="1" hangingPunct="1"/>
            <a:r>
              <a:rPr lang="es-AR" sz="2800" dirty="0" smtClean="0">
                <a:solidFill>
                  <a:schemeClr val="tx2"/>
                </a:solidFill>
              </a:rPr>
              <a:t>En  la nueva economía, la empresa y la tecnología no están aisladas, si no inseparablemente vinculadas, fortaleciéndose y orientándose mutuamente</a:t>
            </a:r>
            <a:endParaRPr lang="es-ES" sz="2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543800" cy="1052513"/>
          </a:xfrm>
        </p:spPr>
        <p:txBody>
          <a:bodyPr/>
          <a:lstStyle/>
          <a:p>
            <a:pPr eaLnBrk="1" hangingPunct="1"/>
            <a:r>
              <a:rPr lang="es-AR" smtClean="0"/>
              <a:t>Ley de Moore</a:t>
            </a:r>
            <a:endParaRPr lang="es-E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642350" cy="45894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AR" sz="2000" smtClean="0">
                <a:solidFill>
                  <a:schemeClr val="tx2"/>
                </a:solidFill>
              </a:rPr>
              <a:t>A mediados de los 60’s y luego de la invención del circuito integrado uno de los fundadores de Intel Gordon Moore, propuso la siguiente ley empírica:</a:t>
            </a:r>
          </a:p>
          <a:p>
            <a:pPr eaLnBrk="1" hangingPunct="1">
              <a:lnSpc>
                <a:spcPct val="80000"/>
              </a:lnSpc>
            </a:pPr>
            <a:r>
              <a:rPr lang="es-AR" sz="2000" smtClean="0">
                <a:solidFill>
                  <a:schemeClr val="tx2"/>
                </a:solidFill>
              </a:rPr>
              <a:t>“ </a:t>
            </a:r>
            <a:r>
              <a:rPr lang="es-AR" sz="2000" b="1" smtClean="0">
                <a:solidFill>
                  <a:schemeClr val="tx2"/>
                </a:solidFill>
              </a:rPr>
              <a:t>El número de transistores por procesador se duplica cada 18 meses</a:t>
            </a:r>
            <a:r>
              <a:rPr lang="es-AR" sz="2000" smtClean="0">
                <a:solidFill>
                  <a:schemeClr val="tx2"/>
                </a:solidFill>
              </a:rPr>
              <a:t>”. </a:t>
            </a:r>
          </a:p>
          <a:p>
            <a:pPr eaLnBrk="1" hangingPunct="1">
              <a:lnSpc>
                <a:spcPct val="80000"/>
              </a:lnSpc>
            </a:pPr>
            <a:r>
              <a:rPr lang="es-AR" sz="2000" smtClean="0">
                <a:solidFill>
                  <a:schemeClr val="tx2"/>
                </a:solidFill>
              </a:rPr>
              <a:t>Por ejemplo, el número de transistores de un chip Intel X86 chip, el más común usado por una PC pasa de 29 mil en 1978 a 7.5 millones en 1997.</a:t>
            </a:r>
            <a:endParaRPr lang="es-ES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ES" sz="2000" smtClean="0">
                <a:solidFill>
                  <a:schemeClr val="tx2"/>
                </a:solidFill>
              </a:rPr>
              <a:t>Moore actualizó su predicción en 1975 y señaló que el número de transistores en un chip se duplica cada dos años y esto se sigue cumpliendo hoy.</a:t>
            </a:r>
          </a:p>
          <a:p>
            <a:pPr eaLnBrk="1" hangingPunct="1">
              <a:lnSpc>
                <a:spcPct val="80000"/>
              </a:lnSpc>
            </a:pPr>
            <a:r>
              <a:rPr lang="es-ES" sz="2000" smtClean="0">
                <a:solidFill>
                  <a:schemeClr val="tx2"/>
                </a:solidFill>
              </a:rPr>
              <a:t>la Ley de Moore sugiere también una disminución de los costos. A medida que los componentes y los ingredientes de las plataformas con base de silicio crecen en desempeño se vuelven exponencialmente más económicos de producir.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s-ES" sz="2400" smtClean="0"/>
              <a:t> </a:t>
            </a:r>
            <a:r>
              <a:rPr lang="es-ES" sz="2400" smtClean="0">
                <a:hlinkClick r:id="rId2" action="ppaction://hlinksldjump"/>
              </a:rPr>
              <a:t>volver</a:t>
            </a:r>
            <a:endParaRPr lang="es-ES" sz="2400" smtClean="0"/>
          </a:p>
        </p:txBody>
      </p:sp>
    </p:spTree>
    <p:extLst>
      <p:ext uri="{BB962C8B-B14F-4D97-AF65-F5344CB8AC3E}">
        <p14:creationId xmlns:p14="http://schemas.microsoft.com/office/powerpoint/2010/main" val="75859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534400" cy="758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AR" sz="3600" u="sng" dirty="0" smtClean="0">
                <a:solidFill>
                  <a:srgbClr val="330066"/>
                </a:solidFill>
              </a:rPr>
              <a:t>Características de la economía del conocimiento</a:t>
            </a:r>
            <a:r>
              <a:rPr lang="es-AR" sz="3600" u="sng" dirty="0" smtClean="0"/>
              <a:t> II</a:t>
            </a:r>
            <a:endParaRPr lang="es-ES" sz="3600" u="sng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AR" sz="2600" dirty="0" smtClean="0">
                <a:solidFill>
                  <a:srgbClr val="330066"/>
                </a:solidFill>
              </a:rPr>
              <a:t>Mayor especialización y necesidad de trabajo multidisciplinario, o en redes.</a:t>
            </a:r>
          </a:p>
          <a:p>
            <a:pPr eaLnBrk="1" hangingPunct="1"/>
            <a:r>
              <a:rPr lang="es-AR" sz="2600" dirty="0" smtClean="0">
                <a:solidFill>
                  <a:srgbClr val="330066"/>
                </a:solidFill>
              </a:rPr>
              <a:t>Productos cada vez mas diferenciados según cada tipo de clientes (segmentos). Mayor intangibilidad.</a:t>
            </a:r>
          </a:p>
          <a:p>
            <a:pPr eaLnBrk="1" hangingPunct="1"/>
            <a:r>
              <a:rPr lang="es-AR" sz="2600" dirty="0" smtClean="0">
                <a:solidFill>
                  <a:srgbClr val="330066"/>
                </a:solidFill>
              </a:rPr>
              <a:t>Mayor valor agregado a través del servicio.</a:t>
            </a:r>
          </a:p>
          <a:p>
            <a:pPr eaLnBrk="1" hangingPunct="1"/>
            <a:r>
              <a:rPr lang="es-AR" sz="2600" dirty="0" smtClean="0">
                <a:solidFill>
                  <a:srgbClr val="330066"/>
                </a:solidFill>
              </a:rPr>
              <a:t>Aceleración de la Innovación, a su vez aparecen grandes oportunidades de la mano de la tecnología (celulares, televisión digital, nano tecnología, biotecnología, entre otras) </a:t>
            </a:r>
            <a:endParaRPr lang="es-ES" sz="2600" dirty="0" smtClean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u="sng" smtClean="0"/>
              <a:t>Regiones de alto valor agregado</a:t>
            </a:r>
            <a:endParaRPr lang="es-ES" sz="3200" u="sn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AR" sz="2400" smtClean="0">
                <a:solidFill>
                  <a:schemeClr val="tx2"/>
                </a:solidFill>
              </a:rPr>
              <a:t>El principal desafío planteado por la economía de la Sociedad del Conocimiento, es el de estructurar un proceso de desarrollo que genere </a:t>
            </a:r>
            <a:r>
              <a:rPr lang="es-AR" sz="2400" smtClean="0">
                <a:solidFill>
                  <a:schemeClr val="tx2"/>
                </a:solidFill>
                <a:hlinkClick r:id="rId2" action="ppaction://hlinksldjump"/>
              </a:rPr>
              <a:t>capital social</a:t>
            </a:r>
            <a:r>
              <a:rPr lang="es-AR" sz="2400" smtClean="0">
                <a:solidFill>
                  <a:schemeClr val="tx2"/>
                </a:solidFill>
              </a:rPr>
              <a:t>. </a:t>
            </a:r>
          </a:p>
          <a:p>
            <a:pPr eaLnBrk="1" hangingPunct="1"/>
            <a:r>
              <a:rPr lang="es-AR" sz="2400" smtClean="0">
                <a:solidFill>
                  <a:schemeClr val="tx2"/>
                </a:solidFill>
              </a:rPr>
              <a:t>Esto es promocionar la inserción competitiva regional en una economía globalizada y basada en el conocimiento, </a:t>
            </a:r>
          </a:p>
          <a:p>
            <a:pPr eaLnBrk="1" hangingPunct="1"/>
            <a:r>
              <a:rPr lang="es-AR" sz="2400" smtClean="0">
                <a:solidFill>
                  <a:schemeClr val="tx2"/>
                </a:solidFill>
              </a:rPr>
              <a:t>Debe facilitarse la generación de trabajo, y por ende riqueza y una alta calidad de vida para toda la población.  </a:t>
            </a:r>
          </a:p>
          <a:p>
            <a:pPr eaLnBrk="1" hangingPunct="1"/>
            <a:r>
              <a:rPr lang="es-ES" sz="2400" smtClean="0">
                <a:solidFill>
                  <a:schemeClr val="tx2"/>
                </a:solidFill>
              </a:rPr>
              <a:t>La tecnología a favor del mejoramiento de la Calidad de Vida en la Región.</a:t>
            </a:r>
          </a:p>
          <a:p>
            <a:pPr eaLnBrk="1" hangingPunct="1"/>
            <a:r>
              <a:rPr lang="es-ES" sz="2400" smtClean="0">
                <a:solidFill>
                  <a:schemeClr val="tx2"/>
                </a:solidFill>
              </a:rPr>
              <a:t>Importancia del Sistema Local de Innovación.</a:t>
            </a:r>
          </a:p>
        </p:txBody>
      </p:sp>
    </p:spTree>
    <p:extLst>
      <p:ext uri="{BB962C8B-B14F-4D97-AF65-F5344CB8AC3E}">
        <p14:creationId xmlns:p14="http://schemas.microsoft.com/office/powerpoint/2010/main" val="22341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600" b="0" u="sng" smtClean="0"/>
              <a:t>Capital Social</a:t>
            </a:r>
            <a:endParaRPr lang="es-ES" sz="3600" b="0" u="sng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>
                <a:solidFill>
                  <a:schemeClr val="tx2"/>
                </a:solidFill>
              </a:rPr>
              <a:t>Conjunto de normas, valores y relaciones informales de cooperación y confianza entre los actores que ayudan a reducir los costos de transacción. </a:t>
            </a:r>
          </a:p>
          <a:p>
            <a:pPr eaLnBrk="1" hangingPunct="1">
              <a:buFont typeface="Wingdings" pitchFamily="2" charset="2"/>
              <a:buNone/>
            </a:pPr>
            <a:endParaRPr lang="es-ES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s-ES" smtClean="0">
                <a:solidFill>
                  <a:schemeClr val="tx2"/>
                </a:solidFill>
              </a:rPr>
              <a:t>		</a:t>
            </a:r>
            <a:r>
              <a:rPr lang="es-ES" sz="2000" smtClean="0">
                <a:solidFill>
                  <a:schemeClr val="tx2"/>
                </a:solidFill>
                <a:hlinkClick r:id="rId2" action="ppaction://hlinksldjump"/>
              </a:rPr>
              <a:t>Volver</a:t>
            </a:r>
            <a:endParaRPr lang="es-ES" sz="20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222</TotalTime>
  <Words>1301</Words>
  <Application>Microsoft Office PowerPoint</Application>
  <PresentationFormat>Presentación en pantalla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Georgia</vt:lpstr>
      <vt:lpstr>Wingdings</vt:lpstr>
      <vt:lpstr>Wingdings 2</vt:lpstr>
      <vt:lpstr>Civil</vt:lpstr>
      <vt:lpstr>Economía y Emprendedorismo Ingeniería en Computación - UNLP</vt:lpstr>
      <vt:lpstr>Algunas características de la Materia</vt:lpstr>
      <vt:lpstr>Mecánica de Trabajo</vt:lpstr>
      <vt:lpstr>Alguna Bibliografía Recomendada para empezar a leer</vt:lpstr>
      <vt:lpstr>Características de la economía del conocimiento</vt:lpstr>
      <vt:lpstr>Ley de Moore</vt:lpstr>
      <vt:lpstr>Características de la economía del conocimiento II</vt:lpstr>
      <vt:lpstr>Regiones de alto valor agregado</vt:lpstr>
      <vt:lpstr>Capital Social</vt:lpstr>
      <vt:lpstr>Ejemplos </vt:lpstr>
      <vt:lpstr>Los elementos del contexto en la economía del conocimiento</vt:lpstr>
      <vt:lpstr>PyMEs de Tecnología Informatica</vt:lpstr>
      <vt:lpstr>Algunos datos del sector local</vt:lpstr>
      <vt:lpstr>Evolución de cantidad de empresas</vt:lpstr>
      <vt:lpstr>Exportaciones y empleo</vt:lpstr>
      <vt:lpstr>Situación de las empresas y salarios</vt:lpstr>
      <vt:lpstr>Value Shore-Value Soft (VS)</vt:lpstr>
      <vt:lpstr>Oportunidades en el mercado interno</vt:lpstr>
      <vt:lpstr>Algunas Conclusiones</vt:lpstr>
      <vt:lpstr>Debilidades de una PyME de TICs</vt:lpstr>
      <vt:lpstr>Los Recursos Humanos el activo mas importante de una empresa tecnológica</vt:lpstr>
      <vt:lpstr>Exigencias del Mercado</vt:lpstr>
      <vt:lpstr>Como sobrevive una PyME de TICs en Argentina?</vt:lpstr>
      <vt:lpstr>Oportunidades para las PyMEs de TICs</vt:lpstr>
      <vt:lpstr>Como nace una PyME?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PyMEs de Software y su dinamica</dc:title>
  <dc:creator>Inspiron</dc:creator>
  <cp:lastModifiedBy>Fede Walas</cp:lastModifiedBy>
  <cp:revision>38</cp:revision>
  <cp:lastPrinted>2013-03-24T23:07:09Z</cp:lastPrinted>
  <dcterms:created xsi:type="dcterms:W3CDTF">2012-11-22T04:01:49Z</dcterms:created>
  <dcterms:modified xsi:type="dcterms:W3CDTF">2024-03-08T15:56:04Z</dcterms:modified>
</cp:coreProperties>
</file>