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84" r:id="rId2"/>
    <p:sldId id="300" r:id="rId3"/>
    <p:sldId id="302" r:id="rId4"/>
    <p:sldId id="286" r:id="rId5"/>
    <p:sldId id="288" r:id="rId6"/>
    <p:sldId id="289" r:id="rId7"/>
    <p:sldId id="290" r:id="rId8"/>
    <p:sldId id="303" r:id="rId9"/>
    <p:sldId id="294" r:id="rId10"/>
    <p:sldId id="295" r:id="rId11"/>
    <p:sldId id="301" r:id="rId12"/>
    <p:sldId id="296" r:id="rId13"/>
    <p:sldId id="297" r:id="rId14"/>
    <p:sldId id="298" r:id="rId15"/>
    <p:sldId id="299" r:id="rId16"/>
  </p:sldIdLst>
  <p:sldSz cx="9144000" cy="6858000" type="screen4x3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A9177-5797-40DA-B8B1-1B1A842AB666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974B4-2E09-472D-8854-42A465CBB79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77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AR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EDE44105-ED29-4AEF-8B87-64E1F366D6DF}" type="datetimeFigureOut">
              <a:rPr lang="es-AR" smtClean="0"/>
              <a:t>22/3/2024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B2C063D-FA2F-4D51-9530-107B371AA0AE}" type="slidenum">
              <a:rPr lang="es-AR" smtClean="0"/>
              <a:t>‹Nº›</a:t>
            </a:fld>
            <a:endParaRPr lang="es-AR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473696"/>
          </a:xfrm>
        </p:spPr>
        <p:txBody>
          <a:bodyPr>
            <a:normAutofit/>
          </a:bodyPr>
          <a:lstStyle/>
          <a:p>
            <a:r>
              <a:rPr lang="es-AR" dirty="0" err="1" smtClean="0"/>
              <a:t>Economia</a:t>
            </a:r>
            <a:r>
              <a:rPr lang="es-AR" dirty="0" smtClean="0"/>
              <a:t> y </a:t>
            </a:r>
            <a:r>
              <a:rPr lang="es-AR" dirty="0" err="1" smtClean="0"/>
              <a:t>emprendedorismo</a:t>
            </a:r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r>
              <a:rPr lang="es-AR" dirty="0" smtClean="0"/>
              <a:t>Federico </a:t>
            </a:r>
            <a:r>
              <a:rPr lang="es-AR" dirty="0" err="1" smtClean="0"/>
              <a:t>Walas</a:t>
            </a:r>
            <a:r>
              <a:rPr lang="es-AR" dirty="0" smtClean="0"/>
              <a:t> mateo</a:t>
            </a:r>
          </a:p>
          <a:p>
            <a:endParaRPr lang="es-AR" dirty="0" smtClean="0"/>
          </a:p>
          <a:p>
            <a:endParaRPr lang="es-AR" dirty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Economía del Conocimiento y Creación de empresas de Base Tecnológica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066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s-AR" sz="3600" dirty="0" smtClean="0">
                <a:solidFill>
                  <a:schemeClr val="tx1"/>
                </a:solidFill>
              </a:rPr>
              <a:t>Qué son las </a:t>
            </a:r>
            <a:r>
              <a:rPr lang="es-AR" sz="3600" dirty="0" err="1" smtClean="0">
                <a:solidFill>
                  <a:schemeClr val="tx1"/>
                </a:solidFill>
              </a:rPr>
              <a:t>EBTs</a:t>
            </a:r>
            <a:r>
              <a:rPr lang="es-AR" sz="3600" dirty="0" smtClean="0">
                <a:solidFill>
                  <a:schemeClr val="tx1"/>
                </a:solidFill>
              </a:rPr>
              <a:t>?</a:t>
            </a:r>
          </a:p>
        </p:txBody>
      </p:sp>
      <p:graphicFrame>
        <p:nvGraphicFramePr>
          <p:cNvPr id="4" name="3 Marcador de gráfico"/>
          <p:cNvGraphicFramePr>
            <a:graphicFrameLocks noGrp="1"/>
          </p:cNvGraphicFramePr>
          <p:nvPr>
            <p:ph type="chart" idx="4294967295"/>
          </p:nvPr>
        </p:nvGraphicFramePr>
        <p:xfrm>
          <a:off x="685800" y="1557338"/>
          <a:ext cx="7772400" cy="2751137"/>
        </p:xfrm>
        <a:graphic>
          <a:graphicData uri="http://schemas.openxmlformats.org/drawingml/2006/table">
            <a:tbl>
              <a:tblPr/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113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Organizaciones productoras de bienes y servicios, comprometidas con el diseño, desarrollo y producción de nuevos productos y/o procesos de fabricación innovadores, a través de la aplicación sistemática de conocimientos técnicos y científicos (U.S. Office of </a:t>
                      </a:r>
                      <a:r>
                        <a:rPr kumimoji="0" lang="es-A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Technology</a:t>
                      </a: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 </a:t>
                      </a:r>
                      <a:r>
                        <a:rPr kumimoji="0" lang="es-AR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Assessment</a:t>
                      </a:r>
                      <a:r>
                        <a:rPr kumimoji="0" lang="es-A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, 1992).</a:t>
                      </a:r>
                      <a:endParaRPr kumimoji="0" lang="es-AR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50" marB="1905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47" name="Group 31"/>
          <p:cNvGraphicFramePr>
            <a:graphicFrameLocks noGrp="1"/>
          </p:cNvGraphicFramePr>
          <p:nvPr/>
        </p:nvGraphicFramePr>
        <p:xfrm>
          <a:off x="684213" y="4365625"/>
          <a:ext cx="7775575" cy="2020922"/>
        </p:xfrm>
        <a:graphic>
          <a:graphicData uri="http://schemas.openxmlformats.org/drawingml/2006/table">
            <a:tbl>
              <a:tblPr/>
              <a:tblGrid>
                <a:gridCol w="388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CARACTERÍSTICAS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CONSECUENCIAS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Rápido crecimiento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</a:rPr>
                        <a:t>Altas necesidades de capital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Muy enfocadas en innovación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</a:rPr>
                        <a:t>Necesidad de apoyos comerciales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Gestionados por tecnólogos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</a:rPr>
                        <a:t>Necesidad de ayuda en gestión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</a:rPr>
                        <a:t>Propiedad intelectual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s-AR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Verdana" pitchFamily="34" charset="0"/>
                        </a:rPr>
                        <a:t>Posibilidades de elevados márgenes</a:t>
                      </a:r>
                      <a:endParaRPr kumimoji="0" lang="es-AR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Calibri" pitchFamily="34" charset="0"/>
                      </a:endParaRPr>
                    </a:p>
                  </a:txBody>
                  <a:tcPr marL="19050" marR="19050" marT="19045" marB="1904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0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s-AR" sz="3600" dirty="0" smtClean="0">
                <a:solidFill>
                  <a:schemeClr val="tx1"/>
                </a:solidFill>
              </a:rPr>
              <a:t>Ejemplos?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7504" y="1484784"/>
            <a:ext cx="81369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INTEL</a:t>
            </a:r>
            <a:r>
              <a:rPr lang="es-AR" sz="2400" dirty="0">
                <a:latin typeface="Verdana" pitchFamily="34" charset="0"/>
              </a:rPr>
              <a:t>, </a:t>
            </a:r>
            <a:endParaRPr lang="es-AR" sz="2400" dirty="0" smtClean="0">
              <a:latin typeface="Verdana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Google</a:t>
            </a:r>
            <a:r>
              <a:rPr lang="es-AR" sz="2400" dirty="0">
                <a:latin typeface="Verdana" pitchFamily="34" charset="0"/>
              </a:rPr>
              <a:t>, </a:t>
            </a:r>
            <a:endParaRPr lang="es-AR" sz="2400" dirty="0" smtClean="0">
              <a:latin typeface="Verdana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err="1" smtClean="0">
                <a:latin typeface="Verdana" pitchFamily="34" charset="0"/>
              </a:rPr>
              <a:t>Globant</a:t>
            </a:r>
            <a:r>
              <a:rPr lang="es-AR" sz="2400" dirty="0">
                <a:latin typeface="Verdana" pitchFamily="34" charset="0"/>
              </a:rPr>
              <a:t>, </a:t>
            </a:r>
            <a:endParaRPr lang="es-AR" sz="2400" dirty="0" smtClean="0">
              <a:latin typeface="Verdana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INVAP</a:t>
            </a:r>
            <a:r>
              <a:rPr lang="es-AR" sz="2400" dirty="0">
                <a:latin typeface="Verdana" pitchFamily="34" charset="0"/>
              </a:rPr>
              <a:t>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FRONTEC</a:t>
            </a:r>
            <a:r>
              <a:rPr lang="es-AR" sz="2400" dirty="0">
                <a:latin typeface="Verdana" pitchFamily="34" charset="0"/>
              </a:rPr>
              <a:t>, </a:t>
            </a:r>
            <a:endParaRPr lang="es-AR" sz="2400" dirty="0" smtClean="0">
              <a:latin typeface="Verdana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err="1" smtClean="0">
                <a:latin typeface="Verdana" pitchFamily="34" charset="0"/>
              </a:rPr>
              <a:t>Satellogic</a:t>
            </a:r>
            <a:r>
              <a:rPr lang="es-AR" sz="2400" dirty="0">
                <a:latin typeface="Verdana" pitchFamily="34" charset="0"/>
              </a:rPr>
              <a:t>, </a:t>
            </a:r>
            <a:endParaRPr lang="es-AR" sz="2400" dirty="0" smtClean="0">
              <a:latin typeface="Verdana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FAR </a:t>
            </a:r>
            <a:r>
              <a:rPr lang="es-AR" sz="2400" dirty="0">
                <a:latin typeface="Verdana" pitchFamily="34" charset="0"/>
              </a:rPr>
              <a:t>(impresoras 3D</a:t>
            </a:r>
            <a:r>
              <a:rPr lang="es-AR" sz="2400" dirty="0" smtClean="0">
                <a:latin typeface="Verdana" pitchFamily="34" charset="0"/>
              </a:rPr>
              <a:t>),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ARSAT</a:t>
            </a:r>
            <a:r>
              <a:rPr lang="es-AR" sz="2400" dirty="0">
                <a:latin typeface="Verdana" pitchFamily="34" charset="0"/>
              </a:rPr>
              <a:t>, </a:t>
            </a:r>
            <a:endParaRPr lang="es-AR" sz="2400" dirty="0" smtClean="0">
              <a:latin typeface="Verdana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UBIOME</a:t>
            </a:r>
            <a:endParaRPr lang="es-AR" sz="2400" dirty="0">
              <a:latin typeface="Verdana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Todas las empresas del Polo IT La Plata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Auth0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AR" sz="2400" dirty="0" smtClean="0">
                <a:latin typeface="Verdana" pitchFamily="34" charset="0"/>
              </a:rPr>
              <a:t>Chaska Analytics SRL</a:t>
            </a:r>
            <a:endParaRPr lang="es-AR" sz="2400" dirty="0" smtClean="0">
              <a:latin typeface="Verdana" pitchFamily="34" charset="0"/>
            </a:endParaRPr>
          </a:p>
          <a:p>
            <a:pPr algn="just"/>
            <a:r>
              <a:rPr lang="es-AR" sz="2400" dirty="0" smtClean="0">
                <a:latin typeface="Verdana" pitchFamily="34" charset="0"/>
              </a:rPr>
              <a:t> 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107038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s-AR" sz="2800" dirty="0" smtClean="0">
                <a:solidFill>
                  <a:schemeClr val="tx1"/>
                </a:solidFill>
              </a:rPr>
              <a:t>Evolución de una NEBT desde la idea de negocio hasta la constitución de la empresa</a:t>
            </a:r>
          </a:p>
        </p:txBody>
      </p:sp>
      <p:pic>
        <p:nvPicPr>
          <p:cNvPr id="14339" name="3 Marcador de gráfico" descr="http://www.madrimasd.org/Revista/revista31/images/Fig3AulaAbierta31_2.gif"/>
          <p:cNvPicPr>
            <a:picLocks noGrp="1"/>
          </p:cNvPicPr>
          <p:nvPr>
            <p:ph type="chart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71575" y="1771650"/>
            <a:ext cx="7008813" cy="2703513"/>
          </a:xfrm>
        </p:spPr>
      </p:pic>
    </p:spTree>
    <p:extLst>
      <p:ext uri="{BB962C8B-B14F-4D97-AF65-F5344CB8AC3E}">
        <p14:creationId xmlns:p14="http://schemas.microsoft.com/office/powerpoint/2010/main" val="3902338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/>
          <p:cNvSpPr>
            <a:spLocks noGrp="1"/>
          </p:cNvSpPr>
          <p:nvPr>
            <p:ph type="title" idx="4294967295"/>
          </p:nvPr>
        </p:nvSpPr>
        <p:spPr/>
        <p:txBody>
          <a:bodyPr anchor="ctr">
            <a:normAutofit fontScale="90000"/>
          </a:bodyPr>
          <a:lstStyle/>
          <a:p>
            <a:pPr eaLnBrk="1" hangingPunct="1">
              <a:defRPr/>
            </a:pPr>
            <a:r>
              <a:rPr lang="es-AR" sz="3200" dirty="0" smtClean="0">
                <a:solidFill>
                  <a:schemeClr val="tx1"/>
                </a:solidFill>
              </a:rPr>
              <a:t>Ciclo de vida de las </a:t>
            </a:r>
            <a:r>
              <a:rPr lang="es-AR" sz="3200" dirty="0" err="1" smtClean="0">
                <a:solidFill>
                  <a:schemeClr val="tx1"/>
                </a:solidFill>
              </a:rPr>
              <a:t>EBTs</a:t>
            </a:r>
            <a:r>
              <a:rPr lang="es-AR" sz="3200" dirty="0" smtClean="0">
                <a:solidFill>
                  <a:schemeClr val="tx1"/>
                </a:solidFill>
              </a:rPr>
              <a:t> (curva B) y de las empresas tradicionales (curva A)</a:t>
            </a:r>
          </a:p>
        </p:txBody>
      </p:sp>
      <p:pic>
        <p:nvPicPr>
          <p:cNvPr id="15363" name="3 Marcador de gráfico" descr="http://www.madrimasd.org/Revista/revista31/images/Fig4AulaAbierta31_2.gif"/>
          <p:cNvPicPr>
            <a:picLocks noGrp="1"/>
          </p:cNvPicPr>
          <p:nvPr>
            <p:ph type="chart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331913" y="2133600"/>
            <a:ext cx="6264275" cy="4032250"/>
          </a:xfrm>
        </p:spPr>
      </p:pic>
    </p:spTree>
    <p:extLst>
      <p:ext uri="{BB962C8B-B14F-4D97-AF65-F5344CB8AC3E}">
        <p14:creationId xmlns:p14="http://schemas.microsoft.com/office/powerpoint/2010/main" val="38109051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Título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s-AR" sz="3600" dirty="0" smtClean="0">
                <a:solidFill>
                  <a:schemeClr val="tx1"/>
                </a:solidFill>
              </a:rPr>
              <a:t>Beneficios de las </a:t>
            </a:r>
            <a:r>
              <a:rPr lang="es-AR" sz="3600" dirty="0" err="1" smtClean="0">
                <a:solidFill>
                  <a:schemeClr val="tx1"/>
                </a:solidFill>
              </a:rPr>
              <a:t>EBTs</a:t>
            </a:r>
            <a:endParaRPr lang="es-AR" sz="3600" dirty="0" smtClean="0">
              <a:solidFill>
                <a:schemeClr val="tx1"/>
              </a:solidFill>
            </a:endParaRPr>
          </a:p>
        </p:txBody>
      </p:sp>
      <p:sp>
        <p:nvSpPr>
          <p:cNvPr id="16387" name="3 Rectángulo"/>
          <p:cNvSpPr>
            <a:spLocks noChangeArrowheads="1"/>
          </p:cNvSpPr>
          <p:nvPr/>
        </p:nvSpPr>
        <p:spPr bwMode="auto">
          <a:xfrm>
            <a:off x="684213" y="2492375"/>
            <a:ext cx="7920037" cy="360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charset="0"/>
              <a:buChar char="•"/>
            </a:pPr>
            <a:r>
              <a:rPr lang="es-AR" sz="2400">
                <a:latin typeface="Tahoma" pitchFamily="34" charset="0"/>
              </a:rPr>
              <a:t>Potenciar el tejido tecnológico y el desarrollo económico de las regiones, actuando como catalizador del cambio tecnológico;</a:t>
            </a:r>
          </a:p>
          <a:p>
            <a:pPr marL="342900" indent="-342900">
              <a:spcBef>
                <a:spcPct val="50000"/>
              </a:spcBef>
              <a:buFont typeface="Arial" charset="0"/>
              <a:buChar char="•"/>
            </a:pPr>
            <a:r>
              <a:rPr lang="es-AR" sz="2400">
                <a:latin typeface="Tahoma" pitchFamily="34" charset="0"/>
              </a:rPr>
              <a:t>Favorecer la creación de empleo de alta cualificación que aporte un valor añadido al entorno industrial</a:t>
            </a:r>
          </a:p>
          <a:p>
            <a:pPr marL="342900" indent="-342900">
              <a:spcBef>
                <a:spcPct val="50000"/>
              </a:spcBef>
              <a:buFont typeface="Arial" charset="0"/>
              <a:buChar char="•"/>
            </a:pPr>
            <a:r>
              <a:rPr lang="es-AR" sz="2400">
                <a:latin typeface="Tahoma" pitchFamily="34" charset="0"/>
              </a:rPr>
              <a:t>Fomentar la creación de empresas entre el personal investigador de las diversas instituciones de la región</a:t>
            </a:r>
          </a:p>
          <a:p>
            <a:pPr marL="342900" indent="-342900">
              <a:spcBef>
                <a:spcPct val="50000"/>
              </a:spcBef>
              <a:buFont typeface="Arial" charset="0"/>
              <a:buChar char="•"/>
            </a:pPr>
            <a:r>
              <a:rPr lang="es-AR" sz="2400">
                <a:latin typeface="Tahoma" pitchFamily="34" charset="0"/>
              </a:rPr>
              <a:t>Estrechar la relación ente universidades y empresas</a:t>
            </a:r>
          </a:p>
        </p:txBody>
      </p:sp>
    </p:spTree>
    <p:extLst>
      <p:ext uri="{BB962C8B-B14F-4D97-AF65-F5344CB8AC3E}">
        <p14:creationId xmlns:p14="http://schemas.microsoft.com/office/powerpoint/2010/main" val="3311746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37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De que les voy a hablar Hoy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Los desafíos para los jóvenes amantes de la tecnología que aparecen en la nueva economía.</a:t>
            </a:r>
          </a:p>
          <a:p>
            <a:r>
              <a:rPr lang="es-AR" dirty="0" smtClean="0"/>
              <a:t>Todo el trabajo que hay por hacer y la posibilidad de generar riqueza haciendo lo que nos gusta.</a:t>
            </a:r>
          </a:p>
          <a:p>
            <a:r>
              <a:rPr lang="es-AR" dirty="0" err="1" smtClean="0"/>
              <a:t>Emprendedorismo</a:t>
            </a:r>
            <a:r>
              <a:rPr lang="es-AR" dirty="0" smtClean="0"/>
              <a:t> </a:t>
            </a:r>
            <a:r>
              <a:rPr lang="es-AR" dirty="0" err="1" smtClean="0"/>
              <a:t>tecnologico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2578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971600" y="-59672"/>
            <a:ext cx="76200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sz="3600" dirty="0" smtClean="0">
                <a:solidFill>
                  <a:schemeClr val="tx1"/>
                </a:solidFill>
                <a:latin typeface="+mn-lt"/>
              </a:rPr>
              <a:t>Dónde nacen las empresas?</a:t>
            </a:r>
            <a:endParaRPr lang="es-AR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2 CuadroTexto"/>
          <p:cNvSpPr txBox="1"/>
          <p:nvPr/>
        </p:nvSpPr>
        <p:spPr>
          <a:xfrm>
            <a:off x="299938" y="1916807"/>
            <a:ext cx="7848798" cy="3167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AR" sz="2700" dirty="0" smtClean="0"/>
              <a:t>Las </a:t>
            </a:r>
            <a:r>
              <a:rPr lang="es-AR" sz="2700" dirty="0"/>
              <a:t>empresas nacen y se desarrollan </a:t>
            </a:r>
            <a:r>
              <a:rPr lang="es-AR" sz="2700" dirty="0" smtClean="0"/>
              <a:t>afincadas </a:t>
            </a:r>
            <a:r>
              <a:rPr lang="es-AR" sz="2700" dirty="0"/>
              <a:t>en </a:t>
            </a:r>
            <a:r>
              <a:rPr lang="es-AR" sz="2700" dirty="0" smtClean="0"/>
              <a:t>ambientes </a:t>
            </a:r>
            <a:r>
              <a:rPr lang="es-AR" sz="2700" dirty="0"/>
              <a:t>geográficos, </a:t>
            </a:r>
            <a:r>
              <a:rPr lang="es-AR" sz="2700" dirty="0" smtClean="0"/>
              <a:t>económicos</a:t>
            </a:r>
            <a:r>
              <a:rPr lang="es-AR" sz="2700" dirty="0"/>
              <a:t>, políticos y </a:t>
            </a:r>
            <a:r>
              <a:rPr lang="es-AR" sz="2700" dirty="0" smtClean="0"/>
              <a:t>culturales determinados</a:t>
            </a:r>
            <a:r>
              <a:rPr lang="es-AR" sz="2700" dirty="0"/>
              <a:t>. </a:t>
            </a:r>
            <a:endParaRPr lang="es-AR" sz="2700" dirty="0" smtClean="0"/>
          </a:p>
          <a:p>
            <a:pPr marL="457200" indent="-457200" algn="just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AR" sz="2700" dirty="0" smtClean="0"/>
              <a:t>Necesitamos un ecosistema de innovación</a:t>
            </a:r>
            <a:endParaRPr lang="es-AR" sz="2700" dirty="0"/>
          </a:p>
          <a:p>
            <a:pPr marL="457200" indent="-457200" algn="just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/>
            </a:pPr>
            <a:r>
              <a:rPr lang="es-AR" sz="2700" dirty="0" smtClean="0"/>
              <a:t>Concepto del Triangulo de Sábato, interacción entre el estado, instituciones de educación, y el entorno empresarial</a:t>
            </a:r>
            <a:endParaRPr lang="es-AR" sz="2700" dirty="0"/>
          </a:p>
        </p:txBody>
      </p:sp>
    </p:spTree>
    <p:extLst>
      <p:ext uri="{BB962C8B-B14F-4D97-AF65-F5344CB8AC3E}">
        <p14:creationId xmlns:p14="http://schemas.microsoft.com/office/powerpoint/2010/main" val="217271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0179" y="404664"/>
            <a:ext cx="76200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AR" sz="3600" dirty="0">
                <a:solidFill>
                  <a:schemeClr val="bg2">
                    <a:lumMod val="50000"/>
                  </a:schemeClr>
                </a:solidFill>
              </a:rPr>
              <a:t/>
            </a:r>
            <a:br>
              <a:rPr lang="es-AR" sz="36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AR" sz="3200" dirty="0" smtClean="0">
                <a:solidFill>
                  <a:schemeClr val="tx1"/>
                </a:solidFill>
                <a:latin typeface="+mn-lt"/>
              </a:rPr>
              <a:t>Empresas Dinámicas</a:t>
            </a:r>
            <a:br>
              <a:rPr lang="es-AR" sz="3200" dirty="0" smtClean="0">
                <a:solidFill>
                  <a:schemeClr val="tx1"/>
                </a:solidFill>
                <a:latin typeface="+mn-lt"/>
              </a:rPr>
            </a:br>
            <a:endParaRPr lang="es-AR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457200" y="1844675"/>
            <a:ext cx="8219256" cy="161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AR" sz="2600" dirty="0" smtClean="0">
                <a:solidFill>
                  <a:schemeClr val="tx2"/>
                </a:solidFill>
              </a:rPr>
              <a:t>También conocidas como Empresas </a:t>
            </a:r>
            <a:r>
              <a:rPr lang="es-AR" sz="2600" dirty="0">
                <a:solidFill>
                  <a:schemeClr val="tx2"/>
                </a:solidFill>
              </a:rPr>
              <a:t>«gacelas</a:t>
            </a:r>
            <a:r>
              <a:rPr lang="es-AR" sz="2600" dirty="0" smtClean="0">
                <a:solidFill>
                  <a:schemeClr val="tx2"/>
                </a:solidFill>
              </a:rPr>
              <a:t>», son aquellas que tienen resultados superiores, y generan empleos de calidad.</a:t>
            </a:r>
            <a:endParaRPr lang="es-AR" sz="2600" dirty="0">
              <a:solidFill>
                <a:schemeClr val="tx2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AR" sz="2600" dirty="0" smtClean="0">
                <a:solidFill>
                  <a:schemeClr val="tx2"/>
                </a:solidFill>
              </a:rPr>
              <a:t>Son Empresas </a:t>
            </a:r>
            <a:r>
              <a:rPr lang="es-AR" sz="2600" dirty="0">
                <a:solidFill>
                  <a:schemeClr val="tx2"/>
                </a:solidFill>
              </a:rPr>
              <a:t>de alto potencial de </a:t>
            </a:r>
            <a:r>
              <a:rPr lang="es-AR" sz="2600" dirty="0" smtClean="0">
                <a:solidFill>
                  <a:schemeClr val="tx2"/>
                </a:solidFill>
              </a:rPr>
              <a:t>crecimiento</a:t>
            </a:r>
            <a:endParaRPr lang="es-AR" sz="2600" dirty="0">
              <a:solidFill>
                <a:schemeClr val="tx2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457200" y="3506106"/>
            <a:ext cx="793122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 marL="342900" indent="-342900">
              <a:buFont typeface="Arial" pitchFamily="34" charset="0"/>
              <a:buChar char="•"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AR" sz="2600" dirty="0">
                <a:solidFill>
                  <a:schemeClr val="tx2"/>
                </a:solidFill>
              </a:rPr>
              <a:t>Las “nuevas fuerzas del desarrollo</a:t>
            </a:r>
            <a:r>
              <a:rPr lang="es-AR" sz="2600" dirty="0" smtClean="0">
                <a:solidFill>
                  <a:schemeClr val="tx2"/>
                </a:solidFill>
              </a:rPr>
              <a:t>”</a:t>
            </a:r>
            <a:endParaRPr lang="es-AR" sz="2600" dirty="0">
              <a:solidFill>
                <a:schemeClr val="tx2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AR" sz="2600" dirty="0">
                <a:solidFill>
                  <a:schemeClr val="tx2"/>
                </a:solidFill>
              </a:rPr>
              <a:t>Difusión de las innovaciones y el conocimiento en el tejido productivo y social;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AR" sz="2600" dirty="0">
                <a:solidFill>
                  <a:schemeClr val="tx2"/>
                </a:solidFill>
              </a:rPr>
              <a:t>Creación de entornos adecuados para vivir y </a:t>
            </a:r>
            <a:r>
              <a:rPr lang="es-AR" sz="2600" dirty="0" smtClean="0">
                <a:solidFill>
                  <a:schemeClr val="tx2"/>
                </a:solidFill>
              </a:rPr>
              <a:t>producir</a:t>
            </a:r>
            <a:r>
              <a:rPr lang="es-AR" sz="2600" dirty="0">
                <a:solidFill>
                  <a:schemeClr val="tx2"/>
                </a:solidFill>
              </a:rPr>
              <a:t>.</a:t>
            </a:r>
          </a:p>
          <a:p>
            <a:pPr marL="274320" indent="-27432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es-AR" sz="2600" dirty="0">
                <a:solidFill>
                  <a:schemeClr val="tx2"/>
                </a:solidFill>
              </a:rPr>
              <a:t>Cambio y adaptación institucional.</a:t>
            </a:r>
          </a:p>
        </p:txBody>
      </p:sp>
    </p:spTree>
    <p:extLst>
      <p:ext uri="{BB962C8B-B14F-4D97-AF65-F5344CB8AC3E}">
        <p14:creationId xmlns:p14="http://schemas.microsoft.com/office/powerpoint/2010/main" val="110267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23825"/>
            <a:ext cx="8610600" cy="1143000"/>
          </a:xfrm>
        </p:spPr>
        <p:txBody>
          <a:bodyPr anchor="ctr">
            <a:normAutofit fontScale="90000"/>
          </a:bodyPr>
          <a:lstStyle/>
          <a:p>
            <a:pPr algn="r" eaLnBrk="1" hangingPunct="1">
              <a:defRPr/>
            </a:pPr>
            <a:r>
              <a:rPr lang="en-US" sz="3600" b="1" dirty="0" smtClean="0">
                <a:solidFill>
                  <a:srgbClr val="FFFFFF"/>
                </a:solidFill>
              </a:rPr>
              <a:t>El </a:t>
            </a:r>
            <a:r>
              <a:rPr lang="en-US" sz="3600" b="1" dirty="0" smtClean="0">
                <a:solidFill>
                  <a:schemeClr val="tx1"/>
                </a:solidFill>
              </a:rPr>
              <a:t>Sistema de </a:t>
            </a:r>
            <a:r>
              <a:rPr lang="en-US" sz="3600" b="1" dirty="0" err="1" smtClean="0">
                <a:solidFill>
                  <a:schemeClr val="tx1"/>
                </a:solidFill>
              </a:rPr>
              <a:t>Desarrollo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Emprendedor</a:t>
            </a:r>
            <a:endParaRPr lang="es-ES" sz="3600" b="1" dirty="0" smtClean="0">
              <a:solidFill>
                <a:schemeClr val="tx1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709738" y="139065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AR" sz="2800">
                <a:solidFill>
                  <a:srgbClr val="FFFFFF"/>
                </a:solidFill>
                <a:latin typeface="Tahoma" pitchFamily="34" charset="0"/>
              </a:rPr>
              <a:t>El Proceso Emprendedor</a:t>
            </a:r>
            <a:endParaRPr lang="es-ES" sz="2800">
              <a:solidFill>
                <a:srgbClr val="FFFFFF"/>
              </a:solidFill>
              <a:latin typeface="Tahoma" pitchFamily="34" charset="0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1047750" y="2228850"/>
            <a:ext cx="2152650" cy="1676400"/>
            <a:chOff x="588" y="1404"/>
            <a:chExt cx="1356" cy="1056"/>
          </a:xfrm>
        </p:grpSpPr>
        <p:sp>
          <p:nvSpPr>
            <p:cNvPr id="6170" name="AutoShape 5"/>
            <p:cNvSpPr>
              <a:spLocks noChangeArrowheads="1"/>
            </p:cNvSpPr>
            <p:nvPr/>
          </p:nvSpPr>
          <p:spPr bwMode="auto">
            <a:xfrm>
              <a:off x="588" y="1404"/>
              <a:ext cx="1356" cy="1056"/>
            </a:xfrm>
            <a:prstGeom prst="homePlate">
              <a:avLst>
                <a:gd name="adj" fmla="val 23072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endParaRPr lang="es-AR" sz="2300">
                <a:latin typeface="Tahoma" pitchFamily="34" charset="0"/>
              </a:endParaRPr>
            </a:p>
          </p:txBody>
        </p:sp>
        <p:sp>
          <p:nvSpPr>
            <p:cNvPr id="6171" name="Text Box 6"/>
            <p:cNvSpPr txBox="1">
              <a:spLocks noChangeArrowheads="1"/>
            </p:cNvSpPr>
            <p:nvPr/>
          </p:nvSpPr>
          <p:spPr bwMode="auto">
            <a:xfrm>
              <a:off x="636" y="1764"/>
              <a:ext cx="1224" cy="288"/>
            </a:xfrm>
            <a:prstGeom prst="rect">
              <a:avLst/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2400" b="1">
                  <a:solidFill>
                    <a:srgbClr val="FFFFFF"/>
                  </a:solidFill>
                  <a:latin typeface="Tahoma" pitchFamily="34" charset="0"/>
                </a:rPr>
                <a:t>Gestación</a:t>
              </a:r>
              <a:endParaRPr lang="es-ES" sz="2400" b="1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21531" name="Group 27"/>
          <p:cNvGrpSpPr>
            <a:grpSpLocks/>
          </p:cNvGrpSpPr>
          <p:nvPr/>
        </p:nvGrpSpPr>
        <p:grpSpPr bwMode="auto">
          <a:xfrm>
            <a:off x="3619500" y="2228850"/>
            <a:ext cx="2305050" cy="1676400"/>
            <a:chOff x="2280" y="1404"/>
            <a:chExt cx="1452" cy="1056"/>
          </a:xfrm>
        </p:grpSpPr>
        <p:sp>
          <p:nvSpPr>
            <p:cNvPr id="6168" name="AutoShape 8"/>
            <p:cNvSpPr>
              <a:spLocks noChangeArrowheads="1"/>
            </p:cNvSpPr>
            <p:nvPr/>
          </p:nvSpPr>
          <p:spPr bwMode="auto">
            <a:xfrm>
              <a:off x="2280" y="1404"/>
              <a:ext cx="1452" cy="1056"/>
            </a:xfrm>
            <a:prstGeom prst="chevron">
              <a:avLst>
                <a:gd name="adj" fmla="val 23642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endParaRPr lang="es-AR" sz="2300">
                <a:latin typeface="Tahoma" pitchFamily="34" charset="0"/>
              </a:endParaRPr>
            </a:p>
          </p:txBody>
        </p:sp>
        <p:sp>
          <p:nvSpPr>
            <p:cNvPr id="6169" name="Text Box 9"/>
            <p:cNvSpPr txBox="1">
              <a:spLocks noChangeArrowheads="1"/>
            </p:cNvSpPr>
            <p:nvPr/>
          </p:nvSpPr>
          <p:spPr bwMode="auto">
            <a:xfrm>
              <a:off x="2516" y="1687"/>
              <a:ext cx="11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2400" b="1">
                  <a:solidFill>
                    <a:srgbClr val="FFFFFF"/>
                  </a:solidFill>
                  <a:latin typeface="Tahoma" pitchFamily="34" charset="0"/>
                </a:rPr>
                <a:t>Puesta en Marcha</a:t>
              </a:r>
              <a:endParaRPr lang="es-ES" sz="2400" b="1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21532" name="Group 28"/>
          <p:cNvGrpSpPr>
            <a:grpSpLocks/>
          </p:cNvGrpSpPr>
          <p:nvPr/>
        </p:nvGrpSpPr>
        <p:grpSpPr bwMode="auto">
          <a:xfrm>
            <a:off x="6210300" y="2228850"/>
            <a:ext cx="2438400" cy="1676400"/>
            <a:chOff x="3912" y="1404"/>
            <a:chExt cx="1536" cy="1056"/>
          </a:xfrm>
        </p:grpSpPr>
        <p:sp>
          <p:nvSpPr>
            <p:cNvPr id="6166" name="AutoShape 11"/>
            <p:cNvSpPr>
              <a:spLocks noChangeArrowheads="1"/>
            </p:cNvSpPr>
            <p:nvPr/>
          </p:nvSpPr>
          <p:spPr bwMode="auto">
            <a:xfrm>
              <a:off x="3912" y="1404"/>
              <a:ext cx="1500" cy="1056"/>
            </a:xfrm>
            <a:prstGeom prst="chevron">
              <a:avLst>
                <a:gd name="adj" fmla="val 24424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endParaRPr lang="es-AR" sz="2300">
                <a:latin typeface="Tahoma" pitchFamily="34" charset="0"/>
              </a:endParaRPr>
            </a:p>
          </p:txBody>
        </p:sp>
        <p:sp>
          <p:nvSpPr>
            <p:cNvPr id="6167" name="Text Box 12"/>
            <p:cNvSpPr txBox="1">
              <a:spLocks noChangeArrowheads="1"/>
            </p:cNvSpPr>
            <p:nvPr/>
          </p:nvSpPr>
          <p:spPr bwMode="auto">
            <a:xfrm>
              <a:off x="4164" y="1690"/>
              <a:ext cx="128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s-AR" sz="2400" b="1">
                  <a:solidFill>
                    <a:srgbClr val="FFFFFF"/>
                  </a:solidFill>
                  <a:latin typeface="Tahoma" pitchFamily="34" charset="0"/>
                </a:rPr>
                <a:t>Desarrollo Inicial</a:t>
              </a:r>
              <a:endParaRPr lang="es-ES" sz="2400" b="1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cxnSp>
        <p:nvCxnSpPr>
          <p:cNvPr id="21517" name="AutoShape 13"/>
          <p:cNvCxnSpPr>
            <a:cxnSpLocks noChangeShapeType="1"/>
            <a:stCxn id="21507" idx="2"/>
            <a:endCxn id="6170" idx="0"/>
          </p:cNvCxnSpPr>
          <p:nvPr/>
        </p:nvCxnSpPr>
        <p:spPr bwMode="auto">
          <a:xfrm rot="5400000">
            <a:off x="3089275" y="750888"/>
            <a:ext cx="319087" cy="2636838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cxnSp>
      <p:cxnSp>
        <p:nvCxnSpPr>
          <p:cNvPr id="21518" name="AutoShape 14"/>
          <p:cNvCxnSpPr>
            <a:cxnSpLocks noChangeShapeType="1"/>
            <a:stCxn id="21507" idx="2"/>
            <a:endCxn id="6168" idx="0"/>
          </p:cNvCxnSpPr>
          <p:nvPr/>
        </p:nvCxnSpPr>
        <p:spPr bwMode="auto">
          <a:xfrm>
            <a:off x="4567238" y="1909763"/>
            <a:ext cx="6350" cy="319087"/>
          </a:xfrm>
          <a:prstGeom prst="straightConnector1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</p:cxnSp>
      <p:cxnSp>
        <p:nvCxnSpPr>
          <p:cNvPr id="21519" name="AutoShape 15"/>
          <p:cNvCxnSpPr>
            <a:cxnSpLocks noChangeShapeType="1"/>
            <a:stCxn id="21507" idx="2"/>
            <a:endCxn id="6166" idx="0"/>
          </p:cNvCxnSpPr>
          <p:nvPr/>
        </p:nvCxnSpPr>
        <p:spPr bwMode="auto">
          <a:xfrm rot="16200000" flipH="1">
            <a:off x="5722144" y="754857"/>
            <a:ext cx="319087" cy="2628900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</p:cxnSp>
      <p:grpSp>
        <p:nvGrpSpPr>
          <p:cNvPr id="21520" name="Group 16"/>
          <p:cNvGrpSpPr>
            <a:grpSpLocks/>
          </p:cNvGrpSpPr>
          <p:nvPr/>
        </p:nvGrpSpPr>
        <p:grpSpPr bwMode="auto">
          <a:xfrm>
            <a:off x="838200" y="4019550"/>
            <a:ext cx="2628900" cy="2000250"/>
            <a:chOff x="528" y="2580"/>
            <a:chExt cx="1656" cy="1260"/>
          </a:xfrm>
        </p:grpSpPr>
        <p:sp>
          <p:nvSpPr>
            <p:cNvPr id="6163" name="Text Box 17"/>
            <p:cNvSpPr txBox="1">
              <a:spLocks noChangeArrowheads="1"/>
            </p:cNvSpPr>
            <p:nvPr/>
          </p:nvSpPr>
          <p:spPr bwMode="auto">
            <a:xfrm>
              <a:off x="528" y="2880"/>
              <a:ext cx="147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r>
                <a:rPr lang="es-AR" sz="2200">
                  <a:solidFill>
                    <a:srgbClr val="FFFFFF"/>
                  </a:solidFill>
                  <a:latin typeface="Tahoma" pitchFamily="34" charset="0"/>
                </a:rPr>
                <a:t>Adquisición de competencias</a:t>
              </a:r>
              <a:endParaRPr lang="es-ES" sz="220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552" y="2580"/>
              <a:ext cx="11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r>
                <a:rPr lang="es-AR" sz="2200" dirty="0">
                  <a:solidFill>
                    <a:srgbClr val="FFFFFF"/>
                  </a:solidFill>
                  <a:latin typeface="Tahoma" pitchFamily="34" charset="0"/>
                </a:rPr>
                <a:t>Motivación</a:t>
              </a:r>
              <a:endParaRPr lang="es-ES" sz="2200" dirty="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6165" name="Text Box 19"/>
            <p:cNvSpPr txBox="1">
              <a:spLocks noChangeArrowheads="1"/>
            </p:cNvSpPr>
            <p:nvPr/>
          </p:nvSpPr>
          <p:spPr bwMode="auto">
            <a:xfrm>
              <a:off x="528" y="3360"/>
              <a:ext cx="1656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r>
                <a:rPr lang="es-AR" sz="2200">
                  <a:solidFill>
                    <a:srgbClr val="FFFFFF"/>
                  </a:solidFill>
                  <a:latin typeface="Tahoma" pitchFamily="34" charset="0"/>
                </a:rPr>
                <a:t>Identificación de la oportunidad</a:t>
              </a:r>
              <a:endParaRPr lang="es-ES" sz="220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grpSp>
        <p:nvGrpSpPr>
          <p:cNvPr id="21528" name="Group 24"/>
          <p:cNvGrpSpPr>
            <a:grpSpLocks/>
          </p:cNvGrpSpPr>
          <p:nvPr/>
        </p:nvGrpSpPr>
        <p:grpSpPr bwMode="auto">
          <a:xfrm>
            <a:off x="6172200" y="3981450"/>
            <a:ext cx="2514600" cy="1189038"/>
            <a:chOff x="3888" y="2556"/>
            <a:chExt cx="1584" cy="749"/>
          </a:xfrm>
        </p:grpSpPr>
        <p:sp>
          <p:nvSpPr>
            <p:cNvPr id="6161" name="Text Box 25"/>
            <p:cNvSpPr txBox="1">
              <a:spLocks noChangeArrowheads="1"/>
            </p:cNvSpPr>
            <p:nvPr/>
          </p:nvSpPr>
          <p:spPr bwMode="auto">
            <a:xfrm>
              <a:off x="3888" y="2556"/>
              <a:ext cx="158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r>
                <a:rPr lang="es-AR" sz="2200">
                  <a:solidFill>
                    <a:srgbClr val="FFFFFF"/>
                  </a:solidFill>
                  <a:latin typeface="Tahoma" pitchFamily="34" charset="0"/>
                </a:rPr>
                <a:t>Ingreso al mercado</a:t>
              </a:r>
              <a:endParaRPr lang="es-ES" sz="220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6162" name="Text Box 26"/>
            <p:cNvSpPr txBox="1">
              <a:spLocks noChangeArrowheads="1"/>
            </p:cNvSpPr>
            <p:nvPr/>
          </p:nvSpPr>
          <p:spPr bwMode="auto">
            <a:xfrm>
              <a:off x="3900" y="3036"/>
              <a:ext cx="14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r>
                <a:rPr lang="es-AR" sz="2200">
                  <a:solidFill>
                    <a:srgbClr val="FFFFFF"/>
                  </a:solidFill>
                  <a:latin typeface="Tahoma" pitchFamily="34" charset="0"/>
                </a:rPr>
                <a:t>Gestión inicial</a:t>
              </a:r>
              <a:endParaRPr lang="es-ES" sz="220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sp>
        <p:nvSpPr>
          <p:cNvPr id="6156" name="Line 29"/>
          <p:cNvSpPr>
            <a:spLocks noChangeShapeType="1"/>
          </p:cNvSpPr>
          <p:nvPr/>
        </p:nvSpPr>
        <p:spPr bwMode="auto">
          <a:xfrm>
            <a:off x="552450" y="1276350"/>
            <a:ext cx="8610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3429000" y="4038600"/>
            <a:ext cx="2895600" cy="2438400"/>
            <a:chOff x="2160" y="2436"/>
            <a:chExt cx="1824" cy="1536"/>
          </a:xfrm>
        </p:grpSpPr>
        <p:sp>
          <p:nvSpPr>
            <p:cNvPr id="6158" name="Text Box 31"/>
            <p:cNvSpPr txBox="1">
              <a:spLocks noChangeArrowheads="1"/>
            </p:cNvSpPr>
            <p:nvPr/>
          </p:nvSpPr>
          <p:spPr bwMode="auto">
            <a:xfrm>
              <a:off x="2172" y="2436"/>
              <a:ext cx="1452" cy="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r>
                <a:rPr lang="es-ES" sz="2200">
                  <a:solidFill>
                    <a:srgbClr val="FFFFFF"/>
                  </a:solidFill>
                  <a:latin typeface="Tahoma" pitchFamily="34" charset="0"/>
                </a:rPr>
                <a:t>Elaboración y evaluación del proyecto</a:t>
              </a:r>
            </a:p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r>
                <a:rPr lang="es-ES" sz="2200">
                  <a:solidFill>
                    <a:srgbClr val="FFFFFF"/>
                  </a:solidFill>
                  <a:latin typeface="Tahoma" pitchFamily="34" charset="0"/>
                </a:rPr>
                <a:t>Organización de recursos</a:t>
              </a:r>
            </a:p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endParaRPr lang="es-ES" sz="220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6159" name="Text Box 32"/>
            <p:cNvSpPr txBox="1">
              <a:spLocks noChangeArrowheads="1"/>
            </p:cNvSpPr>
            <p:nvPr/>
          </p:nvSpPr>
          <p:spPr bwMode="auto">
            <a:xfrm>
              <a:off x="2160" y="3216"/>
              <a:ext cx="1488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endParaRPr lang="es-ES_tradnl" sz="220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6160" name="Text Box 33"/>
            <p:cNvSpPr txBox="1">
              <a:spLocks noChangeArrowheads="1"/>
            </p:cNvSpPr>
            <p:nvPr/>
          </p:nvSpPr>
          <p:spPr bwMode="auto">
            <a:xfrm>
              <a:off x="2160" y="2928"/>
              <a:ext cx="1824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293688" indent="-293688">
                <a:spcBef>
                  <a:spcPct val="50000"/>
                </a:spcBef>
                <a:buSzPct val="75000"/>
                <a:buFont typeface="Wingdings" pitchFamily="2" charset="2"/>
                <a:buChar char="è"/>
              </a:pPr>
              <a:endParaRPr lang="es-ES_tradnl" sz="220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640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123825"/>
            <a:ext cx="8610600" cy="1143000"/>
          </a:xfrm>
        </p:spPr>
        <p:txBody>
          <a:bodyPr anchor="ctr">
            <a:normAutofit fontScale="90000"/>
          </a:bodyPr>
          <a:lstStyle/>
          <a:p>
            <a:pPr algn="r" eaLnBrk="1" hangingPunct="1">
              <a:defRPr/>
            </a:pPr>
            <a:r>
              <a:rPr lang="en-US" sz="3600" b="1" dirty="0" smtClean="0">
                <a:solidFill>
                  <a:srgbClr val="FFFFFF"/>
                </a:solidFill>
              </a:rPr>
              <a:t>El </a:t>
            </a:r>
            <a:r>
              <a:rPr lang="en-US" sz="3600" b="1" dirty="0" smtClean="0">
                <a:solidFill>
                  <a:schemeClr val="tx1"/>
                </a:solidFill>
              </a:rPr>
              <a:t>Sistema de </a:t>
            </a:r>
            <a:r>
              <a:rPr lang="en-US" sz="3600" b="1" dirty="0" err="1" smtClean="0">
                <a:solidFill>
                  <a:schemeClr val="tx1"/>
                </a:solidFill>
              </a:rPr>
              <a:t>Desarrollo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Emprendedor</a:t>
            </a:r>
            <a:endParaRPr lang="es-ES" sz="3600" b="1" dirty="0" smtClean="0">
              <a:solidFill>
                <a:schemeClr val="tx1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981200" y="2209800"/>
            <a:ext cx="2514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ahoma" pitchFamily="34" charset="0"/>
              </a:rPr>
              <a:t>Sistema Educativo y de Ciencia y Tecnología</a:t>
            </a:r>
            <a:endParaRPr lang="es-ES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800600" y="2438400"/>
            <a:ext cx="171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>
                <a:solidFill>
                  <a:srgbClr val="FFFFFF"/>
                </a:solidFill>
                <a:latin typeface="Tahoma" pitchFamily="34" charset="0"/>
              </a:rPr>
              <a:t>Capital</a:t>
            </a:r>
            <a:r>
              <a:rPr lang="en-US">
                <a:solidFill>
                  <a:srgbClr val="FFFFFF"/>
                </a:solidFill>
                <a:latin typeface="Tahoma" pitchFamily="34" charset="0"/>
              </a:rPr>
              <a:t> </a:t>
            </a:r>
            <a:r>
              <a:rPr lang="es-ES">
                <a:solidFill>
                  <a:srgbClr val="FFFFFF"/>
                </a:solidFill>
                <a:latin typeface="Tahoma" pitchFamily="34" charset="0"/>
              </a:rPr>
              <a:t>social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538288" y="3629025"/>
            <a:ext cx="186372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s-ES">
                <a:solidFill>
                  <a:srgbClr val="FFFFFF"/>
                </a:solidFill>
                <a:latin typeface="Tahoma" pitchFamily="34" charset="0"/>
              </a:rPr>
              <a:t>Stock de competencias emprendedoras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5638800" y="51816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ahoma" pitchFamily="34" charset="0"/>
              </a:rPr>
              <a:t>Mercados de factores</a:t>
            </a:r>
            <a:endParaRPr lang="es-ES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2514600" y="5105400"/>
            <a:ext cx="152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ahoma" pitchFamily="34" charset="0"/>
              </a:rPr>
              <a:t>Estructura y dinámica productiva</a:t>
            </a:r>
            <a:endParaRPr lang="es-ES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228600" y="1752600"/>
            <a:ext cx="8610600" cy="4819650"/>
          </a:xfrm>
          <a:prstGeom prst="roundRect">
            <a:avLst>
              <a:gd name="adj" fmla="val 28093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r">
              <a:lnSpc>
                <a:spcPct val="50000"/>
              </a:lnSpc>
              <a:spcBef>
                <a:spcPct val="50000"/>
              </a:spcBef>
            </a:pPr>
            <a:endParaRPr lang="es-AR" sz="2300">
              <a:latin typeface="Tahoma" pitchFamily="34" charset="0"/>
            </a:endParaRPr>
          </a:p>
        </p:txBody>
      </p:sp>
      <p:grpSp>
        <p:nvGrpSpPr>
          <p:cNvPr id="7177" name="Group 21"/>
          <p:cNvGrpSpPr>
            <a:grpSpLocks/>
          </p:cNvGrpSpPr>
          <p:nvPr/>
        </p:nvGrpSpPr>
        <p:grpSpPr bwMode="auto">
          <a:xfrm>
            <a:off x="3729038" y="3505200"/>
            <a:ext cx="3967162" cy="1143000"/>
            <a:chOff x="2349" y="2208"/>
            <a:chExt cx="2499" cy="720"/>
          </a:xfrm>
        </p:grpSpPr>
        <p:sp>
          <p:nvSpPr>
            <p:cNvPr id="7181" name="AutoShape 11"/>
            <p:cNvSpPr>
              <a:spLocks noChangeArrowheads="1"/>
            </p:cNvSpPr>
            <p:nvPr/>
          </p:nvSpPr>
          <p:spPr bwMode="auto">
            <a:xfrm>
              <a:off x="2358" y="2223"/>
              <a:ext cx="741" cy="705"/>
            </a:xfrm>
            <a:prstGeom prst="homePlate">
              <a:avLst>
                <a:gd name="adj" fmla="val 18885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endParaRPr lang="es-AR" sz="2300">
                <a:latin typeface="Tahoma" pitchFamily="34" charset="0"/>
              </a:endParaRPr>
            </a:p>
          </p:txBody>
        </p:sp>
        <p:sp>
          <p:nvSpPr>
            <p:cNvPr id="7182" name="Text Box 12"/>
            <p:cNvSpPr txBox="1">
              <a:spLocks noChangeArrowheads="1"/>
            </p:cNvSpPr>
            <p:nvPr/>
          </p:nvSpPr>
          <p:spPr bwMode="auto">
            <a:xfrm>
              <a:off x="2349" y="2448"/>
              <a:ext cx="789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/>
              <a:r>
                <a:rPr lang="es-AR" sz="1900">
                  <a:solidFill>
                    <a:srgbClr val="FFFFFF"/>
                  </a:solidFill>
                  <a:latin typeface="Tahoma" pitchFamily="34" charset="0"/>
                </a:rPr>
                <a:t>Gestación</a:t>
              </a:r>
              <a:endParaRPr lang="es-ES" sz="190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7183" name="AutoShape 14"/>
            <p:cNvSpPr>
              <a:spLocks noChangeArrowheads="1"/>
            </p:cNvSpPr>
            <p:nvPr/>
          </p:nvSpPr>
          <p:spPr bwMode="auto">
            <a:xfrm>
              <a:off x="3069" y="2238"/>
              <a:ext cx="768" cy="690"/>
            </a:xfrm>
            <a:prstGeom prst="chevron">
              <a:avLst>
                <a:gd name="adj" fmla="val 19138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endParaRPr lang="es-AR" sz="2300">
                <a:latin typeface="Tahoma" pitchFamily="34" charset="0"/>
              </a:endParaRPr>
            </a:p>
          </p:txBody>
        </p:sp>
        <p:sp>
          <p:nvSpPr>
            <p:cNvPr id="7184" name="Text Box 15"/>
            <p:cNvSpPr txBox="1">
              <a:spLocks noChangeArrowheads="1"/>
            </p:cNvSpPr>
            <p:nvPr/>
          </p:nvSpPr>
          <p:spPr bwMode="auto">
            <a:xfrm>
              <a:off x="3117" y="2259"/>
              <a:ext cx="693" cy="6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s-AR" sz="1900">
                  <a:solidFill>
                    <a:srgbClr val="FFFFFF"/>
                  </a:solidFill>
                  <a:latin typeface="Tahoma" pitchFamily="34" charset="0"/>
                </a:rPr>
                <a:t>Puesta en Marcha</a:t>
              </a:r>
              <a:endParaRPr lang="es-ES" sz="1900">
                <a:solidFill>
                  <a:srgbClr val="FFFFFF"/>
                </a:solidFill>
                <a:latin typeface="Tahoma" pitchFamily="34" charset="0"/>
              </a:endParaRPr>
            </a:p>
          </p:txBody>
        </p:sp>
        <p:sp>
          <p:nvSpPr>
            <p:cNvPr id="7185" name="AutoShape 17"/>
            <p:cNvSpPr>
              <a:spLocks noChangeArrowheads="1"/>
            </p:cNvSpPr>
            <p:nvPr/>
          </p:nvSpPr>
          <p:spPr bwMode="auto">
            <a:xfrm>
              <a:off x="3789" y="2208"/>
              <a:ext cx="912" cy="720"/>
            </a:xfrm>
            <a:prstGeom prst="chevron">
              <a:avLst>
                <a:gd name="adj" fmla="val 21780"/>
              </a:avLst>
            </a:prstGeom>
            <a:solidFill>
              <a:srgbClr val="00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50000"/>
                </a:lnSpc>
                <a:spcBef>
                  <a:spcPct val="50000"/>
                </a:spcBef>
              </a:pPr>
              <a:endParaRPr lang="es-AR" sz="2300">
                <a:latin typeface="Tahoma" pitchFamily="34" charset="0"/>
              </a:endParaRP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3888" y="2235"/>
              <a:ext cx="960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40000"/>
                </a:lnSpc>
              </a:pPr>
              <a:r>
                <a:rPr lang="es-AR" sz="1900">
                  <a:solidFill>
                    <a:srgbClr val="FFFFFF"/>
                  </a:solidFill>
                  <a:latin typeface="Tahoma" pitchFamily="34" charset="0"/>
                </a:rPr>
                <a:t>Desarrollo Inicial</a:t>
              </a:r>
              <a:endParaRPr lang="es-ES" sz="1900">
                <a:solidFill>
                  <a:srgbClr val="FFFFFF"/>
                </a:solidFill>
                <a:latin typeface="Tahoma" pitchFamily="34" charset="0"/>
              </a:endParaRPr>
            </a:p>
          </p:txBody>
        </p:sp>
      </p:grp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7800975" y="2895600"/>
            <a:ext cx="7334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ahoma" pitchFamily="34" charset="0"/>
              </a:rPr>
              <a:t>Políticas y condiciones regulatorias</a:t>
            </a:r>
            <a:endParaRPr lang="es-ES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698500" y="2362200"/>
            <a:ext cx="7334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rgbClr val="FFFFFF"/>
                </a:solidFill>
                <a:latin typeface="Tahoma" pitchFamily="34" charset="0"/>
              </a:rPr>
              <a:t>Condiciones Culturales, Sociales y Económicas</a:t>
            </a:r>
            <a:endParaRPr lang="es-ES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7180" name="Line 22"/>
          <p:cNvSpPr>
            <a:spLocks noChangeShapeType="1"/>
          </p:cNvSpPr>
          <p:nvPr/>
        </p:nvSpPr>
        <p:spPr bwMode="auto">
          <a:xfrm>
            <a:off x="552450" y="1276350"/>
            <a:ext cx="86106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3432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utoUpdateAnimBg="0"/>
      <p:bldP spid="22533" grpId="0" autoUpdateAnimBg="0"/>
      <p:bldP spid="22534" grpId="0" autoUpdateAnimBg="0"/>
      <p:bldP spid="22535" grpId="0" autoUpdateAnimBg="0"/>
      <p:bldP spid="22536" grpId="0" animBg="1"/>
      <p:bldP spid="22547" grpId="0" autoUpdateAnimBg="0"/>
      <p:bldP spid="225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CuadroTexto"/>
          <p:cNvSpPr txBox="1">
            <a:spLocks noChangeArrowheads="1"/>
          </p:cNvSpPr>
          <p:nvPr/>
        </p:nvSpPr>
        <p:spPr bwMode="auto">
          <a:xfrm>
            <a:off x="755650" y="333375"/>
            <a:ext cx="7488238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800"/>
              <a:t>Quiénes son los emprendedores?</a:t>
            </a:r>
          </a:p>
          <a:p>
            <a:pPr algn="ctr"/>
            <a:r>
              <a:rPr lang="es-AR" sz="2800"/>
              <a:t>Qué características tienen sus empresas?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250825" y="1790700"/>
          <a:ext cx="8642349" cy="498633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08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TIPOS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CARACTERÍSTICAS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CANTIDAD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2452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EMPRENDEDORES DE BASE CIENTÍFICA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EMPRESAS BASADA EN</a:t>
                      </a:r>
                      <a:r>
                        <a:rPr lang="es-AR" sz="1800" baseline="0" dirty="0" smtClean="0"/>
                        <a:t> RESULTADOS DE LA INVESTIGACIÓN. LABORATORIOS. SPIN OFF.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POCO FRECUENTE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16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EMPRENDEDORES UNIVERSITARIOS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BAJA O NULA EXPERIENCIA LABORAL. TICS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MEDIANAMENTE</a:t>
                      </a:r>
                      <a:r>
                        <a:rPr lang="es-AR" sz="1800" baseline="0" dirty="0" smtClean="0"/>
                        <a:t> FRECUENTE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7390"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EMPRENDEDORES</a:t>
                      </a:r>
                      <a:r>
                        <a:rPr lang="es-AR" sz="1800" baseline="0" dirty="0" smtClean="0"/>
                        <a:t> PROFESIONALES y EJECUTIVOS DE EMPRESAS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tc>
                  <a:txBody>
                    <a:bodyPr/>
                    <a:lstStyle/>
                    <a:p>
                      <a:r>
                        <a:rPr lang="es-AR" sz="1800" smtClean="0"/>
                        <a:t>ABANDONAN LAS </a:t>
                      </a:r>
                      <a:r>
                        <a:rPr lang="es-AR" sz="1800" dirty="0" smtClean="0"/>
                        <a:t>EMPRESAS PARA CREAR LA EMPRESA.</a:t>
                      </a:r>
                      <a:r>
                        <a:rPr lang="es-AR" sz="1800" baseline="0" dirty="0" smtClean="0"/>
                        <a:t> GRAN EXPERIENCIA LABORAL Y VARIEDAD DE SECTORES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tc>
                  <a:txBody>
                    <a:bodyPr/>
                    <a:lstStyle/>
                    <a:p>
                      <a:r>
                        <a:rPr lang="es-AR" sz="1800" dirty="0" smtClean="0"/>
                        <a:t>MÁS FRECUENTE</a:t>
                      </a:r>
                      <a:endParaRPr lang="es-AR" sz="1800" dirty="0"/>
                    </a:p>
                  </a:txBody>
                  <a:tcPr marL="91455" marR="91455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6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301752" y="612196"/>
            <a:ext cx="8534400" cy="7589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mtClean="0"/>
              <a:t>Para Pensar un momento</a:t>
            </a:r>
            <a:endParaRPr lang="en-US" dirty="0"/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smtClean="0"/>
              <a:t>Mercado Libre vale más que el Grupo Clarín….</a:t>
            </a:r>
          </a:p>
          <a:p>
            <a:pPr lvl="1"/>
            <a:r>
              <a:rPr lang="es-ES" b="1" smtClean="0"/>
              <a:t>Gabriel Foglia, Decano de la Facultad de Ciencias Económicas de la Universidad de Palermo, de acuerdo a una valuación del capital de mercado de ambas empresas a valores de hoy</a:t>
            </a:r>
            <a:r>
              <a:rPr lang="es-ES" smtClean="0"/>
              <a:t>. </a:t>
            </a:r>
            <a:r>
              <a:rPr lang="es-ES" b="1" smtClean="0"/>
              <a:t>"Las acciones de Clarín cotizan en el mercado a 11,65 dólares lo cual arroja un valor de capitalización de 1.732 millones de dólares. Mercado Libre por su parte, cotiza cada acción a 51,84 dólares, por lo cual su valor es de 2.294 millones de dólares".</a:t>
            </a:r>
            <a:r>
              <a:rPr lang="es-ES" smtClean="0"/>
              <a:t> De acuerdo a estos números "</a:t>
            </a:r>
            <a:r>
              <a:rPr lang="es-ES" b="1" smtClean="0"/>
              <a:t>el Grupo Clarín</a:t>
            </a:r>
            <a:r>
              <a:rPr lang="es-ES" smtClean="0"/>
              <a:t> - el conglomerado de medios de cumunicación más grande de la Argetnina - hoy </a:t>
            </a:r>
            <a:r>
              <a:rPr lang="es-ES" b="1" smtClean="0"/>
              <a:t>vale un 32% menos que Mercado Libre</a:t>
            </a:r>
            <a:r>
              <a:rPr lang="es-ES" smtClean="0"/>
              <a:t>" aseguró Foglia en dialogo con Enciclomedios. </a:t>
            </a:r>
            <a:br>
              <a:rPr lang="es-E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81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s-AR" sz="3600" dirty="0" smtClean="0">
                <a:solidFill>
                  <a:schemeClr val="tx1"/>
                </a:solidFill>
              </a:rPr>
              <a:t>Etapas iniciales de vida de las </a:t>
            </a:r>
            <a:r>
              <a:rPr lang="es-AR" sz="3600" dirty="0" err="1" smtClean="0">
                <a:solidFill>
                  <a:schemeClr val="tx1"/>
                </a:solidFill>
              </a:rPr>
              <a:t>EBTs</a:t>
            </a:r>
            <a:endParaRPr lang="es-AR" sz="3600" dirty="0" smtClean="0">
              <a:solidFill>
                <a:schemeClr val="tx1"/>
              </a:solidFill>
            </a:endParaRPr>
          </a:p>
        </p:txBody>
      </p:sp>
      <p:pic>
        <p:nvPicPr>
          <p:cNvPr id="12291" name="3 Marcador de gráfico" descr="http://www.madrimasd.org/Revista/revista31/images/Fig1AulaAbierta31_2.gif"/>
          <p:cNvPicPr>
            <a:picLocks noGrp="1"/>
          </p:cNvPicPr>
          <p:nvPr>
            <p:ph type="chart"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23913" y="1771650"/>
            <a:ext cx="7564437" cy="4352925"/>
          </a:xfrm>
        </p:spPr>
      </p:pic>
    </p:spTree>
    <p:extLst>
      <p:ext uri="{BB962C8B-B14F-4D97-AF65-F5344CB8AC3E}">
        <p14:creationId xmlns:p14="http://schemas.microsoft.com/office/powerpoint/2010/main" val="3216743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455</TotalTime>
  <Words>576</Words>
  <Application>Microsoft Office PowerPoint</Application>
  <PresentationFormat>Presentación en pantalla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Arial</vt:lpstr>
      <vt:lpstr>Calibri</vt:lpstr>
      <vt:lpstr>Georgia</vt:lpstr>
      <vt:lpstr>Tahoma</vt:lpstr>
      <vt:lpstr>Verdana</vt:lpstr>
      <vt:lpstr>Wingdings</vt:lpstr>
      <vt:lpstr>Wingdings 2</vt:lpstr>
      <vt:lpstr>Civil</vt:lpstr>
      <vt:lpstr>Economía del Conocimiento y Creación de empresas de Base Tecnológica</vt:lpstr>
      <vt:lpstr>De que les voy a hablar Hoy</vt:lpstr>
      <vt:lpstr>Presentación de PowerPoint</vt:lpstr>
      <vt:lpstr> Empresas Dinámicas </vt:lpstr>
      <vt:lpstr>El Sistema de Desarrollo Emprendedor</vt:lpstr>
      <vt:lpstr>El Sistema de Desarrollo Emprendedor</vt:lpstr>
      <vt:lpstr>Presentación de PowerPoint</vt:lpstr>
      <vt:lpstr>Presentación de PowerPoint</vt:lpstr>
      <vt:lpstr>Etapas iniciales de vida de las EBTs</vt:lpstr>
      <vt:lpstr>Qué son las EBTs?</vt:lpstr>
      <vt:lpstr>Ejemplos?</vt:lpstr>
      <vt:lpstr>Evolución de una NEBT desde la idea de negocio hasta la constitución de la empresa</vt:lpstr>
      <vt:lpstr>Ciclo de vida de las EBTs (curva B) y de las empresas tradicionales (curva A)</vt:lpstr>
      <vt:lpstr>Beneficios de las EBTs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PyMEs de Software y su dinamica</dc:title>
  <dc:creator>Inspiron</dc:creator>
  <cp:lastModifiedBy>Fede Walas</cp:lastModifiedBy>
  <cp:revision>42</cp:revision>
  <cp:lastPrinted>2013-03-24T23:07:09Z</cp:lastPrinted>
  <dcterms:created xsi:type="dcterms:W3CDTF">2012-11-22T04:01:49Z</dcterms:created>
  <dcterms:modified xsi:type="dcterms:W3CDTF">2024-03-22T19:02:34Z</dcterms:modified>
</cp:coreProperties>
</file>