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82" r:id="rId2"/>
    <p:sldId id="285" r:id="rId3"/>
    <p:sldId id="286" r:id="rId4"/>
    <p:sldId id="287" r:id="rId5"/>
    <p:sldId id="288" r:id="rId6"/>
    <p:sldId id="289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</p:sldIdLst>
  <p:sldSz cx="9144000" cy="6858000" type="screen4x3"/>
  <p:notesSz cx="7086600" cy="9024938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0DA17-1197-4BF3-86E6-6B554BA89A53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512888" y="1128713"/>
            <a:ext cx="4060825" cy="3044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8025" y="4343400"/>
            <a:ext cx="5670550" cy="3552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572500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14788" y="8572500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A9A18-2441-496A-AB3E-77EDCF6B85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523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746125"/>
            <a:ext cx="4972050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</a:endParaRPr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DC0229-4E11-D74A-A87D-595CBD3955B8}" type="slidenum">
              <a:rPr lang="es-AR">
                <a:latin typeface="Calibri" charset="0"/>
              </a:rPr>
              <a:pPr eaLnBrk="1" hangingPunct="1"/>
              <a:t>18</a:t>
            </a:fld>
            <a:endParaRPr lang="es-AR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1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746125"/>
            <a:ext cx="4972050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AR">
                <a:latin typeface="Calibri" charset="0"/>
              </a:rPr>
              <a:t>El lienzo de modelo de negocio. Un lenguaje común para describir, visualizar, evaluar y cambiar los modelos de negocios</a:t>
            </a:r>
          </a:p>
          <a:p>
            <a:pPr eaLnBrk="1" hangingPunct="1">
              <a:spcBef>
                <a:spcPct val="0"/>
              </a:spcBef>
            </a:pPr>
            <a:endParaRPr lang="es-AR">
              <a:latin typeface="Calibri" charset="0"/>
            </a:endParaRPr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6D6771-4E25-3E41-9C71-F83712E97696}" type="slidenum">
              <a:rPr lang="es-ES_tradnl">
                <a:latin typeface="Calibri" charset="0"/>
              </a:rPr>
              <a:pPr eaLnBrk="1" hangingPunct="1"/>
              <a:t>20</a:t>
            </a:fld>
            <a:endParaRPr lang="es-ES_tradnl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98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2975" y="746125"/>
            <a:ext cx="4972050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</a:endParaRPr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21ABFC-BD4F-E643-8D82-47CB39321EA7}" type="slidenum">
              <a:rPr lang="es-AR">
                <a:latin typeface="Calibri" charset="0"/>
              </a:rPr>
              <a:pPr eaLnBrk="1" hangingPunct="1"/>
              <a:t>21</a:t>
            </a:fld>
            <a:endParaRPr lang="es-AR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5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ABF-12BB-4C84-A540-6E6C9DACAD9C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A41E138-0531-453E-812D-7E28BBC18F35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3936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ABF-12BB-4C84-A540-6E6C9DACAD9C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E138-0531-453E-812D-7E28BBC18F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3923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A41E138-0531-453E-812D-7E28BBC18F35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ABF-12BB-4C84-A540-6E6C9DACAD9C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87752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ABF-12BB-4C84-A540-6E6C9DACAD9C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A41E138-0531-453E-812D-7E28BBC18F35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949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ABF-12BB-4C84-A540-6E6C9DACAD9C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A41E138-0531-453E-812D-7E28BBC18F35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11765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16EBABF-12BB-4C84-A540-6E6C9DACAD9C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E138-0531-453E-812D-7E28BBC18F35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3097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ABF-12BB-4C84-A540-6E6C9DACAD9C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AR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A41E138-0531-453E-812D-7E28BBC18F35}" type="slidenum">
              <a:rPr lang="es-AR" smtClean="0"/>
              <a:t>‹Nº›</a:t>
            </a:fld>
            <a:endParaRPr lang="es-AR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63220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ABF-12BB-4C84-A540-6E6C9DACAD9C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A41E138-0531-453E-812D-7E28BBC18F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969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ABF-12BB-4C84-A540-6E6C9DACAD9C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41E138-0531-453E-812D-7E28BBC18F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183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A41E138-0531-453E-812D-7E28BBC18F35}" type="slidenum">
              <a:rPr lang="es-AR" smtClean="0"/>
              <a:t>‹Nº›</a:t>
            </a:fld>
            <a:endParaRPr lang="es-AR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ABF-12BB-4C84-A540-6E6C9DACAD9C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675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A41E138-0531-453E-812D-7E28BBC18F35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16EBABF-12BB-4C84-A540-6E6C9DACAD9C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79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16EBABF-12BB-4C84-A540-6E6C9DACAD9C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A41E138-0531-453E-812D-7E28BBC18F35}" type="slidenum">
              <a:rPr lang="es-AR" smtClean="0"/>
              <a:t>‹Nº›</a:t>
            </a:fld>
            <a:endParaRPr lang="es-AR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43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Word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Economía y </a:t>
            </a:r>
            <a:r>
              <a:rPr lang="es-AR" dirty="0" err="1" smtClean="0"/>
              <a:t>Emprendedorismo</a:t>
            </a:r>
            <a:endParaRPr lang="es-AR" dirty="0" smtClean="0"/>
          </a:p>
          <a:p>
            <a:r>
              <a:rPr lang="es-AR" dirty="0" smtClean="0"/>
              <a:t>Ing. En computación - </a:t>
            </a:r>
            <a:r>
              <a:rPr lang="es-AR" dirty="0" err="1" smtClean="0"/>
              <a:t>unlp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Lean Start Up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690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4" y="1714500"/>
            <a:ext cx="74580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4 CuadroTexto"/>
          <p:cNvSpPr txBox="1">
            <a:spLocks noChangeArrowheads="1"/>
          </p:cNvSpPr>
          <p:nvPr/>
        </p:nvSpPr>
        <p:spPr bwMode="auto">
          <a:xfrm>
            <a:off x="1857377" y="857251"/>
            <a:ext cx="4714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L"/>
              <a:t>Canales de distribución y comunicación</a:t>
            </a:r>
            <a:endParaRPr lang="es-ES"/>
          </a:p>
        </p:txBody>
      </p:sp>
      <p:sp>
        <p:nvSpPr>
          <p:cNvPr id="5" name="1 CuadroTexto"/>
          <p:cNvSpPr txBox="1">
            <a:spLocks noChangeArrowheads="1"/>
          </p:cNvSpPr>
          <p:nvPr/>
        </p:nvSpPr>
        <p:spPr bwMode="auto">
          <a:xfrm>
            <a:off x="2411761" y="6259378"/>
            <a:ext cx="4824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sz="1000" u="sng" dirty="0">
                <a:latin typeface="Calibri" charset="0"/>
              </a:rPr>
              <a:t>Fuente: </a:t>
            </a:r>
            <a:r>
              <a:rPr lang="es-AR" sz="1000" dirty="0">
                <a:latin typeface="Calibri" charset="0"/>
              </a:rPr>
              <a:t>Reproducido de OSTERWALDER, A. AND Y. PIGNEUR </a:t>
            </a:r>
            <a:r>
              <a:rPr lang="es-AR" sz="1000" i="1" dirty="0">
                <a:latin typeface="Calibri" charset="0"/>
              </a:rPr>
              <a:t>Generación de modelos de negocio</a:t>
            </a:r>
            <a:r>
              <a:rPr lang="es-AR" sz="1000" dirty="0">
                <a:latin typeface="Calibri" charset="0"/>
              </a:rPr>
              <a:t>. </a:t>
            </a:r>
            <a:r>
              <a:rPr lang="es-AR" sz="1000" dirty="0" err="1">
                <a:latin typeface="Calibri" charset="0"/>
              </a:rPr>
              <a:t>Translated</a:t>
            </a:r>
            <a:r>
              <a:rPr lang="es-AR" sz="1000" dirty="0">
                <a:latin typeface="Calibri" charset="0"/>
              </a:rPr>
              <a:t> </a:t>
            </a:r>
            <a:r>
              <a:rPr lang="es-AR" sz="1000" dirty="0" err="1">
                <a:latin typeface="Calibri" charset="0"/>
              </a:rPr>
              <a:t>by</a:t>
            </a:r>
            <a:r>
              <a:rPr lang="es-AR" sz="1000" dirty="0">
                <a:latin typeface="Calibri" charset="0"/>
              </a:rPr>
              <a:t> L.V. CAO. </a:t>
            </a:r>
            <a:r>
              <a:rPr lang="es-AR" sz="1000" dirty="0" err="1">
                <a:latin typeface="Calibri" charset="0"/>
              </a:rPr>
              <a:t>Edtion</a:t>
            </a:r>
            <a:r>
              <a:rPr lang="es-AR" sz="1000" dirty="0">
                <a:latin typeface="Calibri" charset="0"/>
              </a:rPr>
              <a:t> ed. Barcelona, España: Centro Libros PAPF, S.L.U. , 2011. </a:t>
            </a:r>
            <a:r>
              <a:rPr lang="en-US" sz="1000" dirty="0">
                <a:latin typeface="Calibri" charset="0"/>
              </a:rPr>
              <a:t>ISBN 978-84-234-2799-4. Copyright © </a:t>
            </a:r>
            <a:r>
              <a:rPr lang="es-AR" sz="1000" dirty="0">
                <a:latin typeface="Calibri" charset="0"/>
              </a:rPr>
              <a:t>Centro Libros PAPF, S.L.U, 2011</a:t>
            </a:r>
            <a:r>
              <a:rPr lang="en-US" sz="1000" dirty="0">
                <a:latin typeface="Calibri" charset="0"/>
              </a:rPr>
              <a:t> </a:t>
            </a:r>
            <a:endParaRPr lang="es-AR" sz="1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15" y="1571627"/>
            <a:ext cx="75152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4 CuadroTexto"/>
          <p:cNvSpPr txBox="1">
            <a:spLocks noChangeArrowheads="1"/>
          </p:cNvSpPr>
          <p:nvPr/>
        </p:nvSpPr>
        <p:spPr bwMode="auto">
          <a:xfrm>
            <a:off x="1857377" y="857250"/>
            <a:ext cx="4714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L"/>
              <a:t>Relación con el cliente</a:t>
            </a:r>
            <a:endParaRPr lang="es-ES"/>
          </a:p>
        </p:txBody>
      </p:sp>
      <p:sp>
        <p:nvSpPr>
          <p:cNvPr id="5" name="1 CuadroTexto"/>
          <p:cNvSpPr txBox="1">
            <a:spLocks noChangeArrowheads="1"/>
          </p:cNvSpPr>
          <p:nvPr/>
        </p:nvSpPr>
        <p:spPr bwMode="auto">
          <a:xfrm>
            <a:off x="2411761" y="6259378"/>
            <a:ext cx="4824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sz="1000" u="sng" dirty="0">
                <a:latin typeface="Calibri" charset="0"/>
              </a:rPr>
              <a:t>Fuente: </a:t>
            </a:r>
            <a:r>
              <a:rPr lang="es-AR" sz="1000" dirty="0">
                <a:latin typeface="Calibri" charset="0"/>
              </a:rPr>
              <a:t>Reproducido de OSTERWALDER, A. AND Y. PIGNEUR </a:t>
            </a:r>
            <a:r>
              <a:rPr lang="es-AR" sz="1000" i="1" dirty="0">
                <a:latin typeface="Calibri" charset="0"/>
              </a:rPr>
              <a:t>Generación de modelos de negocio</a:t>
            </a:r>
            <a:r>
              <a:rPr lang="es-AR" sz="1000" dirty="0">
                <a:latin typeface="Calibri" charset="0"/>
              </a:rPr>
              <a:t>. </a:t>
            </a:r>
            <a:r>
              <a:rPr lang="es-AR" sz="1000" dirty="0" err="1">
                <a:latin typeface="Calibri" charset="0"/>
              </a:rPr>
              <a:t>Translated</a:t>
            </a:r>
            <a:r>
              <a:rPr lang="es-AR" sz="1000" dirty="0">
                <a:latin typeface="Calibri" charset="0"/>
              </a:rPr>
              <a:t> </a:t>
            </a:r>
            <a:r>
              <a:rPr lang="es-AR" sz="1000" dirty="0" err="1">
                <a:latin typeface="Calibri" charset="0"/>
              </a:rPr>
              <a:t>by</a:t>
            </a:r>
            <a:r>
              <a:rPr lang="es-AR" sz="1000" dirty="0">
                <a:latin typeface="Calibri" charset="0"/>
              </a:rPr>
              <a:t> L.V. CAO. </a:t>
            </a:r>
            <a:r>
              <a:rPr lang="es-AR" sz="1000" dirty="0" err="1">
                <a:latin typeface="Calibri" charset="0"/>
              </a:rPr>
              <a:t>Edtion</a:t>
            </a:r>
            <a:r>
              <a:rPr lang="es-AR" sz="1000" dirty="0">
                <a:latin typeface="Calibri" charset="0"/>
              </a:rPr>
              <a:t> ed. Barcelona, España: Centro Libros PAPF, S.L.U. , 2011. </a:t>
            </a:r>
            <a:r>
              <a:rPr lang="en-US" sz="1000" dirty="0">
                <a:latin typeface="Calibri" charset="0"/>
              </a:rPr>
              <a:t>ISBN 978-84-234-2799-4. Copyright © </a:t>
            </a:r>
            <a:r>
              <a:rPr lang="es-AR" sz="1000" dirty="0">
                <a:latin typeface="Calibri" charset="0"/>
              </a:rPr>
              <a:t>Centro Libros PAPF, S.L.U, 2011</a:t>
            </a:r>
            <a:r>
              <a:rPr lang="en-US" sz="1000" dirty="0">
                <a:latin typeface="Calibri" charset="0"/>
              </a:rPr>
              <a:t> </a:t>
            </a:r>
            <a:endParaRPr lang="es-AR" sz="1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164" y="1700213"/>
            <a:ext cx="7296151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2 CuadroTexto"/>
          <p:cNvSpPr txBox="1">
            <a:spLocks noChangeArrowheads="1"/>
          </p:cNvSpPr>
          <p:nvPr/>
        </p:nvSpPr>
        <p:spPr bwMode="auto">
          <a:xfrm>
            <a:off x="1857377" y="857250"/>
            <a:ext cx="4714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L"/>
              <a:t>Flujos de ingreso</a:t>
            </a:r>
            <a:endParaRPr lang="es-ES"/>
          </a:p>
        </p:txBody>
      </p:sp>
      <p:sp>
        <p:nvSpPr>
          <p:cNvPr id="5" name="1 CuadroTexto"/>
          <p:cNvSpPr txBox="1">
            <a:spLocks noChangeArrowheads="1"/>
          </p:cNvSpPr>
          <p:nvPr/>
        </p:nvSpPr>
        <p:spPr bwMode="auto">
          <a:xfrm>
            <a:off x="2411761" y="6259378"/>
            <a:ext cx="4824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sz="1000" u="sng" dirty="0">
                <a:latin typeface="Calibri" charset="0"/>
              </a:rPr>
              <a:t>Fuente: </a:t>
            </a:r>
            <a:r>
              <a:rPr lang="es-AR" sz="1000" dirty="0">
                <a:latin typeface="Calibri" charset="0"/>
              </a:rPr>
              <a:t>Reproducido de OSTERWALDER, A. AND Y. PIGNEUR </a:t>
            </a:r>
            <a:r>
              <a:rPr lang="es-AR" sz="1000" i="1" dirty="0">
                <a:latin typeface="Calibri" charset="0"/>
              </a:rPr>
              <a:t>Generación de modelos de negocio</a:t>
            </a:r>
            <a:r>
              <a:rPr lang="es-AR" sz="1000" dirty="0">
                <a:latin typeface="Calibri" charset="0"/>
              </a:rPr>
              <a:t>. </a:t>
            </a:r>
            <a:r>
              <a:rPr lang="es-AR" sz="1000" dirty="0" err="1">
                <a:latin typeface="Calibri" charset="0"/>
              </a:rPr>
              <a:t>Translated</a:t>
            </a:r>
            <a:r>
              <a:rPr lang="es-AR" sz="1000" dirty="0">
                <a:latin typeface="Calibri" charset="0"/>
              </a:rPr>
              <a:t> </a:t>
            </a:r>
            <a:r>
              <a:rPr lang="es-AR" sz="1000" dirty="0" err="1">
                <a:latin typeface="Calibri" charset="0"/>
              </a:rPr>
              <a:t>by</a:t>
            </a:r>
            <a:r>
              <a:rPr lang="es-AR" sz="1000" dirty="0">
                <a:latin typeface="Calibri" charset="0"/>
              </a:rPr>
              <a:t> L.V. CAO. </a:t>
            </a:r>
            <a:r>
              <a:rPr lang="es-AR" sz="1000" dirty="0" err="1">
                <a:latin typeface="Calibri" charset="0"/>
              </a:rPr>
              <a:t>Edtion</a:t>
            </a:r>
            <a:r>
              <a:rPr lang="es-AR" sz="1000" dirty="0">
                <a:latin typeface="Calibri" charset="0"/>
              </a:rPr>
              <a:t> ed. Barcelona, España: Centro Libros PAPF, S.L.U. , 2011. </a:t>
            </a:r>
            <a:r>
              <a:rPr lang="en-US" sz="1000" dirty="0">
                <a:latin typeface="Calibri" charset="0"/>
              </a:rPr>
              <a:t>ISBN 978-84-234-2799-4. Copyright © </a:t>
            </a:r>
            <a:r>
              <a:rPr lang="es-AR" sz="1000" dirty="0">
                <a:latin typeface="Calibri" charset="0"/>
              </a:rPr>
              <a:t>Centro Libros PAPF, S.L.U, 2011</a:t>
            </a:r>
            <a:r>
              <a:rPr lang="en-US" sz="1000" dirty="0">
                <a:latin typeface="Calibri" charset="0"/>
              </a:rPr>
              <a:t> </a:t>
            </a:r>
            <a:endParaRPr lang="es-AR" sz="1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4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875" y="1571625"/>
            <a:ext cx="7334251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2 CuadroTexto"/>
          <p:cNvSpPr txBox="1">
            <a:spLocks noChangeArrowheads="1"/>
          </p:cNvSpPr>
          <p:nvPr/>
        </p:nvSpPr>
        <p:spPr bwMode="auto">
          <a:xfrm>
            <a:off x="1857377" y="857250"/>
            <a:ext cx="4714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L"/>
              <a:t>Recursos clave</a:t>
            </a:r>
            <a:endParaRPr lang="es-ES"/>
          </a:p>
        </p:txBody>
      </p:sp>
      <p:sp>
        <p:nvSpPr>
          <p:cNvPr id="5" name="1 CuadroTexto"/>
          <p:cNvSpPr txBox="1">
            <a:spLocks noChangeArrowheads="1"/>
          </p:cNvSpPr>
          <p:nvPr/>
        </p:nvSpPr>
        <p:spPr bwMode="auto">
          <a:xfrm>
            <a:off x="2411761" y="6259378"/>
            <a:ext cx="4824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sz="1000" u="sng" dirty="0">
                <a:latin typeface="Calibri" charset="0"/>
              </a:rPr>
              <a:t>Fuente: </a:t>
            </a:r>
            <a:r>
              <a:rPr lang="es-AR" sz="1000" dirty="0">
                <a:latin typeface="Calibri" charset="0"/>
              </a:rPr>
              <a:t>Reproducido de OSTERWALDER, A. AND Y. PIGNEUR </a:t>
            </a:r>
            <a:r>
              <a:rPr lang="es-AR" sz="1000" i="1" dirty="0">
                <a:latin typeface="Calibri" charset="0"/>
              </a:rPr>
              <a:t>Generación de modelos de negocio</a:t>
            </a:r>
            <a:r>
              <a:rPr lang="es-AR" sz="1000" dirty="0">
                <a:latin typeface="Calibri" charset="0"/>
              </a:rPr>
              <a:t>. </a:t>
            </a:r>
            <a:r>
              <a:rPr lang="es-AR" sz="1000" dirty="0" err="1">
                <a:latin typeface="Calibri" charset="0"/>
              </a:rPr>
              <a:t>Translated</a:t>
            </a:r>
            <a:r>
              <a:rPr lang="es-AR" sz="1000" dirty="0">
                <a:latin typeface="Calibri" charset="0"/>
              </a:rPr>
              <a:t> </a:t>
            </a:r>
            <a:r>
              <a:rPr lang="es-AR" sz="1000" dirty="0" err="1">
                <a:latin typeface="Calibri" charset="0"/>
              </a:rPr>
              <a:t>by</a:t>
            </a:r>
            <a:r>
              <a:rPr lang="es-AR" sz="1000" dirty="0">
                <a:latin typeface="Calibri" charset="0"/>
              </a:rPr>
              <a:t> L.V. CAO. </a:t>
            </a:r>
            <a:r>
              <a:rPr lang="es-AR" sz="1000" dirty="0" err="1">
                <a:latin typeface="Calibri" charset="0"/>
              </a:rPr>
              <a:t>Edtion</a:t>
            </a:r>
            <a:r>
              <a:rPr lang="es-AR" sz="1000" dirty="0">
                <a:latin typeface="Calibri" charset="0"/>
              </a:rPr>
              <a:t> ed. Barcelona, España: Centro Libros PAPF, S.L.U. , 2011. </a:t>
            </a:r>
            <a:r>
              <a:rPr lang="en-US" sz="1000" dirty="0">
                <a:latin typeface="Calibri" charset="0"/>
              </a:rPr>
              <a:t>ISBN 978-84-234-2799-4. Copyright © </a:t>
            </a:r>
            <a:r>
              <a:rPr lang="es-AR" sz="1000" dirty="0">
                <a:latin typeface="Calibri" charset="0"/>
              </a:rPr>
              <a:t>Centro Libros PAPF, S.L.U, 2011</a:t>
            </a:r>
            <a:r>
              <a:rPr lang="en-US" sz="1000" dirty="0">
                <a:latin typeface="Calibri" charset="0"/>
              </a:rPr>
              <a:t> </a:t>
            </a:r>
            <a:endParaRPr lang="es-AR" sz="1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351" y="1571627"/>
            <a:ext cx="73533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2 CuadroTexto"/>
          <p:cNvSpPr txBox="1">
            <a:spLocks noChangeArrowheads="1"/>
          </p:cNvSpPr>
          <p:nvPr/>
        </p:nvSpPr>
        <p:spPr bwMode="auto">
          <a:xfrm>
            <a:off x="1857377" y="857250"/>
            <a:ext cx="4714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L"/>
              <a:t>Actividades clave</a:t>
            </a:r>
            <a:endParaRPr lang="es-ES"/>
          </a:p>
        </p:txBody>
      </p:sp>
      <p:sp>
        <p:nvSpPr>
          <p:cNvPr id="5" name="1 CuadroTexto"/>
          <p:cNvSpPr txBox="1">
            <a:spLocks noChangeArrowheads="1"/>
          </p:cNvSpPr>
          <p:nvPr/>
        </p:nvSpPr>
        <p:spPr bwMode="auto">
          <a:xfrm>
            <a:off x="2411761" y="6259378"/>
            <a:ext cx="4824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sz="1000" u="sng" dirty="0">
                <a:latin typeface="Calibri" charset="0"/>
              </a:rPr>
              <a:t>Fuente: </a:t>
            </a:r>
            <a:r>
              <a:rPr lang="es-AR" sz="1000" dirty="0">
                <a:latin typeface="Calibri" charset="0"/>
              </a:rPr>
              <a:t>Reproducido de OSTERWALDER, A. AND Y. PIGNEUR </a:t>
            </a:r>
            <a:r>
              <a:rPr lang="es-AR" sz="1000" i="1" dirty="0">
                <a:latin typeface="Calibri" charset="0"/>
              </a:rPr>
              <a:t>Generación de modelos de negocio</a:t>
            </a:r>
            <a:r>
              <a:rPr lang="es-AR" sz="1000" dirty="0">
                <a:latin typeface="Calibri" charset="0"/>
              </a:rPr>
              <a:t>. </a:t>
            </a:r>
            <a:r>
              <a:rPr lang="es-AR" sz="1000" dirty="0" err="1">
                <a:latin typeface="Calibri" charset="0"/>
              </a:rPr>
              <a:t>Translated</a:t>
            </a:r>
            <a:r>
              <a:rPr lang="es-AR" sz="1000" dirty="0">
                <a:latin typeface="Calibri" charset="0"/>
              </a:rPr>
              <a:t> </a:t>
            </a:r>
            <a:r>
              <a:rPr lang="es-AR" sz="1000" dirty="0" err="1">
                <a:latin typeface="Calibri" charset="0"/>
              </a:rPr>
              <a:t>by</a:t>
            </a:r>
            <a:r>
              <a:rPr lang="es-AR" sz="1000" dirty="0">
                <a:latin typeface="Calibri" charset="0"/>
              </a:rPr>
              <a:t> L.V. CAO. </a:t>
            </a:r>
            <a:r>
              <a:rPr lang="es-AR" sz="1000" dirty="0" err="1">
                <a:latin typeface="Calibri" charset="0"/>
              </a:rPr>
              <a:t>Edtion</a:t>
            </a:r>
            <a:r>
              <a:rPr lang="es-AR" sz="1000" dirty="0">
                <a:latin typeface="Calibri" charset="0"/>
              </a:rPr>
              <a:t> ed. Barcelona, España: Centro Libros PAPF, S.L.U. , 2011. </a:t>
            </a:r>
            <a:r>
              <a:rPr lang="en-US" sz="1000" dirty="0">
                <a:latin typeface="Calibri" charset="0"/>
              </a:rPr>
              <a:t>ISBN 978-84-234-2799-4. Copyright © </a:t>
            </a:r>
            <a:r>
              <a:rPr lang="es-AR" sz="1000" dirty="0">
                <a:latin typeface="Calibri" charset="0"/>
              </a:rPr>
              <a:t>Centro Libros PAPF, S.L.U, 2011</a:t>
            </a:r>
            <a:r>
              <a:rPr lang="en-US" sz="1000" dirty="0">
                <a:latin typeface="Calibri" charset="0"/>
              </a:rPr>
              <a:t> </a:t>
            </a:r>
            <a:endParaRPr lang="es-AR" sz="1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3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300" y="1571625"/>
            <a:ext cx="73914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2 CuadroTexto"/>
          <p:cNvSpPr txBox="1">
            <a:spLocks noChangeArrowheads="1"/>
          </p:cNvSpPr>
          <p:nvPr/>
        </p:nvSpPr>
        <p:spPr bwMode="auto">
          <a:xfrm>
            <a:off x="1857377" y="857251"/>
            <a:ext cx="4714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L"/>
              <a:t>Red de Partners (socios estratégicos)</a:t>
            </a:r>
            <a:endParaRPr lang="es-ES"/>
          </a:p>
        </p:txBody>
      </p:sp>
      <p:sp>
        <p:nvSpPr>
          <p:cNvPr id="5" name="1 CuadroTexto"/>
          <p:cNvSpPr txBox="1">
            <a:spLocks noChangeArrowheads="1"/>
          </p:cNvSpPr>
          <p:nvPr/>
        </p:nvSpPr>
        <p:spPr bwMode="auto">
          <a:xfrm>
            <a:off x="2411761" y="6259378"/>
            <a:ext cx="4824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sz="1000" u="sng" dirty="0">
                <a:latin typeface="Calibri" charset="0"/>
              </a:rPr>
              <a:t>Fuente: </a:t>
            </a:r>
            <a:r>
              <a:rPr lang="es-AR" sz="1000" dirty="0">
                <a:latin typeface="Calibri" charset="0"/>
              </a:rPr>
              <a:t>Reproducido de OSTERWALDER, A. AND Y. PIGNEUR </a:t>
            </a:r>
            <a:r>
              <a:rPr lang="es-AR" sz="1000" i="1" dirty="0">
                <a:latin typeface="Calibri" charset="0"/>
              </a:rPr>
              <a:t>Generación de modelos de negocio</a:t>
            </a:r>
            <a:r>
              <a:rPr lang="es-AR" sz="1000" dirty="0">
                <a:latin typeface="Calibri" charset="0"/>
              </a:rPr>
              <a:t>. </a:t>
            </a:r>
            <a:r>
              <a:rPr lang="es-AR" sz="1000" dirty="0" err="1">
                <a:latin typeface="Calibri" charset="0"/>
              </a:rPr>
              <a:t>Translated</a:t>
            </a:r>
            <a:r>
              <a:rPr lang="es-AR" sz="1000" dirty="0">
                <a:latin typeface="Calibri" charset="0"/>
              </a:rPr>
              <a:t> </a:t>
            </a:r>
            <a:r>
              <a:rPr lang="es-AR" sz="1000" dirty="0" err="1">
                <a:latin typeface="Calibri" charset="0"/>
              </a:rPr>
              <a:t>by</a:t>
            </a:r>
            <a:r>
              <a:rPr lang="es-AR" sz="1000" dirty="0">
                <a:latin typeface="Calibri" charset="0"/>
              </a:rPr>
              <a:t> L.V. CAO. </a:t>
            </a:r>
            <a:r>
              <a:rPr lang="es-AR" sz="1000" dirty="0" err="1">
                <a:latin typeface="Calibri" charset="0"/>
              </a:rPr>
              <a:t>Edtion</a:t>
            </a:r>
            <a:r>
              <a:rPr lang="es-AR" sz="1000" dirty="0">
                <a:latin typeface="Calibri" charset="0"/>
              </a:rPr>
              <a:t> ed. Barcelona, España: Centro Libros PAPF, S.L.U. , 2011. </a:t>
            </a:r>
            <a:r>
              <a:rPr lang="en-US" sz="1000" dirty="0">
                <a:latin typeface="Calibri" charset="0"/>
              </a:rPr>
              <a:t>ISBN 978-84-234-2799-4. Copyright © </a:t>
            </a:r>
            <a:r>
              <a:rPr lang="es-AR" sz="1000" dirty="0">
                <a:latin typeface="Calibri" charset="0"/>
              </a:rPr>
              <a:t>Centro Libros PAPF, S.L.U, 2011</a:t>
            </a:r>
            <a:r>
              <a:rPr lang="en-US" sz="1000" dirty="0">
                <a:latin typeface="Calibri" charset="0"/>
              </a:rPr>
              <a:t> </a:t>
            </a:r>
            <a:endParaRPr lang="es-AR" sz="1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589" y="1604963"/>
            <a:ext cx="73628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2 CuadroTexto"/>
          <p:cNvSpPr txBox="1">
            <a:spLocks noChangeArrowheads="1"/>
          </p:cNvSpPr>
          <p:nvPr/>
        </p:nvSpPr>
        <p:spPr bwMode="auto">
          <a:xfrm>
            <a:off x="1857377" y="857250"/>
            <a:ext cx="4714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L"/>
              <a:t>Estructura de costos</a:t>
            </a:r>
            <a:endParaRPr lang="es-ES"/>
          </a:p>
        </p:txBody>
      </p:sp>
      <p:sp>
        <p:nvSpPr>
          <p:cNvPr id="5" name="1 CuadroTexto"/>
          <p:cNvSpPr txBox="1">
            <a:spLocks noChangeArrowheads="1"/>
          </p:cNvSpPr>
          <p:nvPr/>
        </p:nvSpPr>
        <p:spPr bwMode="auto">
          <a:xfrm>
            <a:off x="2411761" y="6259378"/>
            <a:ext cx="4824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sz="1000" u="sng" dirty="0">
                <a:latin typeface="Calibri" charset="0"/>
              </a:rPr>
              <a:t>Fuente: </a:t>
            </a:r>
            <a:r>
              <a:rPr lang="es-AR" sz="1000" dirty="0">
                <a:latin typeface="Calibri" charset="0"/>
              </a:rPr>
              <a:t>Reproducido de OSTERWALDER, A. AND Y. PIGNEUR </a:t>
            </a:r>
            <a:r>
              <a:rPr lang="es-AR" sz="1000" i="1" dirty="0">
                <a:latin typeface="Calibri" charset="0"/>
              </a:rPr>
              <a:t>Generación de modelos de negocio</a:t>
            </a:r>
            <a:r>
              <a:rPr lang="es-AR" sz="1000" dirty="0">
                <a:latin typeface="Calibri" charset="0"/>
              </a:rPr>
              <a:t>. </a:t>
            </a:r>
            <a:r>
              <a:rPr lang="es-AR" sz="1000" dirty="0" err="1">
                <a:latin typeface="Calibri" charset="0"/>
              </a:rPr>
              <a:t>Translated</a:t>
            </a:r>
            <a:r>
              <a:rPr lang="es-AR" sz="1000" dirty="0">
                <a:latin typeface="Calibri" charset="0"/>
              </a:rPr>
              <a:t> </a:t>
            </a:r>
            <a:r>
              <a:rPr lang="es-AR" sz="1000" dirty="0" err="1">
                <a:latin typeface="Calibri" charset="0"/>
              </a:rPr>
              <a:t>by</a:t>
            </a:r>
            <a:r>
              <a:rPr lang="es-AR" sz="1000" dirty="0">
                <a:latin typeface="Calibri" charset="0"/>
              </a:rPr>
              <a:t> L.V. CAO. </a:t>
            </a:r>
            <a:r>
              <a:rPr lang="es-AR" sz="1000" dirty="0" err="1">
                <a:latin typeface="Calibri" charset="0"/>
              </a:rPr>
              <a:t>Edtion</a:t>
            </a:r>
            <a:r>
              <a:rPr lang="es-AR" sz="1000" dirty="0">
                <a:latin typeface="Calibri" charset="0"/>
              </a:rPr>
              <a:t> ed. Barcelona, España: Centro Libros PAPF, S.L.U. , 2011. </a:t>
            </a:r>
            <a:r>
              <a:rPr lang="en-US" sz="1000" dirty="0">
                <a:latin typeface="Calibri" charset="0"/>
              </a:rPr>
              <a:t>ISBN 978-84-234-2799-4. Copyright © </a:t>
            </a:r>
            <a:r>
              <a:rPr lang="es-AR" sz="1000" dirty="0">
                <a:latin typeface="Calibri" charset="0"/>
              </a:rPr>
              <a:t>Centro Libros PAPF, S.L.U, 2011</a:t>
            </a:r>
            <a:r>
              <a:rPr lang="en-US" sz="1000" dirty="0">
                <a:latin typeface="Calibri" charset="0"/>
              </a:rPr>
              <a:t> </a:t>
            </a:r>
            <a:endParaRPr lang="es-AR" sz="1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589" y="1604963"/>
            <a:ext cx="73628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2 CuadroTexto"/>
          <p:cNvSpPr txBox="1">
            <a:spLocks noChangeArrowheads="1"/>
          </p:cNvSpPr>
          <p:nvPr/>
        </p:nvSpPr>
        <p:spPr bwMode="auto">
          <a:xfrm>
            <a:off x="7715251" y="2357441"/>
            <a:ext cx="12144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Segmentos de clientes</a:t>
            </a:r>
            <a:endParaRPr lang="es-ES" sz="1400"/>
          </a:p>
        </p:txBody>
      </p:sp>
      <p:sp>
        <p:nvSpPr>
          <p:cNvPr id="13316" name="3 CuadroTexto"/>
          <p:cNvSpPr txBox="1">
            <a:spLocks noChangeArrowheads="1"/>
          </p:cNvSpPr>
          <p:nvPr/>
        </p:nvSpPr>
        <p:spPr bwMode="auto">
          <a:xfrm>
            <a:off x="7072315" y="4929191"/>
            <a:ext cx="1214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Flujos de ingreso</a:t>
            </a:r>
            <a:endParaRPr lang="es-ES" sz="1400"/>
          </a:p>
        </p:txBody>
      </p:sp>
      <p:sp>
        <p:nvSpPr>
          <p:cNvPr id="13317" name="4 CuadroTexto"/>
          <p:cNvSpPr txBox="1">
            <a:spLocks noChangeArrowheads="1"/>
          </p:cNvSpPr>
          <p:nvPr/>
        </p:nvSpPr>
        <p:spPr bwMode="auto">
          <a:xfrm>
            <a:off x="6000751" y="1143002"/>
            <a:ext cx="12144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Relación con el cliente</a:t>
            </a:r>
            <a:endParaRPr lang="es-ES" sz="1400"/>
          </a:p>
        </p:txBody>
      </p:sp>
      <p:sp>
        <p:nvSpPr>
          <p:cNvPr id="13318" name="5 CuadroTexto"/>
          <p:cNvSpPr txBox="1">
            <a:spLocks noChangeArrowheads="1"/>
          </p:cNvSpPr>
          <p:nvPr/>
        </p:nvSpPr>
        <p:spPr bwMode="auto">
          <a:xfrm>
            <a:off x="5214940" y="5286376"/>
            <a:ext cx="15001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Canales de distribución y comunicaciones</a:t>
            </a:r>
            <a:endParaRPr lang="es-ES" sz="1400"/>
          </a:p>
        </p:txBody>
      </p:sp>
      <p:sp>
        <p:nvSpPr>
          <p:cNvPr id="13319" name="6 CuadroTexto"/>
          <p:cNvSpPr txBox="1">
            <a:spLocks noChangeArrowheads="1"/>
          </p:cNvSpPr>
          <p:nvPr/>
        </p:nvSpPr>
        <p:spPr bwMode="auto">
          <a:xfrm>
            <a:off x="1071564" y="5143502"/>
            <a:ext cx="1214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Estructura de  costos</a:t>
            </a:r>
            <a:endParaRPr lang="es-ES" sz="1400"/>
          </a:p>
        </p:txBody>
      </p:sp>
      <p:sp>
        <p:nvSpPr>
          <p:cNvPr id="13320" name="7 CuadroTexto"/>
          <p:cNvSpPr txBox="1">
            <a:spLocks noChangeArrowheads="1"/>
          </p:cNvSpPr>
          <p:nvPr/>
        </p:nvSpPr>
        <p:spPr bwMode="auto">
          <a:xfrm>
            <a:off x="4214815" y="1214441"/>
            <a:ext cx="1214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Propuesta de valor</a:t>
            </a:r>
            <a:endParaRPr lang="es-ES" sz="1400"/>
          </a:p>
        </p:txBody>
      </p:sp>
      <p:sp>
        <p:nvSpPr>
          <p:cNvPr id="13321" name="8 CuadroTexto"/>
          <p:cNvSpPr txBox="1">
            <a:spLocks noChangeArrowheads="1"/>
          </p:cNvSpPr>
          <p:nvPr/>
        </p:nvSpPr>
        <p:spPr bwMode="auto">
          <a:xfrm>
            <a:off x="2857501" y="1000127"/>
            <a:ext cx="12144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Actividades clave</a:t>
            </a:r>
            <a:endParaRPr lang="es-ES" sz="1400"/>
          </a:p>
        </p:txBody>
      </p:sp>
      <p:sp>
        <p:nvSpPr>
          <p:cNvPr id="13322" name="9 CuadroTexto"/>
          <p:cNvSpPr txBox="1">
            <a:spLocks noChangeArrowheads="1"/>
          </p:cNvSpPr>
          <p:nvPr/>
        </p:nvSpPr>
        <p:spPr bwMode="auto">
          <a:xfrm>
            <a:off x="3286126" y="5357816"/>
            <a:ext cx="12144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Recursos clave</a:t>
            </a:r>
            <a:endParaRPr lang="es-ES" sz="1400"/>
          </a:p>
        </p:txBody>
      </p:sp>
      <p:sp>
        <p:nvSpPr>
          <p:cNvPr id="13323" name="10 CuadroTexto"/>
          <p:cNvSpPr txBox="1">
            <a:spLocks noChangeArrowheads="1"/>
          </p:cNvSpPr>
          <p:nvPr/>
        </p:nvSpPr>
        <p:spPr bwMode="auto">
          <a:xfrm>
            <a:off x="642940" y="2286002"/>
            <a:ext cx="1214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Red de partners</a:t>
            </a:r>
            <a:endParaRPr lang="es-ES" sz="1400"/>
          </a:p>
        </p:txBody>
      </p:sp>
      <p:cxnSp>
        <p:nvCxnSpPr>
          <p:cNvPr id="13" name="12 Conector recto"/>
          <p:cNvCxnSpPr>
            <a:stCxn id="13321" idx="2"/>
          </p:cNvCxnSpPr>
          <p:nvPr/>
        </p:nvCxnSpPr>
        <p:spPr>
          <a:xfrm>
            <a:off x="3464721" y="1523347"/>
            <a:ext cx="178594" cy="40546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13317" idx="2"/>
          </p:cNvCxnSpPr>
          <p:nvPr/>
        </p:nvCxnSpPr>
        <p:spPr>
          <a:xfrm flipH="1">
            <a:off x="6000751" y="1666222"/>
            <a:ext cx="607220" cy="47690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3316" idx="0"/>
          </p:cNvCxnSpPr>
          <p:nvPr/>
        </p:nvCxnSpPr>
        <p:spPr>
          <a:xfrm flipH="1" flipV="1">
            <a:off x="7000878" y="4429127"/>
            <a:ext cx="678656" cy="50006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13318" idx="0"/>
          </p:cNvCxnSpPr>
          <p:nvPr/>
        </p:nvCxnSpPr>
        <p:spPr>
          <a:xfrm flipH="1" flipV="1">
            <a:off x="5715001" y="3643318"/>
            <a:ext cx="250033" cy="164305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3322" idx="0"/>
          </p:cNvCxnSpPr>
          <p:nvPr/>
        </p:nvCxnSpPr>
        <p:spPr>
          <a:xfrm flipH="1" flipV="1">
            <a:off x="3714752" y="3786190"/>
            <a:ext cx="178594" cy="15716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3323" idx="2"/>
          </p:cNvCxnSpPr>
          <p:nvPr/>
        </p:nvCxnSpPr>
        <p:spPr>
          <a:xfrm>
            <a:off x="1250159" y="2809222"/>
            <a:ext cx="750092" cy="2625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3319" idx="0"/>
          </p:cNvCxnSpPr>
          <p:nvPr/>
        </p:nvCxnSpPr>
        <p:spPr>
          <a:xfrm flipV="1">
            <a:off x="1678783" y="4429127"/>
            <a:ext cx="678658" cy="7143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3315" idx="1"/>
          </p:cNvCxnSpPr>
          <p:nvPr/>
        </p:nvCxnSpPr>
        <p:spPr>
          <a:xfrm flipH="1">
            <a:off x="7143753" y="2619051"/>
            <a:ext cx="571498" cy="1670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rot="5400000">
            <a:off x="4250533" y="1964532"/>
            <a:ext cx="571500" cy="714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 CuadroTexto"/>
          <p:cNvSpPr txBox="1">
            <a:spLocks noChangeArrowheads="1"/>
          </p:cNvSpPr>
          <p:nvPr/>
        </p:nvSpPr>
        <p:spPr bwMode="auto">
          <a:xfrm>
            <a:off x="2411761" y="6259378"/>
            <a:ext cx="4824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sz="1000" u="sng" dirty="0">
                <a:latin typeface="Calibri" charset="0"/>
              </a:rPr>
              <a:t>Fuente: </a:t>
            </a:r>
            <a:r>
              <a:rPr lang="es-AR" sz="1000" dirty="0">
                <a:latin typeface="Calibri" charset="0"/>
              </a:rPr>
              <a:t>Reproducido de OSTERWALDER, A. AND Y. PIGNEUR </a:t>
            </a:r>
            <a:r>
              <a:rPr lang="es-AR" sz="1000" i="1" dirty="0">
                <a:latin typeface="Calibri" charset="0"/>
              </a:rPr>
              <a:t>Generación de modelos de negocio</a:t>
            </a:r>
            <a:r>
              <a:rPr lang="es-AR" sz="1000" dirty="0">
                <a:latin typeface="Calibri" charset="0"/>
              </a:rPr>
              <a:t>. </a:t>
            </a:r>
            <a:r>
              <a:rPr lang="es-AR" sz="1000" dirty="0" err="1">
                <a:latin typeface="Calibri" charset="0"/>
              </a:rPr>
              <a:t>Translated</a:t>
            </a:r>
            <a:r>
              <a:rPr lang="es-AR" sz="1000" dirty="0">
                <a:latin typeface="Calibri" charset="0"/>
              </a:rPr>
              <a:t> </a:t>
            </a:r>
            <a:r>
              <a:rPr lang="es-AR" sz="1000" dirty="0" err="1">
                <a:latin typeface="Calibri" charset="0"/>
              </a:rPr>
              <a:t>by</a:t>
            </a:r>
            <a:r>
              <a:rPr lang="es-AR" sz="1000" dirty="0">
                <a:latin typeface="Calibri" charset="0"/>
              </a:rPr>
              <a:t> L.V. CAO. </a:t>
            </a:r>
            <a:r>
              <a:rPr lang="es-AR" sz="1000" dirty="0" err="1">
                <a:latin typeface="Calibri" charset="0"/>
              </a:rPr>
              <a:t>Edtion</a:t>
            </a:r>
            <a:r>
              <a:rPr lang="es-AR" sz="1000" dirty="0">
                <a:latin typeface="Calibri" charset="0"/>
              </a:rPr>
              <a:t> ed. Barcelona, España: Centro Libros PAPF, S.L.U. , 2011. </a:t>
            </a:r>
            <a:r>
              <a:rPr lang="en-US" sz="1000" dirty="0">
                <a:latin typeface="Calibri" charset="0"/>
              </a:rPr>
              <a:t>ISBN 978-84-234-2799-4. Copyright © </a:t>
            </a:r>
            <a:r>
              <a:rPr lang="es-AR" sz="1000" dirty="0">
                <a:latin typeface="Calibri" charset="0"/>
              </a:rPr>
              <a:t>Centro Libros PAPF, S.L.U, 2011</a:t>
            </a:r>
            <a:r>
              <a:rPr lang="en-US" sz="1000" dirty="0">
                <a:latin typeface="Calibri" charset="0"/>
              </a:rPr>
              <a:t> </a:t>
            </a:r>
            <a:endParaRPr lang="es-AR" sz="1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>
            <a:grpSpLocks/>
          </p:cNvGrpSpPr>
          <p:nvPr/>
        </p:nvGrpSpPr>
        <p:grpSpPr bwMode="auto">
          <a:xfrm>
            <a:off x="60327" y="174624"/>
            <a:ext cx="8880475" cy="5806024"/>
            <a:chOff x="142875" y="476250"/>
            <a:chExt cx="8880475" cy="5806023"/>
          </a:xfrm>
        </p:grpSpPr>
        <p:pic>
          <p:nvPicPr>
            <p:cNvPr id="1434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663" y="1574800"/>
              <a:ext cx="7362825" cy="346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6" name="2 CuadroTexto"/>
            <p:cNvSpPr txBox="1">
              <a:spLocks noChangeArrowheads="1"/>
            </p:cNvSpPr>
            <p:nvPr/>
          </p:nvSpPr>
          <p:spPr bwMode="auto">
            <a:xfrm>
              <a:off x="7631113" y="2066925"/>
              <a:ext cx="1392237" cy="83099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L" sz="1400" dirty="0" smtClean="0">
                  <a:ea typeface="+mn-ea"/>
                  <a:cs typeface="+mn-cs"/>
                </a:rPr>
                <a:t>Segmentos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L" sz="1400" dirty="0" smtClean="0">
                  <a:ea typeface="+mn-ea"/>
                  <a:cs typeface="+mn-cs"/>
                </a:rPr>
                <a:t>de clientes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L" sz="1000" dirty="0" smtClean="0">
                  <a:solidFill>
                    <a:schemeClr val="bg1">
                      <a:lumMod val="65000"/>
                    </a:schemeClr>
                  </a:solidFill>
                  <a:ea typeface="+mn-ea"/>
                  <a:cs typeface="+mn-cs"/>
                </a:rPr>
                <a:t>Uno o varios segmentos de clientes</a:t>
              </a:r>
              <a:endParaRPr lang="es-ES" sz="1000" dirty="0">
                <a:solidFill>
                  <a:schemeClr val="bg1">
                    <a:lumMod val="65000"/>
                  </a:schemeClr>
                </a:solidFill>
                <a:ea typeface="+mn-ea"/>
                <a:cs typeface="+mn-cs"/>
              </a:endParaRPr>
            </a:p>
          </p:txBody>
        </p:sp>
        <p:sp>
          <p:nvSpPr>
            <p:cNvPr id="13317" name="3 CuadroTexto"/>
            <p:cNvSpPr txBox="1">
              <a:spLocks noChangeArrowheads="1"/>
            </p:cNvSpPr>
            <p:nvPr/>
          </p:nvSpPr>
          <p:spPr bwMode="auto">
            <a:xfrm>
              <a:off x="7037389" y="5008563"/>
              <a:ext cx="1819275" cy="76944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sz="1400">
                  <a:latin typeface="Calibri" charset="0"/>
                </a:rPr>
                <a:t>Flujos de ingreso</a:t>
              </a:r>
            </a:p>
            <a:p>
              <a:pPr eaLnBrk="1" hangingPunct="1"/>
              <a:r>
                <a:rPr lang="es-AR" sz="1000">
                  <a:solidFill>
                    <a:srgbClr val="A6A6A6"/>
                  </a:solidFill>
                  <a:latin typeface="Calibri" charset="0"/>
                </a:rPr>
                <a:t>Los ingresos son el resultado de propuestas de valor ofrecidas con éxito a los clientes. </a:t>
              </a:r>
              <a:endParaRPr lang="es-ES" sz="1000">
                <a:solidFill>
                  <a:srgbClr val="A6A6A6"/>
                </a:solidFill>
                <a:latin typeface="Calibri" charset="0"/>
              </a:endParaRPr>
            </a:p>
          </p:txBody>
        </p:sp>
        <p:sp>
          <p:nvSpPr>
            <p:cNvPr id="13318" name="4 CuadroTexto"/>
            <p:cNvSpPr txBox="1">
              <a:spLocks noChangeArrowheads="1"/>
            </p:cNvSpPr>
            <p:nvPr/>
          </p:nvSpPr>
          <p:spPr bwMode="auto">
            <a:xfrm>
              <a:off x="6191250" y="960438"/>
              <a:ext cx="1944688" cy="61555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sz="1400">
                  <a:latin typeface="Calibri" charset="0"/>
                </a:rPr>
                <a:t>Relación con el cliente</a:t>
              </a:r>
            </a:p>
            <a:p>
              <a:pPr eaLnBrk="1" hangingPunct="1"/>
              <a:r>
                <a:rPr lang="es-AR" sz="1000">
                  <a:solidFill>
                    <a:srgbClr val="A6A6A6"/>
                  </a:solidFill>
                  <a:latin typeface="Calibri" charset="0"/>
                </a:rPr>
                <a:t>se establecen y mantienen con cada segmento de clientes</a:t>
              </a:r>
              <a:endParaRPr lang="es-ES" sz="1000">
                <a:solidFill>
                  <a:srgbClr val="A6A6A6"/>
                </a:solidFill>
                <a:latin typeface="Calibri" charset="0"/>
              </a:endParaRPr>
            </a:p>
          </p:txBody>
        </p:sp>
        <p:sp>
          <p:nvSpPr>
            <p:cNvPr id="13319" name="5 CuadroTexto"/>
            <p:cNvSpPr txBox="1">
              <a:spLocks noChangeArrowheads="1"/>
            </p:cNvSpPr>
            <p:nvPr/>
          </p:nvSpPr>
          <p:spPr bwMode="auto">
            <a:xfrm>
              <a:off x="4911725" y="5143500"/>
              <a:ext cx="2000249" cy="113877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sz="1400">
                  <a:latin typeface="Calibri" charset="0"/>
                </a:rPr>
                <a:t>Canales de distribución y comunicaciones</a:t>
              </a:r>
            </a:p>
            <a:p>
              <a:pPr eaLnBrk="1" hangingPunct="1"/>
              <a:r>
                <a:rPr lang="es-AR" sz="1000">
                  <a:solidFill>
                    <a:srgbClr val="A6A6A6"/>
                  </a:solidFill>
                  <a:latin typeface="Calibri" charset="0"/>
                </a:rPr>
                <a:t>Las propuestas de valor se entregan a los clientes a través de la comunicación, la distribución y los canales de venta</a:t>
              </a:r>
              <a:endParaRPr lang="es-ES" sz="1000">
                <a:solidFill>
                  <a:srgbClr val="A6A6A6"/>
                </a:solidFill>
                <a:latin typeface="Calibri" charset="0"/>
              </a:endParaRPr>
            </a:p>
          </p:txBody>
        </p:sp>
        <p:sp>
          <p:nvSpPr>
            <p:cNvPr id="13320" name="6 CuadroTexto"/>
            <p:cNvSpPr txBox="1">
              <a:spLocks noChangeArrowheads="1"/>
            </p:cNvSpPr>
            <p:nvPr/>
          </p:nvSpPr>
          <p:spPr bwMode="auto">
            <a:xfrm>
              <a:off x="823912" y="5202238"/>
              <a:ext cx="2055812" cy="76944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L" sz="1400" dirty="0">
                  <a:ea typeface="+mn-ea"/>
                  <a:cs typeface="+mn-cs"/>
                </a:rPr>
                <a:t>Estructura de  </a:t>
              </a:r>
              <a:r>
                <a:rPr lang="es-CL" sz="1400" dirty="0" smtClean="0">
                  <a:ea typeface="+mn-ea"/>
                  <a:cs typeface="+mn-cs"/>
                </a:rPr>
                <a:t>costos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1000" dirty="0" smtClean="0">
                  <a:solidFill>
                    <a:schemeClr val="bg1">
                      <a:lumMod val="65000"/>
                    </a:schemeClr>
                  </a:solidFill>
                  <a:ea typeface="+mn-ea"/>
                  <a:cs typeface="+mn-cs"/>
                </a:rPr>
                <a:t>Los elementos del modelo de negocio dan como resultado la estructura de costos. </a:t>
              </a:r>
              <a:endParaRPr lang="es-ES" sz="1000" dirty="0">
                <a:solidFill>
                  <a:schemeClr val="bg1">
                    <a:lumMod val="65000"/>
                  </a:schemeClr>
                </a:solidFill>
                <a:ea typeface="+mn-ea"/>
                <a:cs typeface="+mn-cs"/>
              </a:endParaRPr>
            </a:p>
          </p:txBody>
        </p:sp>
        <p:sp>
          <p:nvSpPr>
            <p:cNvPr id="13321" name="7 CuadroTexto"/>
            <p:cNvSpPr txBox="1">
              <a:spLocks noChangeArrowheads="1"/>
            </p:cNvSpPr>
            <p:nvPr/>
          </p:nvSpPr>
          <p:spPr bwMode="auto">
            <a:xfrm>
              <a:off x="4179888" y="517525"/>
              <a:ext cx="1751012" cy="923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L" sz="1400" dirty="0" smtClean="0">
                  <a:ea typeface="+mn-ea"/>
                  <a:cs typeface="+mn-cs"/>
                </a:rPr>
                <a:t>Propuesta </a:t>
              </a:r>
              <a:r>
                <a:rPr lang="es-CL" sz="1400" dirty="0">
                  <a:ea typeface="+mn-ea"/>
                  <a:cs typeface="+mn-cs"/>
                </a:rPr>
                <a:t>de </a:t>
              </a:r>
              <a:r>
                <a:rPr lang="es-CL" sz="1400" dirty="0" smtClean="0">
                  <a:ea typeface="+mn-ea"/>
                  <a:cs typeface="+mn-cs"/>
                </a:rPr>
                <a:t>valor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1000" dirty="0" smtClean="0">
                  <a:solidFill>
                    <a:schemeClr val="bg1">
                      <a:lumMod val="65000"/>
                    </a:schemeClr>
                  </a:solidFill>
                  <a:ea typeface="+mn-ea"/>
                  <a:cs typeface="+mn-cs"/>
                </a:rPr>
                <a:t>Trata de resolver problemas de los clientes y satisfacer las necesidades del cliente con propuestas de valor</a:t>
              </a:r>
              <a:endParaRPr lang="es-ES" sz="1000" dirty="0">
                <a:solidFill>
                  <a:schemeClr val="bg1">
                    <a:lumMod val="65000"/>
                  </a:schemeClr>
                </a:solidFill>
                <a:ea typeface="+mn-ea"/>
                <a:cs typeface="+mn-cs"/>
              </a:endParaRPr>
            </a:p>
          </p:txBody>
        </p:sp>
        <p:sp>
          <p:nvSpPr>
            <p:cNvPr id="13322" name="8 CuadroTexto"/>
            <p:cNvSpPr txBox="1">
              <a:spLocks noChangeArrowheads="1"/>
            </p:cNvSpPr>
            <p:nvPr/>
          </p:nvSpPr>
          <p:spPr bwMode="auto">
            <a:xfrm>
              <a:off x="2374900" y="969963"/>
              <a:ext cx="1662113" cy="76944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L" sz="1400">
                  <a:latin typeface="Calibri" charset="0"/>
                </a:rPr>
                <a:t>Actividades clave</a:t>
              </a:r>
            </a:p>
            <a:p>
              <a:pPr eaLnBrk="1" hangingPunct="1"/>
              <a:r>
                <a:rPr lang="es-AR" sz="1000">
                  <a:solidFill>
                    <a:srgbClr val="A6A6A6"/>
                  </a:solidFill>
                  <a:latin typeface="Calibri" charset="0"/>
                </a:rPr>
                <a:t>mediante la realización de una serie de actividades fundamentales</a:t>
              </a:r>
              <a:endParaRPr lang="es-ES" sz="1000">
                <a:solidFill>
                  <a:srgbClr val="A6A6A6"/>
                </a:solidFill>
                <a:latin typeface="Calibri" charset="0"/>
              </a:endParaRPr>
            </a:p>
          </p:txBody>
        </p:sp>
        <p:sp>
          <p:nvSpPr>
            <p:cNvPr id="13323" name="9 CuadroTexto"/>
            <p:cNvSpPr txBox="1">
              <a:spLocks noChangeArrowheads="1"/>
            </p:cNvSpPr>
            <p:nvPr/>
          </p:nvSpPr>
          <p:spPr bwMode="auto">
            <a:xfrm>
              <a:off x="2951163" y="5327650"/>
              <a:ext cx="1871661" cy="76944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L" sz="1400" dirty="0">
                  <a:ea typeface="+mn-ea"/>
                  <a:cs typeface="+mn-cs"/>
                </a:rPr>
                <a:t>Recursos </a:t>
              </a:r>
              <a:r>
                <a:rPr lang="es-CL" sz="1400" dirty="0" smtClean="0">
                  <a:ea typeface="+mn-ea"/>
                  <a:cs typeface="+mn-cs"/>
                </a:rPr>
                <a:t>clave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1000" dirty="0" smtClean="0">
                  <a:solidFill>
                    <a:schemeClr val="bg1">
                      <a:lumMod val="65000"/>
                    </a:schemeClr>
                  </a:solidFill>
                  <a:ea typeface="+mn-ea"/>
                  <a:cs typeface="+mn-cs"/>
                </a:rPr>
                <a:t>son los medios necesarios para ofrecer y entregar los elementos descriptos anteriormente</a:t>
              </a:r>
              <a:endParaRPr lang="es-ES" sz="1000" dirty="0">
                <a:solidFill>
                  <a:schemeClr val="bg1">
                    <a:lumMod val="65000"/>
                  </a:schemeClr>
                </a:solidFill>
                <a:ea typeface="+mn-ea"/>
                <a:cs typeface="+mn-cs"/>
              </a:endParaRPr>
            </a:p>
          </p:txBody>
        </p:sp>
        <p:sp>
          <p:nvSpPr>
            <p:cNvPr id="13324" name="10 CuadroTexto"/>
            <p:cNvSpPr txBox="1">
              <a:spLocks noChangeArrowheads="1"/>
            </p:cNvSpPr>
            <p:nvPr/>
          </p:nvSpPr>
          <p:spPr bwMode="auto">
            <a:xfrm>
              <a:off x="322263" y="2262188"/>
              <a:ext cx="1500187" cy="923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L" sz="1400" dirty="0">
                  <a:ea typeface="+mn-ea"/>
                  <a:cs typeface="+mn-cs"/>
                </a:rPr>
                <a:t>Red de </a:t>
              </a:r>
              <a:r>
                <a:rPr lang="es-CL" sz="1400" dirty="0" err="1" smtClean="0">
                  <a:ea typeface="+mn-ea"/>
                  <a:cs typeface="+mn-cs"/>
                </a:rPr>
                <a:t>partners</a:t>
              </a:r>
              <a:endParaRPr lang="es-CL" sz="1400" dirty="0" smtClean="0">
                <a:ea typeface="+mn-ea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1000" dirty="0" smtClean="0">
                  <a:solidFill>
                    <a:schemeClr val="bg1">
                      <a:lumMod val="65000"/>
                    </a:schemeClr>
                  </a:solidFill>
                  <a:ea typeface="+mn-ea"/>
                  <a:cs typeface="+mn-cs"/>
                </a:rPr>
                <a:t>Algunas actividades se externalizan y algunos recursos se adquieren fuera de la empresa</a:t>
              </a:r>
              <a:endParaRPr lang="es-ES" sz="1000" dirty="0">
                <a:solidFill>
                  <a:schemeClr val="bg1">
                    <a:lumMod val="65000"/>
                  </a:schemeClr>
                </a:solidFill>
                <a:ea typeface="+mn-ea"/>
                <a:cs typeface="+mn-cs"/>
              </a:endParaRPr>
            </a:p>
          </p:txBody>
        </p:sp>
        <p:cxnSp>
          <p:nvCxnSpPr>
            <p:cNvPr id="13" name="12 Conector recto"/>
            <p:cNvCxnSpPr>
              <a:stCxn id="13322" idx="2"/>
            </p:cNvCxnSpPr>
            <p:nvPr/>
          </p:nvCxnSpPr>
          <p:spPr>
            <a:xfrm>
              <a:off x="3205957" y="1739404"/>
              <a:ext cx="402432" cy="15924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13318" idx="2"/>
            </p:cNvCxnSpPr>
            <p:nvPr/>
          </p:nvCxnSpPr>
          <p:spPr>
            <a:xfrm flipH="1">
              <a:off x="6191250" y="1575991"/>
              <a:ext cx="972344" cy="38457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13317" idx="0"/>
            </p:cNvCxnSpPr>
            <p:nvPr/>
          </p:nvCxnSpPr>
          <p:spPr>
            <a:xfrm flipH="1" flipV="1">
              <a:off x="6965950" y="4508501"/>
              <a:ext cx="981077" cy="50006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13319" idx="0"/>
            </p:cNvCxnSpPr>
            <p:nvPr/>
          </p:nvCxnSpPr>
          <p:spPr>
            <a:xfrm flipH="1" flipV="1">
              <a:off x="5411790" y="3500440"/>
              <a:ext cx="500060" cy="164306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13323" idx="0"/>
            </p:cNvCxnSpPr>
            <p:nvPr/>
          </p:nvCxnSpPr>
          <p:spPr>
            <a:xfrm flipH="1" flipV="1">
              <a:off x="3679825" y="3756026"/>
              <a:ext cx="207169" cy="157162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13324" idx="2"/>
            </p:cNvCxnSpPr>
            <p:nvPr/>
          </p:nvCxnSpPr>
          <p:spPr>
            <a:xfrm flipV="1">
              <a:off x="1072357" y="3048001"/>
              <a:ext cx="892967" cy="13751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stCxn id="13320" idx="0"/>
            </p:cNvCxnSpPr>
            <p:nvPr/>
          </p:nvCxnSpPr>
          <p:spPr>
            <a:xfrm flipV="1">
              <a:off x="1851818" y="4487864"/>
              <a:ext cx="686594" cy="71437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rot="10800000" flipV="1">
              <a:off x="7037388" y="2540000"/>
              <a:ext cx="571500" cy="1666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H="1">
              <a:off x="4465638" y="1439863"/>
              <a:ext cx="71437" cy="8159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9" name="15 Rectángulo"/>
            <p:cNvSpPr>
              <a:spLocks noChangeArrowheads="1"/>
            </p:cNvSpPr>
            <p:nvPr/>
          </p:nvSpPr>
          <p:spPr bwMode="auto">
            <a:xfrm>
              <a:off x="7415213" y="2033588"/>
              <a:ext cx="314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AR" sz="2000" b="1">
                  <a:solidFill>
                    <a:srgbClr val="FFC000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14360" name="36 Rectángulo"/>
            <p:cNvSpPr>
              <a:spLocks noChangeArrowheads="1"/>
            </p:cNvSpPr>
            <p:nvPr/>
          </p:nvSpPr>
          <p:spPr bwMode="auto">
            <a:xfrm>
              <a:off x="3932238" y="476250"/>
              <a:ext cx="314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AR" sz="2000" b="1">
                  <a:solidFill>
                    <a:srgbClr val="FFC000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14361" name="37 Rectángulo"/>
            <p:cNvSpPr>
              <a:spLocks noChangeArrowheads="1"/>
            </p:cNvSpPr>
            <p:nvPr/>
          </p:nvSpPr>
          <p:spPr bwMode="auto">
            <a:xfrm>
              <a:off x="4724401" y="5129213"/>
              <a:ext cx="314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AR" sz="2000" b="1">
                  <a:solidFill>
                    <a:srgbClr val="FFC000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14362" name="38 Rectángulo"/>
            <p:cNvSpPr>
              <a:spLocks noChangeArrowheads="1"/>
            </p:cNvSpPr>
            <p:nvPr/>
          </p:nvSpPr>
          <p:spPr bwMode="auto">
            <a:xfrm>
              <a:off x="5949950" y="930275"/>
              <a:ext cx="314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AR" sz="2000" b="1">
                  <a:solidFill>
                    <a:srgbClr val="FFC000"/>
                  </a:solidFill>
                  <a:latin typeface="Calibri" charset="0"/>
                </a:rPr>
                <a:t>4</a:t>
              </a:r>
            </a:p>
          </p:txBody>
        </p:sp>
        <p:sp>
          <p:nvSpPr>
            <p:cNvPr id="14363" name="39 Rectángulo"/>
            <p:cNvSpPr>
              <a:spLocks noChangeArrowheads="1"/>
            </p:cNvSpPr>
            <p:nvPr/>
          </p:nvSpPr>
          <p:spPr bwMode="auto">
            <a:xfrm>
              <a:off x="6840538" y="4986338"/>
              <a:ext cx="314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AR" sz="2000" b="1">
                  <a:solidFill>
                    <a:srgbClr val="FFC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14364" name="40 Rectángulo"/>
            <p:cNvSpPr>
              <a:spLocks noChangeArrowheads="1"/>
            </p:cNvSpPr>
            <p:nvPr/>
          </p:nvSpPr>
          <p:spPr bwMode="auto">
            <a:xfrm>
              <a:off x="2735263" y="5305425"/>
              <a:ext cx="314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AR" sz="2000" b="1">
                  <a:solidFill>
                    <a:srgbClr val="FFC000"/>
                  </a:solidFill>
                  <a:latin typeface="Calibri" charset="0"/>
                </a:rPr>
                <a:t>6</a:t>
              </a:r>
            </a:p>
          </p:txBody>
        </p:sp>
        <p:sp>
          <p:nvSpPr>
            <p:cNvPr id="14365" name="41 Rectángulo"/>
            <p:cNvSpPr>
              <a:spLocks noChangeArrowheads="1"/>
            </p:cNvSpPr>
            <p:nvPr/>
          </p:nvSpPr>
          <p:spPr bwMode="auto">
            <a:xfrm>
              <a:off x="2205038" y="909638"/>
              <a:ext cx="314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AR" sz="2000" b="1">
                  <a:solidFill>
                    <a:srgbClr val="FFC000"/>
                  </a:solidFill>
                  <a:latin typeface="Calibri" charset="0"/>
                </a:rPr>
                <a:t>7</a:t>
              </a:r>
            </a:p>
          </p:txBody>
        </p:sp>
        <p:sp>
          <p:nvSpPr>
            <p:cNvPr id="14366" name="42 Rectángulo"/>
            <p:cNvSpPr>
              <a:spLocks noChangeArrowheads="1"/>
            </p:cNvSpPr>
            <p:nvPr/>
          </p:nvSpPr>
          <p:spPr bwMode="auto">
            <a:xfrm>
              <a:off x="142875" y="2209800"/>
              <a:ext cx="314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AR" sz="2000" b="1">
                  <a:solidFill>
                    <a:srgbClr val="FFC000"/>
                  </a:solidFill>
                  <a:latin typeface="Calibri" charset="0"/>
                </a:rPr>
                <a:t>8</a:t>
              </a:r>
            </a:p>
          </p:txBody>
        </p:sp>
        <p:sp>
          <p:nvSpPr>
            <p:cNvPr id="14367" name="43 Rectángulo"/>
            <p:cNvSpPr>
              <a:spLocks noChangeArrowheads="1"/>
            </p:cNvSpPr>
            <p:nvPr/>
          </p:nvSpPr>
          <p:spPr bwMode="auto">
            <a:xfrm>
              <a:off x="620712" y="5192713"/>
              <a:ext cx="314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AR" sz="2000" b="1">
                  <a:solidFill>
                    <a:srgbClr val="FFC000"/>
                  </a:solidFill>
                  <a:latin typeface="Calibri" charset="0"/>
                </a:rPr>
                <a:t>9</a:t>
              </a:r>
            </a:p>
          </p:txBody>
        </p:sp>
      </p:grpSp>
      <p:sp>
        <p:nvSpPr>
          <p:cNvPr id="32" name="1 CuadroTexto"/>
          <p:cNvSpPr txBox="1">
            <a:spLocks noChangeArrowheads="1"/>
          </p:cNvSpPr>
          <p:nvPr/>
        </p:nvSpPr>
        <p:spPr bwMode="auto">
          <a:xfrm>
            <a:off x="2411761" y="6259378"/>
            <a:ext cx="4824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sz="1000" u="sng" dirty="0">
                <a:latin typeface="Calibri" charset="0"/>
              </a:rPr>
              <a:t>Fuente: </a:t>
            </a:r>
            <a:r>
              <a:rPr lang="es-AR" sz="1000" dirty="0">
                <a:latin typeface="Calibri" charset="0"/>
              </a:rPr>
              <a:t>Reproducido de OSTERWALDER, A. AND Y. PIGNEUR </a:t>
            </a:r>
            <a:r>
              <a:rPr lang="es-AR" sz="1000" i="1" dirty="0">
                <a:latin typeface="Calibri" charset="0"/>
              </a:rPr>
              <a:t>Generación de modelos de negocio</a:t>
            </a:r>
            <a:r>
              <a:rPr lang="es-AR" sz="1000" dirty="0">
                <a:latin typeface="Calibri" charset="0"/>
              </a:rPr>
              <a:t>. </a:t>
            </a:r>
            <a:r>
              <a:rPr lang="es-AR" sz="1000" dirty="0" err="1">
                <a:latin typeface="Calibri" charset="0"/>
              </a:rPr>
              <a:t>Translated</a:t>
            </a:r>
            <a:r>
              <a:rPr lang="es-AR" sz="1000" dirty="0">
                <a:latin typeface="Calibri" charset="0"/>
              </a:rPr>
              <a:t> </a:t>
            </a:r>
            <a:r>
              <a:rPr lang="es-AR" sz="1000" dirty="0" err="1">
                <a:latin typeface="Calibri" charset="0"/>
              </a:rPr>
              <a:t>by</a:t>
            </a:r>
            <a:r>
              <a:rPr lang="es-AR" sz="1000" dirty="0">
                <a:latin typeface="Calibri" charset="0"/>
              </a:rPr>
              <a:t> L.V. CAO. </a:t>
            </a:r>
            <a:r>
              <a:rPr lang="es-AR" sz="1000" dirty="0" err="1">
                <a:latin typeface="Calibri" charset="0"/>
              </a:rPr>
              <a:t>Edtion</a:t>
            </a:r>
            <a:r>
              <a:rPr lang="es-AR" sz="1000" dirty="0">
                <a:latin typeface="Calibri" charset="0"/>
              </a:rPr>
              <a:t> ed. Barcelona, España: Centro Libros PAPF, S.L.U. , 2011. </a:t>
            </a:r>
            <a:r>
              <a:rPr lang="en-US" sz="1000" dirty="0">
                <a:latin typeface="Calibri" charset="0"/>
              </a:rPr>
              <a:t>ISBN 978-84-234-2799-4. Copyright © </a:t>
            </a:r>
            <a:r>
              <a:rPr lang="es-AR" sz="1000" dirty="0">
                <a:latin typeface="Calibri" charset="0"/>
              </a:rPr>
              <a:t>Centro Libros PAPF, S.L.U, 2011</a:t>
            </a:r>
            <a:r>
              <a:rPr lang="en-US" sz="1000" dirty="0">
                <a:latin typeface="Calibri" charset="0"/>
              </a:rPr>
              <a:t> </a:t>
            </a:r>
            <a:endParaRPr lang="es-AR" sz="1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D:\Centro del Diseño\consulting_design\Design Thinking\model business innovation\mono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815" y="1500191"/>
            <a:ext cx="55721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7072315" y="4929191"/>
            <a:ext cx="1214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Flujos de ingreso</a:t>
            </a:r>
            <a:endParaRPr lang="es-ES" sz="1400"/>
          </a:p>
        </p:txBody>
      </p:sp>
      <p:sp>
        <p:nvSpPr>
          <p:cNvPr id="15364" name="4 CuadroTexto"/>
          <p:cNvSpPr txBox="1">
            <a:spLocks noChangeArrowheads="1"/>
          </p:cNvSpPr>
          <p:nvPr/>
        </p:nvSpPr>
        <p:spPr bwMode="auto">
          <a:xfrm>
            <a:off x="5214940" y="5286376"/>
            <a:ext cx="15001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Canales de distribución y comunicaciones</a:t>
            </a:r>
            <a:endParaRPr lang="es-ES" sz="1400"/>
          </a:p>
        </p:txBody>
      </p:sp>
      <p:sp>
        <p:nvSpPr>
          <p:cNvPr id="15365" name="5 CuadroTexto"/>
          <p:cNvSpPr txBox="1">
            <a:spLocks noChangeArrowheads="1"/>
          </p:cNvSpPr>
          <p:nvPr/>
        </p:nvSpPr>
        <p:spPr bwMode="auto">
          <a:xfrm>
            <a:off x="1071564" y="5143502"/>
            <a:ext cx="1214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Estructura de  costos</a:t>
            </a:r>
            <a:endParaRPr lang="es-ES" sz="1400"/>
          </a:p>
        </p:txBody>
      </p:sp>
      <p:sp>
        <p:nvSpPr>
          <p:cNvPr id="15366" name="6 CuadroTexto"/>
          <p:cNvSpPr txBox="1">
            <a:spLocks noChangeArrowheads="1"/>
          </p:cNvSpPr>
          <p:nvPr/>
        </p:nvSpPr>
        <p:spPr bwMode="auto">
          <a:xfrm>
            <a:off x="4214815" y="1214441"/>
            <a:ext cx="1214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Propuesta de valor</a:t>
            </a:r>
            <a:endParaRPr lang="es-ES" sz="1400"/>
          </a:p>
        </p:txBody>
      </p:sp>
      <p:sp>
        <p:nvSpPr>
          <p:cNvPr id="15367" name="7 CuadroTexto"/>
          <p:cNvSpPr txBox="1">
            <a:spLocks noChangeArrowheads="1"/>
          </p:cNvSpPr>
          <p:nvPr/>
        </p:nvSpPr>
        <p:spPr bwMode="auto">
          <a:xfrm>
            <a:off x="2857501" y="1000127"/>
            <a:ext cx="12144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Actividades clave</a:t>
            </a:r>
            <a:endParaRPr lang="es-ES" sz="1400"/>
          </a:p>
        </p:txBody>
      </p:sp>
      <p:sp>
        <p:nvSpPr>
          <p:cNvPr id="15368" name="8 CuadroTexto"/>
          <p:cNvSpPr txBox="1">
            <a:spLocks noChangeArrowheads="1"/>
          </p:cNvSpPr>
          <p:nvPr/>
        </p:nvSpPr>
        <p:spPr bwMode="auto">
          <a:xfrm>
            <a:off x="3286126" y="5357816"/>
            <a:ext cx="12144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Recursos clave</a:t>
            </a:r>
            <a:endParaRPr lang="es-ES" sz="1400"/>
          </a:p>
        </p:txBody>
      </p:sp>
      <p:sp>
        <p:nvSpPr>
          <p:cNvPr id="15369" name="9 CuadroTexto"/>
          <p:cNvSpPr txBox="1">
            <a:spLocks noChangeArrowheads="1"/>
          </p:cNvSpPr>
          <p:nvPr/>
        </p:nvSpPr>
        <p:spPr bwMode="auto">
          <a:xfrm>
            <a:off x="642940" y="2286002"/>
            <a:ext cx="1214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Red de partners</a:t>
            </a:r>
            <a:endParaRPr lang="es-ES" sz="1400"/>
          </a:p>
        </p:txBody>
      </p:sp>
      <p:cxnSp>
        <p:nvCxnSpPr>
          <p:cNvPr id="11" name="10 Conector recto"/>
          <p:cNvCxnSpPr>
            <a:stCxn id="15367" idx="2"/>
          </p:cNvCxnSpPr>
          <p:nvPr/>
        </p:nvCxnSpPr>
        <p:spPr>
          <a:xfrm>
            <a:off x="3464721" y="1523347"/>
            <a:ext cx="178594" cy="40546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rot="5400000">
            <a:off x="6066632" y="1600996"/>
            <a:ext cx="476250" cy="6080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15363" idx="0"/>
          </p:cNvCxnSpPr>
          <p:nvPr/>
        </p:nvCxnSpPr>
        <p:spPr>
          <a:xfrm flipH="1" flipV="1">
            <a:off x="7000878" y="4429127"/>
            <a:ext cx="678656" cy="50006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5364" idx="0"/>
          </p:cNvCxnSpPr>
          <p:nvPr/>
        </p:nvCxnSpPr>
        <p:spPr>
          <a:xfrm flipH="1" flipV="1">
            <a:off x="5715001" y="3643318"/>
            <a:ext cx="250033" cy="164305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15368" idx="0"/>
          </p:cNvCxnSpPr>
          <p:nvPr/>
        </p:nvCxnSpPr>
        <p:spPr>
          <a:xfrm flipH="1" flipV="1">
            <a:off x="3714752" y="3786190"/>
            <a:ext cx="178594" cy="15716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15369" idx="2"/>
          </p:cNvCxnSpPr>
          <p:nvPr/>
        </p:nvCxnSpPr>
        <p:spPr>
          <a:xfrm>
            <a:off x="1250159" y="2809222"/>
            <a:ext cx="750092" cy="2625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365" idx="0"/>
          </p:cNvCxnSpPr>
          <p:nvPr/>
        </p:nvCxnSpPr>
        <p:spPr>
          <a:xfrm flipV="1">
            <a:off x="1678783" y="4429127"/>
            <a:ext cx="678658" cy="7143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rot="10800000" flipV="1">
            <a:off x="7143751" y="2619376"/>
            <a:ext cx="571500" cy="1666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rot="5400000">
            <a:off x="4250533" y="1964532"/>
            <a:ext cx="571500" cy="714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9" name="19 CuadroTexto"/>
          <p:cNvSpPr txBox="1">
            <a:spLocks noChangeArrowheads="1"/>
          </p:cNvSpPr>
          <p:nvPr/>
        </p:nvSpPr>
        <p:spPr bwMode="auto">
          <a:xfrm>
            <a:off x="7715251" y="2357441"/>
            <a:ext cx="12144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Segmentos de clientes</a:t>
            </a:r>
            <a:endParaRPr lang="es-ES" sz="1400"/>
          </a:p>
        </p:txBody>
      </p:sp>
      <p:sp>
        <p:nvSpPr>
          <p:cNvPr id="15380" name="20 CuadroTexto"/>
          <p:cNvSpPr txBox="1">
            <a:spLocks noChangeArrowheads="1"/>
          </p:cNvSpPr>
          <p:nvPr/>
        </p:nvSpPr>
        <p:spPr bwMode="auto">
          <a:xfrm>
            <a:off x="6000751" y="1143002"/>
            <a:ext cx="12144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400"/>
              <a:t>Relación con el cliente</a:t>
            </a:r>
            <a:endParaRPr lang="es-ES" sz="1400"/>
          </a:p>
        </p:txBody>
      </p:sp>
      <p:sp>
        <p:nvSpPr>
          <p:cNvPr id="22" name="1 CuadroTexto"/>
          <p:cNvSpPr txBox="1">
            <a:spLocks noChangeArrowheads="1"/>
          </p:cNvSpPr>
          <p:nvPr/>
        </p:nvSpPr>
        <p:spPr bwMode="auto">
          <a:xfrm>
            <a:off x="2411761" y="6259378"/>
            <a:ext cx="4824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sz="1000" u="sng" dirty="0">
                <a:latin typeface="Calibri" charset="0"/>
              </a:rPr>
              <a:t>Fuente: </a:t>
            </a:r>
            <a:r>
              <a:rPr lang="es-AR" sz="1000" dirty="0">
                <a:latin typeface="Calibri" charset="0"/>
              </a:rPr>
              <a:t>Reproducido de OSTERWALDER, A. AND Y. PIGNEUR </a:t>
            </a:r>
            <a:r>
              <a:rPr lang="es-AR" sz="1000" i="1" dirty="0">
                <a:latin typeface="Calibri" charset="0"/>
              </a:rPr>
              <a:t>Generación de modelos de negocio</a:t>
            </a:r>
            <a:r>
              <a:rPr lang="es-AR" sz="1000" dirty="0">
                <a:latin typeface="Calibri" charset="0"/>
              </a:rPr>
              <a:t>. </a:t>
            </a:r>
            <a:r>
              <a:rPr lang="es-AR" sz="1000" dirty="0" err="1">
                <a:latin typeface="Calibri" charset="0"/>
              </a:rPr>
              <a:t>Translated</a:t>
            </a:r>
            <a:r>
              <a:rPr lang="es-AR" sz="1000" dirty="0">
                <a:latin typeface="Calibri" charset="0"/>
              </a:rPr>
              <a:t> </a:t>
            </a:r>
            <a:r>
              <a:rPr lang="es-AR" sz="1000" dirty="0" err="1">
                <a:latin typeface="Calibri" charset="0"/>
              </a:rPr>
              <a:t>by</a:t>
            </a:r>
            <a:r>
              <a:rPr lang="es-AR" sz="1000" dirty="0">
                <a:latin typeface="Calibri" charset="0"/>
              </a:rPr>
              <a:t> L.V. CAO. </a:t>
            </a:r>
            <a:r>
              <a:rPr lang="es-AR" sz="1000" dirty="0" err="1">
                <a:latin typeface="Calibri" charset="0"/>
              </a:rPr>
              <a:t>Edtion</a:t>
            </a:r>
            <a:r>
              <a:rPr lang="es-AR" sz="1000" dirty="0">
                <a:latin typeface="Calibri" charset="0"/>
              </a:rPr>
              <a:t> ed. Barcelona, España: Centro Libros PAPF, S.L.U. , 2011. </a:t>
            </a:r>
            <a:r>
              <a:rPr lang="en-US" sz="1000" dirty="0">
                <a:latin typeface="Calibri" charset="0"/>
              </a:rPr>
              <a:t>ISBN 978-84-234-2799-4. Copyright © </a:t>
            </a:r>
            <a:r>
              <a:rPr lang="es-AR" sz="1000" dirty="0">
                <a:latin typeface="Calibri" charset="0"/>
              </a:rPr>
              <a:t>Centro Libros PAPF, S.L.U, 2011</a:t>
            </a:r>
            <a:r>
              <a:rPr lang="en-US" sz="1000" dirty="0">
                <a:latin typeface="Calibri" charset="0"/>
              </a:rPr>
              <a:t> </a:t>
            </a:r>
            <a:endParaRPr lang="es-AR" sz="1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8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Origen de la metodología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100" dirty="0" err="1"/>
              <a:t>Metodo</a:t>
            </a:r>
            <a:r>
              <a:rPr lang="es-AR" sz="2100" dirty="0"/>
              <a:t> acuñado por ERIC RIES que publicó el libro </a:t>
            </a:r>
            <a:r>
              <a:rPr lang="es-AR" sz="2100" dirty="0" err="1"/>
              <a:t>The</a:t>
            </a:r>
            <a:r>
              <a:rPr lang="es-AR" sz="2100" dirty="0"/>
              <a:t> Lean </a:t>
            </a:r>
            <a:r>
              <a:rPr lang="es-AR" sz="2100" dirty="0" err="1"/>
              <a:t>Startup</a:t>
            </a:r>
            <a:r>
              <a:rPr lang="es-AR" sz="2100" dirty="0"/>
              <a:t> en 2011.</a:t>
            </a:r>
          </a:p>
          <a:p>
            <a:r>
              <a:rPr lang="es-AR" sz="2100" dirty="0"/>
              <a:t>La metodología tiene como origen la Estrategia de producción Lean </a:t>
            </a:r>
            <a:r>
              <a:rPr lang="es-AR" sz="2100" dirty="0" smtClean="0"/>
              <a:t>Manufacturing que tiene origen en el sistema de producción Toyota (</a:t>
            </a:r>
            <a:r>
              <a:rPr lang="es-AR" sz="2100" dirty="0" err="1" smtClean="0"/>
              <a:t>Just</a:t>
            </a:r>
            <a:r>
              <a:rPr lang="es-AR" sz="2100" dirty="0" smtClean="0"/>
              <a:t> in time)</a:t>
            </a:r>
            <a:endParaRPr lang="es-AR" sz="2100" dirty="0"/>
          </a:p>
          <a:p>
            <a:r>
              <a:rPr lang="es-AR" sz="2100" dirty="0"/>
              <a:t>Toma también conceptos del economista Austriaco Joseph </a:t>
            </a:r>
            <a:r>
              <a:rPr lang="es-AR" sz="2100" dirty="0" err="1"/>
              <a:t>Schumpeter</a:t>
            </a:r>
            <a:r>
              <a:rPr lang="es-AR" sz="2100" dirty="0"/>
              <a:t> que postula la ventaja competitiva a partir de la Innovación</a:t>
            </a:r>
          </a:p>
        </p:txBody>
      </p:sp>
    </p:spTree>
    <p:extLst>
      <p:ext uri="{BB962C8B-B14F-4D97-AF65-F5344CB8AC3E}">
        <p14:creationId xmlns:p14="http://schemas.microsoft.com/office/powerpoint/2010/main" val="4814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D:\Centro del Diseño\consulting_design\Design Thinking\model business innovation\mono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14" y="1077916"/>
            <a:ext cx="7643812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785813" y="906464"/>
            <a:ext cx="1433512" cy="3214687"/>
          </a:xfrm>
          <a:prstGeom prst="rect">
            <a:avLst/>
          </a:prstGeom>
          <a:solidFill>
            <a:srgbClr val="EEB500">
              <a:alpha val="23137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6388" name="9 Rectángulo"/>
          <p:cNvSpPr>
            <a:spLocks noChangeArrowheads="1"/>
          </p:cNvSpPr>
          <p:nvPr/>
        </p:nvSpPr>
        <p:spPr bwMode="auto">
          <a:xfrm>
            <a:off x="857252" y="944563"/>
            <a:ext cx="12858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ES_tradnl" sz="1000">
                <a:latin typeface="Calibri" charset="0"/>
              </a:rPr>
              <a:t>REDES DE PARTNERS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271713" y="901702"/>
            <a:ext cx="1528763" cy="1666875"/>
          </a:xfrm>
          <a:prstGeom prst="rect">
            <a:avLst/>
          </a:prstGeom>
          <a:solidFill>
            <a:srgbClr val="EEB500">
              <a:alpha val="23137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6390" name="11 Rectángulo"/>
          <p:cNvSpPr>
            <a:spLocks noChangeArrowheads="1"/>
          </p:cNvSpPr>
          <p:nvPr/>
        </p:nvSpPr>
        <p:spPr bwMode="auto">
          <a:xfrm>
            <a:off x="2286001" y="944563"/>
            <a:ext cx="15001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ES_tradnl" sz="1000">
                <a:latin typeface="Calibri" charset="0"/>
              </a:rPr>
              <a:t>ACTIVIDADES CLAVES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3857625" y="906464"/>
            <a:ext cx="1466851" cy="3214687"/>
          </a:xfrm>
          <a:prstGeom prst="rect">
            <a:avLst/>
          </a:prstGeom>
          <a:solidFill>
            <a:srgbClr val="EEB500">
              <a:alpha val="23137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6392" name="13 Rectángulo"/>
          <p:cNvSpPr>
            <a:spLocks noChangeArrowheads="1"/>
          </p:cNvSpPr>
          <p:nvPr/>
        </p:nvSpPr>
        <p:spPr bwMode="auto">
          <a:xfrm>
            <a:off x="3957640" y="944563"/>
            <a:ext cx="12858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ES_tradnl" sz="1000">
                <a:latin typeface="Calibri" charset="0"/>
              </a:rPr>
              <a:t>OFERTA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5386389" y="901702"/>
            <a:ext cx="1528763" cy="1666875"/>
          </a:xfrm>
          <a:prstGeom prst="rect">
            <a:avLst/>
          </a:prstGeom>
          <a:solidFill>
            <a:srgbClr val="EEB500">
              <a:alpha val="23137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6394" name="15 Rectángulo"/>
          <p:cNvSpPr>
            <a:spLocks noChangeArrowheads="1"/>
          </p:cNvSpPr>
          <p:nvPr/>
        </p:nvSpPr>
        <p:spPr bwMode="auto">
          <a:xfrm>
            <a:off x="5429251" y="944563"/>
            <a:ext cx="1500188" cy="4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ES_tradnl" sz="1000">
                <a:latin typeface="Calibri" charset="0"/>
              </a:rPr>
              <a:t>RELACIONES</a:t>
            </a:r>
          </a:p>
          <a:p>
            <a:pPr algn="ctr"/>
            <a:r>
              <a:rPr lang="es-ES_tradnl" sz="1000">
                <a:latin typeface="Calibri" charset="0"/>
              </a:rPr>
              <a:t>CON LOS CLIENTES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6962775" y="908050"/>
            <a:ext cx="1390651" cy="3213100"/>
          </a:xfrm>
          <a:prstGeom prst="rect">
            <a:avLst/>
          </a:prstGeom>
          <a:solidFill>
            <a:srgbClr val="EEB500">
              <a:alpha val="23137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6396" name="17 Rectángulo"/>
          <p:cNvSpPr>
            <a:spLocks noChangeArrowheads="1"/>
          </p:cNvSpPr>
          <p:nvPr/>
        </p:nvSpPr>
        <p:spPr bwMode="auto">
          <a:xfrm>
            <a:off x="6929440" y="944563"/>
            <a:ext cx="1500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ES_tradnl" sz="1000">
                <a:latin typeface="Calibri" charset="0"/>
              </a:rPr>
              <a:t>SEGMENTOS </a:t>
            </a:r>
          </a:p>
          <a:p>
            <a:pPr algn="ctr"/>
            <a:r>
              <a:rPr lang="es-ES_tradnl" sz="1000">
                <a:latin typeface="Calibri" charset="0"/>
              </a:rPr>
              <a:t>DE CLIENTES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2266952" y="2630489"/>
            <a:ext cx="1528763" cy="1490662"/>
          </a:xfrm>
          <a:prstGeom prst="rect">
            <a:avLst/>
          </a:prstGeom>
          <a:solidFill>
            <a:srgbClr val="EEB500">
              <a:alpha val="23137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6398" name="19 Rectángulo"/>
          <p:cNvSpPr>
            <a:spLocks noChangeArrowheads="1"/>
          </p:cNvSpPr>
          <p:nvPr/>
        </p:nvSpPr>
        <p:spPr bwMode="auto">
          <a:xfrm>
            <a:off x="2286001" y="2627313"/>
            <a:ext cx="15001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ES_tradnl" sz="1000">
                <a:latin typeface="Calibri" charset="0"/>
              </a:rPr>
              <a:t>RECURSOS CLAVES</a:t>
            </a:r>
          </a:p>
        </p:txBody>
      </p:sp>
      <p:sp>
        <p:nvSpPr>
          <p:cNvPr id="16399" name="20 Rectángulo"/>
          <p:cNvSpPr>
            <a:spLocks noChangeArrowheads="1"/>
          </p:cNvSpPr>
          <p:nvPr/>
        </p:nvSpPr>
        <p:spPr bwMode="auto">
          <a:xfrm>
            <a:off x="5500689" y="2587625"/>
            <a:ext cx="12858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ES_tradnl" sz="1000">
                <a:latin typeface="Calibri" charset="0"/>
              </a:rPr>
              <a:t>CANALES DE DISTRIBUCIÓN Y COMUNICACIÓN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5381625" y="2630489"/>
            <a:ext cx="1528763" cy="1490662"/>
          </a:xfrm>
          <a:prstGeom prst="rect">
            <a:avLst/>
          </a:prstGeom>
          <a:solidFill>
            <a:srgbClr val="EEB500">
              <a:alpha val="23137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6401" name="22 Rectángulo"/>
          <p:cNvSpPr>
            <a:spLocks noChangeArrowheads="1"/>
          </p:cNvSpPr>
          <p:nvPr/>
        </p:nvSpPr>
        <p:spPr bwMode="auto">
          <a:xfrm>
            <a:off x="4786313" y="4373563"/>
            <a:ext cx="857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ES_tradnl" sz="1000">
                <a:latin typeface="Calibri" charset="0"/>
              </a:rPr>
              <a:t>FLUJOS DE INGRESOS </a:t>
            </a:r>
          </a:p>
        </p:txBody>
      </p:sp>
      <p:sp>
        <p:nvSpPr>
          <p:cNvPr id="16402" name="23 Rectángulo"/>
          <p:cNvSpPr>
            <a:spLocks noChangeArrowheads="1"/>
          </p:cNvSpPr>
          <p:nvPr/>
        </p:nvSpPr>
        <p:spPr bwMode="auto">
          <a:xfrm>
            <a:off x="3143252" y="4373563"/>
            <a:ext cx="1285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ES_tradnl" sz="1000">
                <a:latin typeface="Calibri" charset="0"/>
              </a:rPr>
              <a:t>ESTRUCTURA </a:t>
            </a:r>
          </a:p>
          <a:p>
            <a:pPr algn="ctr"/>
            <a:r>
              <a:rPr lang="es-ES_tradnl" sz="1000">
                <a:latin typeface="Calibri" charset="0"/>
              </a:rPr>
              <a:t>DE COSTOS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781053" y="4183063"/>
            <a:ext cx="3781425" cy="1047750"/>
          </a:xfrm>
          <a:prstGeom prst="rect">
            <a:avLst/>
          </a:prstGeom>
          <a:solidFill>
            <a:srgbClr val="EEB500">
              <a:alpha val="23137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26" name="25 Rectángulo"/>
          <p:cNvSpPr/>
          <p:nvPr/>
        </p:nvSpPr>
        <p:spPr>
          <a:xfrm>
            <a:off x="4600575" y="4183063"/>
            <a:ext cx="3752851" cy="1047750"/>
          </a:xfrm>
          <a:prstGeom prst="rect">
            <a:avLst/>
          </a:prstGeom>
          <a:solidFill>
            <a:srgbClr val="EEB500">
              <a:alpha val="23137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24" name="23 CuadroTexto"/>
          <p:cNvSpPr txBox="1">
            <a:spLocks noChangeArrowheads="1"/>
          </p:cNvSpPr>
          <p:nvPr/>
        </p:nvSpPr>
        <p:spPr bwMode="auto">
          <a:xfrm>
            <a:off x="36513" y="5392738"/>
            <a:ext cx="9144000" cy="646331"/>
          </a:xfrm>
          <a:prstGeom prst="rect">
            <a:avLst/>
          </a:prstGeom>
          <a:solidFill>
            <a:srgbClr val="D6A3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L" sz="3600" dirty="0">
                <a:solidFill>
                  <a:schemeClr val="bg1"/>
                </a:solidFill>
                <a:latin typeface="Calibri" charset="0"/>
              </a:rPr>
              <a:t>Lienzo para diseñar </a:t>
            </a:r>
            <a:r>
              <a:rPr lang="es-CL" sz="3600" dirty="0" smtClean="0">
                <a:solidFill>
                  <a:schemeClr val="bg1"/>
                </a:solidFill>
                <a:latin typeface="Calibri" charset="0"/>
              </a:rPr>
              <a:t>el </a:t>
            </a:r>
            <a:r>
              <a:rPr lang="es-CL" sz="3600" dirty="0">
                <a:solidFill>
                  <a:schemeClr val="bg1"/>
                </a:solidFill>
                <a:latin typeface="Calibri" charset="0"/>
              </a:rPr>
              <a:t>Modelo de Negocio</a:t>
            </a:r>
            <a:endParaRPr lang="es-ES" sz="36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3" name="1 CuadroTexto"/>
          <p:cNvSpPr txBox="1">
            <a:spLocks noChangeArrowheads="1"/>
          </p:cNvSpPr>
          <p:nvPr/>
        </p:nvSpPr>
        <p:spPr bwMode="auto">
          <a:xfrm>
            <a:off x="2411761" y="6259378"/>
            <a:ext cx="4824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sz="1000" u="sng" dirty="0">
                <a:latin typeface="Calibri" charset="0"/>
              </a:rPr>
              <a:t>Fuente: </a:t>
            </a:r>
            <a:r>
              <a:rPr lang="es-AR" sz="1000" dirty="0">
                <a:latin typeface="Calibri" charset="0"/>
              </a:rPr>
              <a:t>Reproducido de OSTERWALDER, A. AND Y. PIGNEUR </a:t>
            </a:r>
            <a:r>
              <a:rPr lang="es-AR" sz="1000" i="1" dirty="0">
                <a:latin typeface="Calibri" charset="0"/>
              </a:rPr>
              <a:t>Generación de modelos de negocio</a:t>
            </a:r>
            <a:r>
              <a:rPr lang="es-AR" sz="1000" dirty="0">
                <a:latin typeface="Calibri" charset="0"/>
              </a:rPr>
              <a:t>. </a:t>
            </a:r>
            <a:r>
              <a:rPr lang="es-AR" sz="1000" dirty="0" err="1">
                <a:latin typeface="Calibri" charset="0"/>
              </a:rPr>
              <a:t>Translated</a:t>
            </a:r>
            <a:r>
              <a:rPr lang="es-AR" sz="1000" dirty="0">
                <a:latin typeface="Calibri" charset="0"/>
              </a:rPr>
              <a:t> </a:t>
            </a:r>
            <a:r>
              <a:rPr lang="es-AR" sz="1000" dirty="0" err="1">
                <a:latin typeface="Calibri" charset="0"/>
              </a:rPr>
              <a:t>by</a:t>
            </a:r>
            <a:r>
              <a:rPr lang="es-AR" sz="1000" dirty="0">
                <a:latin typeface="Calibri" charset="0"/>
              </a:rPr>
              <a:t> L.V. CAO. </a:t>
            </a:r>
            <a:r>
              <a:rPr lang="es-AR" sz="1000" dirty="0" err="1">
                <a:latin typeface="Calibri" charset="0"/>
              </a:rPr>
              <a:t>Edtion</a:t>
            </a:r>
            <a:r>
              <a:rPr lang="es-AR" sz="1000" dirty="0">
                <a:latin typeface="Calibri" charset="0"/>
              </a:rPr>
              <a:t> ed. Barcelona, España: Centro Libros PAPF, S.L.U. , 2011. </a:t>
            </a:r>
            <a:r>
              <a:rPr lang="en-US" sz="1000" dirty="0">
                <a:latin typeface="Calibri" charset="0"/>
              </a:rPr>
              <a:t>ISBN 978-84-234-2799-4. Copyright © </a:t>
            </a:r>
            <a:r>
              <a:rPr lang="es-AR" sz="1000" dirty="0">
                <a:latin typeface="Calibri" charset="0"/>
              </a:rPr>
              <a:t>Centro Libros PAPF, S.L.U, 2011</a:t>
            </a:r>
            <a:r>
              <a:rPr lang="en-US" sz="1000" dirty="0">
                <a:latin typeface="Calibri" charset="0"/>
              </a:rPr>
              <a:t> </a:t>
            </a:r>
            <a:endParaRPr lang="es-AR" sz="1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2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n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44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059115" y="3025776"/>
            <a:ext cx="1944687" cy="22034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5911851" y="3025776"/>
            <a:ext cx="1943100" cy="22034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3059115" y="5229228"/>
            <a:ext cx="4795837" cy="7778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5003800" y="3025776"/>
            <a:ext cx="908051" cy="22034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0" name="7 CuadroTexto"/>
          <p:cNvSpPr txBox="1">
            <a:spLocks noChangeArrowheads="1"/>
          </p:cNvSpPr>
          <p:nvPr/>
        </p:nvSpPr>
        <p:spPr bwMode="auto">
          <a:xfrm>
            <a:off x="3606802" y="38608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>
                <a:latin typeface="Calibri" charset="0"/>
              </a:rPr>
              <a:t>Cómo</a:t>
            </a:r>
            <a:endParaRPr lang="es-ES">
              <a:latin typeface="Calibri" charset="0"/>
            </a:endParaRPr>
          </a:p>
        </p:txBody>
      </p:sp>
      <p:sp>
        <p:nvSpPr>
          <p:cNvPr id="11" name="8 CuadroTexto"/>
          <p:cNvSpPr txBox="1">
            <a:spLocks noChangeArrowheads="1"/>
          </p:cNvSpPr>
          <p:nvPr/>
        </p:nvSpPr>
        <p:spPr bwMode="auto">
          <a:xfrm>
            <a:off x="5191126" y="3860800"/>
            <a:ext cx="577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>
                <a:latin typeface="Calibri" charset="0"/>
              </a:rPr>
              <a:t>Qué</a:t>
            </a:r>
            <a:endParaRPr lang="es-ES">
              <a:latin typeface="Calibri" charset="0"/>
            </a:endParaRPr>
          </a:p>
        </p:txBody>
      </p:sp>
      <p:sp>
        <p:nvSpPr>
          <p:cNvPr id="12" name="9 CuadroTexto"/>
          <p:cNvSpPr txBox="1">
            <a:spLocks noChangeArrowheads="1"/>
          </p:cNvSpPr>
          <p:nvPr/>
        </p:nvSpPr>
        <p:spPr bwMode="auto">
          <a:xfrm>
            <a:off x="6488115" y="3860800"/>
            <a:ext cx="7521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CL">
                <a:latin typeface="Calibri" charset="0"/>
              </a:rPr>
              <a:t>Quién</a:t>
            </a:r>
            <a:endParaRPr lang="es-ES">
              <a:latin typeface="Calibri" charset="0"/>
            </a:endParaRPr>
          </a:p>
        </p:txBody>
      </p:sp>
      <p:sp>
        <p:nvSpPr>
          <p:cNvPr id="13" name="10 CuadroTexto"/>
          <p:cNvSpPr txBox="1">
            <a:spLocks noChangeArrowheads="1"/>
          </p:cNvSpPr>
          <p:nvPr/>
        </p:nvSpPr>
        <p:spPr bwMode="auto">
          <a:xfrm>
            <a:off x="4787900" y="5445125"/>
            <a:ext cx="13472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dirty="0" smtClean="0">
                <a:latin typeface="Calibri" pitchFamily="34" charset="0"/>
                <a:cs typeface="+mn-cs"/>
              </a:rPr>
              <a:t>FINANZAS  $</a:t>
            </a:r>
            <a:endParaRPr lang="es-ES" dirty="0">
              <a:latin typeface="Calibri" pitchFamily="34" charset="0"/>
              <a:cs typeface="+mn-cs"/>
            </a:endParaRPr>
          </a:p>
        </p:txBody>
      </p:sp>
      <p:sp>
        <p:nvSpPr>
          <p:cNvPr id="17419" name="8 Rectángulo"/>
          <p:cNvSpPr>
            <a:spLocks noChangeArrowheads="1"/>
          </p:cNvSpPr>
          <p:nvPr/>
        </p:nvSpPr>
        <p:spPr bwMode="auto">
          <a:xfrm>
            <a:off x="523877" y="2651125"/>
            <a:ext cx="8082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CL" sz="9600">
                <a:solidFill>
                  <a:schemeClr val="bg1"/>
                </a:solidFill>
                <a:latin typeface="Calibri" charset="0"/>
              </a:rPr>
              <a:t>4</a:t>
            </a:r>
            <a:endParaRPr lang="es-ES" sz="96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4" name="7 CuadroTexto"/>
          <p:cNvSpPr txBox="1">
            <a:spLocks noChangeArrowheads="1"/>
          </p:cNvSpPr>
          <p:nvPr/>
        </p:nvSpPr>
        <p:spPr bwMode="auto">
          <a:xfrm>
            <a:off x="3059115" y="4437064"/>
            <a:ext cx="1996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dirty="0" smtClean="0">
                <a:latin typeface="Calibri" pitchFamily="34" charset="0"/>
                <a:cs typeface="+mn-cs"/>
              </a:rPr>
              <a:t>INFRAESTRUCTURA</a:t>
            </a:r>
            <a:endParaRPr lang="es-ES" dirty="0">
              <a:latin typeface="Calibri" pitchFamily="34" charset="0"/>
              <a:cs typeface="+mn-cs"/>
            </a:endParaRPr>
          </a:p>
        </p:txBody>
      </p:sp>
      <p:sp>
        <p:nvSpPr>
          <p:cNvPr id="15" name="7 CuadroTexto"/>
          <p:cNvSpPr txBox="1">
            <a:spLocks noChangeArrowheads="1"/>
          </p:cNvSpPr>
          <p:nvPr/>
        </p:nvSpPr>
        <p:spPr bwMode="auto">
          <a:xfrm>
            <a:off x="6227764" y="4437064"/>
            <a:ext cx="1154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dirty="0" smtClean="0">
                <a:latin typeface="Calibri" pitchFamily="34" charset="0"/>
                <a:cs typeface="+mn-cs"/>
              </a:rPr>
              <a:t>USUARIOS</a:t>
            </a:r>
            <a:endParaRPr lang="es-ES" dirty="0">
              <a:latin typeface="Calibri" pitchFamily="34" charset="0"/>
              <a:cs typeface="+mn-cs"/>
            </a:endParaRPr>
          </a:p>
        </p:txBody>
      </p:sp>
      <p:sp>
        <p:nvSpPr>
          <p:cNvPr id="16" name="7 CuadroTexto"/>
          <p:cNvSpPr txBox="1">
            <a:spLocks noChangeArrowheads="1"/>
          </p:cNvSpPr>
          <p:nvPr/>
        </p:nvSpPr>
        <p:spPr bwMode="auto">
          <a:xfrm>
            <a:off x="5003802" y="4652964"/>
            <a:ext cx="9049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dirty="0" smtClean="0">
                <a:latin typeface="Calibri" pitchFamily="34" charset="0"/>
                <a:cs typeface="+mn-cs"/>
              </a:rPr>
              <a:t>OFERTA</a:t>
            </a:r>
            <a:endParaRPr lang="es-ES" dirty="0">
              <a:latin typeface="Calibri" pitchFamily="34" charset="0"/>
              <a:cs typeface="+mn-cs"/>
            </a:endParaRPr>
          </a:p>
        </p:txBody>
      </p:sp>
      <p:sp>
        <p:nvSpPr>
          <p:cNvPr id="17" name="1 CuadroTexto"/>
          <p:cNvSpPr txBox="1">
            <a:spLocks noChangeArrowheads="1"/>
          </p:cNvSpPr>
          <p:nvPr/>
        </p:nvSpPr>
        <p:spPr bwMode="auto">
          <a:xfrm>
            <a:off x="2411761" y="6259378"/>
            <a:ext cx="4824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sz="1000" u="sng" dirty="0">
                <a:latin typeface="Calibri" charset="0"/>
              </a:rPr>
              <a:t>Fuente: </a:t>
            </a:r>
            <a:r>
              <a:rPr lang="es-AR" sz="1000" dirty="0">
                <a:latin typeface="Calibri" charset="0"/>
              </a:rPr>
              <a:t>Reproducido de OSTERWALDER, A. AND Y. PIGNEUR </a:t>
            </a:r>
            <a:r>
              <a:rPr lang="es-AR" sz="1000" i="1" dirty="0">
                <a:latin typeface="Calibri" charset="0"/>
              </a:rPr>
              <a:t>Generación de modelos de negocio</a:t>
            </a:r>
            <a:r>
              <a:rPr lang="es-AR" sz="1000" dirty="0">
                <a:latin typeface="Calibri" charset="0"/>
              </a:rPr>
              <a:t>. </a:t>
            </a:r>
            <a:r>
              <a:rPr lang="es-AR" sz="1000" dirty="0" err="1">
                <a:latin typeface="Calibri" charset="0"/>
              </a:rPr>
              <a:t>Translated</a:t>
            </a:r>
            <a:r>
              <a:rPr lang="es-AR" sz="1000" dirty="0">
                <a:latin typeface="Calibri" charset="0"/>
              </a:rPr>
              <a:t> </a:t>
            </a:r>
            <a:r>
              <a:rPr lang="es-AR" sz="1000" dirty="0" err="1">
                <a:latin typeface="Calibri" charset="0"/>
              </a:rPr>
              <a:t>by</a:t>
            </a:r>
            <a:r>
              <a:rPr lang="es-AR" sz="1000" dirty="0">
                <a:latin typeface="Calibri" charset="0"/>
              </a:rPr>
              <a:t> L.V. CAO. </a:t>
            </a:r>
            <a:r>
              <a:rPr lang="es-AR" sz="1000" dirty="0" err="1">
                <a:latin typeface="Calibri" charset="0"/>
              </a:rPr>
              <a:t>Edtion</a:t>
            </a:r>
            <a:r>
              <a:rPr lang="es-AR" sz="1000" dirty="0">
                <a:latin typeface="Calibri" charset="0"/>
              </a:rPr>
              <a:t> ed. Barcelona, España: Centro Libros PAPF, S.L.U. , 2011. </a:t>
            </a:r>
            <a:r>
              <a:rPr lang="en-US" sz="1000" dirty="0">
                <a:latin typeface="Calibri" charset="0"/>
              </a:rPr>
              <a:t>ISBN 978-84-234-2799-4. Copyright © </a:t>
            </a:r>
            <a:r>
              <a:rPr lang="es-AR" sz="1000" dirty="0">
                <a:latin typeface="Calibri" charset="0"/>
              </a:rPr>
              <a:t>Centro Libros PAPF, S.L.U, 2011</a:t>
            </a:r>
            <a:r>
              <a:rPr lang="en-US" sz="1000" dirty="0">
                <a:latin typeface="Calibri" charset="0"/>
              </a:rPr>
              <a:t> </a:t>
            </a:r>
            <a:endParaRPr lang="es-AR" sz="1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79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Centro del Diseño\consulting_design\Design Thinking\PLANTILLA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338" y="260350"/>
            <a:ext cx="8134351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0" y="5505453"/>
            <a:ext cx="9144000" cy="646331"/>
          </a:xfrm>
          <a:prstGeom prst="rect">
            <a:avLst/>
          </a:prstGeom>
          <a:solidFill>
            <a:srgbClr val="D6A3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L" sz="3600">
                <a:solidFill>
                  <a:schemeClr val="bg1"/>
                </a:solidFill>
                <a:latin typeface="Calibri" charset="0"/>
              </a:rPr>
              <a:t>Lienzo para diseñar tu Modelo de Negocio</a:t>
            </a:r>
            <a:endParaRPr lang="es-ES" sz="36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779840" y="260350"/>
            <a:ext cx="1728787" cy="381635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solidFill>
                  <a:schemeClr val="bg1"/>
                </a:solidFill>
              </a:rPr>
              <a:t>OFERTA</a:t>
            </a:r>
          </a:p>
        </p:txBody>
      </p:sp>
      <p:sp>
        <p:nvSpPr>
          <p:cNvPr id="7" name="1 CuadroTexto"/>
          <p:cNvSpPr txBox="1">
            <a:spLocks noChangeArrowheads="1"/>
          </p:cNvSpPr>
          <p:nvPr/>
        </p:nvSpPr>
        <p:spPr bwMode="auto">
          <a:xfrm>
            <a:off x="2411761" y="6259378"/>
            <a:ext cx="4824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sz="1000" u="sng" dirty="0">
                <a:latin typeface="Calibri" charset="0"/>
              </a:rPr>
              <a:t>Fuente: </a:t>
            </a:r>
            <a:r>
              <a:rPr lang="es-AR" sz="1000" dirty="0">
                <a:latin typeface="Calibri" charset="0"/>
              </a:rPr>
              <a:t>Reproducido de OSTERWALDER, A. AND Y. PIGNEUR </a:t>
            </a:r>
            <a:r>
              <a:rPr lang="es-AR" sz="1000" i="1" dirty="0">
                <a:latin typeface="Calibri" charset="0"/>
              </a:rPr>
              <a:t>Generación de modelos de negocio</a:t>
            </a:r>
            <a:r>
              <a:rPr lang="es-AR" sz="1000" dirty="0">
                <a:latin typeface="Calibri" charset="0"/>
              </a:rPr>
              <a:t>. </a:t>
            </a:r>
            <a:r>
              <a:rPr lang="es-AR" sz="1000" dirty="0" err="1">
                <a:latin typeface="Calibri" charset="0"/>
              </a:rPr>
              <a:t>Translated</a:t>
            </a:r>
            <a:r>
              <a:rPr lang="es-AR" sz="1000" dirty="0">
                <a:latin typeface="Calibri" charset="0"/>
              </a:rPr>
              <a:t> </a:t>
            </a:r>
            <a:r>
              <a:rPr lang="es-AR" sz="1000" dirty="0" err="1">
                <a:latin typeface="Calibri" charset="0"/>
              </a:rPr>
              <a:t>by</a:t>
            </a:r>
            <a:r>
              <a:rPr lang="es-AR" sz="1000" dirty="0">
                <a:latin typeface="Calibri" charset="0"/>
              </a:rPr>
              <a:t> L.V. CAO. </a:t>
            </a:r>
            <a:r>
              <a:rPr lang="es-AR" sz="1000" dirty="0" err="1">
                <a:latin typeface="Calibri" charset="0"/>
              </a:rPr>
              <a:t>Edtion</a:t>
            </a:r>
            <a:r>
              <a:rPr lang="es-AR" sz="1000" dirty="0">
                <a:latin typeface="Calibri" charset="0"/>
              </a:rPr>
              <a:t> ed. Barcelona, España: Centro Libros PAPF, S.L.U. , 2011. </a:t>
            </a:r>
            <a:r>
              <a:rPr lang="en-US" sz="1000" dirty="0">
                <a:latin typeface="Calibri" charset="0"/>
              </a:rPr>
              <a:t>ISBN 978-84-234-2799-4. Copyright © </a:t>
            </a:r>
            <a:r>
              <a:rPr lang="es-AR" sz="1000" dirty="0">
                <a:latin typeface="Calibri" charset="0"/>
              </a:rPr>
              <a:t>Centro Libros PAPF, S.L.U, 2011</a:t>
            </a:r>
            <a:r>
              <a:rPr lang="en-US" sz="1000" dirty="0">
                <a:latin typeface="Calibri" charset="0"/>
              </a:rPr>
              <a:t> </a:t>
            </a:r>
            <a:endParaRPr lang="es-AR" sz="1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9" y="717551"/>
            <a:ext cx="9163051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1 Título"/>
          <p:cNvSpPr>
            <a:spLocks noGrp="1"/>
          </p:cNvSpPr>
          <p:nvPr>
            <p:ph type="title"/>
          </p:nvPr>
        </p:nvSpPr>
        <p:spPr>
          <a:xfrm>
            <a:off x="107952" y="116632"/>
            <a:ext cx="8856663" cy="7921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AR" sz="3200" b="1" dirty="0">
                <a:solidFill>
                  <a:srgbClr val="000000"/>
                </a:solidFill>
                <a:latin typeface="Verdana" pitchFamily="34" charset="0"/>
              </a:rPr>
              <a:t>DESCRIPCIÓN DEL MODELO DE NEGOCIO</a:t>
            </a:r>
          </a:p>
        </p:txBody>
      </p:sp>
    </p:spTree>
    <p:extLst>
      <p:ext uri="{BB962C8B-B14F-4D97-AF65-F5344CB8AC3E}">
        <p14:creationId xmlns:p14="http://schemas.microsoft.com/office/powerpoint/2010/main" val="20094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50800" y="946151"/>
          <a:ext cx="9042400" cy="496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o" r:id="rId3" imgW="9033120" imgH="4955400" progId="Word.Document.12">
                  <p:embed/>
                </p:oleObj>
              </mc:Choice>
              <mc:Fallback>
                <p:oleObj name="Documento" r:id="rId3" imgW="9033120" imgH="49554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946151"/>
                        <a:ext cx="9042400" cy="496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2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 Centrales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100" dirty="0" smtClean="0"/>
              <a:t>Una alternativa para el desarrollo de innovaciones en forma </a:t>
            </a:r>
            <a:r>
              <a:rPr lang="es-AR" sz="2100" dirty="0" err="1" smtClean="0"/>
              <a:t>Agil</a:t>
            </a:r>
            <a:r>
              <a:rPr lang="es-AR" sz="2100" dirty="0" smtClean="0"/>
              <a:t>.</a:t>
            </a:r>
          </a:p>
          <a:p>
            <a:endParaRPr lang="es-AR" sz="2100" dirty="0" smtClean="0"/>
          </a:p>
          <a:p>
            <a:r>
              <a:rPr lang="es-AR" sz="2100" dirty="0" smtClean="0"/>
              <a:t>Entregar </a:t>
            </a:r>
            <a:r>
              <a:rPr lang="es-AR" sz="2100" dirty="0"/>
              <a:t>el mayor valor agregado al cliente en el menor tiempo </a:t>
            </a:r>
            <a:r>
              <a:rPr lang="es-AR" sz="2100" dirty="0" smtClean="0"/>
              <a:t>posible </a:t>
            </a:r>
            <a:r>
              <a:rPr lang="es-AR" sz="2100" dirty="0"/>
              <a:t>cuando se trata de nuevos productos. </a:t>
            </a:r>
            <a:endParaRPr lang="es-AR" sz="2100" dirty="0" smtClean="0"/>
          </a:p>
          <a:p>
            <a:pPr marL="0" indent="0">
              <a:buNone/>
            </a:pPr>
            <a:endParaRPr lang="es-AR" sz="2100" dirty="0"/>
          </a:p>
          <a:p>
            <a:r>
              <a:rPr lang="es-AR" sz="2100" dirty="0"/>
              <a:t>Minimizar riesgos al lanzar un nuevo producto</a:t>
            </a:r>
            <a:r>
              <a:rPr lang="es-AR" sz="2100" dirty="0" smtClean="0"/>
              <a:t>.</a:t>
            </a:r>
          </a:p>
          <a:p>
            <a:pPr marL="0" indent="0">
              <a:buNone/>
            </a:pPr>
            <a:endParaRPr lang="es-AR" sz="2100" dirty="0"/>
          </a:p>
          <a:p>
            <a:r>
              <a:rPr lang="es-AR" sz="2100" dirty="0"/>
              <a:t>Busca desarrollar conocimiento de la opinión del mercado sobre el nuevo producto a través del </a:t>
            </a:r>
            <a:r>
              <a:rPr lang="es-AR" sz="2100" dirty="0" smtClean="0"/>
              <a:t>PMV (producto </a:t>
            </a:r>
            <a:r>
              <a:rPr lang="es-AR" sz="2100" dirty="0" err="1" smtClean="0"/>
              <a:t>Minimo</a:t>
            </a:r>
            <a:r>
              <a:rPr lang="es-AR" sz="2100" dirty="0" smtClean="0"/>
              <a:t> Viable)</a:t>
            </a:r>
          </a:p>
          <a:p>
            <a:pPr marL="0" indent="0">
              <a:buNone/>
            </a:pPr>
            <a:r>
              <a:rPr lang="es-AR" sz="2100" dirty="0"/>
              <a:t> </a:t>
            </a:r>
            <a:r>
              <a:rPr lang="es-AR" sz="2100" dirty="0" smtClean="0"/>
              <a:t>   esto puede ser una Maqueta, presentación en </a:t>
            </a:r>
            <a:r>
              <a:rPr lang="es-AR" sz="2100" dirty="0" err="1" smtClean="0"/>
              <a:t>power</a:t>
            </a:r>
            <a:r>
              <a:rPr lang="es-AR" sz="2100" dirty="0" smtClean="0"/>
              <a:t> </a:t>
            </a:r>
            <a:r>
              <a:rPr lang="es-AR" sz="2100" dirty="0" err="1" smtClean="0"/>
              <a:t>point</a:t>
            </a:r>
            <a:r>
              <a:rPr lang="es-AR" sz="2100" dirty="0" smtClean="0"/>
              <a:t>, video, </a:t>
            </a:r>
            <a:r>
              <a:rPr lang="es-AR" sz="2100" dirty="0" err="1" smtClean="0"/>
              <a:t>ect</a:t>
            </a:r>
            <a:endParaRPr lang="es-AR" sz="2100" dirty="0"/>
          </a:p>
          <a:p>
            <a:endParaRPr lang="es-AR" sz="2100" dirty="0"/>
          </a:p>
          <a:p>
            <a:endParaRPr lang="es-AR" sz="2100" dirty="0"/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59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Conocimiento Validado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1800" dirty="0"/>
              <a:t>El aprendizaje validado es el proceso para demostrar empíricamente que un equipo ha descubierto información valiosa sobre las posibilidades presentes y futuras del negocio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73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Crear</a:t>
            </a:r>
            <a:r>
              <a:rPr lang="pt-BR" dirty="0" smtClean="0"/>
              <a:t>-Medir-Aprender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dirty="0"/>
              <a:t>A través de este proceso de dirección, podemos aprender cómo saber cuándo y si ha llegado el momento de hacer un giro drástico llamado pivote o si debemos «perseverar» en nuestra trayectoria actual</a:t>
            </a:r>
          </a:p>
        </p:txBody>
      </p:sp>
    </p:spTree>
    <p:extLst>
      <p:ext uri="{BB962C8B-B14F-4D97-AF65-F5344CB8AC3E}">
        <p14:creationId xmlns:p14="http://schemas.microsoft.com/office/powerpoint/2010/main" val="13620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Para profundizar leer Lean Start Up-Eric </a:t>
            </a:r>
            <a:r>
              <a:rPr lang="es-AR" dirty="0" err="1" smtClean="0"/>
              <a:t>Ries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Leer hasta capitulo 3 inclusive . Tema que entra en la evaluación</a:t>
            </a:r>
          </a:p>
          <a:p>
            <a:r>
              <a:rPr lang="es-AR" dirty="0" smtClean="0"/>
              <a:t>Ver video de </a:t>
            </a:r>
            <a:r>
              <a:rPr lang="es-AR" dirty="0" err="1" smtClean="0"/>
              <a:t>Hardvard</a:t>
            </a:r>
            <a:r>
              <a:rPr lang="es-AR" dirty="0" smtClean="0"/>
              <a:t> </a:t>
            </a:r>
            <a:r>
              <a:rPr lang="es-AR" dirty="0" err="1" smtClean="0"/>
              <a:t>Review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753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2" descr="Y:\mindproject\business design\header_img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1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7 Image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005264"/>
            <a:ext cx="914400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Imagen 2" descr="Y:\mindproject\business design\book_cover_transparent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349" y="2201864"/>
            <a:ext cx="3357563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47450" y="6360459"/>
            <a:ext cx="850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Calibri" charset="0"/>
              </a:rPr>
              <a:t>Reproducido </a:t>
            </a:r>
            <a:r>
              <a:rPr lang="es-AR" dirty="0">
                <a:latin typeface="Calibri" charset="0"/>
              </a:rPr>
              <a:t>de OSTERWALDER, A. AND Y. PIGNEUR </a:t>
            </a:r>
            <a:r>
              <a:rPr lang="es-AR" i="1" dirty="0">
                <a:latin typeface="Calibri" charset="0"/>
              </a:rPr>
              <a:t>Generación de modelos de negocio</a:t>
            </a:r>
            <a:r>
              <a:rPr lang="es-AR" dirty="0">
                <a:latin typeface="Calibri" charset="0"/>
              </a:rPr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49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764" y="1671640"/>
            <a:ext cx="76104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5 CuadroTexto"/>
          <p:cNvSpPr txBox="1">
            <a:spLocks noChangeArrowheads="1"/>
          </p:cNvSpPr>
          <p:nvPr/>
        </p:nvSpPr>
        <p:spPr bwMode="auto">
          <a:xfrm>
            <a:off x="1857377" y="857250"/>
            <a:ext cx="4714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L"/>
              <a:t>Segmentos de clientes</a:t>
            </a:r>
            <a:endParaRPr lang="es-ES"/>
          </a:p>
        </p:txBody>
      </p:sp>
      <p:sp>
        <p:nvSpPr>
          <p:cNvPr id="4100" name="1 CuadroTexto"/>
          <p:cNvSpPr txBox="1">
            <a:spLocks noChangeArrowheads="1"/>
          </p:cNvSpPr>
          <p:nvPr/>
        </p:nvSpPr>
        <p:spPr bwMode="auto">
          <a:xfrm>
            <a:off x="2411761" y="6259378"/>
            <a:ext cx="4824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sz="1000" u="sng" dirty="0">
                <a:latin typeface="Calibri" charset="0"/>
              </a:rPr>
              <a:t>Fuente: </a:t>
            </a:r>
            <a:r>
              <a:rPr lang="es-AR" sz="1000" dirty="0">
                <a:latin typeface="Calibri" charset="0"/>
              </a:rPr>
              <a:t>Reproducido de OSTERWALDER, A. AND Y. PIGNEUR </a:t>
            </a:r>
            <a:r>
              <a:rPr lang="es-AR" sz="1000" i="1" dirty="0">
                <a:latin typeface="Calibri" charset="0"/>
              </a:rPr>
              <a:t>Generación de modelos de negocio</a:t>
            </a:r>
            <a:r>
              <a:rPr lang="es-AR" sz="1000" dirty="0">
                <a:latin typeface="Calibri" charset="0"/>
              </a:rPr>
              <a:t>. </a:t>
            </a:r>
            <a:r>
              <a:rPr lang="es-AR" sz="1000" dirty="0" err="1">
                <a:latin typeface="Calibri" charset="0"/>
              </a:rPr>
              <a:t>Translated</a:t>
            </a:r>
            <a:r>
              <a:rPr lang="es-AR" sz="1000" dirty="0">
                <a:latin typeface="Calibri" charset="0"/>
              </a:rPr>
              <a:t> </a:t>
            </a:r>
            <a:r>
              <a:rPr lang="es-AR" sz="1000" dirty="0" err="1">
                <a:latin typeface="Calibri" charset="0"/>
              </a:rPr>
              <a:t>by</a:t>
            </a:r>
            <a:r>
              <a:rPr lang="es-AR" sz="1000" dirty="0">
                <a:latin typeface="Calibri" charset="0"/>
              </a:rPr>
              <a:t> L.V. CAO. </a:t>
            </a:r>
            <a:r>
              <a:rPr lang="es-AR" sz="1000" dirty="0" err="1">
                <a:latin typeface="Calibri" charset="0"/>
              </a:rPr>
              <a:t>Edtion</a:t>
            </a:r>
            <a:r>
              <a:rPr lang="es-AR" sz="1000" dirty="0">
                <a:latin typeface="Calibri" charset="0"/>
              </a:rPr>
              <a:t> ed. Barcelona, España: Centro Libros PAPF, S.L.U. , 2011. </a:t>
            </a:r>
            <a:r>
              <a:rPr lang="en-US" sz="1000" dirty="0">
                <a:latin typeface="Calibri" charset="0"/>
              </a:rPr>
              <a:t>ISBN 978-84-234-2799-4. Copyright © </a:t>
            </a:r>
            <a:r>
              <a:rPr lang="es-AR" sz="1000" dirty="0">
                <a:latin typeface="Calibri" charset="0"/>
              </a:rPr>
              <a:t>Centro Libros PAPF, S.L.U, 2011</a:t>
            </a:r>
            <a:r>
              <a:rPr lang="en-US" sz="1000" dirty="0">
                <a:latin typeface="Calibri" charset="0"/>
              </a:rPr>
              <a:t> </a:t>
            </a:r>
            <a:endParaRPr lang="es-AR" sz="1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125" y="1785941"/>
            <a:ext cx="72390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4 CuadroTexto"/>
          <p:cNvSpPr txBox="1">
            <a:spLocks noChangeArrowheads="1"/>
          </p:cNvSpPr>
          <p:nvPr/>
        </p:nvSpPr>
        <p:spPr bwMode="auto">
          <a:xfrm>
            <a:off x="1857375" y="857251"/>
            <a:ext cx="54292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L"/>
              <a:t>Propuestas de valor (Propuestas únicas de venta)</a:t>
            </a:r>
            <a:endParaRPr lang="es-ES"/>
          </a:p>
        </p:txBody>
      </p:sp>
      <p:sp>
        <p:nvSpPr>
          <p:cNvPr id="5" name="1 CuadroTexto"/>
          <p:cNvSpPr txBox="1">
            <a:spLocks noChangeArrowheads="1"/>
          </p:cNvSpPr>
          <p:nvPr/>
        </p:nvSpPr>
        <p:spPr bwMode="auto">
          <a:xfrm>
            <a:off x="2411761" y="6259378"/>
            <a:ext cx="4824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AR" sz="1000" u="sng" dirty="0">
                <a:latin typeface="Calibri" charset="0"/>
              </a:rPr>
              <a:t>Fuente: </a:t>
            </a:r>
            <a:r>
              <a:rPr lang="es-AR" sz="1000" dirty="0">
                <a:latin typeface="Calibri" charset="0"/>
              </a:rPr>
              <a:t>Reproducido de OSTERWALDER, A. AND Y. PIGNEUR </a:t>
            </a:r>
            <a:r>
              <a:rPr lang="es-AR" sz="1000" i="1" dirty="0">
                <a:latin typeface="Calibri" charset="0"/>
              </a:rPr>
              <a:t>Generación de modelos de negocio</a:t>
            </a:r>
            <a:r>
              <a:rPr lang="es-AR" sz="1000" dirty="0">
                <a:latin typeface="Calibri" charset="0"/>
              </a:rPr>
              <a:t>. </a:t>
            </a:r>
            <a:r>
              <a:rPr lang="es-AR" sz="1000" dirty="0" err="1">
                <a:latin typeface="Calibri" charset="0"/>
              </a:rPr>
              <a:t>Translated</a:t>
            </a:r>
            <a:r>
              <a:rPr lang="es-AR" sz="1000" dirty="0">
                <a:latin typeface="Calibri" charset="0"/>
              </a:rPr>
              <a:t> </a:t>
            </a:r>
            <a:r>
              <a:rPr lang="es-AR" sz="1000" dirty="0" err="1">
                <a:latin typeface="Calibri" charset="0"/>
              </a:rPr>
              <a:t>by</a:t>
            </a:r>
            <a:r>
              <a:rPr lang="es-AR" sz="1000" dirty="0">
                <a:latin typeface="Calibri" charset="0"/>
              </a:rPr>
              <a:t> L.V. CAO. </a:t>
            </a:r>
            <a:r>
              <a:rPr lang="es-AR" sz="1000" dirty="0" err="1">
                <a:latin typeface="Calibri" charset="0"/>
              </a:rPr>
              <a:t>Edtion</a:t>
            </a:r>
            <a:r>
              <a:rPr lang="es-AR" sz="1000" dirty="0">
                <a:latin typeface="Calibri" charset="0"/>
              </a:rPr>
              <a:t> ed. Barcelona, España: Centro Libros PAPF, S.L.U. , 2011. </a:t>
            </a:r>
            <a:r>
              <a:rPr lang="en-US" sz="1000" dirty="0">
                <a:latin typeface="Calibri" charset="0"/>
              </a:rPr>
              <a:t>ISBN 978-84-234-2799-4. Copyright © </a:t>
            </a:r>
            <a:r>
              <a:rPr lang="es-AR" sz="1000" dirty="0">
                <a:latin typeface="Calibri" charset="0"/>
              </a:rPr>
              <a:t>Centro Libros PAPF, S.L.U, 2011</a:t>
            </a:r>
            <a:r>
              <a:rPr lang="en-US" sz="1000" dirty="0">
                <a:latin typeface="Calibri" charset="0"/>
              </a:rPr>
              <a:t> </a:t>
            </a:r>
            <a:endParaRPr lang="es-AR" sz="1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6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AEAC6BB-468C-4A32-9193-59F36674E635}" vid="{4640B91D-ECCE-4972-9574-6FE19D209EF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710</TotalTime>
  <Words>1363</Words>
  <Application>Microsoft Office PowerPoint</Application>
  <PresentationFormat>Presentación en pantalla (4:3)</PresentationFormat>
  <Paragraphs>124</Paragraphs>
  <Slides>24</Slides>
  <Notes>3</Notes>
  <HiddenSlides>2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Georgia</vt:lpstr>
      <vt:lpstr>Verdana</vt:lpstr>
      <vt:lpstr>Wingdings</vt:lpstr>
      <vt:lpstr>Wingdings 2</vt:lpstr>
      <vt:lpstr>Tema1</vt:lpstr>
      <vt:lpstr>Documento</vt:lpstr>
      <vt:lpstr>Lean Start Up</vt:lpstr>
      <vt:lpstr>Origen de la metodología</vt:lpstr>
      <vt:lpstr>Conceptos Centrales</vt:lpstr>
      <vt:lpstr>Conocimiento Validado</vt:lpstr>
      <vt:lpstr>Crear-Medir-Aprender</vt:lpstr>
      <vt:lpstr>Para profundizar leer Lean Start Up-Eric Ries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DESCRIPCIÓN DEL MODELO DE NEGOCIO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Costos Industriales</dc:title>
  <dc:creator>Inspiron</dc:creator>
  <cp:lastModifiedBy>Fede Walas</cp:lastModifiedBy>
  <cp:revision>42</cp:revision>
  <cp:lastPrinted>2014-07-15T12:57:02Z</cp:lastPrinted>
  <dcterms:created xsi:type="dcterms:W3CDTF">2013-05-01T21:07:28Z</dcterms:created>
  <dcterms:modified xsi:type="dcterms:W3CDTF">2023-04-28T18:59:43Z</dcterms:modified>
</cp:coreProperties>
</file>