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4" r:id="rId6"/>
    <p:sldId id="263" r:id="rId7"/>
    <p:sldId id="259" r:id="rId8"/>
    <p:sldId id="268" r:id="rId9"/>
    <p:sldId id="266" r:id="rId10"/>
    <p:sldId id="265" r:id="rId11"/>
    <p:sldId id="260" r:id="rId12"/>
    <p:sldId id="267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7E29EFCD-AAA8-4756-B374-F7E011502FDA}">
          <p14:sldIdLst>
            <p14:sldId id="256"/>
            <p14:sldId id="257"/>
            <p14:sldId id="262"/>
          </p14:sldIdLst>
        </p14:section>
        <p14:section name="XSS" id="{9D401F59-1B31-44C9-AE04-50A38DEE3B4D}">
          <p14:sldIdLst>
            <p14:sldId id="258"/>
            <p14:sldId id="264"/>
            <p14:sldId id="263"/>
          </p14:sldIdLst>
        </p14:section>
        <p14:section name="Encriptacion" id="{48C2DB99-9588-4E33-850E-AE72CA3B6ECD}">
          <p14:sldIdLst>
            <p14:sldId id="259"/>
            <p14:sldId id="268"/>
            <p14:sldId id="266"/>
          </p14:sldIdLst>
        </p14:section>
        <p14:section name="SQLI" id="{D16314C3-D0FB-4FB2-AEA5-CF61602C572B}">
          <p14:sldIdLst>
            <p14:sldId id="265"/>
            <p14:sldId id="260"/>
            <p14:sldId id="267"/>
          </p14:sldIdLst>
        </p14:section>
        <p14:section name="Final" id="{1C16C905-8E8F-4471-86C9-16B3F3EA3F98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AC0"/>
    <a:srgbClr val="050C15"/>
    <a:srgbClr val="0027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6AC0"/>
            </a:gs>
            <a:gs pos="100000">
              <a:srgbClr val="00276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72659"/>
            <a:ext cx="7772400" cy="1470025"/>
          </a:xfrm>
        </p:spPr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Grupo LUCK (Let Us CooK)</a:t>
            </a:r>
            <a:br>
              <a:rPr lang="es-ES">
                <a:solidFill>
                  <a:schemeClr val="bg1"/>
                </a:solidFill>
              </a:rPr>
            </a:br>
            <a:r>
              <a:rPr lang="es-ES">
                <a:solidFill>
                  <a:schemeClr val="bg1"/>
                </a:solidFill>
              </a:rPr>
              <a:t>Análisis de aplicación vulnerable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>
                <a:solidFill>
                  <a:schemeClr val="bg1"/>
                </a:solidFill>
              </a:rPr>
              <a:t>Desarrollo seguro de aplicaciones</a:t>
            </a:r>
          </a:p>
          <a:p>
            <a:r>
              <a:rPr lang="es-ES">
                <a:solidFill>
                  <a:schemeClr val="bg1"/>
                </a:solidFill>
              </a:rPr>
              <a:t>Curso 2025</a:t>
            </a:r>
          </a:p>
          <a:p>
            <a:r>
              <a:rPr lang="es-ES">
                <a:solidFill>
                  <a:schemeClr val="bg1"/>
                </a:solidFill>
              </a:rPr>
              <a:t>UNLP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79EEEDF-FB07-9EDF-09C6-B9F9155E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3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Etapa SQLi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</a:t>
            </a:r>
            <a:r>
              <a:rPr dirty="0" err="1">
                <a:solidFill>
                  <a:schemeClr val="bg1"/>
                </a:solidFill>
              </a:rPr>
              <a:t>Vulnerabilidad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parámetro</a:t>
            </a:r>
            <a:r>
              <a:rPr dirty="0">
                <a:solidFill>
                  <a:schemeClr val="bg1"/>
                </a:solidFill>
              </a:rPr>
              <a:t> 'search'.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Se </a:t>
            </a:r>
            <a:r>
              <a:rPr dirty="0" err="1">
                <a:solidFill>
                  <a:schemeClr val="bg1"/>
                </a:solidFill>
              </a:rPr>
              <a:t>usa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sqlmap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explotar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</a:t>
            </a:r>
            <a:r>
              <a:rPr dirty="0" err="1">
                <a:solidFill>
                  <a:schemeClr val="bg1"/>
                </a:solidFill>
              </a:rPr>
              <a:t>sqlmap</a:t>
            </a:r>
            <a:r>
              <a:rPr dirty="0">
                <a:solidFill>
                  <a:schemeClr val="bg1"/>
                </a:solidFill>
              </a:rPr>
              <a:t> -u "http://localhost:5000/</a:t>
            </a:r>
            <a:r>
              <a:rPr dirty="0" err="1">
                <a:solidFill>
                  <a:schemeClr val="bg1"/>
                </a:solidFill>
              </a:rPr>
              <a:t>sqli</a:t>
            </a:r>
            <a:r>
              <a:rPr dirty="0">
                <a:solidFill>
                  <a:schemeClr val="bg1"/>
                </a:solidFill>
              </a:rPr>
              <a:t>/</a:t>
            </a:r>
            <a:r>
              <a:rPr dirty="0" err="1">
                <a:solidFill>
                  <a:schemeClr val="bg1"/>
                </a:solidFill>
              </a:rPr>
              <a:t>database?search</a:t>
            </a:r>
            <a:r>
              <a:rPr dirty="0">
                <a:solidFill>
                  <a:schemeClr val="bg1"/>
                </a:solidFill>
              </a:rPr>
              <a:t>=1" -D </a:t>
            </a:r>
            <a:r>
              <a:rPr dirty="0" err="1">
                <a:solidFill>
                  <a:schemeClr val="bg1"/>
                </a:solidFill>
              </a:rPr>
              <a:t>ctf</a:t>
            </a:r>
            <a:r>
              <a:rPr dirty="0">
                <a:solidFill>
                  <a:schemeClr val="bg1"/>
                </a:solidFill>
              </a:rPr>
              <a:t> -T subjects --dump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Se accede a la </a:t>
            </a:r>
            <a:r>
              <a:rPr dirty="0" err="1">
                <a:solidFill>
                  <a:schemeClr val="bg1"/>
                </a:solidFill>
              </a:rPr>
              <a:t>tabla</a:t>
            </a:r>
            <a:r>
              <a:rPr dirty="0">
                <a:solidFill>
                  <a:schemeClr val="bg1"/>
                </a:solidFill>
              </a:rPr>
              <a:t> 'subjects'.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En la entrada '</a:t>
            </a:r>
            <a:r>
              <a:rPr dirty="0" err="1">
                <a:solidFill>
                  <a:schemeClr val="bg1"/>
                </a:solidFill>
              </a:rPr>
              <a:t>Estadística</a:t>
            </a:r>
            <a:r>
              <a:rPr dirty="0">
                <a:solidFill>
                  <a:schemeClr val="bg1"/>
                </a:solidFill>
              </a:rPr>
              <a:t>' hay un </a:t>
            </a:r>
            <a:r>
              <a:rPr dirty="0" err="1">
                <a:solidFill>
                  <a:schemeClr val="bg1"/>
                </a:solidFill>
              </a:rPr>
              <a:t>mensaje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cifrado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la </a:t>
            </a:r>
            <a:r>
              <a:rPr dirty="0" err="1">
                <a:solidFill>
                  <a:schemeClr val="bg1"/>
                </a:solidFill>
              </a:rPr>
              <a:t>columna</a:t>
            </a:r>
            <a:r>
              <a:rPr dirty="0">
                <a:solidFill>
                  <a:schemeClr val="bg1"/>
                </a:solidFill>
              </a:rPr>
              <a:t> 'secret'.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A14F4-FD5E-F392-0B17-52D90569B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5C31AE-EDD6-00D6-F52C-3953094FC1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9590"/>
            <a:ext cx="9144000" cy="6927589"/>
          </a:xfrm>
        </p:spPr>
      </p:pic>
    </p:spTree>
    <p:extLst>
      <p:ext uri="{BB962C8B-B14F-4D97-AF65-F5344CB8AC3E}">
        <p14:creationId xmlns:p14="http://schemas.microsoft.com/office/powerpoint/2010/main" val="1634307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chemeClr val="bg1"/>
                </a:solidFill>
              </a:rPr>
              <a:t>Desencriptado</a:t>
            </a:r>
            <a:r>
              <a:rPr dirty="0">
                <a:solidFill>
                  <a:schemeClr val="bg1"/>
                </a:solidFill>
              </a:rPr>
              <a:t> final y </a:t>
            </a:r>
            <a:r>
              <a:rPr dirty="0" err="1">
                <a:solidFill>
                  <a:schemeClr val="bg1"/>
                </a:solidFill>
              </a:rPr>
              <a:t>obtención</a:t>
            </a:r>
            <a:r>
              <a:rPr dirty="0">
                <a:solidFill>
                  <a:schemeClr val="bg1"/>
                </a:solidFill>
              </a:rPr>
              <a:t> de la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El </a:t>
            </a:r>
            <a:r>
              <a:rPr dirty="0" err="1">
                <a:solidFill>
                  <a:schemeClr val="bg1"/>
                </a:solidFill>
              </a:rPr>
              <a:t>mensaje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está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cifrado</a:t>
            </a:r>
            <a:r>
              <a:rPr dirty="0">
                <a:solidFill>
                  <a:schemeClr val="bg1"/>
                </a:solidFill>
              </a:rPr>
              <a:t> con PGP.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Se </a:t>
            </a:r>
            <a:r>
              <a:rPr dirty="0" err="1">
                <a:solidFill>
                  <a:schemeClr val="bg1"/>
                </a:solidFill>
              </a:rPr>
              <a:t>usa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CyberChef</a:t>
            </a:r>
            <a:r>
              <a:rPr dirty="0">
                <a:solidFill>
                  <a:schemeClr val="bg1"/>
                </a:solidFill>
              </a:rPr>
              <a:t> con la clave </a:t>
            </a:r>
            <a:r>
              <a:rPr dirty="0" err="1">
                <a:solidFill>
                  <a:schemeClr val="bg1"/>
                </a:solidFill>
              </a:rPr>
              <a:t>privada</a:t>
            </a:r>
            <a:r>
              <a:rPr dirty="0">
                <a:solidFill>
                  <a:schemeClr val="bg1"/>
                </a:solidFill>
              </a:rPr>
              <a:t> para </a:t>
            </a:r>
            <a:r>
              <a:rPr dirty="0" err="1">
                <a:solidFill>
                  <a:schemeClr val="bg1"/>
                </a:solidFill>
              </a:rPr>
              <a:t>desencriptarlo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Se </a:t>
            </a:r>
            <a:r>
              <a:rPr dirty="0" err="1">
                <a:solidFill>
                  <a:schemeClr val="bg1"/>
                </a:solidFill>
              </a:rPr>
              <a:t>reemplazan</a:t>
            </a:r>
            <a:r>
              <a:rPr dirty="0">
                <a:solidFill>
                  <a:schemeClr val="bg1"/>
                </a:solidFill>
              </a:rPr>
              <a:t> '\\n' </a:t>
            </a:r>
            <a:r>
              <a:rPr dirty="0" err="1">
                <a:solidFill>
                  <a:schemeClr val="bg1"/>
                </a:solidFill>
              </a:rPr>
              <a:t>por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saltos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reales</a:t>
            </a:r>
            <a:r>
              <a:rPr dirty="0">
                <a:solidFill>
                  <a:schemeClr val="bg1"/>
                </a:solidFill>
              </a:rPr>
              <a:t> para que </a:t>
            </a:r>
            <a:r>
              <a:rPr dirty="0" err="1">
                <a:solidFill>
                  <a:schemeClr val="bg1"/>
                </a:solidFill>
              </a:rPr>
              <a:t>funcione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Flag final: flag{w3_c0okEd}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solidFill>
                  <a:schemeClr val="bg1"/>
                </a:solidFill>
              </a:rPr>
              <a:t>Diseño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intencionalmente</a:t>
            </a:r>
            <a:r>
              <a:rPr dirty="0">
                <a:solidFill>
                  <a:schemeClr val="bg1"/>
                </a:solidFill>
              </a:rPr>
              <a:t> vulnerable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La </a:t>
            </a:r>
            <a:r>
              <a:rPr dirty="0" err="1">
                <a:solidFill>
                  <a:schemeClr val="bg1"/>
                </a:solidFill>
              </a:rPr>
              <a:t>aplicación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fue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diseñada</a:t>
            </a:r>
            <a:r>
              <a:rPr dirty="0">
                <a:solidFill>
                  <a:schemeClr val="bg1"/>
                </a:solidFill>
              </a:rPr>
              <a:t> para ser </a:t>
            </a:r>
            <a:r>
              <a:rPr dirty="0" err="1">
                <a:solidFill>
                  <a:schemeClr val="bg1"/>
                </a:solidFill>
              </a:rPr>
              <a:t>explotada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etapas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Cada </a:t>
            </a:r>
            <a:r>
              <a:rPr dirty="0" err="1">
                <a:solidFill>
                  <a:schemeClr val="bg1"/>
                </a:solidFill>
              </a:rPr>
              <a:t>sección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revela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información</a:t>
            </a:r>
            <a:r>
              <a:rPr dirty="0">
                <a:solidFill>
                  <a:schemeClr val="bg1"/>
                </a:solidFill>
              </a:rPr>
              <a:t> clave para la </a:t>
            </a:r>
            <a:r>
              <a:rPr dirty="0" err="1">
                <a:solidFill>
                  <a:schemeClr val="bg1"/>
                </a:solidFill>
              </a:rPr>
              <a:t>siguiente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Se</a:t>
            </a:r>
            <a:r>
              <a:rPr lang="es-ES" dirty="0" err="1">
                <a:solidFill>
                  <a:schemeClr val="bg1"/>
                </a:solidFill>
              </a:rPr>
              <a:t>cciones</a:t>
            </a:r>
            <a:r>
              <a:rPr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 1. XSS</a:t>
            </a: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 2. </a:t>
            </a:r>
            <a:r>
              <a:rPr dirty="0" err="1">
                <a:solidFill>
                  <a:schemeClr val="bg1"/>
                </a:solidFill>
              </a:rPr>
              <a:t>Encriptación</a:t>
            </a:r>
            <a:endParaRPr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   3. SQL Injection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55.png">
            <a:extLst>
              <a:ext uri="{FF2B5EF4-FFF2-40B4-BE49-F238E27FC236}">
                <a16:creationId xmlns:a16="http://schemas.microsoft.com/office/drawing/2014/main" id="{D44D8CBA-9F73-C709-5CA3-C4655B7128D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rcRect l="10564" r="9912"/>
          <a:stretch>
            <a:fillRect/>
          </a:stretch>
        </p:blipFill>
        <p:spPr>
          <a:xfrm>
            <a:off x="0" y="0"/>
            <a:ext cx="9144000" cy="696500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90716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Etapa XSS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>
                <a:solidFill>
                  <a:schemeClr val="bg1"/>
                </a:solidFill>
              </a:rPr>
              <a:t>• </a:t>
            </a:r>
            <a:r>
              <a:rPr dirty="0" err="1">
                <a:solidFill>
                  <a:schemeClr val="bg1"/>
                </a:solidFill>
              </a:rPr>
              <a:t>Vulnerabilidad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buscador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permite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inyección</a:t>
            </a:r>
            <a:r>
              <a:rPr dirty="0">
                <a:solidFill>
                  <a:schemeClr val="bg1"/>
                </a:solidFill>
              </a:rPr>
              <a:t> de JavaScript.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C204621-B801-1421-165C-2E8F4FDD3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93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2570E-0349-32E5-B918-251F1610C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27138"/>
            <a:ext cx="7276290" cy="17624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• </a:t>
            </a:r>
            <a:r>
              <a:rPr lang="es-ES" sz="2800" dirty="0" err="1">
                <a:solidFill>
                  <a:schemeClr val="bg1"/>
                </a:solidFill>
              </a:rPr>
              <a:t>Payload</a:t>
            </a:r>
            <a:r>
              <a:rPr lang="es-ES" sz="2800" dirty="0">
                <a:solidFill>
                  <a:schemeClr val="bg1"/>
                </a:solidFill>
              </a:rPr>
              <a:t> usado: &lt;script&gt;</a:t>
            </a:r>
            <a:r>
              <a:rPr lang="es-ES" sz="2800" dirty="0" err="1">
                <a:solidFill>
                  <a:schemeClr val="bg1"/>
                </a:solidFill>
              </a:rPr>
              <a:t>alert</a:t>
            </a:r>
            <a:r>
              <a:rPr lang="es-ES" sz="2800" dirty="0">
                <a:solidFill>
                  <a:schemeClr val="bg1"/>
                </a:solidFill>
              </a:rPr>
              <a:t>(</a:t>
            </a:r>
            <a:r>
              <a:rPr lang="es-ES" sz="2800" dirty="0" err="1">
                <a:solidFill>
                  <a:schemeClr val="bg1"/>
                </a:solidFill>
              </a:rPr>
              <a:t>document.cookie</a:t>
            </a:r>
            <a:r>
              <a:rPr lang="es-ES" sz="2800" dirty="0">
                <a:solidFill>
                  <a:schemeClr val="bg1"/>
                </a:solidFill>
              </a:rPr>
              <a:t>)&lt;/script&gt;</a:t>
            </a:r>
            <a:endParaRPr lang="es-AR" sz="2800" dirty="0"/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4D3AA371-389E-452D-5BE6-77DAEB03EF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10" t="37589" r="27822" b="37163"/>
          <a:stretch>
            <a:fillRect/>
          </a:stretch>
        </p:blipFill>
        <p:spPr>
          <a:xfrm>
            <a:off x="2422187" y="1697477"/>
            <a:ext cx="4299626" cy="173152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81B40F6-F089-0155-2F63-F7BAA59A836F}"/>
              </a:ext>
            </a:extLst>
          </p:cNvPr>
          <p:cNvSpPr txBox="1"/>
          <p:nvPr/>
        </p:nvSpPr>
        <p:spPr>
          <a:xfrm>
            <a:off x="457200" y="3660873"/>
            <a:ext cx="81031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• Se accede a la cookie </a:t>
            </a:r>
            <a:r>
              <a:rPr lang="es-ES" sz="2800" dirty="0" err="1">
                <a:solidFill>
                  <a:schemeClr val="bg1"/>
                </a:solidFill>
              </a:rPr>
              <a:t>secret</a:t>
            </a:r>
            <a:r>
              <a:rPr lang="es-ES" sz="2800" dirty="0">
                <a:solidFill>
                  <a:schemeClr val="bg1"/>
                </a:solidFill>
              </a:rPr>
              <a:t>, que contiene la contraseña del </a:t>
            </a:r>
            <a:r>
              <a:rPr lang="es-ES" sz="2800" dirty="0" err="1">
                <a:solidFill>
                  <a:schemeClr val="bg1"/>
                </a:solidFill>
              </a:rPr>
              <a:t>admin</a:t>
            </a:r>
            <a:r>
              <a:rPr lang="es-ES" sz="28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• Contraseña en </a:t>
            </a:r>
            <a:r>
              <a:rPr lang="es-ES" sz="2800" dirty="0" err="1">
                <a:solidFill>
                  <a:schemeClr val="bg1"/>
                </a:solidFill>
              </a:rPr>
              <a:t>JSFuck</a:t>
            </a:r>
            <a:r>
              <a:rPr lang="es-ES" sz="28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(![]+[])[+[]]+[!+[]+!+[]+!+[]+!+[]]+([][(![]+[])[+!+[]]+(!![]+[])[+[]]]+[])[!+[]+!+[]+!+[]]+[+!+[]]+(![]+[])[!+[]+!+[]]</a:t>
            </a:r>
          </a:p>
          <a:p>
            <a:pPr marL="0" indent="0">
              <a:buNone/>
            </a:pPr>
            <a:r>
              <a:rPr lang="es-ES" sz="2800" dirty="0">
                <a:solidFill>
                  <a:schemeClr val="bg1"/>
                </a:solidFill>
              </a:rPr>
              <a:t>• Contraseña decodificada: f4c1l</a:t>
            </a:r>
          </a:p>
        </p:txBody>
      </p:sp>
    </p:spTree>
    <p:extLst>
      <p:ext uri="{BB962C8B-B14F-4D97-AF65-F5344CB8AC3E}">
        <p14:creationId xmlns:p14="http://schemas.microsoft.com/office/powerpoint/2010/main" val="1154627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3000">
              <a:srgbClr val="006AC0"/>
            </a:gs>
            <a:gs pos="29000">
              <a:srgbClr val="00276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42" y="330741"/>
            <a:ext cx="3485178" cy="1624520"/>
          </a:xfrm>
        </p:spPr>
        <p:txBody>
          <a:bodyPr anchor="ctr">
            <a:normAutofit/>
          </a:bodyPr>
          <a:lstStyle/>
          <a:p>
            <a:r>
              <a:rPr lang="es-AR" sz="3500" dirty="0">
                <a:solidFill>
                  <a:schemeClr val="bg1"/>
                </a:solidFill>
              </a:rPr>
              <a:t>Etapa Encriptación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082" y="2765427"/>
            <a:ext cx="3485179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</a:rPr>
              <a:t>• Se presenta un hash débil: 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</a:rPr>
              <a:t>• Hash MD5 de la palabra “Estadística”: 120251dd88b73c385a1d9d95c8e024d4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</a:rPr>
              <a:t>• La flag está en la materia: Estadística.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</a:rPr>
              <a:t>• Se inicia sesión como </a:t>
            </a:r>
            <a:r>
              <a:rPr lang="es-ES" sz="1700" dirty="0" err="1">
                <a:solidFill>
                  <a:schemeClr val="bg1"/>
                </a:solidFill>
              </a:rPr>
              <a:t>admin</a:t>
            </a:r>
            <a:r>
              <a:rPr lang="es-ES" sz="1700" dirty="0">
                <a:solidFill>
                  <a:schemeClr val="bg1"/>
                </a:solidFill>
              </a:rPr>
              <a:t> con la contraseña decodificada en la sección XSS.</a:t>
            </a:r>
          </a:p>
          <a:p>
            <a:pPr marL="0" indent="0">
              <a:buNone/>
            </a:pPr>
            <a:r>
              <a:rPr lang="es-ES" sz="1700" dirty="0">
                <a:solidFill>
                  <a:schemeClr val="bg1"/>
                </a:solidFill>
              </a:rPr>
              <a:t>• Se descarga una clave privada PGP necesaria para el final.</a:t>
            </a:r>
          </a:p>
        </p:txBody>
      </p:sp>
      <p:pic>
        <p:nvPicPr>
          <p:cNvPr id="5" name="Imagen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CB657485-A78C-A1DA-EC91-B37B42C7FE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0" r="2847"/>
          <a:stretch>
            <a:fillRect/>
          </a:stretch>
        </p:blipFill>
        <p:spPr>
          <a:xfrm>
            <a:off x="3782261" y="1"/>
            <a:ext cx="536173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8482113-36FE-939E-51BB-AB9D4EAFD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91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BE1545F-2CEE-0BE8-1D38-ED8B4F5C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285</Words>
  <Application>Microsoft Office PowerPoint</Application>
  <PresentationFormat>Presentación en pantalla (4:3)</PresentationFormat>
  <Paragraphs>35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Grupo LUCK (Let Us CooK) Análisis de aplicación vulnerable</vt:lpstr>
      <vt:lpstr>Diseño intencionalmente vulnerable</vt:lpstr>
      <vt:lpstr>Presentación de PowerPoint</vt:lpstr>
      <vt:lpstr>Etapa XSS</vt:lpstr>
      <vt:lpstr>Presentación de PowerPoint</vt:lpstr>
      <vt:lpstr>Presentación de PowerPoint</vt:lpstr>
      <vt:lpstr>Etapa Encriptación</vt:lpstr>
      <vt:lpstr>Presentación de PowerPoint</vt:lpstr>
      <vt:lpstr>Presentación de PowerPoint</vt:lpstr>
      <vt:lpstr>Presentación de PowerPoint</vt:lpstr>
      <vt:lpstr>Etapa SQLi</vt:lpstr>
      <vt:lpstr>Presentación de PowerPoint</vt:lpstr>
      <vt:lpstr>Desencriptado final y obtención de la flag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franco niderhaus</dc:creator>
  <cp:keywords/>
  <dc:description>generated using python-pptx</dc:description>
  <cp:lastModifiedBy>franco niderhaus</cp:lastModifiedBy>
  <cp:revision>3</cp:revision>
  <dcterms:created xsi:type="dcterms:W3CDTF">2013-01-27T09:14:16Z</dcterms:created>
  <dcterms:modified xsi:type="dcterms:W3CDTF">2025-08-05T19:56:25Z</dcterms:modified>
  <cp:category/>
</cp:coreProperties>
</file>