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10287000" cx="18288000"/>
  <p:notesSz cx="6858000" cy="9144000"/>
  <p:embeddedFontLst>
    <p:embeddedFont>
      <p:font typeface="Nunito"/>
      <p:regular r:id="rId44"/>
      <p:bold r:id="rId45"/>
      <p:italic r:id="rId46"/>
      <p:boldItalic r:id="rId47"/>
    </p:embeddedFont>
    <p:embeddedFont>
      <p:font typeface="Open Sans"/>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slide" Target="slides/slide38.xml"/><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Nunito-boldItalic.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7a92a0f0a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7a92a0f0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7a92a0f0a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7a92a0f0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7a92a0f0a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7a92a0f0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7a92a0f0a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7a92a0f0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7a92a0f0a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7a92a0f0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7a92a0f0a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7a92a0f0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7a92a0f0a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7a92a0f0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e7a92a0f0a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e7a92a0f0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7a92a0f0a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7a92a0f0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7a92a0f0a_0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e7a92a0f0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7a92a0f0a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e7a92a0f0a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e7a92a0f0a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7a92a0f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7a92a0f0a_0_2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7a92a0f0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7a92a0f0a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7a92a0f0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7a92a0f0a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e7a92a0f0a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e7a92a0f0a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e7a92a0f0a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e7a92a0f0a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e7a92a0f0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e7a92a0f0a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e7a92a0f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7a92a0f0a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7a92a0f0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7a92a0f0a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7a92a0f0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7a92a0f0a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7a92a0f0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e7a92a0f0a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e7a92a0f0a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7a92a0f0a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7a92a0f0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e7a92a0f0a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e7a92a0f0a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7a92a0f0a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7a92a0f0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7a92a0f0a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7a92a0f0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7a92a0f0a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7a92a0f0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7a92a0f0a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7a92a0f0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e7a92a0f0a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e7a92a0f0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7a92a0f0a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7a92a0f0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7a92a0f0a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7a92a0f0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61" y="5649000"/>
            <a:ext cx="14740800" cy="4638000"/>
          </a:xfrm>
          <a:prstGeom prst="rtTriangle">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 name="Google Shape;11;p2"/>
          <p:cNvSpPr/>
          <p:nvPr/>
        </p:nvSpPr>
        <p:spPr>
          <a:xfrm flipH="1">
            <a:off x="7165200" y="3101400"/>
            <a:ext cx="11122800" cy="71856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 name="Google Shape;12;p2"/>
          <p:cNvSpPr/>
          <p:nvPr/>
        </p:nvSpPr>
        <p:spPr>
          <a:xfrm rot="10800000">
            <a:off x="10117809" y="0"/>
            <a:ext cx="8170200" cy="41052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 name="Google Shape;13;p2"/>
          <p:cNvSpPr/>
          <p:nvPr/>
        </p:nvSpPr>
        <p:spPr>
          <a:xfrm>
            <a:off x="4065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4" name="Google Shape;14;p2"/>
          <p:cNvGrpSpPr/>
          <p:nvPr/>
        </p:nvGrpSpPr>
        <p:grpSpPr>
          <a:xfrm>
            <a:off x="510401" y="1185"/>
            <a:ext cx="4500726" cy="20886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1810790" y="1185"/>
            <a:ext cx="4500726" cy="20886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14114936" y="10177"/>
            <a:ext cx="3702565" cy="1504215"/>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3106063" y="8435703"/>
            <a:ext cx="4778135" cy="1851475"/>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98298" y="8111304"/>
            <a:ext cx="5590828" cy="2166616"/>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35" name="Google Shape;35;p2"/>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Clr>
                <a:schemeClr val="lt1"/>
              </a:buClr>
              <a:buSzPts val="3200"/>
              <a:buNone/>
              <a:defRPr sz="3200">
                <a:solidFill>
                  <a:schemeClr val="lt1"/>
                </a:solidFill>
              </a:defRPr>
            </a:lvl1pPr>
            <a:lvl2pPr lvl="1" algn="ctr">
              <a:lnSpc>
                <a:spcPct val="100000"/>
              </a:lnSpc>
              <a:spcBef>
                <a:spcPts val="0"/>
              </a:spcBef>
              <a:spcAft>
                <a:spcPts val="0"/>
              </a:spcAft>
              <a:buClr>
                <a:schemeClr val="lt1"/>
              </a:buClr>
              <a:buSzPts val="3200"/>
              <a:buNone/>
              <a:defRPr sz="3200">
                <a:solidFill>
                  <a:schemeClr val="lt1"/>
                </a:solidFill>
              </a:defRPr>
            </a:lvl2pPr>
            <a:lvl3pPr lvl="2" algn="ctr">
              <a:lnSpc>
                <a:spcPct val="100000"/>
              </a:lnSpc>
              <a:spcBef>
                <a:spcPts val="0"/>
              </a:spcBef>
              <a:spcAft>
                <a:spcPts val="0"/>
              </a:spcAft>
              <a:buClr>
                <a:schemeClr val="lt1"/>
              </a:buClr>
              <a:buSzPts val="3200"/>
              <a:buNone/>
              <a:defRPr sz="3200">
                <a:solidFill>
                  <a:schemeClr val="lt1"/>
                </a:solidFill>
              </a:defRPr>
            </a:lvl3pPr>
            <a:lvl4pPr lvl="3" algn="ctr">
              <a:lnSpc>
                <a:spcPct val="100000"/>
              </a:lnSpc>
              <a:spcBef>
                <a:spcPts val="0"/>
              </a:spcBef>
              <a:spcAft>
                <a:spcPts val="0"/>
              </a:spcAft>
              <a:buClr>
                <a:schemeClr val="lt1"/>
              </a:buClr>
              <a:buSzPts val="3200"/>
              <a:buNone/>
              <a:defRPr sz="3200">
                <a:solidFill>
                  <a:schemeClr val="lt1"/>
                </a:solidFill>
              </a:defRPr>
            </a:lvl4pPr>
            <a:lvl5pPr lvl="4" algn="ctr">
              <a:lnSpc>
                <a:spcPct val="100000"/>
              </a:lnSpc>
              <a:spcBef>
                <a:spcPts val="0"/>
              </a:spcBef>
              <a:spcAft>
                <a:spcPts val="0"/>
              </a:spcAft>
              <a:buClr>
                <a:schemeClr val="lt1"/>
              </a:buClr>
              <a:buSzPts val="3200"/>
              <a:buNone/>
              <a:defRPr sz="3200">
                <a:solidFill>
                  <a:schemeClr val="lt1"/>
                </a:solidFill>
              </a:defRPr>
            </a:lvl5pPr>
            <a:lvl6pPr lvl="5" algn="ctr">
              <a:lnSpc>
                <a:spcPct val="100000"/>
              </a:lnSpc>
              <a:spcBef>
                <a:spcPts val="0"/>
              </a:spcBef>
              <a:spcAft>
                <a:spcPts val="0"/>
              </a:spcAft>
              <a:buClr>
                <a:schemeClr val="lt1"/>
              </a:buClr>
              <a:buSzPts val="3200"/>
              <a:buNone/>
              <a:defRPr sz="3200">
                <a:solidFill>
                  <a:schemeClr val="lt1"/>
                </a:solidFill>
              </a:defRPr>
            </a:lvl6pPr>
            <a:lvl7pPr lvl="6" algn="ctr">
              <a:lnSpc>
                <a:spcPct val="100000"/>
              </a:lnSpc>
              <a:spcBef>
                <a:spcPts val="0"/>
              </a:spcBef>
              <a:spcAft>
                <a:spcPts val="0"/>
              </a:spcAft>
              <a:buClr>
                <a:schemeClr val="lt1"/>
              </a:buClr>
              <a:buSzPts val="3200"/>
              <a:buNone/>
              <a:defRPr sz="3200">
                <a:solidFill>
                  <a:schemeClr val="lt1"/>
                </a:solidFill>
              </a:defRPr>
            </a:lvl7pPr>
            <a:lvl8pPr lvl="7" algn="ctr">
              <a:lnSpc>
                <a:spcPct val="100000"/>
              </a:lnSpc>
              <a:spcBef>
                <a:spcPts val="0"/>
              </a:spcBef>
              <a:spcAft>
                <a:spcPts val="0"/>
              </a:spcAft>
              <a:buClr>
                <a:schemeClr val="lt1"/>
              </a:buClr>
              <a:buSzPts val="3200"/>
              <a:buNone/>
              <a:defRPr sz="3200">
                <a:solidFill>
                  <a:schemeClr val="lt1"/>
                </a:solidFill>
              </a:defRPr>
            </a:lvl8pPr>
            <a:lvl9pPr lvl="8" algn="ctr">
              <a:lnSpc>
                <a:spcPct val="100000"/>
              </a:lnSpc>
              <a:spcBef>
                <a:spcPts val="0"/>
              </a:spcBef>
              <a:spcAft>
                <a:spcPts val="0"/>
              </a:spcAft>
              <a:buClr>
                <a:schemeClr val="lt1"/>
              </a:buClr>
              <a:buSzPts val="3200"/>
              <a:buNone/>
              <a:defRPr sz="3200">
                <a:solidFill>
                  <a:schemeClr val="lt1"/>
                </a:solidFill>
              </a:defRPr>
            </a:lvl9pPr>
          </a:lstStyle>
          <a:p/>
        </p:txBody>
      </p:sp>
      <p:sp>
        <p:nvSpPr>
          <p:cNvPr id="36" name="Google Shape;36;p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11138400" y="5668150"/>
            <a:ext cx="7149600" cy="46188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11" name="Google Shape;111;p11"/>
          <p:cNvGrpSpPr/>
          <p:nvPr/>
        </p:nvGrpSpPr>
        <p:grpSpPr>
          <a:xfrm>
            <a:off x="11918444" y="8239152"/>
            <a:ext cx="5041904" cy="2048330"/>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398298" y="4"/>
            <a:ext cx="5590828" cy="2166616"/>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2771700" y="2767700"/>
            <a:ext cx="12744600" cy="27594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2"/>
              </a:buClr>
              <a:buSzPts val="17200"/>
              <a:buNone/>
              <a:defRPr sz="17200">
                <a:solidFill>
                  <a:schemeClr val="dk2"/>
                </a:solidFill>
              </a:defRPr>
            </a:lvl1pPr>
            <a:lvl2pPr lvl="1" algn="ctr">
              <a:spcBef>
                <a:spcPts val="0"/>
              </a:spcBef>
              <a:spcAft>
                <a:spcPts val="0"/>
              </a:spcAft>
              <a:buClr>
                <a:schemeClr val="dk2"/>
              </a:buClr>
              <a:buSzPts val="17200"/>
              <a:buNone/>
              <a:defRPr sz="17200">
                <a:solidFill>
                  <a:schemeClr val="dk2"/>
                </a:solidFill>
              </a:defRPr>
            </a:lvl2pPr>
            <a:lvl3pPr lvl="2" algn="ctr">
              <a:spcBef>
                <a:spcPts val="0"/>
              </a:spcBef>
              <a:spcAft>
                <a:spcPts val="0"/>
              </a:spcAft>
              <a:buClr>
                <a:schemeClr val="dk2"/>
              </a:buClr>
              <a:buSzPts val="17200"/>
              <a:buNone/>
              <a:defRPr sz="17200">
                <a:solidFill>
                  <a:schemeClr val="dk2"/>
                </a:solidFill>
              </a:defRPr>
            </a:lvl3pPr>
            <a:lvl4pPr lvl="3" algn="ctr">
              <a:spcBef>
                <a:spcPts val="0"/>
              </a:spcBef>
              <a:spcAft>
                <a:spcPts val="0"/>
              </a:spcAft>
              <a:buClr>
                <a:schemeClr val="dk2"/>
              </a:buClr>
              <a:buSzPts val="17200"/>
              <a:buNone/>
              <a:defRPr sz="17200">
                <a:solidFill>
                  <a:schemeClr val="dk2"/>
                </a:solidFill>
              </a:defRPr>
            </a:lvl4pPr>
            <a:lvl5pPr lvl="4" algn="ctr">
              <a:spcBef>
                <a:spcPts val="0"/>
              </a:spcBef>
              <a:spcAft>
                <a:spcPts val="0"/>
              </a:spcAft>
              <a:buClr>
                <a:schemeClr val="dk2"/>
              </a:buClr>
              <a:buSzPts val="17200"/>
              <a:buNone/>
              <a:defRPr sz="17200">
                <a:solidFill>
                  <a:schemeClr val="dk2"/>
                </a:solidFill>
              </a:defRPr>
            </a:lvl5pPr>
            <a:lvl6pPr lvl="5" algn="ctr">
              <a:spcBef>
                <a:spcPts val="0"/>
              </a:spcBef>
              <a:spcAft>
                <a:spcPts val="0"/>
              </a:spcAft>
              <a:buClr>
                <a:schemeClr val="dk2"/>
              </a:buClr>
              <a:buSzPts val="17200"/>
              <a:buNone/>
              <a:defRPr sz="17200">
                <a:solidFill>
                  <a:schemeClr val="dk2"/>
                </a:solidFill>
              </a:defRPr>
            </a:lvl6pPr>
            <a:lvl7pPr lvl="6" algn="ctr">
              <a:spcBef>
                <a:spcPts val="0"/>
              </a:spcBef>
              <a:spcAft>
                <a:spcPts val="0"/>
              </a:spcAft>
              <a:buClr>
                <a:schemeClr val="dk2"/>
              </a:buClr>
              <a:buSzPts val="17200"/>
              <a:buNone/>
              <a:defRPr sz="17200">
                <a:solidFill>
                  <a:schemeClr val="dk2"/>
                </a:solidFill>
              </a:defRPr>
            </a:lvl7pPr>
            <a:lvl8pPr lvl="7" algn="ctr">
              <a:spcBef>
                <a:spcPts val="0"/>
              </a:spcBef>
              <a:spcAft>
                <a:spcPts val="0"/>
              </a:spcAft>
              <a:buClr>
                <a:schemeClr val="dk2"/>
              </a:buClr>
              <a:buSzPts val="17200"/>
              <a:buNone/>
              <a:defRPr sz="17200">
                <a:solidFill>
                  <a:schemeClr val="dk2"/>
                </a:solidFill>
              </a:defRPr>
            </a:lvl8pPr>
            <a:lvl9pPr lvl="8" algn="ctr">
              <a:spcBef>
                <a:spcPts val="0"/>
              </a:spcBef>
              <a:spcAft>
                <a:spcPts val="0"/>
              </a:spcAft>
              <a:buClr>
                <a:schemeClr val="dk2"/>
              </a:buClr>
              <a:buSzPts val="17200"/>
              <a:buNone/>
              <a:defRPr sz="17200">
                <a:solidFill>
                  <a:schemeClr val="dk2"/>
                </a:solidFill>
              </a:defRPr>
            </a:lvl9pPr>
          </a:lstStyle>
          <a:p>
            <a:r>
              <a:t>xx%</a:t>
            </a:r>
          </a:p>
        </p:txBody>
      </p:sp>
      <p:sp>
        <p:nvSpPr>
          <p:cNvPr id="120" name="Google Shape;120;p11"/>
          <p:cNvSpPr txBox="1"/>
          <p:nvPr>
            <p:ph idx="1" type="body"/>
          </p:nvPr>
        </p:nvSpPr>
        <p:spPr>
          <a:xfrm>
            <a:off x="2771700" y="5727700"/>
            <a:ext cx="12744600" cy="1282200"/>
          </a:xfrm>
          <a:prstGeom prst="rect">
            <a:avLst/>
          </a:prstGeom>
        </p:spPr>
        <p:txBody>
          <a:bodyPr anchorCtr="0" anchor="t" bIns="182850" lIns="182850" spcFirstLastPara="1" rIns="182850" wrap="square" tIns="182850">
            <a:normAutofit/>
          </a:bodyPr>
          <a:lstStyle>
            <a:lvl1pPr indent="-393700" lvl="0" marL="457200" algn="ctr">
              <a:spcBef>
                <a:spcPts val="0"/>
              </a:spcBef>
              <a:spcAft>
                <a:spcPts val="0"/>
              </a:spcAft>
              <a:buSzPts val="26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121" name="Google Shape;121;p11"/>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9514200" y="4618800"/>
            <a:ext cx="8773800" cy="5668200"/>
          </a:xfrm>
          <a:prstGeom prst="rtTriangle">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39" name="Google Shape;39;p3"/>
          <p:cNvGrpSpPr/>
          <p:nvPr/>
        </p:nvGrpSpPr>
        <p:grpSpPr>
          <a:xfrm>
            <a:off x="11188382" y="7922230"/>
            <a:ext cx="5820289" cy="236468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398298" y="4"/>
            <a:ext cx="5590828" cy="2166616"/>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2"/>
              </a:buClr>
              <a:buSzPts val="6400"/>
              <a:buNone/>
              <a:defRPr sz="6400">
                <a:solidFill>
                  <a:schemeClr val="dk2"/>
                </a:solidFill>
              </a:defRPr>
            </a:lvl1pPr>
            <a:lvl2pPr lvl="1" algn="ctr">
              <a:spcBef>
                <a:spcPts val="0"/>
              </a:spcBef>
              <a:spcAft>
                <a:spcPts val="0"/>
              </a:spcAft>
              <a:buClr>
                <a:schemeClr val="dk2"/>
              </a:buClr>
              <a:buSzPts val="6400"/>
              <a:buNone/>
              <a:defRPr sz="6400">
                <a:solidFill>
                  <a:schemeClr val="dk2"/>
                </a:solidFill>
              </a:defRPr>
            </a:lvl2pPr>
            <a:lvl3pPr lvl="2" algn="ctr">
              <a:spcBef>
                <a:spcPts val="0"/>
              </a:spcBef>
              <a:spcAft>
                <a:spcPts val="0"/>
              </a:spcAft>
              <a:buClr>
                <a:schemeClr val="dk2"/>
              </a:buClr>
              <a:buSzPts val="6400"/>
              <a:buNone/>
              <a:defRPr sz="6400">
                <a:solidFill>
                  <a:schemeClr val="dk2"/>
                </a:solidFill>
              </a:defRPr>
            </a:lvl3pPr>
            <a:lvl4pPr lvl="3" algn="ctr">
              <a:spcBef>
                <a:spcPts val="0"/>
              </a:spcBef>
              <a:spcAft>
                <a:spcPts val="0"/>
              </a:spcAft>
              <a:buClr>
                <a:schemeClr val="dk2"/>
              </a:buClr>
              <a:buSzPts val="6400"/>
              <a:buNone/>
              <a:defRPr sz="6400">
                <a:solidFill>
                  <a:schemeClr val="dk2"/>
                </a:solidFill>
              </a:defRPr>
            </a:lvl4pPr>
            <a:lvl5pPr lvl="4" algn="ctr">
              <a:spcBef>
                <a:spcPts val="0"/>
              </a:spcBef>
              <a:spcAft>
                <a:spcPts val="0"/>
              </a:spcAft>
              <a:buClr>
                <a:schemeClr val="dk2"/>
              </a:buClr>
              <a:buSzPts val="6400"/>
              <a:buNone/>
              <a:defRPr sz="6400">
                <a:solidFill>
                  <a:schemeClr val="dk2"/>
                </a:solidFill>
              </a:defRPr>
            </a:lvl5pPr>
            <a:lvl6pPr lvl="5" algn="ctr">
              <a:spcBef>
                <a:spcPts val="0"/>
              </a:spcBef>
              <a:spcAft>
                <a:spcPts val="0"/>
              </a:spcAft>
              <a:buClr>
                <a:schemeClr val="dk2"/>
              </a:buClr>
              <a:buSzPts val="6400"/>
              <a:buNone/>
              <a:defRPr sz="6400">
                <a:solidFill>
                  <a:schemeClr val="dk2"/>
                </a:solidFill>
              </a:defRPr>
            </a:lvl6pPr>
            <a:lvl7pPr lvl="6" algn="ctr">
              <a:spcBef>
                <a:spcPts val="0"/>
              </a:spcBef>
              <a:spcAft>
                <a:spcPts val="0"/>
              </a:spcAft>
              <a:buClr>
                <a:schemeClr val="dk2"/>
              </a:buClr>
              <a:buSzPts val="6400"/>
              <a:buNone/>
              <a:defRPr sz="6400">
                <a:solidFill>
                  <a:schemeClr val="dk2"/>
                </a:solidFill>
              </a:defRPr>
            </a:lvl7pPr>
            <a:lvl8pPr lvl="7" algn="ctr">
              <a:spcBef>
                <a:spcPts val="0"/>
              </a:spcBef>
              <a:spcAft>
                <a:spcPts val="0"/>
              </a:spcAft>
              <a:buClr>
                <a:schemeClr val="dk2"/>
              </a:buClr>
              <a:buSzPts val="6400"/>
              <a:buNone/>
              <a:defRPr sz="6400">
                <a:solidFill>
                  <a:schemeClr val="dk2"/>
                </a:solidFill>
              </a:defRPr>
            </a:lvl8pPr>
            <a:lvl9pPr lvl="8" algn="ctr">
              <a:spcBef>
                <a:spcPts val="0"/>
              </a:spcBef>
              <a:spcAft>
                <a:spcPts val="0"/>
              </a:spcAft>
              <a:buClr>
                <a:schemeClr val="dk2"/>
              </a:buClr>
              <a:buSzPts val="6400"/>
              <a:buNone/>
              <a:defRPr sz="6400">
                <a:solidFill>
                  <a:schemeClr val="dk2"/>
                </a:solidFill>
              </a:defRPr>
            </a:lvl9pPr>
          </a:lstStyle>
          <a:p/>
        </p:txBody>
      </p:sp>
      <p:sp>
        <p:nvSpPr>
          <p:cNvPr id="48" name="Google Shape;48;p3"/>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1" name="Google Shape;51;p4"/>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2" name="Google Shape;52;p4"/>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54" name="Google Shape;54;p4"/>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55" name="Google Shape;55;p4"/>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8" name="Google Shape;58;p5"/>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9" name="Google Shape;59;p5"/>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61" name="Google Shape;61;p5"/>
          <p:cNvSpPr txBox="1"/>
          <p:nvPr>
            <p:ph idx="1" type="body"/>
          </p:nvPr>
        </p:nvSpPr>
        <p:spPr>
          <a:xfrm>
            <a:off x="1638300" y="3981450"/>
            <a:ext cx="73722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62" name="Google Shape;62;p5"/>
          <p:cNvSpPr txBox="1"/>
          <p:nvPr>
            <p:ph idx="2" type="body"/>
          </p:nvPr>
        </p:nvSpPr>
        <p:spPr>
          <a:xfrm>
            <a:off x="9277350" y="3981450"/>
            <a:ext cx="7372200" cy="4896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63" name="Google Shape;63;p5"/>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6" name="Google Shape;66;p6"/>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7" name="Google Shape;67;p6"/>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69" name="Google Shape;69;p6"/>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2" name="Google Shape;72;p7"/>
          <p:cNvSpPr/>
          <p:nvPr/>
        </p:nvSpPr>
        <p:spPr>
          <a:xfrm>
            <a:off x="61" y="5649000"/>
            <a:ext cx="14740800" cy="46380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3" name="Google Shape;73;p7"/>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1638300" y="1691200"/>
            <a:ext cx="7418400" cy="27660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75" name="Google Shape;75;p7"/>
          <p:cNvSpPr txBox="1"/>
          <p:nvPr>
            <p:ph idx="1" type="body"/>
          </p:nvPr>
        </p:nvSpPr>
        <p:spPr>
          <a:xfrm>
            <a:off x="1661400" y="4638100"/>
            <a:ext cx="7418400" cy="42396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76" name="Google Shape;76;p7"/>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5646288"/>
            <a:ext cx="14738400" cy="4633800"/>
          </a:xfrm>
          <a:prstGeom prst="rtTriangle">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9" name="Google Shape;79;p8"/>
          <p:cNvSpPr/>
          <p:nvPr/>
        </p:nvSpPr>
        <p:spPr>
          <a:xfrm flipH="1">
            <a:off x="7166420" y="3108226"/>
            <a:ext cx="11121000" cy="7179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0" name="Google Shape;80;p8"/>
          <p:cNvGrpSpPr/>
          <p:nvPr/>
        </p:nvGrpSpPr>
        <p:grpSpPr>
          <a:xfrm>
            <a:off x="511982" y="-236"/>
            <a:ext cx="4502694" cy="2086816"/>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84" name="Google Shape;84;p8"/>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85" name="Google Shape;85;p8"/>
          <p:cNvGrpSpPr/>
          <p:nvPr/>
        </p:nvGrpSpPr>
        <p:grpSpPr>
          <a:xfrm>
            <a:off x="69869" y="9044251"/>
            <a:ext cx="3186612" cy="123414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11772706" y="2486"/>
            <a:ext cx="6514910" cy="2523027"/>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2787858" y="2602292"/>
            <a:ext cx="12733800" cy="5078400"/>
          </a:xfrm>
          <a:prstGeom prst="rect">
            <a:avLst/>
          </a:prstGeom>
        </p:spPr>
        <p:txBody>
          <a:bodyPr anchorCtr="0" anchor="ctr" bIns="182850" lIns="182850" spcFirstLastPara="1" rIns="182850" wrap="square" tIns="18285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94" name="Google Shape;94;p8"/>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7165200" y="3101400"/>
            <a:ext cx="11122800" cy="71856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7" name="Google Shape;97;p9"/>
          <p:cNvSpPr/>
          <p:nvPr/>
        </p:nvSpPr>
        <p:spPr>
          <a:xfrm>
            <a:off x="61" y="5649000"/>
            <a:ext cx="14740800" cy="4638000"/>
          </a:xfrm>
          <a:prstGeom prst="rtTriangle">
            <a:avLst/>
          </a:prstGeom>
          <a:solidFill>
            <a:schemeClr val="accent3"/>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8" name="Google Shape;98;p9"/>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1638300" y="1691200"/>
            <a:ext cx="12848400" cy="14100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00" name="Google Shape;100;p9"/>
          <p:cNvSpPr txBox="1"/>
          <p:nvPr>
            <p:ph idx="1" type="subTitle"/>
          </p:nvPr>
        </p:nvSpPr>
        <p:spPr>
          <a:xfrm>
            <a:off x="1638300" y="3101400"/>
            <a:ext cx="11719800" cy="787200"/>
          </a:xfrm>
          <a:prstGeom prst="rect">
            <a:avLst/>
          </a:prstGeom>
        </p:spPr>
        <p:txBody>
          <a:bodyPr anchorCtr="0" anchor="t" bIns="182850" lIns="182850" spcFirstLastPara="1" rIns="182850" wrap="square" tIns="182850">
            <a:normAutofit/>
          </a:bodyPr>
          <a:lstStyle>
            <a:lvl1pPr lvl="0">
              <a:lnSpc>
                <a:spcPct val="100000"/>
              </a:lnSpc>
              <a:spcBef>
                <a:spcPts val="0"/>
              </a:spcBef>
              <a:spcAft>
                <a:spcPts val="0"/>
              </a:spcAft>
              <a:buClr>
                <a:schemeClr val="lt1"/>
              </a:buClr>
              <a:buSzPts val="3200"/>
              <a:buNone/>
              <a:defRPr sz="3200">
                <a:solidFill>
                  <a:schemeClr val="lt1"/>
                </a:solidFill>
              </a:defRPr>
            </a:lvl1pPr>
            <a:lvl2pPr lvl="1">
              <a:lnSpc>
                <a:spcPct val="100000"/>
              </a:lnSpc>
              <a:spcBef>
                <a:spcPts val="0"/>
              </a:spcBef>
              <a:spcAft>
                <a:spcPts val="0"/>
              </a:spcAft>
              <a:buClr>
                <a:schemeClr val="lt1"/>
              </a:buClr>
              <a:buSzPts val="3200"/>
              <a:buNone/>
              <a:defRPr sz="3200">
                <a:solidFill>
                  <a:schemeClr val="lt1"/>
                </a:solidFill>
              </a:defRPr>
            </a:lvl2pPr>
            <a:lvl3pPr lvl="2">
              <a:lnSpc>
                <a:spcPct val="100000"/>
              </a:lnSpc>
              <a:spcBef>
                <a:spcPts val="0"/>
              </a:spcBef>
              <a:spcAft>
                <a:spcPts val="0"/>
              </a:spcAft>
              <a:buClr>
                <a:schemeClr val="lt1"/>
              </a:buClr>
              <a:buSzPts val="3200"/>
              <a:buNone/>
              <a:defRPr sz="3200">
                <a:solidFill>
                  <a:schemeClr val="lt1"/>
                </a:solidFill>
              </a:defRPr>
            </a:lvl3pPr>
            <a:lvl4pPr lvl="3">
              <a:lnSpc>
                <a:spcPct val="100000"/>
              </a:lnSpc>
              <a:spcBef>
                <a:spcPts val="0"/>
              </a:spcBef>
              <a:spcAft>
                <a:spcPts val="0"/>
              </a:spcAft>
              <a:buClr>
                <a:schemeClr val="lt1"/>
              </a:buClr>
              <a:buSzPts val="3200"/>
              <a:buNone/>
              <a:defRPr sz="3200">
                <a:solidFill>
                  <a:schemeClr val="lt1"/>
                </a:solidFill>
              </a:defRPr>
            </a:lvl4pPr>
            <a:lvl5pPr lvl="4">
              <a:lnSpc>
                <a:spcPct val="100000"/>
              </a:lnSpc>
              <a:spcBef>
                <a:spcPts val="0"/>
              </a:spcBef>
              <a:spcAft>
                <a:spcPts val="0"/>
              </a:spcAft>
              <a:buClr>
                <a:schemeClr val="lt1"/>
              </a:buClr>
              <a:buSzPts val="3200"/>
              <a:buNone/>
              <a:defRPr sz="3200">
                <a:solidFill>
                  <a:schemeClr val="lt1"/>
                </a:solidFill>
              </a:defRPr>
            </a:lvl5pPr>
            <a:lvl6pPr lvl="5">
              <a:lnSpc>
                <a:spcPct val="100000"/>
              </a:lnSpc>
              <a:spcBef>
                <a:spcPts val="0"/>
              </a:spcBef>
              <a:spcAft>
                <a:spcPts val="0"/>
              </a:spcAft>
              <a:buClr>
                <a:schemeClr val="lt1"/>
              </a:buClr>
              <a:buSzPts val="3200"/>
              <a:buNone/>
              <a:defRPr sz="3200">
                <a:solidFill>
                  <a:schemeClr val="lt1"/>
                </a:solidFill>
              </a:defRPr>
            </a:lvl6pPr>
            <a:lvl7pPr lvl="6">
              <a:lnSpc>
                <a:spcPct val="100000"/>
              </a:lnSpc>
              <a:spcBef>
                <a:spcPts val="0"/>
              </a:spcBef>
              <a:spcAft>
                <a:spcPts val="0"/>
              </a:spcAft>
              <a:buClr>
                <a:schemeClr val="lt1"/>
              </a:buClr>
              <a:buSzPts val="3200"/>
              <a:buNone/>
              <a:defRPr sz="3200">
                <a:solidFill>
                  <a:schemeClr val="lt1"/>
                </a:solidFill>
              </a:defRPr>
            </a:lvl7pPr>
            <a:lvl8pPr lvl="7">
              <a:lnSpc>
                <a:spcPct val="100000"/>
              </a:lnSpc>
              <a:spcBef>
                <a:spcPts val="0"/>
              </a:spcBef>
              <a:spcAft>
                <a:spcPts val="0"/>
              </a:spcAft>
              <a:buClr>
                <a:schemeClr val="lt1"/>
              </a:buClr>
              <a:buSzPts val="3200"/>
              <a:buNone/>
              <a:defRPr sz="3200">
                <a:solidFill>
                  <a:schemeClr val="lt1"/>
                </a:solidFill>
              </a:defRPr>
            </a:lvl8pPr>
            <a:lvl9pPr lvl="8">
              <a:lnSpc>
                <a:spcPct val="100000"/>
              </a:lnSpc>
              <a:spcBef>
                <a:spcPts val="0"/>
              </a:spcBef>
              <a:spcAft>
                <a:spcPts val="0"/>
              </a:spcAft>
              <a:buClr>
                <a:schemeClr val="lt1"/>
              </a:buClr>
              <a:buSzPts val="3200"/>
              <a:buNone/>
              <a:defRPr sz="3200">
                <a:solidFill>
                  <a:schemeClr val="lt1"/>
                </a:solidFill>
              </a:defRPr>
            </a:lvl9pPr>
          </a:lstStyle>
          <a:p/>
        </p:txBody>
      </p:sp>
      <p:sp>
        <p:nvSpPr>
          <p:cNvPr id="101" name="Google Shape;101;p9"/>
          <p:cNvSpPr txBox="1"/>
          <p:nvPr>
            <p:ph idx="2" type="body"/>
          </p:nvPr>
        </p:nvSpPr>
        <p:spPr>
          <a:xfrm>
            <a:off x="1638300" y="4934100"/>
            <a:ext cx="11719800" cy="4191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2" name="Google Shape;102;p9"/>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61" y="5649000"/>
            <a:ext cx="14740800" cy="4638000"/>
          </a:xfrm>
          <a:prstGeom prst="rtTriangle">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5" name="Google Shape;105;p10"/>
          <p:cNvSpPr/>
          <p:nvPr/>
        </p:nvSpPr>
        <p:spPr>
          <a:xfrm flipH="1">
            <a:off x="7165200" y="3101400"/>
            <a:ext cx="11122800" cy="7185600"/>
          </a:xfrm>
          <a:prstGeom prst="rtTriangle">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6" name="Google Shape;106;p10"/>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656050" y="8327000"/>
            <a:ext cx="14830200" cy="1210200"/>
          </a:xfrm>
          <a:prstGeom prst="rect">
            <a:avLst/>
          </a:prstGeom>
        </p:spPr>
        <p:txBody>
          <a:bodyPr anchorCtr="0" anchor="b" bIns="182850" lIns="182850" spcFirstLastPara="1" rIns="182850" wrap="square" tIns="182850">
            <a:normAutofit/>
          </a:bodyPr>
          <a:lstStyle>
            <a:lvl1pPr indent="-228600" lvl="0" marL="457200">
              <a:lnSpc>
                <a:spcPct val="100000"/>
              </a:lnSpc>
              <a:spcBef>
                <a:spcPts val="0"/>
              </a:spcBef>
              <a:spcAft>
                <a:spcPts val="0"/>
              </a:spcAft>
              <a:buSzPts val="2600"/>
              <a:buNone/>
              <a:defRPr/>
            </a:lvl1pPr>
          </a:lstStyle>
          <a:p/>
        </p:txBody>
      </p:sp>
      <p:sp>
        <p:nvSpPr>
          <p:cNvPr id="108" name="Google Shape;108;p10"/>
          <p:cNvSpPr txBox="1"/>
          <p:nvPr>
            <p:ph idx="12" type="sldNum"/>
          </p:nvPr>
        </p:nvSpPr>
        <p:spPr>
          <a:xfrm>
            <a:off x="16781467" y="9087337"/>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1pPr>
            <a:lvl2pPr lvl="1">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2pPr>
            <a:lvl3pPr lvl="2">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3pPr>
            <a:lvl4pPr lvl="3">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4pPr>
            <a:lvl5pPr lvl="4">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5pPr>
            <a:lvl6pPr lvl="5">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6pPr>
            <a:lvl7pPr lvl="6">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7pPr>
            <a:lvl8pPr lvl="7">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8pPr>
            <a:lvl9pPr lvl="8">
              <a:spcBef>
                <a:spcPts val="0"/>
              </a:spcBef>
              <a:spcAft>
                <a:spcPts val="0"/>
              </a:spcAft>
              <a:buClr>
                <a:schemeClr val="lt1"/>
              </a:buClr>
              <a:buSzPts val="5600"/>
              <a:buFont typeface="Nunito"/>
              <a:buNone/>
              <a:defRPr sz="56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623400" y="2304950"/>
            <a:ext cx="17041200" cy="6782400"/>
          </a:xfrm>
          <a:prstGeom prst="rect">
            <a:avLst/>
          </a:prstGeom>
          <a:noFill/>
          <a:ln>
            <a:noFill/>
          </a:ln>
        </p:spPr>
        <p:txBody>
          <a:bodyPr anchorCtr="0" anchor="t" bIns="182850" lIns="182850" spcFirstLastPara="1" rIns="182850" wrap="square" tIns="182850">
            <a:normAutofit/>
          </a:bodyPr>
          <a:lstStyle>
            <a:lvl1pPr indent="-393700" lvl="0" marL="457200">
              <a:lnSpc>
                <a:spcPct val="115000"/>
              </a:lnSpc>
              <a:spcBef>
                <a:spcPts val="0"/>
              </a:spcBef>
              <a:spcAft>
                <a:spcPts val="0"/>
              </a:spcAft>
              <a:buClr>
                <a:schemeClr val="dk2"/>
              </a:buClr>
              <a:buSzPts val="2600"/>
              <a:buFont typeface="Calibri"/>
              <a:buChar char="●"/>
              <a:defRPr sz="2600">
                <a:solidFill>
                  <a:schemeClr val="dk2"/>
                </a:solidFill>
                <a:latin typeface="Calibri"/>
                <a:ea typeface="Calibri"/>
                <a:cs typeface="Calibri"/>
                <a:sym typeface="Calibri"/>
              </a:defRPr>
            </a:lvl1pPr>
            <a:lvl2pPr indent="-368300" lvl="1" marL="9144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2pPr>
            <a:lvl3pPr indent="-368300" lvl="2" marL="13716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3pPr>
            <a:lvl4pPr indent="-368300" lvl="3" marL="18288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4pPr>
            <a:lvl5pPr indent="-368300" lvl="4" marL="22860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5pPr>
            <a:lvl6pPr indent="-368300" lvl="5" marL="27432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6pPr>
            <a:lvl7pPr indent="-368300" lvl="6" marL="32004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7pPr>
            <a:lvl8pPr indent="-368300" lvl="7" marL="36576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8pPr>
            <a:lvl9pPr indent="-368300" lvl="8" marL="4114800">
              <a:lnSpc>
                <a:spcPct val="115000"/>
              </a:lnSpc>
              <a:spcBef>
                <a:spcPts val="0"/>
              </a:spcBef>
              <a:spcAft>
                <a:spcPts val="0"/>
              </a:spcAft>
              <a:buClr>
                <a:schemeClr val="dk2"/>
              </a:buClr>
              <a:buSzPts val="2200"/>
              <a:buFont typeface="Calibri"/>
              <a:buChar char="■"/>
              <a:defRPr sz="22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16781467" y="9087337"/>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latin typeface="Nunito"/>
                <a:ea typeface="Nunito"/>
                <a:cs typeface="Nunito"/>
                <a:sym typeface="Nunito"/>
              </a:defRPr>
            </a:lvl1pPr>
            <a:lvl2pPr lvl="1" algn="r">
              <a:buNone/>
              <a:defRPr sz="2000">
                <a:solidFill>
                  <a:schemeClr val="dk2"/>
                </a:solidFill>
                <a:latin typeface="Nunito"/>
                <a:ea typeface="Nunito"/>
                <a:cs typeface="Nunito"/>
                <a:sym typeface="Nunito"/>
              </a:defRPr>
            </a:lvl2pPr>
            <a:lvl3pPr lvl="2" algn="r">
              <a:buNone/>
              <a:defRPr sz="2000">
                <a:solidFill>
                  <a:schemeClr val="dk2"/>
                </a:solidFill>
                <a:latin typeface="Nunito"/>
                <a:ea typeface="Nunito"/>
                <a:cs typeface="Nunito"/>
                <a:sym typeface="Nunito"/>
              </a:defRPr>
            </a:lvl3pPr>
            <a:lvl4pPr lvl="3" algn="r">
              <a:buNone/>
              <a:defRPr sz="2000">
                <a:solidFill>
                  <a:schemeClr val="dk2"/>
                </a:solidFill>
                <a:latin typeface="Nunito"/>
                <a:ea typeface="Nunito"/>
                <a:cs typeface="Nunito"/>
                <a:sym typeface="Nunito"/>
              </a:defRPr>
            </a:lvl4pPr>
            <a:lvl5pPr lvl="4" algn="r">
              <a:buNone/>
              <a:defRPr sz="2000">
                <a:solidFill>
                  <a:schemeClr val="dk2"/>
                </a:solidFill>
                <a:latin typeface="Nunito"/>
                <a:ea typeface="Nunito"/>
                <a:cs typeface="Nunito"/>
                <a:sym typeface="Nunito"/>
              </a:defRPr>
            </a:lvl5pPr>
            <a:lvl6pPr lvl="5" algn="r">
              <a:buNone/>
              <a:defRPr sz="2000">
                <a:solidFill>
                  <a:schemeClr val="dk2"/>
                </a:solidFill>
                <a:latin typeface="Nunito"/>
                <a:ea typeface="Nunito"/>
                <a:cs typeface="Nunito"/>
                <a:sym typeface="Nunito"/>
              </a:defRPr>
            </a:lvl6pPr>
            <a:lvl7pPr lvl="6" algn="r">
              <a:buNone/>
              <a:defRPr sz="2000">
                <a:solidFill>
                  <a:schemeClr val="dk2"/>
                </a:solidFill>
                <a:latin typeface="Nunito"/>
                <a:ea typeface="Nunito"/>
                <a:cs typeface="Nunito"/>
                <a:sym typeface="Nunito"/>
              </a:defRPr>
            </a:lvl7pPr>
            <a:lvl8pPr lvl="7" algn="r">
              <a:buNone/>
              <a:defRPr sz="2000">
                <a:solidFill>
                  <a:schemeClr val="dk2"/>
                </a:solidFill>
                <a:latin typeface="Nunito"/>
                <a:ea typeface="Nunito"/>
                <a:cs typeface="Nunito"/>
                <a:sym typeface="Nunito"/>
              </a:defRPr>
            </a:lvl8pPr>
            <a:lvl9pPr lvl="8" algn="r">
              <a:buNone/>
              <a:defRPr sz="2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Asincronía</a:t>
            </a:r>
            <a:endParaRPr/>
          </a:p>
        </p:txBody>
      </p:sp>
      <p:sp>
        <p:nvSpPr>
          <p:cNvPr id="129" name="Google Shape;129;p13"/>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a:bodyPr>
          <a:lstStyle/>
          <a:p>
            <a:pPr indent="0" lvl="0" marL="0" rtl="0" algn="ctr">
              <a:spcBef>
                <a:spcPts val="0"/>
              </a:spcBef>
              <a:spcAft>
                <a:spcPts val="0"/>
              </a:spcAft>
              <a:buNone/>
            </a:pPr>
            <a:r>
              <a:rPr lang="en-US"/>
              <a:t>¿Qué es? ¿Para qué sirve?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Tareas asíncronas</a:t>
            </a:r>
            <a:endParaRPr/>
          </a:p>
        </p:txBody>
      </p:sp>
      <p:sp>
        <p:nvSpPr>
          <p:cNvPr id="178" name="Google Shape;178;p22"/>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Un fetch() a una URL para obtener un archivo .json.</a:t>
            </a:r>
            <a:endParaRPr/>
          </a:p>
          <a:p>
            <a:pPr indent="0" lvl="0" marL="0" rtl="0" algn="l">
              <a:spcBef>
                <a:spcPts val="2400"/>
              </a:spcBef>
              <a:spcAft>
                <a:spcPts val="0"/>
              </a:spcAft>
              <a:buNone/>
            </a:pPr>
            <a:r>
              <a:rPr lang="en-US"/>
              <a:t>Un play() de un .mp3 que creamos mediante un new Audio().</a:t>
            </a:r>
            <a:endParaRPr/>
          </a:p>
          <a:p>
            <a:pPr indent="0" lvl="0" marL="0" rtl="0" algn="l">
              <a:spcBef>
                <a:spcPts val="2400"/>
              </a:spcBef>
              <a:spcAft>
                <a:spcPts val="0"/>
              </a:spcAft>
              <a:buNone/>
            </a:pPr>
            <a:r>
              <a:rPr lang="en-US"/>
              <a:t>Una tarea programada con setTimeout() que se ejecutará en el futuro.</a:t>
            </a:r>
            <a:endParaRPr/>
          </a:p>
          <a:p>
            <a:pPr indent="0" lvl="0" marL="0" rtl="0" algn="l">
              <a:spcBef>
                <a:spcPts val="2400"/>
              </a:spcBef>
              <a:spcAft>
                <a:spcPts val="0"/>
              </a:spcAft>
              <a:buNone/>
            </a:pPr>
            <a:r>
              <a:rPr lang="en-US"/>
              <a:t>Una comunicación desde Javascript a la API del sintetizador de voz del navegador.</a:t>
            </a:r>
            <a:endParaRPr/>
          </a:p>
          <a:p>
            <a:pPr indent="0" lvl="0" marL="0" rtl="0" algn="l">
              <a:spcBef>
                <a:spcPts val="2400"/>
              </a:spcBef>
              <a:spcAft>
                <a:spcPts val="0"/>
              </a:spcAft>
              <a:buNone/>
            </a:pPr>
            <a:r>
              <a:rPr lang="en-US"/>
              <a:t>Una comunicación desde Javascript a la API de un sensor del smartphone.</a:t>
            </a:r>
            <a:endParaRPr/>
          </a:p>
          <a:p>
            <a:pPr indent="0" lvl="0" marL="0" rtl="0" algn="l">
              <a:spcBef>
                <a:spcPts val="2400"/>
              </a:spcBef>
              <a:spcAft>
                <a:spcPts val="24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Gestionar la asincronía</a:t>
            </a:r>
            <a:endParaRPr/>
          </a:p>
        </p:txBody>
      </p:sp>
      <p:sp>
        <p:nvSpPr>
          <p:cNvPr id="184" name="Google Shape;184;p23"/>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fontScale="85000" lnSpcReduction="20000"/>
          </a:bodyPr>
          <a:lstStyle/>
          <a:p>
            <a:pPr indent="0" lvl="0" marL="0" rtl="0" algn="ctr">
              <a:spcBef>
                <a:spcPts val="0"/>
              </a:spcBef>
              <a:spcAft>
                <a:spcPts val="0"/>
              </a:spcAft>
              <a:buNone/>
            </a:pPr>
            <a:r>
              <a:rPr lang="en-US"/>
              <a:t>En Javascript existen varias formas de gestionar la asincronía, donde quizás las más populares son las siguientes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 type="body"/>
          </p:nvPr>
        </p:nvSpPr>
        <p:spPr>
          <a:xfrm>
            <a:off x="656050" y="8327000"/>
            <a:ext cx="14830200" cy="1210200"/>
          </a:xfrm>
          <a:prstGeom prst="rect">
            <a:avLst/>
          </a:prstGeom>
        </p:spPr>
        <p:txBody>
          <a:bodyPr anchorCtr="0" anchor="b" bIns="182850" lIns="182850" spcFirstLastPara="1" rIns="182850" wrap="square" tIns="182850">
            <a:normAutofit/>
          </a:bodyPr>
          <a:lstStyle/>
          <a:p>
            <a:pPr indent="0" lvl="0" marL="0" rtl="0" algn="l">
              <a:spcBef>
                <a:spcPts val="0"/>
              </a:spcBef>
              <a:spcAft>
                <a:spcPts val="0"/>
              </a:spcAft>
              <a:buNone/>
            </a:pPr>
            <a:r>
              <a:t/>
            </a:r>
            <a:endParaRPr/>
          </a:p>
        </p:txBody>
      </p:sp>
      <p:pic>
        <p:nvPicPr>
          <p:cNvPr id="190" name="Google Shape;190;p24"/>
          <p:cNvPicPr preferRelativeResize="0"/>
          <p:nvPr/>
        </p:nvPicPr>
        <p:blipFill rotWithShape="1">
          <a:blip r:embed="rId3">
            <a:alphaModFix/>
          </a:blip>
          <a:srcRect b="40476" l="15634" r="16536" t="30385"/>
          <a:stretch/>
        </p:blipFill>
        <p:spPr>
          <a:xfrm>
            <a:off x="631587" y="3200900"/>
            <a:ext cx="17024827" cy="388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Callbacks</a:t>
            </a:r>
            <a:endParaRPr/>
          </a:p>
        </p:txBody>
      </p:sp>
      <p:sp>
        <p:nvSpPr>
          <p:cNvPr id="196" name="Google Shape;196;p25"/>
          <p:cNvSpPr txBox="1"/>
          <p:nvPr>
            <p:ph idx="1" type="subTitle"/>
          </p:nvPr>
        </p:nvSpPr>
        <p:spPr>
          <a:xfrm>
            <a:off x="2974750" y="5898957"/>
            <a:ext cx="12207900" cy="1928400"/>
          </a:xfrm>
          <a:prstGeom prst="rect">
            <a:avLst/>
          </a:prstGeom>
        </p:spPr>
        <p:txBody>
          <a:bodyPr anchorCtr="0" anchor="t" bIns="182850" lIns="182850" spcFirstLastPara="1" rIns="182850" wrap="square" tIns="182850">
            <a:normAutofit/>
          </a:bodyPr>
          <a:lstStyle/>
          <a:p>
            <a:pPr indent="0" lvl="0" marL="0" rtl="0" algn="ctr">
              <a:spcBef>
                <a:spcPts val="0"/>
              </a:spcBef>
              <a:spcAft>
                <a:spcPts val="0"/>
              </a:spcAft>
              <a:buNone/>
            </a:pPr>
            <a:r>
              <a:rPr lang="en-US"/>
              <a:t>las funciones </a:t>
            </a:r>
            <a:r>
              <a:rPr b="1" lang="en-US"/>
              <a:t>callback </a:t>
            </a:r>
            <a:r>
              <a:rPr lang="en-US"/>
              <a:t>no son más que un tipo de funciones que se pasan por parámetro a otras funciones.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Callbacks</a:t>
            </a:r>
            <a:endParaRPr/>
          </a:p>
        </p:txBody>
      </p:sp>
      <p:sp>
        <p:nvSpPr>
          <p:cNvPr id="202" name="Google Shape;202;p26"/>
          <p:cNvSpPr txBox="1"/>
          <p:nvPr>
            <p:ph idx="1" type="body"/>
          </p:nvPr>
        </p:nvSpPr>
        <p:spPr>
          <a:xfrm>
            <a:off x="686775" y="2918825"/>
            <a:ext cx="16843200" cy="679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Imaginemos el siguiente bucle tradicional para recorrer un Array:</a:t>
            </a:r>
            <a:endParaRPr/>
          </a:p>
          <a:p>
            <a:pPr indent="0" lvl="0" marL="0" rtl="0" algn="l">
              <a:spcBef>
                <a:spcPts val="2400"/>
              </a:spcBef>
              <a:spcAft>
                <a:spcPts val="0"/>
              </a:spcAft>
              <a:buNone/>
            </a:pPr>
            <a:r>
              <a:rPr lang="en-US"/>
              <a:t>const list = ["A", "B", "C"];</a:t>
            </a:r>
            <a:endParaRPr/>
          </a:p>
          <a:p>
            <a:pPr indent="0" lvl="0" marL="0" rtl="0" algn="l">
              <a:spcBef>
                <a:spcPts val="2400"/>
              </a:spcBef>
              <a:spcAft>
                <a:spcPts val="0"/>
              </a:spcAft>
              <a:buNone/>
            </a:pPr>
            <a:r>
              <a:t/>
            </a:r>
            <a:endParaRPr/>
          </a:p>
          <a:p>
            <a:pPr indent="0" lvl="0" marL="0" rtl="0" algn="l">
              <a:spcBef>
                <a:spcPts val="2400"/>
              </a:spcBef>
              <a:spcAft>
                <a:spcPts val="0"/>
              </a:spcAft>
              <a:buNone/>
            </a:pPr>
            <a:r>
              <a:rPr lang="en-US"/>
              <a:t>for (let i = 0; i &lt; list.length; i++) {</a:t>
            </a:r>
            <a:endParaRPr/>
          </a:p>
          <a:p>
            <a:pPr indent="0" lvl="0" marL="0" rtl="0" algn="l">
              <a:spcBef>
                <a:spcPts val="2400"/>
              </a:spcBef>
              <a:spcAft>
                <a:spcPts val="0"/>
              </a:spcAft>
              <a:buNone/>
            </a:pPr>
            <a:r>
              <a:rPr lang="en-US"/>
              <a:t>  console.log("i=", i, " list=", list[i]);</a:t>
            </a:r>
            <a:endParaRPr/>
          </a:p>
          <a:p>
            <a:pPr indent="0" lvl="0" marL="0" rtl="0" algn="l">
              <a:spcBef>
                <a:spcPts val="2400"/>
              </a:spcBef>
              <a:spcAft>
                <a:spcPts val="0"/>
              </a:spcAft>
              <a:buNone/>
            </a:pPr>
            <a:r>
              <a:rPr lang="en-US"/>
              <a:t>}</a:t>
            </a:r>
            <a:endParaRPr/>
          </a:p>
          <a:p>
            <a:pPr indent="0" lvl="0" marL="0" rtl="0" algn="l">
              <a:spcBef>
                <a:spcPts val="2400"/>
              </a:spcBef>
              <a:spcAft>
                <a:spcPts val="2400"/>
              </a:spcAft>
              <a:buNone/>
            </a:pPr>
            <a:r>
              <a:rPr lang="en-US"/>
              <a:t>En la variable i tenemos la posición del array que estamos recorriendo. Este valor irá desde 0 hasta 2, mientras que con list[i] accedemos a la posición del array para obtener el elemento, es decir, desde A hasta 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utilizando callbacks</a:t>
            </a:r>
            <a:endParaRPr/>
          </a:p>
        </p:txBody>
      </p:sp>
      <p:sp>
        <p:nvSpPr>
          <p:cNvPr id="208" name="Google Shape;208;p27"/>
          <p:cNvSpPr txBox="1"/>
          <p:nvPr>
            <p:ph idx="1" type="body"/>
          </p:nvPr>
        </p:nvSpPr>
        <p:spPr>
          <a:xfrm>
            <a:off x="708850" y="3183725"/>
            <a:ext cx="17042100" cy="63357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Ahora veamos, como podemos hacer este mismo bucle utilizando el método forEach() del  array al cuál le pasamos una función callback:</a:t>
            </a:r>
            <a:endParaRPr/>
          </a:p>
          <a:p>
            <a:pPr indent="0" lvl="0" marL="0" rtl="0" algn="l">
              <a:spcBef>
                <a:spcPts val="2400"/>
              </a:spcBef>
              <a:spcAft>
                <a:spcPts val="0"/>
              </a:spcAft>
              <a:buNone/>
            </a:pPr>
            <a:r>
              <a:rPr lang="en-US"/>
              <a:t>const list = ["A", "B", "C"];</a:t>
            </a:r>
            <a:endParaRPr/>
          </a:p>
          <a:p>
            <a:pPr indent="0" lvl="0" marL="0" rtl="0" algn="l">
              <a:spcBef>
                <a:spcPts val="2400"/>
              </a:spcBef>
              <a:spcAft>
                <a:spcPts val="0"/>
              </a:spcAft>
              <a:buNone/>
            </a:pPr>
            <a:r>
              <a:rPr lang="en-US"/>
              <a:t>function action(element, index) {</a:t>
            </a:r>
            <a:endParaRPr/>
          </a:p>
          <a:p>
            <a:pPr indent="0" lvl="0" marL="0" rtl="0" algn="l">
              <a:spcBef>
                <a:spcPts val="2400"/>
              </a:spcBef>
              <a:spcAft>
                <a:spcPts val="0"/>
              </a:spcAft>
              <a:buNone/>
            </a:pPr>
            <a:r>
              <a:rPr lang="en-US"/>
              <a:t>  console.log("i=", index, "list=", element);</a:t>
            </a:r>
            <a:endParaRPr/>
          </a:p>
          <a:p>
            <a:pPr indent="0" lvl="0" marL="0" rtl="0" algn="l">
              <a:spcBef>
                <a:spcPts val="2400"/>
              </a:spcBef>
              <a:spcAft>
                <a:spcPts val="0"/>
              </a:spcAft>
              <a:buNone/>
            </a:pPr>
            <a:r>
              <a:rPr lang="en-US"/>
              <a:t>}</a:t>
            </a:r>
            <a:endParaRPr/>
          </a:p>
          <a:p>
            <a:pPr indent="0" lvl="0" marL="0" rtl="0" algn="l">
              <a:spcBef>
                <a:spcPts val="2400"/>
              </a:spcBef>
              <a:spcAft>
                <a:spcPts val="0"/>
              </a:spcAft>
              <a:buNone/>
            </a:pPr>
            <a:r>
              <a:rPr lang="en-US"/>
              <a:t>list.forEach(action);</a:t>
            </a:r>
            <a:endParaRPr/>
          </a:p>
          <a:p>
            <a:pPr indent="0" lvl="0" marL="0" rtl="0" algn="l">
              <a:spcBef>
                <a:spcPts val="2400"/>
              </a:spcBef>
              <a:spcAft>
                <a:spcPts val="24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utilizando callbacks</a:t>
            </a:r>
            <a:endParaRPr/>
          </a:p>
        </p:txBody>
      </p:sp>
      <p:sp>
        <p:nvSpPr>
          <p:cNvPr id="214" name="Google Shape;214;p28"/>
          <p:cNvSpPr txBox="1"/>
          <p:nvPr>
            <p:ph idx="1" type="body"/>
          </p:nvPr>
        </p:nvSpPr>
        <p:spPr>
          <a:xfrm>
            <a:off x="708850" y="3183725"/>
            <a:ext cx="17042100" cy="63357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forEach() se va a ejecutar por cada uno de los elementos del array, y en cada iteración de dicha función callback, los parámetros element e index van a tener un valor especial</a:t>
            </a:r>
            <a:endParaRPr/>
          </a:p>
          <a:p>
            <a:pPr indent="0" lvl="0" marL="0" rtl="0" algn="l">
              <a:spcBef>
                <a:spcPts val="2400"/>
              </a:spcBef>
              <a:spcAft>
                <a:spcPts val="0"/>
              </a:spcAft>
              <a:buNone/>
            </a:pPr>
            <a:r>
              <a:rPr lang="en-US"/>
              <a:t>list.forEach((element, index) =&gt; {</a:t>
            </a:r>
            <a:endParaRPr/>
          </a:p>
          <a:p>
            <a:pPr indent="0" lvl="0" marL="0" rtl="0" algn="l">
              <a:spcBef>
                <a:spcPts val="2400"/>
              </a:spcBef>
              <a:spcAft>
                <a:spcPts val="0"/>
              </a:spcAft>
              <a:buNone/>
            </a:pPr>
            <a:r>
              <a:rPr lang="en-US"/>
              <a:t>  console.log("i=", index, "list=", element)</a:t>
            </a:r>
            <a:endParaRPr/>
          </a:p>
          <a:p>
            <a:pPr indent="0" lvl="0" marL="0" rtl="0" algn="l">
              <a:spcBef>
                <a:spcPts val="2400"/>
              </a:spcBef>
              <a:spcAft>
                <a:spcPts val="0"/>
              </a:spcAft>
              <a:buNone/>
            </a:pPr>
            <a:r>
              <a:rPr lang="en-US"/>
              <a:t>});</a:t>
            </a:r>
            <a:endParaRPr/>
          </a:p>
          <a:p>
            <a:pPr indent="0" lvl="0" marL="0" rtl="0" algn="l">
              <a:spcBef>
                <a:spcPts val="2400"/>
              </a:spcBef>
              <a:spcAft>
                <a:spcPts val="0"/>
              </a:spcAft>
              <a:buNone/>
            </a:pPr>
            <a:r>
              <a:t/>
            </a:r>
            <a:endParaRPr/>
          </a:p>
          <a:p>
            <a:pPr indent="0" lvl="0" marL="0" rtl="0" algn="l">
              <a:spcBef>
                <a:spcPts val="2400"/>
              </a:spcBef>
              <a:spcAft>
                <a:spcPts val="24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setTimeout()</a:t>
            </a:r>
            <a:endParaRPr/>
          </a:p>
        </p:txBody>
      </p:sp>
      <p:sp>
        <p:nvSpPr>
          <p:cNvPr id="220" name="Google Shape;220;p29"/>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fontScale="92500"/>
          </a:bodyPr>
          <a:lstStyle/>
          <a:p>
            <a:pPr indent="0" lvl="0" marL="0" rtl="0" algn="ctr">
              <a:spcBef>
                <a:spcPts val="0"/>
              </a:spcBef>
              <a:spcAft>
                <a:spcPts val="0"/>
              </a:spcAft>
              <a:buNone/>
            </a:pPr>
            <a:r>
              <a:rPr lang="en-US"/>
              <a:t>Podemos definir cuánto tiempo esperará una función a ejecutarse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setTimeout()</a:t>
            </a:r>
            <a:endParaRPr/>
          </a:p>
        </p:txBody>
      </p:sp>
      <p:sp>
        <p:nvSpPr>
          <p:cNvPr id="226" name="Google Shape;226;p30"/>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la </a:t>
            </a:r>
            <a:r>
              <a:rPr lang="en-US"/>
              <a:t>función nos exige dos parámetros:</a:t>
            </a:r>
            <a:endParaRPr/>
          </a:p>
          <a:p>
            <a:pPr indent="0" lvl="0" marL="0" rtl="0" algn="l">
              <a:spcBef>
                <a:spcPts val="2400"/>
              </a:spcBef>
              <a:spcAft>
                <a:spcPts val="0"/>
              </a:spcAft>
              <a:buNone/>
            </a:pPr>
            <a:r>
              <a:t/>
            </a:r>
            <a:endParaRPr/>
          </a:p>
          <a:p>
            <a:pPr indent="0" lvl="0" marL="0" rtl="0" algn="l">
              <a:spcBef>
                <a:spcPts val="2400"/>
              </a:spcBef>
              <a:spcAft>
                <a:spcPts val="0"/>
              </a:spcAft>
              <a:buNone/>
            </a:pPr>
            <a:r>
              <a:rPr lang="en-US"/>
              <a:t>La función callback a ejecutar</a:t>
            </a:r>
            <a:endParaRPr/>
          </a:p>
          <a:p>
            <a:pPr indent="0" lvl="0" marL="0" rtl="0" algn="l">
              <a:spcBef>
                <a:spcPts val="2400"/>
              </a:spcBef>
              <a:spcAft>
                <a:spcPts val="0"/>
              </a:spcAft>
              <a:buNone/>
            </a:pPr>
            <a:r>
              <a:rPr lang="en-US"/>
              <a:t>El tiempo time que esperará antes de ejecutarse</a:t>
            </a:r>
            <a:endParaRPr/>
          </a:p>
          <a:p>
            <a:pPr indent="0" lvl="0" marL="0" rtl="0" algn="l">
              <a:spcBef>
                <a:spcPts val="2400"/>
              </a:spcBef>
              <a:spcAft>
                <a:spcPts val="0"/>
              </a:spcAft>
              <a:buNone/>
            </a:pPr>
            <a:r>
              <a:t/>
            </a:r>
            <a:endParaRPr/>
          </a:p>
          <a:p>
            <a:pPr indent="0" lvl="0" marL="0" rtl="0" algn="l">
              <a:spcBef>
                <a:spcPts val="2400"/>
              </a:spcBef>
              <a:spcAft>
                <a:spcPts val="24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setTimeout()</a:t>
            </a:r>
            <a:endParaRPr/>
          </a:p>
        </p:txBody>
      </p:sp>
      <p:sp>
        <p:nvSpPr>
          <p:cNvPr id="232" name="Google Shape;232;p31"/>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lnSpcReduction="10000"/>
          </a:bodyPr>
          <a:lstStyle/>
          <a:p>
            <a:pPr indent="0" lvl="0" marL="0" rtl="0" algn="l">
              <a:spcBef>
                <a:spcPts val="0"/>
              </a:spcBef>
              <a:spcAft>
                <a:spcPts val="0"/>
              </a:spcAft>
              <a:buNone/>
            </a:pPr>
            <a:r>
              <a:rPr lang="en-US"/>
              <a:t>Simplemente, le decimos a setTimeout() que ejecute la función callback que le hemos pasado por primer parámetro cuando transcurran 2000 milisegundos (es decir, 2 segundos)</a:t>
            </a:r>
            <a:endParaRPr/>
          </a:p>
          <a:p>
            <a:pPr indent="0" lvl="0" marL="0" rtl="0" algn="l">
              <a:spcBef>
                <a:spcPts val="2400"/>
              </a:spcBef>
              <a:spcAft>
                <a:spcPts val="0"/>
              </a:spcAft>
              <a:buNone/>
            </a:pPr>
            <a:r>
              <a:rPr lang="en-US"/>
              <a:t>function action() {</a:t>
            </a:r>
            <a:endParaRPr/>
          </a:p>
          <a:p>
            <a:pPr indent="0" lvl="0" marL="0" rtl="0" algn="l">
              <a:spcBef>
                <a:spcPts val="2400"/>
              </a:spcBef>
              <a:spcAft>
                <a:spcPts val="0"/>
              </a:spcAft>
              <a:buNone/>
            </a:pPr>
            <a:r>
              <a:rPr lang="en-US"/>
              <a:t>  console.log("He ejecutado la función");</a:t>
            </a:r>
            <a:endParaRPr/>
          </a:p>
          <a:p>
            <a:pPr indent="0" lvl="0" marL="0" rtl="0" algn="l">
              <a:spcBef>
                <a:spcPts val="2400"/>
              </a:spcBef>
              <a:spcAft>
                <a:spcPts val="0"/>
              </a:spcAft>
              <a:buNone/>
            </a:pPr>
            <a:r>
              <a:rPr lang="en-US"/>
              <a:t>}</a:t>
            </a:r>
            <a:endParaRPr/>
          </a:p>
          <a:p>
            <a:pPr indent="0" lvl="0" marL="0" rtl="0" algn="l">
              <a:spcBef>
                <a:spcPts val="2400"/>
              </a:spcBef>
              <a:spcAft>
                <a:spcPts val="0"/>
              </a:spcAft>
              <a:buNone/>
            </a:pPr>
            <a:r>
              <a:rPr lang="en-US"/>
              <a:t>setTimeout(action, 2000);</a:t>
            </a:r>
            <a:endParaRPr/>
          </a:p>
          <a:p>
            <a:pPr indent="0" lvl="0" marL="0" rtl="0" algn="l">
              <a:spcBef>
                <a:spcPts val="2400"/>
              </a:spcBef>
              <a:spcAft>
                <a:spcPts val="24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Asincronía</a:t>
            </a:r>
            <a:endParaRPr/>
          </a:p>
        </p:txBody>
      </p:sp>
      <p:sp>
        <p:nvSpPr>
          <p:cNvPr id="135" name="Google Shape;135;p14"/>
          <p:cNvSpPr txBox="1"/>
          <p:nvPr>
            <p:ph idx="1" type="body"/>
          </p:nvPr>
        </p:nvSpPr>
        <p:spPr>
          <a:xfrm>
            <a:off x="1746375" y="3338250"/>
            <a:ext cx="15874500" cy="553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La asincronía es uno de los conceptos principales que rige el mundo de Javascript.</a:t>
            </a:r>
            <a:endParaRPr/>
          </a:p>
          <a:p>
            <a:pPr indent="0" lvl="0" marL="0" rtl="0" algn="l">
              <a:spcBef>
                <a:spcPts val="2400"/>
              </a:spcBef>
              <a:spcAft>
                <a:spcPts val="0"/>
              </a:spcAft>
              <a:buNone/>
            </a:pPr>
            <a:r>
              <a:rPr lang="en-US"/>
              <a:t>Cuando comenzamos a programar, normalmente realizamos tareas de forma síncrona, llevando a cabo tareas secuenciales que se ejecutan una detrás de otra, de modo que el orden o flujo del programa es sencillo y fácil de observar en el código:</a:t>
            </a:r>
            <a:endParaRPr/>
          </a:p>
          <a:p>
            <a:pPr indent="0" lvl="0" marL="0" rtl="0" algn="l">
              <a:spcBef>
                <a:spcPts val="2400"/>
              </a:spcBef>
              <a:spcAft>
                <a:spcPts val="0"/>
              </a:spcAft>
              <a:buNone/>
            </a:pPr>
            <a:r>
              <a:rPr lang="en-US"/>
              <a:t>primera_funcion();    // Tarea 1: Se ejecuta primero</a:t>
            </a:r>
            <a:endParaRPr/>
          </a:p>
          <a:p>
            <a:pPr indent="0" lvl="0" marL="0" rtl="0" algn="l">
              <a:spcBef>
                <a:spcPts val="2400"/>
              </a:spcBef>
              <a:spcAft>
                <a:spcPts val="0"/>
              </a:spcAft>
              <a:buNone/>
            </a:pPr>
            <a:r>
              <a:rPr lang="en-US"/>
              <a:t>segunda_funcion();    // Tarea 2: Se ejecuta cuando termina primera_funcion()</a:t>
            </a:r>
            <a:endParaRPr/>
          </a:p>
          <a:p>
            <a:pPr indent="0" lvl="0" marL="0" rtl="0" algn="l">
              <a:spcBef>
                <a:spcPts val="2400"/>
              </a:spcBef>
              <a:spcAft>
                <a:spcPts val="0"/>
              </a:spcAft>
              <a:buNone/>
            </a:pPr>
            <a:r>
              <a:rPr lang="en-US"/>
              <a:t>tercera_funcion();    // Tarea 3: Se ejecuta cuando termina segunda_funcion()</a:t>
            </a:r>
            <a:endParaRPr/>
          </a:p>
          <a:p>
            <a:pPr indent="0" lvl="0" marL="0" rtl="0" algn="l">
              <a:spcBef>
                <a:spcPts val="2400"/>
              </a:spcBef>
              <a:spcAft>
                <a:spcPts val="24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Utilizando flechas…</a:t>
            </a:r>
            <a:endParaRPr/>
          </a:p>
        </p:txBody>
      </p:sp>
      <p:sp>
        <p:nvSpPr>
          <p:cNvPr id="238" name="Google Shape;238;p32"/>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Utilizando arrow functions se puede simplificar el callback y hacer mucho más «fancy» y legible:</a:t>
            </a:r>
            <a:endParaRPr/>
          </a:p>
          <a:p>
            <a:pPr indent="0" lvl="0" marL="0" rtl="0" algn="l">
              <a:spcBef>
                <a:spcPts val="2400"/>
              </a:spcBef>
              <a:spcAft>
                <a:spcPts val="0"/>
              </a:spcAft>
              <a:buNone/>
            </a:pPr>
            <a:r>
              <a:t/>
            </a:r>
            <a:endParaRPr/>
          </a:p>
          <a:p>
            <a:pPr indent="0" lvl="0" marL="0" rtl="0" algn="l">
              <a:spcBef>
                <a:spcPts val="2400"/>
              </a:spcBef>
              <a:spcAft>
                <a:spcPts val="0"/>
              </a:spcAft>
              <a:buNone/>
            </a:pPr>
            <a:r>
              <a:rPr lang="en-US"/>
              <a:t>setTimeout(() =&gt; {</a:t>
            </a:r>
            <a:endParaRPr/>
          </a:p>
          <a:p>
            <a:pPr indent="0" lvl="0" marL="0" rtl="0" algn="l">
              <a:spcBef>
                <a:spcPts val="2400"/>
              </a:spcBef>
              <a:spcAft>
                <a:spcPts val="0"/>
              </a:spcAft>
              <a:buNone/>
            </a:pPr>
            <a:r>
              <a:rPr lang="en-US"/>
              <a:t>  console.log("He ejecutado la función");</a:t>
            </a:r>
            <a:endParaRPr/>
          </a:p>
          <a:p>
            <a:pPr indent="0" lvl="0" marL="0" rtl="0" algn="l">
              <a:spcBef>
                <a:spcPts val="2400"/>
              </a:spcBef>
              <a:spcAft>
                <a:spcPts val="0"/>
              </a:spcAft>
              <a:buNone/>
            </a:pPr>
            <a:r>
              <a:rPr lang="en-US"/>
              <a:t>}, 2000);</a:t>
            </a:r>
            <a:endParaRPr/>
          </a:p>
          <a:p>
            <a:pPr indent="0" lvl="0" marL="0" rtl="0" algn="l">
              <a:spcBef>
                <a:spcPts val="2400"/>
              </a:spcBef>
              <a:spcAft>
                <a:spcPts val="24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¿Y si mezclamos asincronía con callbacks?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Asincronía y callbacks</a:t>
            </a:r>
            <a:endParaRPr/>
          </a:p>
        </p:txBody>
      </p:sp>
      <p:sp>
        <p:nvSpPr>
          <p:cNvPr id="249" name="Google Shape;249;p34"/>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Las funciones callback pueden utilizarse como un primer intento de manejar la asincronía en un programa.</a:t>
            </a:r>
            <a:endParaRPr/>
          </a:p>
          <a:p>
            <a:pPr indent="0" lvl="0" marL="0" rtl="0" algn="l">
              <a:spcBef>
                <a:spcPts val="2400"/>
              </a:spcBef>
              <a:spcAft>
                <a:spcPts val="2400"/>
              </a:spcAft>
              <a:buNone/>
            </a:pPr>
            <a:r>
              <a:t/>
            </a:r>
            <a:endParaRPr/>
          </a:p>
        </p:txBody>
      </p:sp>
      <p:sp>
        <p:nvSpPr>
          <p:cNvPr id="250" name="Google Shape;250;p34"/>
          <p:cNvSpPr txBox="1"/>
          <p:nvPr/>
        </p:nvSpPr>
        <p:spPr>
          <a:xfrm>
            <a:off x="1881125" y="4909925"/>
            <a:ext cx="11498700" cy="352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t>function doTask(number, callback) {</a:t>
            </a:r>
            <a:endParaRPr sz="3100"/>
          </a:p>
          <a:p>
            <a:pPr indent="0" lvl="0" marL="0" rtl="0" algn="l">
              <a:spcBef>
                <a:spcPts val="0"/>
              </a:spcBef>
              <a:spcAft>
                <a:spcPts val="0"/>
              </a:spcAft>
              <a:buNone/>
            </a:pPr>
            <a:r>
              <a:rPr lang="en-US" sz="3100"/>
              <a:t>  /* Código de la función */</a:t>
            </a:r>
            <a:endParaRPr sz="3100"/>
          </a:p>
          <a:p>
            <a:pPr indent="0" lvl="0" marL="0" rtl="0" algn="l">
              <a:spcBef>
                <a:spcPts val="0"/>
              </a:spcBef>
              <a:spcAft>
                <a:spcPts val="0"/>
              </a:spcAft>
              <a:buNone/>
            </a:pPr>
            <a:r>
              <a:rPr lang="en-US" sz="3100"/>
              <a:t>}</a:t>
            </a:r>
            <a:endParaRPr sz="3100"/>
          </a:p>
          <a:p>
            <a:pPr indent="0" lvl="0" marL="0" rtl="0" algn="l">
              <a:spcBef>
                <a:spcPts val="0"/>
              </a:spcBef>
              <a:spcAft>
                <a:spcPts val="0"/>
              </a:spcAft>
              <a:buNone/>
            </a:pPr>
            <a:r>
              <a:t/>
            </a:r>
            <a:endParaRPr sz="3100"/>
          </a:p>
          <a:p>
            <a:pPr indent="0" lvl="0" marL="0" rtl="0" algn="l">
              <a:spcBef>
                <a:spcPts val="0"/>
              </a:spcBef>
              <a:spcAft>
                <a:spcPts val="0"/>
              </a:spcAft>
              <a:buNone/>
            </a:pPr>
            <a:r>
              <a:rPr lang="en-US" sz="3100"/>
              <a:t>doTask(42, function(err, result) {</a:t>
            </a:r>
            <a:endParaRPr sz="3100"/>
          </a:p>
          <a:p>
            <a:pPr indent="0" lvl="0" marL="0" rtl="0" algn="l">
              <a:spcBef>
                <a:spcPts val="0"/>
              </a:spcBef>
              <a:spcAft>
                <a:spcPts val="0"/>
              </a:spcAft>
              <a:buNone/>
            </a:pPr>
            <a:r>
              <a:rPr lang="en-US" sz="3100"/>
              <a:t>  /* Trabajamos con err o result según nos interese */</a:t>
            </a:r>
            <a:endParaRPr sz="3100"/>
          </a:p>
          <a:p>
            <a:pPr indent="0" lvl="0" marL="0" rtl="0" algn="l">
              <a:spcBef>
                <a:spcPts val="0"/>
              </a:spcBef>
              <a:spcAft>
                <a:spcPts val="0"/>
              </a:spcAft>
              <a:buNone/>
            </a:pPr>
            <a:r>
              <a:rPr lang="en-US" sz="3100"/>
              <a:t>});</a:t>
            </a:r>
            <a:endParaRPr sz="3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1282825" y="463575"/>
            <a:ext cx="6581100" cy="1909200"/>
          </a:xfrm>
          <a:prstGeom prst="rect">
            <a:avLst/>
          </a:prstGeom>
        </p:spPr>
        <p:txBody>
          <a:bodyPr anchorCtr="0" anchor="t" bIns="182850" lIns="182850" spcFirstLastPara="1" rIns="182850" wrap="square" tIns="182850">
            <a:normAutofit fontScale="90000"/>
          </a:bodyPr>
          <a:lstStyle/>
          <a:p>
            <a:pPr indent="0" lvl="0" marL="0" rtl="0" algn="l">
              <a:spcBef>
                <a:spcPts val="0"/>
              </a:spcBef>
              <a:spcAft>
                <a:spcPts val="0"/>
              </a:spcAft>
              <a:buNone/>
            </a:pPr>
            <a:r>
              <a:rPr lang="en-US"/>
              <a:t>¿Jugamos a los dados?</a:t>
            </a:r>
            <a:endParaRPr/>
          </a:p>
        </p:txBody>
      </p:sp>
      <p:sp>
        <p:nvSpPr>
          <p:cNvPr id="256" name="Google Shape;256;p35"/>
          <p:cNvSpPr txBox="1"/>
          <p:nvPr/>
        </p:nvSpPr>
        <p:spPr>
          <a:xfrm>
            <a:off x="466025" y="463575"/>
            <a:ext cx="11236200" cy="955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t>const doTask = (iterations, callback) =&gt; {</a:t>
            </a:r>
            <a:endParaRPr sz="2900"/>
          </a:p>
          <a:p>
            <a:pPr indent="0" lvl="0" marL="0" rtl="0" algn="l">
              <a:spcBef>
                <a:spcPts val="0"/>
              </a:spcBef>
              <a:spcAft>
                <a:spcPts val="0"/>
              </a:spcAft>
              <a:buNone/>
            </a:pPr>
            <a:r>
              <a:rPr lang="en-US" sz="2900"/>
              <a:t>  const numbers =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  for (let i = 0; i &lt; iterations; i++) {</a:t>
            </a:r>
            <a:endParaRPr sz="2900"/>
          </a:p>
          <a:p>
            <a:pPr indent="0" lvl="0" marL="0" rtl="0" algn="l">
              <a:spcBef>
                <a:spcPts val="0"/>
              </a:spcBef>
              <a:spcAft>
                <a:spcPts val="0"/>
              </a:spcAft>
              <a:buNone/>
            </a:pPr>
            <a:r>
              <a:rPr lang="en-US" sz="2900"/>
              <a:t>    const number = 1 + Math.floor(Math.random() * 6);</a:t>
            </a:r>
            <a:endParaRPr sz="2900"/>
          </a:p>
          <a:p>
            <a:pPr indent="0" lvl="0" marL="0" rtl="0" algn="l">
              <a:spcBef>
                <a:spcPts val="0"/>
              </a:spcBef>
              <a:spcAft>
                <a:spcPts val="0"/>
              </a:spcAft>
              <a:buNone/>
            </a:pPr>
            <a:r>
              <a:rPr lang="en-US" sz="2900"/>
              <a:t>    numbers.push(number);</a:t>
            </a:r>
            <a:endParaRPr sz="2900"/>
          </a:p>
          <a:p>
            <a:pPr indent="0" lvl="0" marL="0" rtl="0" algn="l">
              <a:spcBef>
                <a:spcPts val="0"/>
              </a:spcBef>
              <a:spcAft>
                <a:spcPts val="0"/>
              </a:spcAft>
              <a:buNone/>
            </a:pPr>
            <a:r>
              <a:rPr lang="en-US" sz="2900"/>
              <a:t>    if (number === 6) {</a:t>
            </a:r>
            <a:endParaRPr sz="2900"/>
          </a:p>
          <a:p>
            <a:pPr indent="0" lvl="0" marL="0" rtl="0" algn="l">
              <a:spcBef>
                <a:spcPts val="0"/>
              </a:spcBef>
              <a:spcAft>
                <a:spcPts val="0"/>
              </a:spcAft>
              <a:buNone/>
            </a:pPr>
            <a:r>
              <a:rPr lang="en-US" sz="2900"/>
              <a:t>      callback({</a:t>
            </a:r>
            <a:endParaRPr sz="2900"/>
          </a:p>
          <a:p>
            <a:pPr indent="0" lvl="0" marL="0" rtl="0" algn="l">
              <a:spcBef>
                <a:spcPts val="0"/>
              </a:spcBef>
              <a:spcAft>
                <a:spcPts val="0"/>
              </a:spcAft>
              <a:buNone/>
            </a:pPr>
            <a:r>
              <a:rPr lang="en-US" sz="2900"/>
              <a:t>        error: true,</a:t>
            </a:r>
            <a:endParaRPr sz="2900"/>
          </a:p>
          <a:p>
            <a:pPr indent="0" lvl="0" marL="0" rtl="0" algn="l">
              <a:spcBef>
                <a:spcPts val="0"/>
              </a:spcBef>
              <a:spcAft>
                <a:spcPts val="0"/>
              </a:spcAft>
              <a:buNone/>
            </a:pPr>
            <a:r>
              <a:rPr lang="en-US" sz="2900"/>
              <a:t>        message: "Se ha sacado un 6"</a:t>
            </a:r>
            <a:endParaRPr sz="2900"/>
          </a:p>
          <a:p>
            <a:pPr indent="0" lvl="0" marL="0" rtl="0" algn="l">
              <a:spcBef>
                <a:spcPts val="0"/>
              </a:spcBef>
              <a:spcAft>
                <a:spcPts val="0"/>
              </a:spcAft>
              <a:buNone/>
            </a:pPr>
            <a:r>
              <a:rPr lang="en-US" sz="2900"/>
              <a:t>      });</a:t>
            </a:r>
            <a:endParaRPr sz="2900"/>
          </a:p>
          <a:p>
            <a:pPr indent="0" lvl="0" marL="0" rtl="0" algn="l">
              <a:spcBef>
                <a:spcPts val="0"/>
              </a:spcBef>
              <a:spcAft>
                <a:spcPts val="0"/>
              </a:spcAft>
              <a:buNone/>
            </a:pPr>
            <a:r>
              <a:rPr lang="en-US" sz="2900"/>
              <a:t>      return;</a:t>
            </a:r>
            <a:endParaRPr sz="2900"/>
          </a:p>
          <a:p>
            <a:pPr indent="0" lvl="0" marL="0" rtl="0" algn="l">
              <a:spcBef>
                <a:spcPts val="0"/>
              </a:spcBef>
              <a:spcAft>
                <a:spcPts val="0"/>
              </a:spcAft>
              <a:buNone/>
            </a:pPr>
            <a:r>
              <a:rPr lang="en-US" sz="2900"/>
              <a:t>    }</a:t>
            </a:r>
            <a:endParaRPr sz="2900"/>
          </a:p>
          <a:p>
            <a:pPr indent="0" lvl="0" marL="0" rtl="0" algn="l">
              <a:spcBef>
                <a:spcPts val="0"/>
              </a:spcBef>
              <a:spcAft>
                <a:spcPts val="0"/>
              </a:spcAft>
              <a:buNone/>
            </a:pPr>
            <a:r>
              <a:rPr lang="en-US" sz="2900"/>
              <a:t>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  /* Termina bucle y no se ha sacado 6 */</a:t>
            </a:r>
            <a:endParaRPr sz="2900"/>
          </a:p>
          <a:p>
            <a:pPr indent="0" lvl="0" marL="0" rtl="0" algn="l">
              <a:spcBef>
                <a:spcPts val="0"/>
              </a:spcBef>
              <a:spcAft>
                <a:spcPts val="0"/>
              </a:spcAft>
              <a:buNone/>
            </a:pPr>
            <a:r>
              <a:rPr lang="en-US" sz="2900"/>
              <a:t>  return callback(null, {</a:t>
            </a:r>
            <a:endParaRPr sz="2900"/>
          </a:p>
          <a:p>
            <a:pPr indent="0" lvl="0" marL="0" rtl="0" algn="l">
              <a:spcBef>
                <a:spcPts val="0"/>
              </a:spcBef>
              <a:spcAft>
                <a:spcPts val="0"/>
              </a:spcAft>
              <a:buNone/>
            </a:pPr>
            <a:r>
              <a:rPr lang="en-US" sz="2900"/>
              <a:t>    error: false,</a:t>
            </a:r>
            <a:endParaRPr sz="2900"/>
          </a:p>
          <a:p>
            <a:pPr indent="0" lvl="0" marL="0" rtl="0" algn="l">
              <a:spcBef>
                <a:spcPts val="0"/>
              </a:spcBef>
              <a:spcAft>
                <a:spcPts val="0"/>
              </a:spcAft>
              <a:buNone/>
            </a:pPr>
            <a:r>
              <a:rPr lang="en-US" sz="2900"/>
              <a:t>    value: numbers</a:t>
            </a:r>
            <a:endParaRPr sz="2900"/>
          </a:p>
          <a:p>
            <a:pPr indent="0" lvl="0" marL="0" rtl="0" algn="l">
              <a:spcBef>
                <a:spcPts val="0"/>
              </a:spcBef>
              <a:spcAft>
                <a:spcPts val="0"/>
              </a:spcAft>
              <a:buNone/>
            </a:pPr>
            <a:r>
              <a:rPr lang="en-US" sz="2900"/>
              <a:t>  });</a:t>
            </a:r>
            <a:endParaRPr sz="2900"/>
          </a:p>
          <a:p>
            <a:pPr indent="0" lvl="0" marL="0" rtl="0" algn="l">
              <a:spcBef>
                <a:spcPts val="0"/>
              </a:spcBef>
              <a:spcAft>
                <a:spcPts val="0"/>
              </a:spcAft>
              <a:buNone/>
            </a:pPr>
            <a:r>
              <a:rPr lang="en-US" sz="2900"/>
              <a:t>}</a:t>
            </a:r>
            <a:endParaRPr sz="2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ctrTitle"/>
          </p:nvPr>
        </p:nvSpPr>
        <p:spPr>
          <a:xfrm>
            <a:off x="3717406" y="3645666"/>
            <a:ext cx="10722600" cy="2896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Promesas</a:t>
            </a:r>
            <a:endParaRPr/>
          </a:p>
        </p:txBody>
      </p:sp>
      <p:sp>
        <p:nvSpPr>
          <p:cNvPr id="262" name="Google Shape;262;p36"/>
          <p:cNvSpPr txBox="1"/>
          <p:nvPr>
            <p:ph idx="1" type="subTitle"/>
          </p:nvPr>
        </p:nvSpPr>
        <p:spPr>
          <a:xfrm>
            <a:off x="3717400" y="6826316"/>
            <a:ext cx="10722600" cy="1045200"/>
          </a:xfrm>
          <a:prstGeom prst="rect">
            <a:avLst/>
          </a:prstGeom>
        </p:spPr>
        <p:txBody>
          <a:bodyPr anchorCtr="0" anchor="t" bIns="182850" lIns="182850" spcFirstLastPara="1" rIns="182850" wrap="square" tIns="182850">
            <a:normAutofit/>
          </a:bodyPr>
          <a:lstStyle/>
          <a:p>
            <a:pPr indent="0" lvl="0" marL="0" rtl="0" algn="ctr">
              <a:spcBef>
                <a:spcPts val="0"/>
              </a:spcBef>
              <a:spcAft>
                <a:spcPts val="0"/>
              </a:spcAft>
              <a:buNone/>
            </a:pPr>
            <a:r>
              <a:rPr lang="en-US"/>
              <a:t>¿Qué son? ¿Para qué sirven?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Promesas en Javascript</a:t>
            </a:r>
            <a:endParaRPr/>
          </a:p>
        </p:txBody>
      </p:sp>
      <p:sp>
        <p:nvSpPr>
          <p:cNvPr id="268" name="Google Shape;268;p37"/>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Como su propio nombre indica, una promesa es algo que, en principio pensamos que se cumplirá, pero en el futuro pueden ocurrir varias cosas, una promesa puede cumplirse o no.</a:t>
            </a:r>
            <a:endParaRPr/>
          </a:p>
          <a:p>
            <a:pPr indent="0" lvl="0" marL="0" rtl="0" algn="l">
              <a:spcBef>
                <a:spcPts val="2400"/>
              </a:spcBef>
              <a:spcAft>
                <a:spcPts val="24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1638300" y="1691200"/>
            <a:ext cx="7418400" cy="2766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Promesas en Javascript</a:t>
            </a:r>
            <a:endParaRPr/>
          </a:p>
        </p:txBody>
      </p:sp>
      <p:sp>
        <p:nvSpPr>
          <p:cNvPr id="274" name="Google Shape;274;p38"/>
          <p:cNvSpPr txBox="1"/>
          <p:nvPr>
            <p:ph idx="1" type="body"/>
          </p:nvPr>
        </p:nvSpPr>
        <p:spPr>
          <a:xfrm>
            <a:off x="1661400" y="4638100"/>
            <a:ext cx="14698800" cy="4239600"/>
          </a:xfrm>
          <a:prstGeom prst="rect">
            <a:avLst/>
          </a:prstGeom>
        </p:spPr>
        <p:txBody>
          <a:bodyPr anchorCtr="0" anchor="t" bIns="182850" lIns="182850" spcFirstLastPara="1" rIns="182850" wrap="square" tIns="182850">
            <a:normAutofit/>
          </a:bodyPr>
          <a:lstStyle/>
          <a:p>
            <a:pPr indent="0" lvl="0" marL="0" rtl="0" algn="l">
              <a:spcBef>
                <a:spcPts val="0"/>
              </a:spcBef>
              <a:spcAft>
                <a:spcPts val="2400"/>
              </a:spcAft>
              <a:buNone/>
            </a:pPr>
            <a:r>
              <a:rPr lang="en-US" sz="3300"/>
              <a:t>Las promesas en Javascript se representan a través de un objeto, y cada promesa estará en un estado concreto: pendiente, aceptada o rechazada. </a:t>
            </a:r>
            <a:endParaRPr sz="3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9"/>
          <p:cNvPicPr preferRelativeResize="0"/>
          <p:nvPr/>
        </p:nvPicPr>
        <p:blipFill rotWithShape="1">
          <a:blip r:embed="rId3">
            <a:alphaModFix/>
          </a:blip>
          <a:srcRect b="41931" l="15981" r="17236" t="32652"/>
          <a:stretch/>
        </p:blipFill>
        <p:spPr>
          <a:xfrm>
            <a:off x="487300" y="3142025"/>
            <a:ext cx="17346250" cy="3507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ph type="title"/>
          </p:nvPr>
        </p:nvSpPr>
        <p:spPr>
          <a:xfrm>
            <a:off x="1638300" y="1691200"/>
            <a:ext cx="12848400" cy="1410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Haciendo cumplir una promesa</a:t>
            </a:r>
            <a:endParaRPr/>
          </a:p>
        </p:txBody>
      </p:sp>
      <p:sp>
        <p:nvSpPr>
          <p:cNvPr id="285" name="Google Shape;285;p40"/>
          <p:cNvSpPr txBox="1"/>
          <p:nvPr>
            <p:ph idx="1" type="subTitle"/>
          </p:nvPr>
        </p:nvSpPr>
        <p:spPr>
          <a:xfrm>
            <a:off x="1638300" y="3101400"/>
            <a:ext cx="13308900" cy="18327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La forma general de consumir una promesa es utilizando el .then() con un sólo parámetro, puesto que muchas veces lo único que nos interesa es realizar una acción cuando la promesa se cumpla</a:t>
            </a:r>
            <a:endParaRPr/>
          </a:p>
        </p:txBody>
      </p:sp>
      <p:sp>
        <p:nvSpPr>
          <p:cNvPr id="286" name="Google Shape;286;p40"/>
          <p:cNvSpPr txBox="1"/>
          <p:nvPr>
            <p:ph idx="2" type="body"/>
          </p:nvPr>
        </p:nvSpPr>
        <p:spPr>
          <a:xfrm>
            <a:off x="1638300" y="4934100"/>
            <a:ext cx="11719800" cy="4191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sz="3100"/>
              <a:t>fetch("/robots.txt").then(function(response) {</a:t>
            </a:r>
            <a:endParaRPr sz="3100"/>
          </a:p>
          <a:p>
            <a:pPr indent="0" lvl="0" marL="0" rtl="0" algn="l">
              <a:spcBef>
                <a:spcPts val="2400"/>
              </a:spcBef>
              <a:spcAft>
                <a:spcPts val="0"/>
              </a:spcAft>
              <a:buNone/>
            </a:pPr>
            <a:r>
              <a:rPr lang="en-US" sz="3100"/>
              <a:t>  /* Código a realizar cuando se cumpla la promesa */</a:t>
            </a:r>
            <a:endParaRPr sz="3100"/>
          </a:p>
          <a:p>
            <a:pPr indent="0" lvl="0" marL="0" rtl="0" algn="l">
              <a:spcBef>
                <a:spcPts val="2400"/>
              </a:spcBef>
              <a:spcAft>
                <a:spcPts val="0"/>
              </a:spcAft>
              <a:buNone/>
            </a:pPr>
            <a:r>
              <a:rPr lang="en-US" sz="3100"/>
              <a:t>});</a:t>
            </a:r>
            <a:endParaRPr sz="3100"/>
          </a:p>
          <a:p>
            <a:pPr indent="0" lvl="0" marL="0" rtl="0" algn="l">
              <a:spcBef>
                <a:spcPts val="2400"/>
              </a:spcBef>
              <a:spcAft>
                <a:spcPts val="2400"/>
              </a:spcAft>
              <a:buNone/>
            </a:pPr>
            <a:r>
              <a:t/>
            </a:r>
            <a:endParaRPr sz="3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¿Y si mezclamos todo?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Lenguaje no bloqueante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1638300" y="1691200"/>
            <a:ext cx="12848400" cy="1410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new Promise()</a:t>
            </a:r>
            <a:endParaRPr/>
          </a:p>
        </p:txBody>
      </p:sp>
      <p:sp>
        <p:nvSpPr>
          <p:cNvPr id="297" name="Google Shape;297;p42"/>
          <p:cNvSpPr txBox="1"/>
          <p:nvPr>
            <p:ph idx="1" type="subTitle"/>
          </p:nvPr>
        </p:nvSpPr>
        <p:spPr>
          <a:xfrm>
            <a:off x="1638300" y="3101400"/>
            <a:ext cx="11719800" cy="787200"/>
          </a:xfrm>
          <a:prstGeom prst="rect">
            <a:avLst/>
          </a:prstGeom>
        </p:spPr>
        <p:txBody>
          <a:bodyPr anchorCtr="0" anchor="t" bIns="182850" lIns="182850" spcFirstLastPara="1" rIns="182850" wrap="square" tIns="182850">
            <a:normAutofit fontScale="92500" lnSpcReduction="10000"/>
          </a:bodyPr>
          <a:lstStyle/>
          <a:p>
            <a:pPr indent="0" lvl="0" marL="0" rtl="0" algn="l">
              <a:spcBef>
                <a:spcPts val="0"/>
              </a:spcBef>
              <a:spcAft>
                <a:spcPts val="0"/>
              </a:spcAft>
              <a:buNone/>
            </a:pPr>
            <a:r>
              <a:rPr lang="en-US"/>
              <a:t>Al new Promise() se le pasan por parametros una función y un callback</a:t>
            </a:r>
            <a:endParaRPr/>
          </a:p>
        </p:txBody>
      </p:sp>
      <p:sp>
        <p:nvSpPr>
          <p:cNvPr id="298" name="Google Shape;298;p42"/>
          <p:cNvSpPr txBox="1"/>
          <p:nvPr>
            <p:ph idx="2" type="body"/>
          </p:nvPr>
        </p:nvSpPr>
        <p:spPr>
          <a:xfrm>
            <a:off x="1638300" y="4934100"/>
            <a:ext cx="11719800" cy="41910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El primer callback, resolve, lo utilizaremos cuando se cumpla la promesa.</a:t>
            </a:r>
            <a:endParaRPr/>
          </a:p>
          <a:p>
            <a:pPr indent="0" lvl="0" marL="0" rtl="0" algn="l">
              <a:spcBef>
                <a:spcPts val="2400"/>
              </a:spcBef>
              <a:spcAft>
                <a:spcPts val="0"/>
              </a:spcAft>
              <a:buNone/>
            </a:pPr>
            <a:r>
              <a:rPr lang="en-US"/>
              <a:t>El segundo callback, reject, lo utilizaremos cuando se rechace la promesa.</a:t>
            </a:r>
            <a:endParaRPr/>
          </a:p>
          <a:p>
            <a:pPr indent="0" lvl="0" marL="0" rtl="0" algn="l">
              <a:spcBef>
                <a:spcPts val="2400"/>
              </a:spcBef>
              <a:spcAft>
                <a:spcPts val="24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nvSpPr>
        <p:spPr>
          <a:xfrm>
            <a:off x="728475" y="487350"/>
            <a:ext cx="12408600" cy="9312300"/>
          </a:xfrm>
          <a:prstGeom prst="rect">
            <a:avLst/>
          </a:prstGeom>
          <a:solidFill>
            <a:srgbClr val="17171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66D9EF"/>
                </a:solidFill>
                <a:highlight>
                  <a:srgbClr val="232323"/>
                </a:highlight>
              </a:rPr>
              <a:t>const</a:t>
            </a:r>
            <a:r>
              <a:rPr lang="en-US" sz="2800">
                <a:solidFill>
                  <a:srgbClr val="DDDDDD"/>
                </a:solidFill>
                <a:highlight>
                  <a:srgbClr val="232323"/>
                </a:highlight>
              </a:rPr>
              <a:t> </a:t>
            </a:r>
            <a:r>
              <a:rPr lang="en-US" sz="2800">
                <a:solidFill>
                  <a:srgbClr val="E6DB74"/>
                </a:solidFill>
                <a:highlight>
                  <a:srgbClr val="232323"/>
                </a:highlight>
              </a:rPr>
              <a:t>doTask</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DDDDDD"/>
                </a:solidFill>
                <a:highlight>
                  <a:srgbClr val="232323"/>
                </a:highlight>
              </a:rPr>
              <a:t>iterations</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=&gt;</a:t>
            </a: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66D9EF"/>
                </a:solidFill>
                <a:highlight>
                  <a:srgbClr val="232323"/>
                </a:highlight>
              </a:rPr>
              <a:t>return</a:t>
            </a:r>
            <a:r>
              <a:rPr lang="en-US" sz="2800">
                <a:solidFill>
                  <a:srgbClr val="DDDDDD"/>
                </a:solidFill>
                <a:highlight>
                  <a:srgbClr val="232323"/>
                </a:highlight>
              </a:rPr>
              <a:t> </a:t>
            </a:r>
            <a:r>
              <a:rPr lang="en-US" sz="2800">
                <a:solidFill>
                  <a:srgbClr val="66D9EF"/>
                </a:solidFill>
                <a:highlight>
                  <a:srgbClr val="232323"/>
                </a:highlight>
              </a:rPr>
              <a:t>new</a:t>
            </a:r>
            <a:r>
              <a:rPr lang="en-US" sz="2800">
                <a:solidFill>
                  <a:srgbClr val="DDDDDD"/>
                </a:solidFill>
                <a:highlight>
                  <a:srgbClr val="232323"/>
                </a:highlight>
              </a:rPr>
              <a:t> </a:t>
            </a:r>
            <a:r>
              <a:rPr lang="en-US" sz="2800">
                <a:solidFill>
                  <a:srgbClr val="E6DB74"/>
                </a:solidFill>
                <a:highlight>
                  <a:srgbClr val="232323"/>
                </a:highlight>
              </a:rPr>
              <a:t>Promise</a:t>
            </a:r>
            <a:r>
              <a:rPr lang="en-US" sz="2800">
                <a:solidFill>
                  <a:srgbClr val="F8F8F2"/>
                </a:solidFill>
                <a:highlight>
                  <a:srgbClr val="232323"/>
                </a:highlight>
              </a:rPr>
              <a:t>((</a:t>
            </a:r>
            <a:r>
              <a:rPr lang="en-US" sz="2800">
                <a:solidFill>
                  <a:srgbClr val="DDDDDD"/>
                </a:solidFill>
                <a:highlight>
                  <a:srgbClr val="232323"/>
                </a:highlight>
              </a:rPr>
              <a:t>resolve</a:t>
            </a:r>
            <a:r>
              <a:rPr lang="en-US" sz="2800">
                <a:solidFill>
                  <a:srgbClr val="F8F8F2"/>
                </a:solidFill>
                <a:highlight>
                  <a:srgbClr val="232323"/>
                </a:highlight>
              </a:rPr>
              <a:t>,</a:t>
            </a:r>
            <a:r>
              <a:rPr lang="en-US" sz="2800">
                <a:solidFill>
                  <a:srgbClr val="DDDDDD"/>
                </a:solidFill>
                <a:highlight>
                  <a:srgbClr val="232323"/>
                </a:highlight>
              </a:rPr>
              <a:t> reject</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=&gt;</a:t>
            </a: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66D9EF"/>
                </a:solidFill>
                <a:highlight>
                  <a:srgbClr val="232323"/>
                </a:highlight>
              </a:rPr>
              <a:t>const</a:t>
            </a:r>
            <a:r>
              <a:rPr lang="en-US" sz="2800">
                <a:solidFill>
                  <a:srgbClr val="DDDDDD"/>
                </a:solidFill>
                <a:highlight>
                  <a:srgbClr val="232323"/>
                </a:highlight>
              </a:rPr>
              <a:t> numbers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66D9EF"/>
                </a:solidFill>
                <a:highlight>
                  <a:srgbClr val="232323"/>
                </a:highlight>
              </a:rPr>
              <a:t>for</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66D9EF"/>
                </a:solidFill>
                <a:highlight>
                  <a:srgbClr val="232323"/>
                </a:highlight>
              </a:rPr>
              <a:t>let</a:t>
            </a:r>
            <a:r>
              <a:rPr lang="en-US" sz="2800">
                <a:solidFill>
                  <a:srgbClr val="DDDDDD"/>
                </a:solidFill>
                <a:highlight>
                  <a:srgbClr val="232323"/>
                </a:highlight>
              </a:rPr>
              <a:t> i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0</a:t>
            </a:r>
            <a:r>
              <a:rPr lang="en-US" sz="2800">
                <a:solidFill>
                  <a:srgbClr val="F8F8F2"/>
                </a:solidFill>
                <a:highlight>
                  <a:srgbClr val="232323"/>
                </a:highlight>
              </a:rPr>
              <a:t>;</a:t>
            </a:r>
            <a:r>
              <a:rPr lang="en-US" sz="2800">
                <a:solidFill>
                  <a:srgbClr val="DDDDDD"/>
                </a:solidFill>
                <a:highlight>
                  <a:srgbClr val="232323"/>
                </a:highlight>
              </a:rPr>
              <a:t> i </a:t>
            </a:r>
            <a:r>
              <a:rPr lang="en-US" sz="2800">
                <a:solidFill>
                  <a:srgbClr val="F8F8F2"/>
                </a:solidFill>
                <a:highlight>
                  <a:srgbClr val="232323"/>
                </a:highlight>
              </a:rPr>
              <a:t>&lt;</a:t>
            </a:r>
            <a:r>
              <a:rPr lang="en-US" sz="2800">
                <a:solidFill>
                  <a:srgbClr val="DDDDDD"/>
                </a:solidFill>
                <a:highlight>
                  <a:srgbClr val="232323"/>
                </a:highlight>
              </a:rPr>
              <a:t> iterations</a:t>
            </a:r>
            <a:r>
              <a:rPr lang="en-US" sz="2800">
                <a:solidFill>
                  <a:srgbClr val="F8F8F2"/>
                </a:solidFill>
                <a:highlight>
                  <a:srgbClr val="232323"/>
                </a:highlight>
              </a:rPr>
              <a:t>;</a:t>
            </a:r>
            <a:r>
              <a:rPr lang="en-US" sz="2800">
                <a:solidFill>
                  <a:srgbClr val="DDDDDD"/>
                </a:solidFill>
                <a:highlight>
                  <a:srgbClr val="232323"/>
                </a:highlight>
              </a:rPr>
              <a:t> i</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66D9EF"/>
                </a:solidFill>
                <a:highlight>
                  <a:srgbClr val="232323"/>
                </a:highlight>
              </a:rPr>
              <a:t>const</a:t>
            </a:r>
            <a:r>
              <a:rPr lang="en-US" sz="2800">
                <a:solidFill>
                  <a:srgbClr val="DDDDDD"/>
                </a:solidFill>
                <a:highlight>
                  <a:srgbClr val="232323"/>
                </a:highlight>
              </a:rPr>
              <a:t> number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1</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DDDDDD"/>
                </a:solidFill>
                <a:highlight>
                  <a:srgbClr val="232323"/>
                </a:highlight>
              </a:rPr>
              <a:t> Math</a:t>
            </a:r>
            <a:r>
              <a:rPr lang="en-US" sz="2800">
                <a:solidFill>
                  <a:srgbClr val="F8F8F2"/>
                </a:solidFill>
                <a:highlight>
                  <a:srgbClr val="232323"/>
                </a:highlight>
              </a:rPr>
              <a:t>.</a:t>
            </a:r>
            <a:r>
              <a:rPr lang="en-US" sz="2800">
                <a:solidFill>
                  <a:srgbClr val="E6DB74"/>
                </a:solidFill>
                <a:highlight>
                  <a:srgbClr val="232323"/>
                </a:highlight>
              </a:rPr>
              <a:t>floor</a:t>
            </a:r>
            <a:r>
              <a:rPr lang="en-US" sz="2800">
                <a:solidFill>
                  <a:srgbClr val="F8F8F2"/>
                </a:solidFill>
                <a:highlight>
                  <a:srgbClr val="232323"/>
                </a:highlight>
              </a:rPr>
              <a:t>(</a:t>
            </a:r>
            <a:r>
              <a:rPr lang="en-US" sz="2800">
                <a:solidFill>
                  <a:srgbClr val="DDDDDD"/>
                </a:solidFill>
                <a:highlight>
                  <a:srgbClr val="232323"/>
                </a:highlight>
              </a:rPr>
              <a:t>Math</a:t>
            </a:r>
            <a:r>
              <a:rPr lang="en-US" sz="2800">
                <a:solidFill>
                  <a:srgbClr val="F8F8F2"/>
                </a:solidFill>
                <a:highlight>
                  <a:srgbClr val="232323"/>
                </a:highlight>
              </a:rPr>
              <a:t>.</a:t>
            </a:r>
            <a:r>
              <a:rPr lang="en-US" sz="2800">
                <a:solidFill>
                  <a:srgbClr val="E6DB74"/>
                </a:solidFill>
                <a:highlight>
                  <a:srgbClr val="232323"/>
                </a:highlight>
              </a:rPr>
              <a:t>random</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6</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numbers</a:t>
            </a:r>
            <a:r>
              <a:rPr lang="en-US" sz="2800">
                <a:solidFill>
                  <a:srgbClr val="F8F8F2"/>
                </a:solidFill>
                <a:highlight>
                  <a:srgbClr val="232323"/>
                </a:highlight>
              </a:rPr>
              <a:t>.</a:t>
            </a:r>
            <a:r>
              <a:rPr lang="en-US" sz="2800">
                <a:solidFill>
                  <a:srgbClr val="E6DB74"/>
                </a:solidFill>
                <a:highlight>
                  <a:srgbClr val="232323"/>
                </a:highlight>
              </a:rPr>
              <a:t>push</a:t>
            </a:r>
            <a:r>
              <a:rPr lang="en-US" sz="2800">
                <a:solidFill>
                  <a:srgbClr val="F8F8F2"/>
                </a:solidFill>
                <a:highlight>
                  <a:srgbClr val="232323"/>
                </a:highlight>
              </a:rPr>
              <a:t>(</a:t>
            </a:r>
            <a:r>
              <a:rPr lang="en-US" sz="2800">
                <a:solidFill>
                  <a:srgbClr val="DDDDDD"/>
                </a:solidFill>
                <a:highlight>
                  <a:srgbClr val="232323"/>
                </a:highlight>
              </a:rPr>
              <a:t>number</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66D9EF"/>
                </a:solidFill>
                <a:highlight>
                  <a:srgbClr val="232323"/>
                </a:highlight>
              </a:rPr>
              <a:t>if</a:t>
            </a:r>
            <a:r>
              <a:rPr lang="en-US" sz="2800">
                <a:solidFill>
                  <a:srgbClr val="DDDDDD"/>
                </a:solidFill>
                <a:highlight>
                  <a:srgbClr val="232323"/>
                </a:highlight>
              </a:rPr>
              <a:t> </a:t>
            </a:r>
            <a:r>
              <a:rPr lang="en-US" sz="2800">
                <a:solidFill>
                  <a:srgbClr val="F8F8F2"/>
                </a:solidFill>
                <a:highlight>
                  <a:srgbClr val="232323"/>
                </a:highlight>
              </a:rPr>
              <a:t>(</a:t>
            </a:r>
            <a:r>
              <a:rPr lang="en-US" sz="2800">
                <a:solidFill>
                  <a:srgbClr val="DDDDDD"/>
                </a:solidFill>
                <a:highlight>
                  <a:srgbClr val="232323"/>
                </a:highlight>
              </a:rPr>
              <a:t>number </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6</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E6DB74"/>
                </a:solidFill>
                <a:highlight>
                  <a:srgbClr val="232323"/>
                </a:highlight>
              </a:rPr>
              <a:t>reject</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92672"/>
                </a:solidFill>
                <a:highlight>
                  <a:srgbClr val="232323"/>
                </a:highlight>
              </a:rPr>
              <a:t>error</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true</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92672"/>
                </a:solidFill>
                <a:highlight>
                  <a:srgbClr val="232323"/>
                </a:highlight>
              </a:rPr>
              <a:t>message</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6E22E"/>
                </a:solidFill>
                <a:highlight>
                  <a:srgbClr val="232323"/>
                </a:highlight>
              </a:rPr>
              <a:t>"Se ha sacado un 6"</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E6DB74"/>
                </a:solidFill>
                <a:highlight>
                  <a:srgbClr val="232323"/>
                </a:highlight>
              </a:rPr>
              <a:t>resolve</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92672"/>
                </a:solidFill>
                <a:highlight>
                  <a:srgbClr val="232323"/>
                </a:highlight>
              </a:rPr>
              <a:t>error</a:t>
            </a:r>
            <a:r>
              <a:rPr lang="en-US" sz="2800">
                <a:solidFill>
                  <a:srgbClr val="F8F8F2"/>
                </a:solidFill>
                <a:highlight>
                  <a:srgbClr val="232323"/>
                </a:highlight>
              </a:rPr>
              <a:t>:</a:t>
            </a:r>
            <a:r>
              <a:rPr lang="en-US" sz="2800">
                <a:solidFill>
                  <a:srgbClr val="DDDDDD"/>
                </a:solidFill>
                <a:highlight>
                  <a:srgbClr val="232323"/>
                </a:highlight>
              </a:rPr>
              <a:t> </a:t>
            </a:r>
            <a:r>
              <a:rPr lang="en-US" sz="2800">
                <a:solidFill>
                  <a:srgbClr val="AE81FF"/>
                </a:solidFill>
                <a:highlight>
                  <a:srgbClr val="232323"/>
                </a:highlight>
              </a:rPr>
              <a:t>false</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92672"/>
                </a:solidFill>
                <a:highlight>
                  <a:srgbClr val="232323"/>
                </a:highlight>
              </a:rPr>
              <a:t>value</a:t>
            </a:r>
            <a:r>
              <a:rPr lang="en-US" sz="2800">
                <a:solidFill>
                  <a:srgbClr val="F8F8F2"/>
                </a:solidFill>
                <a:highlight>
                  <a:srgbClr val="232323"/>
                </a:highlight>
              </a:rPr>
              <a:t>:</a:t>
            </a:r>
            <a:r>
              <a:rPr lang="en-US" sz="2800">
                <a:solidFill>
                  <a:srgbClr val="DDDDDD"/>
                </a:solidFill>
                <a:highlight>
                  <a:srgbClr val="232323"/>
                </a:highlight>
              </a:rPr>
              <a:t> numbers</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0" rtl="0" algn="l">
              <a:spcBef>
                <a:spcPts val="0"/>
              </a:spcBef>
              <a:spcAft>
                <a:spcPts val="0"/>
              </a:spcAft>
              <a:buNone/>
            </a:pPr>
            <a:r>
              <a:rPr lang="en-US" sz="2800">
                <a:solidFill>
                  <a:srgbClr val="DDDDDD"/>
                </a:solidFill>
                <a:highlight>
                  <a:srgbClr val="232323"/>
                </a:highlight>
              </a:rPr>
              <a:t>  </a:t>
            </a:r>
            <a:r>
              <a:rPr lang="en-US" sz="2800">
                <a:solidFill>
                  <a:srgbClr val="F8F8F2"/>
                </a:solidFill>
                <a:highlight>
                  <a:srgbClr val="232323"/>
                </a:highlight>
              </a:rPr>
              <a:t>}</a:t>
            </a:r>
            <a:endParaRPr sz="2800">
              <a:solidFill>
                <a:srgbClr val="DDDDDD"/>
              </a:solidFill>
              <a:highlight>
                <a:srgbClr val="232323"/>
              </a:highlight>
            </a:endParaRPr>
          </a:p>
          <a:p>
            <a:pPr indent="0" lvl="0" marL="139700" marR="139700" rtl="0" algn="l">
              <a:lnSpc>
                <a:spcPct val="115000"/>
              </a:lnSpc>
              <a:spcBef>
                <a:spcPts val="600"/>
              </a:spcBef>
              <a:spcAft>
                <a:spcPts val="600"/>
              </a:spcAft>
              <a:buNone/>
            </a:pPr>
            <a:r>
              <a:rPr lang="en-US" sz="2800">
                <a:solidFill>
                  <a:srgbClr val="F8F8F2"/>
                </a:solidFill>
                <a:highlight>
                  <a:srgbClr val="232323"/>
                </a:highlight>
              </a:rPr>
              <a:t>});</a:t>
            </a:r>
            <a:endParaRPr sz="2800">
              <a:solidFill>
                <a:srgbClr val="F8F8F2"/>
              </a:solidFill>
              <a:highlight>
                <a:srgbClr val="232323"/>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EFF"/>
        </a:solidFill>
      </p:bgPr>
    </p:bg>
    <p:spTree>
      <p:nvGrpSpPr>
        <p:cNvPr id="307" name="Shape 307"/>
        <p:cNvGrpSpPr/>
        <p:nvPr/>
      </p:nvGrpSpPr>
      <p:grpSpPr>
        <a:xfrm>
          <a:off x="0" y="0"/>
          <a:ext cx="0" cy="0"/>
          <a:chOff x="0" y="0"/>
          <a:chExt cx="0" cy="0"/>
        </a:xfrm>
      </p:grpSpPr>
      <p:grpSp>
        <p:nvGrpSpPr>
          <p:cNvPr id="308" name="Google Shape;308;p44"/>
          <p:cNvGrpSpPr/>
          <p:nvPr/>
        </p:nvGrpSpPr>
        <p:grpSpPr>
          <a:xfrm>
            <a:off x="3396193" y="3019868"/>
            <a:ext cx="12741423" cy="4382996"/>
            <a:chOff x="0" y="180975"/>
            <a:chExt cx="16988563" cy="5843994"/>
          </a:xfrm>
        </p:grpSpPr>
        <p:sp>
          <p:nvSpPr>
            <p:cNvPr id="309" name="Google Shape;309;p44"/>
            <p:cNvSpPr txBox="1"/>
            <p:nvPr/>
          </p:nvSpPr>
          <p:spPr>
            <a:xfrm>
              <a:off x="0" y="2760646"/>
              <a:ext cx="16988563" cy="32643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800" u="none" cap="none" strike="noStrike">
                  <a:solidFill>
                    <a:srgbClr val="7506CE"/>
                  </a:solidFill>
                  <a:latin typeface="Open Sans"/>
                  <a:ea typeface="Open Sans"/>
                  <a:cs typeface="Open Sans"/>
                  <a:sym typeface="Open Sans"/>
                </a:rPr>
                <a:t>Application Programming Interfaces, que en español significa interfaz de programación de aplicaciones. Se trata de un conjunto de definiciones y protocolos que se utiliza para desarrollar e integrar el software de las aplicaciones, permitiendo la comunicación entre dos aplicaciones de software a través de un conjunto de reglas.</a:t>
              </a:r>
              <a:endParaRPr/>
            </a:p>
          </p:txBody>
        </p:sp>
        <p:sp>
          <p:nvSpPr>
            <p:cNvPr id="310" name="Google Shape;310;p44"/>
            <p:cNvSpPr txBox="1"/>
            <p:nvPr/>
          </p:nvSpPr>
          <p:spPr>
            <a:xfrm>
              <a:off x="0" y="180975"/>
              <a:ext cx="16988563" cy="17409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9499" u="none" cap="none" strike="noStrike">
                  <a:solidFill>
                    <a:srgbClr val="7506CE"/>
                  </a:solidFill>
                  <a:latin typeface="Open Sans"/>
                  <a:ea typeface="Open Sans"/>
                  <a:cs typeface="Open Sans"/>
                  <a:sym typeface="Open Sans"/>
                </a:rPr>
                <a:t>¿Qué es una API?</a:t>
              </a:r>
              <a:endParaRPr/>
            </a:p>
          </p:txBody>
        </p:sp>
      </p:grpSp>
      <p:sp>
        <p:nvSpPr>
          <p:cNvPr id="311" name="Google Shape;311;p44"/>
          <p:cNvSpPr/>
          <p:nvPr/>
        </p:nvSpPr>
        <p:spPr>
          <a:xfrm>
            <a:off x="1266626" y="3777249"/>
            <a:ext cx="1367991" cy="2732501"/>
          </a:xfrm>
          <a:custGeom>
            <a:rect b="b" l="l" r="r" t="t"/>
            <a:pathLst>
              <a:path extrusionOk="0" h="2732501" w="1367991">
                <a:moveTo>
                  <a:pt x="0" y="0"/>
                </a:moveTo>
                <a:lnTo>
                  <a:pt x="1367991" y="0"/>
                </a:lnTo>
                <a:lnTo>
                  <a:pt x="1367991" y="2732502"/>
                </a:lnTo>
                <a:lnTo>
                  <a:pt x="0" y="273250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06CE"/>
        </a:solidFill>
      </p:bgPr>
    </p:bg>
    <p:spTree>
      <p:nvGrpSpPr>
        <p:cNvPr id="315" name="Shape 315"/>
        <p:cNvGrpSpPr/>
        <p:nvPr/>
      </p:nvGrpSpPr>
      <p:grpSpPr>
        <a:xfrm>
          <a:off x="0" y="0"/>
          <a:ext cx="0" cy="0"/>
          <a:chOff x="0" y="0"/>
          <a:chExt cx="0" cy="0"/>
        </a:xfrm>
      </p:grpSpPr>
      <p:pic>
        <p:nvPicPr>
          <p:cNvPr id="316" name="Google Shape;316;p45"/>
          <p:cNvPicPr preferRelativeResize="0"/>
          <p:nvPr/>
        </p:nvPicPr>
        <p:blipFill rotWithShape="1">
          <a:blip r:embed="rId3">
            <a:alphaModFix/>
          </a:blip>
          <a:srcRect b="0" l="0" r="0" t="30208"/>
          <a:stretch/>
        </p:blipFill>
        <p:spPr>
          <a:xfrm>
            <a:off x="0" y="3107531"/>
            <a:ext cx="18288000" cy="7179469"/>
          </a:xfrm>
          <a:prstGeom prst="rect">
            <a:avLst/>
          </a:prstGeom>
          <a:noFill/>
          <a:ln>
            <a:noFill/>
          </a:ln>
        </p:spPr>
      </p:pic>
      <p:sp>
        <p:nvSpPr>
          <p:cNvPr id="317" name="Google Shape;317;p45"/>
          <p:cNvSpPr txBox="1"/>
          <p:nvPr/>
        </p:nvSpPr>
        <p:spPr>
          <a:xfrm>
            <a:off x="1346915" y="1145228"/>
            <a:ext cx="15912385" cy="1219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000" u="none" cap="none" strike="noStrike">
                <a:solidFill>
                  <a:srgbClr val="FFFFFF"/>
                </a:solidFill>
                <a:latin typeface="Open Sans"/>
                <a:ea typeface="Open Sans"/>
                <a:cs typeface="Open Sans"/>
                <a:sym typeface="Open Sans"/>
              </a:rPr>
              <a:t>¿Como funcionan las API's?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EFF"/>
        </a:solidFill>
      </p:bgPr>
    </p:bg>
    <p:spTree>
      <p:nvGrpSpPr>
        <p:cNvPr id="321" name="Shape 321"/>
        <p:cNvGrpSpPr/>
        <p:nvPr/>
      </p:nvGrpSpPr>
      <p:grpSpPr>
        <a:xfrm>
          <a:off x="0" y="0"/>
          <a:ext cx="0" cy="0"/>
          <a:chOff x="0" y="0"/>
          <a:chExt cx="0" cy="0"/>
        </a:xfrm>
      </p:grpSpPr>
      <p:grpSp>
        <p:nvGrpSpPr>
          <p:cNvPr id="322" name="Google Shape;322;p46"/>
          <p:cNvGrpSpPr/>
          <p:nvPr/>
        </p:nvGrpSpPr>
        <p:grpSpPr>
          <a:xfrm>
            <a:off x="3396193" y="3162743"/>
            <a:ext cx="12741423" cy="4097246"/>
            <a:chOff x="0" y="180975"/>
            <a:chExt cx="16988563" cy="5462994"/>
          </a:xfrm>
        </p:grpSpPr>
        <p:sp>
          <p:nvSpPr>
            <p:cNvPr id="323" name="Google Shape;323;p46"/>
            <p:cNvSpPr txBox="1"/>
            <p:nvPr/>
          </p:nvSpPr>
          <p:spPr>
            <a:xfrm>
              <a:off x="0" y="4360846"/>
              <a:ext cx="16988563" cy="12831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800" u="none" cap="none" strike="noStrike">
                  <a:solidFill>
                    <a:srgbClr val="7506CE"/>
                  </a:solidFill>
                  <a:latin typeface="Open Sans"/>
                  <a:ea typeface="Open Sans"/>
                  <a:cs typeface="Open Sans"/>
                  <a:sym typeface="Open Sans"/>
                </a:rPr>
                <a:t>Para que las distintas aplicaciones se conecten entre sí es necesario que se envíen ciertos requisitos...</a:t>
              </a:r>
              <a:endParaRPr/>
            </a:p>
          </p:txBody>
        </p:sp>
        <p:sp>
          <p:nvSpPr>
            <p:cNvPr id="324" name="Google Shape;324;p46"/>
            <p:cNvSpPr txBox="1"/>
            <p:nvPr/>
          </p:nvSpPr>
          <p:spPr>
            <a:xfrm>
              <a:off x="0" y="180975"/>
              <a:ext cx="16988563" cy="334115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9499" u="none" cap="none" strike="noStrike">
                  <a:solidFill>
                    <a:srgbClr val="7506CE"/>
                  </a:solidFill>
                  <a:latin typeface="Open Sans"/>
                  <a:ea typeface="Open Sans"/>
                  <a:cs typeface="Open Sans"/>
                  <a:sym typeface="Open Sans"/>
                </a:rPr>
                <a:t>Ojo... cada API tiene sus requisitos</a:t>
              </a:r>
              <a:endParaRPr/>
            </a:p>
          </p:txBody>
        </p:sp>
      </p:grpSp>
      <p:sp>
        <p:nvSpPr>
          <p:cNvPr id="325" name="Google Shape;325;p46"/>
          <p:cNvSpPr/>
          <p:nvPr/>
        </p:nvSpPr>
        <p:spPr>
          <a:xfrm>
            <a:off x="1266626" y="3777249"/>
            <a:ext cx="1367991" cy="2732501"/>
          </a:xfrm>
          <a:custGeom>
            <a:rect b="b" l="l" r="r" t="t"/>
            <a:pathLst>
              <a:path extrusionOk="0" h="2732501" w="1367991">
                <a:moveTo>
                  <a:pt x="0" y="0"/>
                </a:moveTo>
                <a:lnTo>
                  <a:pt x="1367991" y="0"/>
                </a:lnTo>
                <a:lnTo>
                  <a:pt x="1367991" y="2732502"/>
                </a:lnTo>
                <a:lnTo>
                  <a:pt x="0" y="273250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06CE"/>
        </a:solidFill>
      </p:bgPr>
    </p:bg>
    <p:spTree>
      <p:nvGrpSpPr>
        <p:cNvPr id="329" name="Shape 329"/>
        <p:cNvGrpSpPr/>
        <p:nvPr/>
      </p:nvGrpSpPr>
      <p:grpSpPr>
        <a:xfrm>
          <a:off x="0" y="0"/>
          <a:ext cx="0" cy="0"/>
          <a:chOff x="0" y="0"/>
          <a:chExt cx="0" cy="0"/>
        </a:xfrm>
      </p:grpSpPr>
      <p:sp>
        <p:nvSpPr>
          <p:cNvPr id="330" name="Google Shape;330;p47"/>
          <p:cNvSpPr txBox="1"/>
          <p:nvPr/>
        </p:nvSpPr>
        <p:spPr>
          <a:xfrm>
            <a:off x="2011334" y="1826258"/>
            <a:ext cx="14265300" cy="4186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FFFFFF"/>
                </a:solidFill>
                <a:latin typeface="Open Sans"/>
                <a:ea typeface="Open Sans"/>
                <a:cs typeface="Open Sans"/>
                <a:sym typeface="Open Sans"/>
              </a:rPr>
              <a:t>¿Si alguien te enviara un mensaje pidiendote la clave bancaria... se la pasarías?</a:t>
            </a:r>
            <a:endParaRPr/>
          </a:p>
        </p:txBody>
      </p:sp>
      <p:sp>
        <p:nvSpPr>
          <p:cNvPr id="331" name="Google Shape;331;p47"/>
          <p:cNvSpPr txBox="1"/>
          <p:nvPr/>
        </p:nvSpPr>
        <p:spPr>
          <a:xfrm>
            <a:off x="5129924" y="7524464"/>
            <a:ext cx="8028151" cy="48133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FFFFFF"/>
                </a:solidFill>
                <a:latin typeface="Open Sans"/>
                <a:ea typeface="Open Sans"/>
                <a:cs typeface="Open Sans"/>
                <a:sym typeface="Open Sans"/>
              </a:rPr>
              <a:t>Bueno una API piensa igual que vos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p:nvPr/>
        </p:nvSpPr>
        <p:spPr>
          <a:xfrm>
            <a:off x="1028700" y="1256221"/>
            <a:ext cx="16025844" cy="8002079"/>
          </a:xfrm>
          <a:custGeom>
            <a:rect b="b" l="l" r="r" t="t"/>
            <a:pathLst>
              <a:path extrusionOk="0" h="8002079" w="16025844">
                <a:moveTo>
                  <a:pt x="0" y="0"/>
                </a:moveTo>
                <a:lnTo>
                  <a:pt x="16025844" y="0"/>
                </a:lnTo>
                <a:lnTo>
                  <a:pt x="16025844" y="8002079"/>
                </a:lnTo>
                <a:lnTo>
                  <a:pt x="0" y="800207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06CE"/>
        </a:solidFill>
      </p:bgPr>
    </p:bg>
    <p:spTree>
      <p:nvGrpSpPr>
        <p:cNvPr id="340" name="Shape 340"/>
        <p:cNvGrpSpPr/>
        <p:nvPr/>
      </p:nvGrpSpPr>
      <p:grpSpPr>
        <a:xfrm>
          <a:off x="0" y="0"/>
          <a:ext cx="0" cy="0"/>
          <a:chOff x="0" y="0"/>
          <a:chExt cx="0" cy="0"/>
        </a:xfrm>
      </p:grpSpPr>
      <p:sp>
        <p:nvSpPr>
          <p:cNvPr id="341" name="Google Shape;341;p49"/>
          <p:cNvSpPr/>
          <p:nvPr/>
        </p:nvSpPr>
        <p:spPr>
          <a:xfrm>
            <a:off x="1028700" y="1652792"/>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9"/>
          <p:cNvSpPr/>
          <p:nvPr/>
        </p:nvSpPr>
        <p:spPr>
          <a:xfrm>
            <a:off x="7529291" y="1652792"/>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9"/>
          <p:cNvSpPr/>
          <p:nvPr/>
        </p:nvSpPr>
        <p:spPr>
          <a:xfrm>
            <a:off x="4278422" y="1652792"/>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9"/>
          <p:cNvSpPr txBox="1"/>
          <p:nvPr/>
        </p:nvSpPr>
        <p:spPr>
          <a:xfrm>
            <a:off x="10949388" y="2224009"/>
            <a:ext cx="6309912" cy="2552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600" u="none" cap="none" strike="noStrike">
                <a:solidFill>
                  <a:srgbClr val="FFFFFF"/>
                </a:solidFill>
                <a:latin typeface="Open Sans"/>
                <a:ea typeface="Open Sans"/>
                <a:cs typeface="Open Sans"/>
                <a:sym typeface="Open Sans"/>
              </a:rPr>
              <a:t>API errores &amp; respuestas comunes</a:t>
            </a:r>
            <a:endParaRPr/>
          </a:p>
        </p:txBody>
      </p:sp>
      <p:sp>
        <p:nvSpPr>
          <p:cNvPr id="345" name="Google Shape;345;p49"/>
          <p:cNvSpPr txBox="1"/>
          <p:nvPr/>
        </p:nvSpPr>
        <p:spPr>
          <a:xfrm>
            <a:off x="1328360" y="3140951"/>
            <a:ext cx="2513292" cy="1635758"/>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i="0" lang="en-US" sz="3332" u="none" cap="none" strike="noStrike">
                <a:solidFill>
                  <a:srgbClr val="7506CE"/>
                </a:solidFill>
                <a:latin typeface="Open Sans"/>
                <a:ea typeface="Open Sans"/>
                <a:cs typeface="Open Sans"/>
                <a:sym typeface="Open Sans"/>
              </a:rPr>
              <a:t>Ejecución exitosa, todo OK</a:t>
            </a:r>
            <a:endParaRPr/>
          </a:p>
        </p:txBody>
      </p:sp>
      <p:sp>
        <p:nvSpPr>
          <p:cNvPr id="346" name="Google Shape;346;p49"/>
          <p:cNvSpPr txBox="1"/>
          <p:nvPr/>
        </p:nvSpPr>
        <p:spPr>
          <a:xfrm>
            <a:off x="1950775" y="1859544"/>
            <a:ext cx="1268463"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200</a:t>
            </a:r>
            <a:endParaRPr/>
          </a:p>
        </p:txBody>
      </p:sp>
      <p:sp>
        <p:nvSpPr>
          <p:cNvPr id="347" name="Google Shape;347;p49"/>
          <p:cNvSpPr txBox="1"/>
          <p:nvPr/>
        </p:nvSpPr>
        <p:spPr>
          <a:xfrm>
            <a:off x="7679754" y="3160001"/>
            <a:ext cx="2836586" cy="1373219"/>
          </a:xfrm>
          <a:prstGeom prst="rect">
            <a:avLst/>
          </a:prstGeom>
          <a:noFill/>
          <a:ln>
            <a:noFill/>
          </a:ln>
        </p:spPr>
        <p:txBody>
          <a:bodyPr anchorCtr="0" anchor="t" bIns="0" lIns="0" spcFirstLastPara="1" rIns="0" wrap="square" tIns="0">
            <a:spAutoFit/>
          </a:bodyPr>
          <a:lstStyle/>
          <a:p>
            <a:pPr indent="0" lvl="0" marL="0" marR="0" rtl="0" algn="l">
              <a:lnSpc>
                <a:spcPct val="129992"/>
              </a:lnSpc>
              <a:spcBef>
                <a:spcPts val="0"/>
              </a:spcBef>
              <a:spcAft>
                <a:spcPts val="0"/>
              </a:spcAft>
              <a:buNone/>
            </a:pPr>
            <a:r>
              <a:rPr b="1" i="0" lang="en-US" sz="2824" u="none" cap="none" strike="noStrike">
                <a:solidFill>
                  <a:srgbClr val="7506CE"/>
                </a:solidFill>
                <a:latin typeface="Open Sans"/>
                <a:ea typeface="Open Sans"/>
                <a:cs typeface="Open Sans"/>
                <a:sym typeface="Open Sans"/>
              </a:rPr>
              <a:t>No nos autenticamos correctamente</a:t>
            </a:r>
            <a:endParaRPr/>
          </a:p>
        </p:txBody>
      </p:sp>
      <p:sp>
        <p:nvSpPr>
          <p:cNvPr id="348" name="Google Shape;348;p49"/>
          <p:cNvSpPr txBox="1"/>
          <p:nvPr/>
        </p:nvSpPr>
        <p:spPr>
          <a:xfrm>
            <a:off x="7828951" y="1859544"/>
            <a:ext cx="962006"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401</a:t>
            </a:r>
            <a:endParaRPr/>
          </a:p>
        </p:txBody>
      </p:sp>
      <p:sp>
        <p:nvSpPr>
          <p:cNvPr id="349" name="Google Shape;349;p49"/>
          <p:cNvSpPr txBox="1"/>
          <p:nvPr/>
        </p:nvSpPr>
        <p:spPr>
          <a:xfrm>
            <a:off x="4426783" y="3160001"/>
            <a:ext cx="2839525" cy="1890278"/>
          </a:xfrm>
          <a:prstGeom prst="rect">
            <a:avLst/>
          </a:prstGeom>
          <a:noFill/>
          <a:ln>
            <a:noFill/>
          </a:ln>
        </p:spPr>
        <p:txBody>
          <a:bodyPr anchorCtr="0" anchor="t" bIns="0" lIns="0" spcFirstLastPara="1" rIns="0" wrap="square" tIns="0">
            <a:spAutoFit/>
          </a:bodyPr>
          <a:lstStyle/>
          <a:p>
            <a:pPr indent="0" lvl="0" marL="0" marR="0" rtl="0" algn="l">
              <a:lnSpc>
                <a:spcPct val="129986"/>
              </a:lnSpc>
              <a:spcBef>
                <a:spcPts val="0"/>
              </a:spcBef>
              <a:spcAft>
                <a:spcPts val="0"/>
              </a:spcAft>
              <a:buNone/>
            </a:pPr>
            <a:r>
              <a:rPr b="1" i="0" lang="en-US" sz="2908" u="none" cap="none" strike="noStrike">
                <a:solidFill>
                  <a:srgbClr val="7506CE"/>
                </a:solidFill>
                <a:latin typeface="Open Sans"/>
                <a:ea typeface="Open Sans"/>
                <a:cs typeface="Open Sans"/>
                <a:sym typeface="Open Sans"/>
              </a:rPr>
              <a:t>El pedido era correcto, pero falló en un parámetro</a:t>
            </a:r>
            <a:endParaRPr/>
          </a:p>
        </p:txBody>
      </p:sp>
      <p:sp>
        <p:nvSpPr>
          <p:cNvPr id="350" name="Google Shape;350;p49"/>
          <p:cNvSpPr txBox="1"/>
          <p:nvPr/>
        </p:nvSpPr>
        <p:spPr>
          <a:xfrm>
            <a:off x="4578082" y="1859544"/>
            <a:ext cx="1427783"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400</a:t>
            </a:r>
            <a:endParaRPr/>
          </a:p>
        </p:txBody>
      </p:sp>
      <p:sp>
        <p:nvSpPr>
          <p:cNvPr id="351" name="Google Shape;351;p49"/>
          <p:cNvSpPr/>
          <p:nvPr/>
        </p:nvSpPr>
        <p:spPr>
          <a:xfrm>
            <a:off x="1028700" y="5888641"/>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9"/>
          <p:cNvSpPr txBox="1"/>
          <p:nvPr/>
        </p:nvSpPr>
        <p:spPr>
          <a:xfrm>
            <a:off x="1179164" y="7405375"/>
            <a:ext cx="2809441" cy="1004884"/>
          </a:xfrm>
          <a:prstGeom prst="rect">
            <a:avLst/>
          </a:prstGeom>
          <a:noFill/>
          <a:ln>
            <a:noFill/>
          </a:ln>
        </p:spPr>
        <p:txBody>
          <a:bodyPr anchorCtr="0" anchor="t" bIns="0" lIns="0" spcFirstLastPara="1" rIns="0" wrap="square" tIns="0">
            <a:spAutoFit/>
          </a:bodyPr>
          <a:lstStyle/>
          <a:p>
            <a:pPr indent="0" lvl="0" marL="0" marR="0" rtl="0" algn="l">
              <a:lnSpc>
                <a:spcPct val="129961"/>
              </a:lnSpc>
              <a:spcBef>
                <a:spcPts val="0"/>
              </a:spcBef>
              <a:spcAft>
                <a:spcPts val="0"/>
              </a:spcAft>
              <a:buNone/>
            </a:pPr>
            <a:r>
              <a:rPr b="1" i="0" lang="en-US" sz="2076" u="none" cap="none" strike="noStrike">
                <a:solidFill>
                  <a:srgbClr val="7506CE"/>
                </a:solidFill>
                <a:latin typeface="Open Sans"/>
                <a:ea typeface="Open Sans"/>
                <a:cs typeface="Open Sans"/>
                <a:sym typeface="Open Sans"/>
              </a:rPr>
              <a:t>Prohibido, es decir, no tenemos permisos suficientes </a:t>
            </a:r>
            <a:endParaRPr/>
          </a:p>
        </p:txBody>
      </p:sp>
      <p:sp>
        <p:nvSpPr>
          <p:cNvPr id="353" name="Google Shape;353;p49"/>
          <p:cNvSpPr txBox="1"/>
          <p:nvPr/>
        </p:nvSpPr>
        <p:spPr>
          <a:xfrm>
            <a:off x="1428177" y="6095393"/>
            <a:ext cx="1156829"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403</a:t>
            </a:r>
            <a:endParaRPr/>
          </a:p>
        </p:txBody>
      </p:sp>
      <p:sp>
        <p:nvSpPr>
          <p:cNvPr id="354" name="Google Shape;354;p49"/>
          <p:cNvSpPr/>
          <p:nvPr/>
        </p:nvSpPr>
        <p:spPr>
          <a:xfrm>
            <a:off x="4279568" y="5888641"/>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9"/>
          <p:cNvSpPr txBox="1"/>
          <p:nvPr/>
        </p:nvSpPr>
        <p:spPr>
          <a:xfrm>
            <a:off x="4430032" y="7405375"/>
            <a:ext cx="2809441" cy="1004884"/>
          </a:xfrm>
          <a:prstGeom prst="rect">
            <a:avLst/>
          </a:prstGeom>
          <a:noFill/>
          <a:ln>
            <a:noFill/>
          </a:ln>
        </p:spPr>
        <p:txBody>
          <a:bodyPr anchorCtr="0" anchor="t" bIns="0" lIns="0" spcFirstLastPara="1" rIns="0" wrap="square" tIns="0">
            <a:spAutoFit/>
          </a:bodyPr>
          <a:lstStyle/>
          <a:p>
            <a:pPr indent="0" lvl="0" marL="0" marR="0" rtl="0" algn="l">
              <a:lnSpc>
                <a:spcPct val="129961"/>
              </a:lnSpc>
              <a:spcBef>
                <a:spcPts val="0"/>
              </a:spcBef>
              <a:spcAft>
                <a:spcPts val="0"/>
              </a:spcAft>
              <a:buNone/>
            </a:pPr>
            <a:r>
              <a:rPr b="1" i="0" lang="en-US" sz="2076" u="none" cap="none" strike="noStrike">
                <a:solidFill>
                  <a:srgbClr val="7506CE"/>
                </a:solidFill>
                <a:latin typeface="Open Sans"/>
                <a:ea typeface="Open Sans"/>
                <a:cs typeface="Open Sans"/>
                <a:sym typeface="Open Sans"/>
              </a:rPr>
              <a:t>Escribimos mal la API por lo tanto no existe</a:t>
            </a:r>
            <a:endParaRPr/>
          </a:p>
        </p:txBody>
      </p:sp>
      <p:sp>
        <p:nvSpPr>
          <p:cNvPr id="356" name="Google Shape;356;p49"/>
          <p:cNvSpPr txBox="1"/>
          <p:nvPr/>
        </p:nvSpPr>
        <p:spPr>
          <a:xfrm>
            <a:off x="4679046" y="6095393"/>
            <a:ext cx="1156829"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404</a:t>
            </a:r>
            <a:endParaRPr/>
          </a:p>
        </p:txBody>
      </p:sp>
      <p:sp>
        <p:nvSpPr>
          <p:cNvPr id="357" name="Google Shape;357;p49"/>
          <p:cNvSpPr/>
          <p:nvPr/>
        </p:nvSpPr>
        <p:spPr>
          <a:xfrm>
            <a:off x="7530115" y="5888641"/>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txBox="1"/>
          <p:nvPr/>
        </p:nvSpPr>
        <p:spPr>
          <a:xfrm>
            <a:off x="7679754" y="7242244"/>
            <a:ext cx="2809441" cy="664309"/>
          </a:xfrm>
          <a:prstGeom prst="rect">
            <a:avLst/>
          </a:prstGeom>
          <a:noFill/>
          <a:ln>
            <a:noFill/>
          </a:ln>
        </p:spPr>
        <p:txBody>
          <a:bodyPr anchorCtr="0" anchor="t" bIns="0" lIns="0" spcFirstLastPara="1" rIns="0" wrap="square" tIns="0">
            <a:spAutoFit/>
          </a:bodyPr>
          <a:lstStyle/>
          <a:p>
            <a:pPr indent="0" lvl="0" marL="0" marR="0" rtl="0" algn="l">
              <a:lnSpc>
                <a:spcPct val="129961"/>
              </a:lnSpc>
              <a:spcBef>
                <a:spcPts val="0"/>
              </a:spcBef>
              <a:spcAft>
                <a:spcPts val="0"/>
              </a:spcAft>
              <a:buNone/>
            </a:pPr>
            <a:r>
              <a:rPr b="1" i="0" lang="en-US" sz="2076" u="none" cap="none" strike="noStrike">
                <a:solidFill>
                  <a:srgbClr val="7506CE"/>
                </a:solidFill>
                <a:latin typeface="Open Sans"/>
                <a:ea typeface="Open Sans"/>
                <a:cs typeface="Open Sans"/>
                <a:sym typeface="Open Sans"/>
              </a:rPr>
              <a:t>Demasiados pedidos, se saturó la API</a:t>
            </a:r>
            <a:endParaRPr/>
          </a:p>
        </p:txBody>
      </p:sp>
      <p:sp>
        <p:nvSpPr>
          <p:cNvPr id="359" name="Google Shape;359;p49"/>
          <p:cNvSpPr txBox="1"/>
          <p:nvPr/>
        </p:nvSpPr>
        <p:spPr>
          <a:xfrm>
            <a:off x="7929592" y="6095393"/>
            <a:ext cx="1156829"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429</a:t>
            </a:r>
            <a:endParaRPr/>
          </a:p>
        </p:txBody>
      </p:sp>
      <p:sp>
        <p:nvSpPr>
          <p:cNvPr id="360" name="Google Shape;360;p49"/>
          <p:cNvSpPr/>
          <p:nvPr/>
        </p:nvSpPr>
        <p:spPr>
          <a:xfrm>
            <a:off x="10768343" y="5894667"/>
            <a:ext cx="3136246" cy="4035825"/>
          </a:xfrm>
          <a:custGeom>
            <a:rect b="b" l="l" r="r" t="t"/>
            <a:pathLst>
              <a:path extrusionOk="0"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FF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9"/>
          <p:cNvSpPr txBox="1"/>
          <p:nvPr/>
        </p:nvSpPr>
        <p:spPr>
          <a:xfrm>
            <a:off x="10919929" y="7231689"/>
            <a:ext cx="2809441" cy="2026611"/>
          </a:xfrm>
          <a:prstGeom prst="rect">
            <a:avLst/>
          </a:prstGeom>
          <a:noFill/>
          <a:ln>
            <a:noFill/>
          </a:ln>
        </p:spPr>
        <p:txBody>
          <a:bodyPr anchorCtr="0" anchor="t" bIns="0" lIns="0" spcFirstLastPara="1" rIns="0" wrap="square" tIns="0">
            <a:spAutoFit/>
          </a:bodyPr>
          <a:lstStyle/>
          <a:p>
            <a:pPr indent="0" lvl="0" marL="0" marR="0" rtl="0" algn="l">
              <a:lnSpc>
                <a:spcPct val="129961"/>
              </a:lnSpc>
              <a:spcBef>
                <a:spcPts val="0"/>
              </a:spcBef>
              <a:spcAft>
                <a:spcPts val="0"/>
              </a:spcAft>
              <a:buNone/>
            </a:pPr>
            <a:r>
              <a:rPr b="1" i="0" lang="en-US" sz="2076" u="none" cap="none" strike="noStrike">
                <a:solidFill>
                  <a:srgbClr val="7506CE"/>
                </a:solidFill>
                <a:latin typeface="Open Sans"/>
                <a:ea typeface="Open Sans"/>
                <a:cs typeface="Open Sans"/>
                <a:sym typeface="Open Sans"/>
              </a:rPr>
              <a:t>Error del lado del servidor, nada que hacer de nuestro lado mas que levantar un ticket y esperar...</a:t>
            </a:r>
            <a:endParaRPr/>
          </a:p>
        </p:txBody>
      </p:sp>
      <p:sp>
        <p:nvSpPr>
          <p:cNvPr id="362" name="Google Shape;362;p49"/>
          <p:cNvSpPr txBox="1"/>
          <p:nvPr/>
        </p:nvSpPr>
        <p:spPr>
          <a:xfrm>
            <a:off x="11167820" y="6101419"/>
            <a:ext cx="1156829" cy="628516"/>
          </a:xfrm>
          <a:prstGeom prst="rect">
            <a:avLst/>
          </a:prstGeom>
          <a:noFill/>
          <a:ln>
            <a:noFill/>
          </a:ln>
        </p:spPr>
        <p:txBody>
          <a:bodyPr anchorCtr="0" anchor="t" bIns="0" lIns="0" spcFirstLastPara="1" rIns="0" wrap="square" tIns="0">
            <a:spAutoFit/>
          </a:bodyPr>
          <a:lstStyle/>
          <a:p>
            <a:pPr indent="0" lvl="1" marL="0" marR="0" rtl="0" algn="l">
              <a:lnSpc>
                <a:spcPct val="156992"/>
              </a:lnSpc>
              <a:spcBef>
                <a:spcPts val="0"/>
              </a:spcBef>
              <a:spcAft>
                <a:spcPts val="0"/>
              </a:spcAft>
              <a:buNone/>
            </a:pPr>
            <a:r>
              <a:rPr b="1" i="0" lang="en-US" sz="3332" u="none" cap="none" strike="noStrike">
                <a:solidFill>
                  <a:srgbClr val="7506CE"/>
                </a:solidFill>
                <a:latin typeface="Open Sans"/>
                <a:ea typeface="Open Sans"/>
                <a:cs typeface="Open Sans"/>
                <a:sym typeface="Open Sans"/>
              </a:rPr>
              <a:t>500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06CE"/>
        </a:solidFill>
      </p:bgPr>
    </p:bg>
    <p:spTree>
      <p:nvGrpSpPr>
        <p:cNvPr id="366" name="Shape 366"/>
        <p:cNvGrpSpPr/>
        <p:nvPr/>
      </p:nvGrpSpPr>
      <p:grpSpPr>
        <a:xfrm>
          <a:off x="0" y="0"/>
          <a:ext cx="0" cy="0"/>
          <a:chOff x="0" y="0"/>
          <a:chExt cx="0" cy="0"/>
        </a:xfrm>
      </p:grpSpPr>
      <p:pic>
        <p:nvPicPr>
          <p:cNvPr id="367" name="Google Shape;367;p50"/>
          <p:cNvPicPr preferRelativeResize="0"/>
          <p:nvPr/>
        </p:nvPicPr>
        <p:blipFill rotWithShape="1">
          <a:blip r:embed="rId3">
            <a:alphaModFix/>
          </a:blip>
          <a:srcRect b="0" l="0" r="0" t="0"/>
          <a:stretch/>
        </p:blipFill>
        <p:spPr>
          <a:xfrm>
            <a:off x="4472535" y="2687434"/>
            <a:ext cx="9615902" cy="6570866"/>
          </a:xfrm>
          <a:prstGeom prst="rect">
            <a:avLst/>
          </a:prstGeom>
          <a:noFill/>
          <a:ln>
            <a:noFill/>
          </a:ln>
        </p:spPr>
      </p:pic>
      <p:sp>
        <p:nvSpPr>
          <p:cNvPr id="368" name="Google Shape;368;p50"/>
          <p:cNvSpPr txBox="1"/>
          <p:nvPr/>
        </p:nvSpPr>
        <p:spPr>
          <a:xfrm>
            <a:off x="4472535" y="1410532"/>
            <a:ext cx="9776217" cy="8572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5600" u="none" cap="none" strike="noStrike">
                <a:solidFill>
                  <a:srgbClr val="FFFFFF"/>
                </a:solidFill>
                <a:latin typeface="Open Sans"/>
                <a:ea typeface="Open Sans"/>
                <a:cs typeface="Open Sans"/>
                <a:sym typeface="Open Sans"/>
              </a:rPr>
              <a:t>¿Dudas?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1638300" y="1691200"/>
            <a:ext cx="15011400" cy="1909200"/>
          </a:xfrm>
          <a:prstGeom prst="rect">
            <a:avLst/>
          </a:prstGeom>
        </p:spPr>
        <p:txBody>
          <a:bodyPr anchorCtr="0" anchor="t" bIns="182850" lIns="182850" spcFirstLastPara="1" rIns="182850" wrap="square" tIns="182850">
            <a:normAutofit/>
          </a:bodyPr>
          <a:lstStyle/>
          <a:p>
            <a:pPr indent="0" lvl="0" marL="0" rtl="0" algn="l">
              <a:spcBef>
                <a:spcPts val="0"/>
              </a:spcBef>
              <a:spcAft>
                <a:spcPts val="0"/>
              </a:spcAft>
              <a:buNone/>
            </a:pPr>
            <a:r>
              <a:rPr lang="en-US"/>
              <a:t>Lenguaje no bloqueante</a:t>
            </a:r>
            <a:endParaRPr/>
          </a:p>
        </p:txBody>
      </p:sp>
      <p:sp>
        <p:nvSpPr>
          <p:cNvPr id="146" name="Google Shape;146;p16"/>
          <p:cNvSpPr txBox="1"/>
          <p:nvPr>
            <p:ph idx="1" type="body"/>
          </p:nvPr>
        </p:nvSpPr>
        <p:spPr>
          <a:xfrm>
            <a:off x="1638300" y="3981450"/>
            <a:ext cx="15011400" cy="4896000"/>
          </a:xfrm>
          <a:prstGeom prst="rect">
            <a:avLst/>
          </a:prstGeom>
        </p:spPr>
        <p:txBody>
          <a:bodyPr anchorCtr="0" anchor="t" bIns="182850" lIns="182850" spcFirstLastPara="1" rIns="182850" wrap="square" tIns="182850">
            <a:normAutofit lnSpcReduction="20000"/>
          </a:bodyPr>
          <a:lstStyle/>
          <a:p>
            <a:pPr indent="0" lvl="0" marL="0" rtl="0" algn="l">
              <a:spcBef>
                <a:spcPts val="0"/>
              </a:spcBef>
              <a:spcAft>
                <a:spcPts val="0"/>
              </a:spcAft>
              <a:buNone/>
            </a:pPr>
            <a:r>
              <a:rPr lang="en-US"/>
              <a:t>Cuando hablamos de Javascript, habitualmente nos referimos a él como un lenguaje no bloqueante. Con esto queremos decir que las tareas que realizamos no se quedan bloqueadas esperando ser finalizadas, y por consiguiente, evitando proseguir con el resto de tareas.</a:t>
            </a:r>
            <a:endParaRPr/>
          </a:p>
          <a:p>
            <a:pPr indent="0" lvl="0" marL="0" rtl="0" algn="l">
              <a:spcBef>
                <a:spcPts val="2400"/>
              </a:spcBef>
              <a:spcAft>
                <a:spcPts val="0"/>
              </a:spcAft>
              <a:buNone/>
            </a:pPr>
            <a:r>
              <a:t/>
            </a:r>
            <a:endParaRPr/>
          </a:p>
          <a:p>
            <a:pPr indent="0" lvl="0" marL="0" rtl="0" algn="l">
              <a:spcBef>
                <a:spcPts val="2400"/>
              </a:spcBef>
              <a:spcAft>
                <a:spcPts val="0"/>
              </a:spcAft>
              <a:buNone/>
            </a:pPr>
            <a:r>
              <a:rPr lang="en-US"/>
              <a:t>Imaginemos que la segunda_funcion() del ejemplo anterior realiza una tarea que depende de otro factor, como por ejemplo un click de ratón del usuario. Si hablasemos de un lenguaje bloqueante, hasta que el usuario no haga click, Javascript no seguiría ejecutando las demás funciones, sino que se quedaría bloqueado esperando a que se terminase esa segunda tarea</a:t>
            </a:r>
            <a:endParaRPr/>
          </a:p>
          <a:p>
            <a:pPr indent="0" lvl="0" marL="0" rtl="0" algn="l">
              <a:spcBef>
                <a:spcPts val="2400"/>
              </a:spcBef>
              <a:spcAft>
                <a:spcPts val="24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656050" y="8327000"/>
            <a:ext cx="14830200" cy="1210200"/>
          </a:xfrm>
          <a:prstGeom prst="rect">
            <a:avLst/>
          </a:prstGeom>
        </p:spPr>
        <p:txBody>
          <a:bodyPr anchorCtr="0" anchor="b" bIns="182850" lIns="182850" spcFirstLastPara="1" rIns="182850" wrap="square" tIns="182850">
            <a:normAutofit/>
          </a:bodyPr>
          <a:lstStyle/>
          <a:p>
            <a:pPr indent="0" lvl="0" marL="0" rtl="0" algn="l">
              <a:spcBef>
                <a:spcPts val="0"/>
              </a:spcBef>
              <a:spcAft>
                <a:spcPts val="0"/>
              </a:spcAft>
              <a:buNone/>
            </a:pPr>
            <a:r>
              <a:t/>
            </a:r>
            <a:endParaRPr/>
          </a:p>
        </p:txBody>
      </p:sp>
      <p:pic>
        <p:nvPicPr>
          <p:cNvPr id="152" name="Google Shape;152;p17"/>
          <p:cNvPicPr preferRelativeResize="0"/>
          <p:nvPr/>
        </p:nvPicPr>
        <p:blipFill rotWithShape="1">
          <a:blip r:embed="rId3">
            <a:alphaModFix/>
          </a:blip>
          <a:srcRect b="22313" l="17240" r="21360" t="26777"/>
          <a:stretch/>
        </p:blipFill>
        <p:spPr>
          <a:xfrm>
            <a:off x="482625" y="1328375"/>
            <a:ext cx="17322749" cy="7630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ctrTitle"/>
          </p:nvPr>
        </p:nvSpPr>
        <p:spPr>
          <a:xfrm>
            <a:off x="1525625" y="2300725"/>
            <a:ext cx="15452700" cy="4944900"/>
          </a:xfrm>
          <a:prstGeom prst="rect">
            <a:avLst/>
          </a:prstGeom>
        </p:spPr>
        <p:txBody>
          <a:bodyPr anchorCtr="0" anchor="ctr" bIns="182850" lIns="182850" spcFirstLastPara="1" rIns="182850" wrap="square" tIns="182850">
            <a:normAutofit fontScale="90000"/>
          </a:bodyPr>
          <a:lstStyle/>
          <a:p>
            <a:pPr indent="0" lvl="0" marL="0" rtl="0" algn="ctr">
              <a:spcBef>
                <a:spcPts val="0"/>
              </a:spcBef>
              <a:spcAft>
                <a:spcPts val="0"/>
              </a:spcAft>
              <a:buNone/>
            </a:pPr>
            <a:r>
              <a:rPr lang="en-US"/>
              <a:t>Javascript es un lenguaje </a:t>
            </a:r>
            <a:r>
              <a:rPr b="1" lang="en-US"/>
              <a:t>no bloqueante</a:t>
            </a:r>
            <a:r>
              <a:rPr lang="en-US"/>
              <a:t>, lo que hará es </a:t>
            </a:r>
            <a:r>
              <a:rPr b="1" lang="en-US"/>
              <a:t>mover esa tarea</a:t>
            </a:r>
            <a:r>
              <a:rPr lang="en-US"/>
              <a:t> a una lista de </a:t>
            </a:r>
            <a:r>
              <a:rPr b="1" lang="en-US"/>
              <a:t>tareas pendientes</a:t>
            </a:r>
            <a:r>
              <a:rPr lang="en-US"/>
              <a:t> a las que irá «prestándole atención» a medida que </a:t>
            </a:r>
            <a:r>
              <a:rPr b="1" lang="en-US"/>
              <a:t>lo necesite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Asincronía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ctrTitle"/>
          </p:nvPr>
        </p:nvSpPr>
        <p:spPr>
          <a:xfrm>
            <a:off x="1326950" y="3645675"/>
            <a:ext cx="15960300" cy="2896200"/>
          </a:xfrm>
          <a:prstGeom prst="rect">
            <a:avLst/>
          </a:prstGeom>
        </p:spPr>
        <p:txBody>
          <a:bodyPr anchorCtr="0" anchor="ctr" bIns="182850" lIns="182850" spcFirstLastPara="1" rIns="182850" wrap="square" tIns="182850">
            <a:normAutofit fontScale="90000"/>
          </a:bodyPr>
          <a:lstStyle/>
          <a:p>
            <a:pPr indent="0" lvl="0" marL="0" rtl="0" algn="ctr">
              <a:spcBef>
                <a:spcPts val="0"/>
              </a:spcBef>
              <a:spcAft>
                <a:spcPts val="0"/>
              </a:spcAft>
              <a:buNone/>
            </a:pPr>
            <a:r>
              <a:rPr lang="en-US"/>
              <a:t>Pueden existir muchas tareas que se cumplan y muchas que no y que no sepamos cuanto tiempo van a necesitar</a:t>
            </a:r>
            <a:endParaRPr/>
          </a:p>
          <a:p>
            <a:pPr indent="0" lvl="0" marL="0" rtl="0" algn="ctr">
              <a:spcBef>
                <a:spcPts val="0"/>
              </a:spcBef>
              <a:spcAft>
                <a:spcPts val="0"/>
              </a:spcAft>
              <a:buNone/>
            </a:pPr>
            <a:r>
              <a:rPr lang="en-US"/>
              <a:t>para ello necesitamos </a:t>
            </a:r>
            <a:r>
              <a:rPr b="1" lang="en-US"/>
              <a:t>promesas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777368" y="3492200"/>
            <a:ext cx="10755000" cy="3292200"/>
          </a:xfrm>
          <a:prstGeom prst="rect">
            <a:avLst/>
          </a:prstGeom>
        </p:spPr>
        <p:txBody>
          <a:bodyPr anchorCtr="0" anchor="ctr" bIns="182850" lIns="182850" spcFirstLastPara="1" rIns="182850" wrap="square" tIns="182850">
            <a:normAutofit/>
          </a:bodyPr>
          <a:lstStyle/>
          <a:p>
            <a:pPr indent="0" lvl="0" marL="0" rtl="0" algn="ctr">
              <a:spcBef>
                <a:spcPts val="0"/>
              </a:spcBef>
              <a:spcAft>
                <a:spcPts val="0"/>
              </a:spcAft>
              <a:buNone/>
            </a:pPr>
            <a:r>
              <a:rPr lang="en-US"/>
              <a:t>En javascript no todas las tareas son asíncronas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