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7315200" cy="9601200"/>
  <p:embeddedFontLst>
    <p:embeddedFont>
      <p:font typeface="Arial Narrow"/>
      <p:regular r:id="rId26"/>
      <p:bold r:id="rId27"/>
      <p:italic r:id="rId28"/>
      <p:boldItalic r:id="rId29"/>
    </p:embeddedFont>
    <p:embeddedFont>
      <p:font typeface="Tahoma"/>
      <p:regular r:id="rId30"/>
      <p:bold r:id="rId31"/>
    </p:embeddedFont>
    <p:embeddedFont>
      <p:font typeface="Candara"/>
      <p:regular r:id="rId32"/>
      <p:bold r:id="rId33"/>
      <p:italic r:id="rId34"/>
      <p:boldItalic r:id="rId35"/>
    </p:embeddedFont>
    <p:embeddedFont>
      <p:font typeface="Century Gothic"/>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0" roundtripDataSignature="AMtx7mjelWxymWCykTwauxDMhS1GXa6w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F65DB4-4FEA-4425-8117-FDB1FD82471A}">
  <a:tblStyle styleId="{E7F65DB4-4FEA-4425-8117-FDB1FD82471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rialNarrow-regular.fntdata"/><Relationship Id="rId25" Type="http://schemas.openxmlformats.org/officeDocument/2006/relationships/slide" Target="slides/slide19.xml"/><Relationship Id="rId28" Type="http://schemas.openxmlformats.org/officeDocument/2006/relationships/font" Target="fonts/ArialNarrow-italic.fntdata"/><Relationship Id="rId27" Type="http://schemas.openxmlformats.org/officeDocument/2006/relationships/font" Target="fonts/ArialNarrow-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ArialNarrow-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Tahoma-bold.fntdata"/><Relationship Id="rId30" Type="http://schemas.openxmlformats.org/officeDocument/2006/relationships/font" Target="fonts/Tahoma-regular.fntdata"/><Relationship Id="rId11" Type="http://schemas.openxmlformats.org/officeDocument/2006/relationships/slide" Target="slides/slide5.xml"/><Relationship Id="rId33" Type="http://schemas.openxmlformats.org/officeDocument/2006/relationships/font" Target="fonts/Candara-bold.fntdata"/><Relationship Id="rId10" Type="http://schemas.openxmlformats.org/officeDocument/2006/relationships/slide" Target="slides/slide4.xml"/><Relationship Id="rId32" Type="http://schemas.openxmlformats.org/officeDocument/2006/relationships/font" Target="fonts/Candara-regular.fntdata"/><Relationship Id="rId13" Type="http://schemas.openxmlformats.org/officeDocument/2006/relationships/slide" Target="slides/slide7.xml"/><Relationship Id="rId35" Type="http://schemas.openxmlformats.org/officeDocument/2006/relationships/font" Target="fonts/Candara-boldItalic.fntdata"/><Relationship Id="rId12" Type="http://schemas.openxmlformats.org/officeDocument/2006/relationships/slide" Target="slides/slide6.xml"/><Relationship Id="rId34" Type="http://schemas.openxmlformats.org/officeDocument/2006/relationships/font" Target="fonts/Candara-italic.fntdata"/><Relationship Id="rId15" Type="http://schemas.openxmlformats.org/officeDocument/2006/relationships/slide" Target="slides/slide9.xml"/><Relationship Id="rId37" Type="http://schemas.openxmlformats.org/officeDocument/2006/relationships/font" Target="fonts/CenturyGothic-bold.fntdata"/><Relationship Id="rId14" Type="http://schemas.openxmlformats.org/officeDocument/2006/relationships/slide" Target="slides/slide8.xml"/><Relationship Id="rId36" Type="http://schemas.openxmlformats.org/officeDocument/2006/relationships/font" Target="fonts/CenturyGothic-regular.fntdata"/><Relationship Id="rId17" Type="http://schemas.openxmlformats.org/officeDocument/2006/relationships/slide" Target="slides/slide11.xml"/><Relationship Id="rId39" Type="http://schemas.openxmlformats.org/officeDocument/2006/relationships/font" Target="fonts/CenturyGothic-boldItalic.fntdata"/><Relationship Id="rId16" Type="http://schemas.openxmlformats.org/officeDocument/2006/relationships/slide" Target="slides/slide10.xml"/><Relationship Id="rId38" Type="http://schemas.openxmlformats.org/officeDocument/2006/relationships/font" Target="fonts/CenturyGothic-italic.fntdata"/><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uario\Dropbox\in4601\Session%2023%20-%20Promotions%20III\Class%20Promotion%20Ex_201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v>Seasonality of sales (month)</c:v>
          </c:tx>
          <c:marker>
            <c:symbol val="none"/>
          </c:marker>
          <c:cat>
            <c:strRef>
              <c:f>Data!$G$2:$G$13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Data!$H$2:$H$13</c:f>
              <c:numCache>
                <c:formatCode>#,##0</c:formatCode>
                <c:ptCount val="12"/>
                <c:pt idx="0">
                  <c:v>2165361</c:v>
                </c:pt>
                <c:pt idx="1">
                  <c:v>1096825</c:v>
                </c:pt>
                <c:pt idx="2">
                  <c:v>1743868</c:v>
                </c:pt>
                <c:pt idx="3">
                  <c:v>1548467</c:v>
                </c:pt>
                <c:pt idx="4">
                  <c:v>1773644</c:v>
                </c:pt>
                <c:pt idx="5">
                  <c:v>1522474</c:v>
                </c:pt>
                <c:pt idx="6">
                  <c:v>1637554</c:v>
                </c:pt>
                <c:pt idx="7">
                  <c:v>1053996</c:v>
                </c:pt>
                <c:pt idx="8">
                  <c:v>2207003</c:v>
                </c:pt>
                <c:pt idx="9">
                  <c:v>1392723</c:v>
                </c:pt>
                <c:pt idx="10">
                  <c:v>1314965</c:v>
                </c:pt>
                <c:pt idx="11">
                  <c:v>895172</c:v>
                </c:pt>
              </c:numCache>
            </c:numRef>
          </c:val>
          <c:smooth val="0"/>
        </c:ser>
        <c:dLbls>
          <c:showLegendKey val="0"/>
          <c:showVal val="0"/>
          <c:showCatName val="0"/>
          <c:showSerName val="0"/>
          <c:showPercent val="0"/>
          <c:showBubbleSize val="0"/>
        </c:dLbls>
        <c:marker val="1"/>
        <c:smooth val="0"/>
        <c:axId val="170994688"/>
        <c:axId val="171008768"/>
      </c:lineChart>
      <c:catAx>
        <c:axId val="170994688"/>
        <c:scaling>
          <c:orientation val="minMax"/>
        </c:scaling>
        <c:delete val="0"/>
        <c:axPos val="b"/>
        <c:numFmt formatCode="General" sourceLinked="1"/>
        <c:majorTickMark val="out"/>
        <c:minorTickMark val="none"/>
        <c:tickLblPos val="nextTo"/>
        <c:crossAx val="171008768"/>
        <c:crosses val="autoZero"/>
        <c:auto val="1"/>
        <c:lblAlgn val="ctr"/>
        <c:lblOffset val="100"/>
        <c:noMultiLvlLbl val="0"/>
      </c:catAx>
      <c:valAx>
        <c:axId val="171008768"/>
        <c:scaling>
          <c:orientation val="minMax"/>
        </c:scaling>
        <c:delete val="0"/>
        <c:axPos val="l"/>
        <c:majorGridlines>
          <c:spPr>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c:spPr>
        </c:majorGridlines>
        <c:numFmt formatCode="#,##0" sourceLinked="1"/>
        <c:majorTickMark val="out"/>
        <c:minorTickMark val="none"/>
        <c:tickLblPos val="nextTo"/>
        <c:crossAx val="170994688"/>
        <c:crosses val="autoZero"/>
        <c:crossBetween val="between"/>
      </c:valAx>
    </c:plotArea>
    <c:legend>
      <c:legendPos val="t"/>
      <c:layout/>
      <c:overlay val="0"/>
    </c:legend>
    <c:plotVisOnly val="1"/>
    <c:dispBlanksAs val="zero"/>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3169920" cy="48006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8" y="0"/>
            <a:ext cx="3169920" cy="480060"/>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19138"/>
            <a:ext cx="4802188"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1" y="4560570"/>
            <a:ext cx="5852160" cy="4320540"/>
          </a:xfrm>
          <a:prstGeom prst="rect">
            <a:avLst/>
          </a:prstGeom>
          <a:noFill/>
          <a:ln>
            <a:noFill/>
          </a:ln>
        </p:spPr>
        <p:txBody>
          <a:bodyPr anchorCtr="0" anchor="t" bIns="48325" lIns="96650" spcFirstLastPara="1" rIns="96650" wrap="square" tIns="48325">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119474"/>
            <a:ext cx="3169920" cy="480060"/>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8"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2" type="sldNum"/>
          </p:nvPr>
        </p:nvSpPr>
        <p:spPr>
          <a:xfrm>
            <a:off x="4143588"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106" name="Google Shape;106;p1:notes"/>
          <p:cNvSpPr/>
          <p:nvPr>
            <p:ph idx="2" type="sldImg"/>
          </p:nvPr>
        </p:nvSpPr>
        <p:spPr>
          <a:xfrm>
            <a:off x="1257300" y="719138"/>
            <a:ext cx="4802188"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p1:notes"/>
          <p:cNvSpPr txBox="1"/>
          <p:nvPr>
            <p:ph idx="1" type="body"/>
          </p:nvPr>
        </p:nvSpPr>
        <p:spPr>
          <a:xfrm>
            <a:off x="731521"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2" type="sldNum"/>
          </p:nvPr>
        </p:nvSpPr>
        <p:spPr>
          <a:xfrm>
            <a:off x="4143588"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211" name="Google Shape;211;p10:notes"/>
          <p:cNvSpPr/>
          <p:nvPr>
            <p:ph idx="2" type="sldImg"/>
          </p:nvPr>
        </p:nvSpPr>
        <p:spPr>
          <a:xfrm>
            <a:off x="1258888" y="719138"/>
            <a:ext cx="4799012"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10:notes"/>
          <p:cNvSpPr txBox="1"/>
          <p:nvPr>
            <p:ph idx="1" type="body"/>
          </p:nvPr>
        </p:nvSpPr>
        <p:spPr>
          <a:xfrm>
            <a:off x="731521"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12" type="sldNum"/>
          </p:nvPr>
        </p:nvSpPr>
        <p:spPr>
          <a:xfrm>
            <a:off x="4143588"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219" name="Google Shape;219;p11:notes"/>
          <p:cNvSpPr/>
          <p:nvPr>
            <p:ph idx="2" type="sldImg"/>
          </p:nvPr>
        </p:nvSpPr>
        <p:spPr>
          <a:xfrm>
            <a:off x="1258888" y="719138"/>
            <a:ext cx="4799012"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p11:notes"/>
          <p:cNvSpPr txBox="1"/>
          <p:nvPr>
            <p:ph idx="1" type="body"/>
          </p:nvPr>
        </p:nvSpPr>
        <p:spPr>
          <a:xfrm>
            <a:off x="731521"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078352c2d_1_6:notes"/>
          <p:cNvSpPr txBox="1"/>
          <p:nvPr>
            <p:ph idx="12" type="sldNum"/>
          </p:nvPr>
        </p:nvSpPr>
        <p:spPr>
          <a:xfrm>
            <a:off x="4143588" y="9119474"/>
            <a:ext cx="3169800" cy="48000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227" name="Google Shape;227;g9078352c2d_1_6:notes"/>
          <p:cNvSpPr/>
          <p:nvPr>
            <p:ph idx="2" type="sldImg"/>
          </p:nvPr>
        </p:nvSpPr>
        <p:spPr>
          <a:xfrm>
            <a:off x="1258888" y="719138"/>
            <a:ext cx="47991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g9078352c2d_1_6:notes"/>
          <p:cNvSpPr txBox="1"/>
          <p:nvPr>
            <p:ph idx="1" type="body"/>
          </p:nvPr>
        </p:nvSpPr>
        <p:spPr>
          <a:xfrm>
            <a:off x="731521" y="4560570"/>
            <a:ext cx="5852100" cy="43206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9078352c2d_1_13:notes"/>
          <p:cNvSpPr txBox="1"/>
          <p:nvPr>
            <p:ph idx="12" type="sldNum"/>
          </p:nvPr>
        </p:nvSpPr>
        <p:spPr>
          <a:xfrm>
            <a:off x="4143588" y="9119474"/>
            <a:ext cx="3169800" cy="48000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238" name="Google Shape;238;g9078352c2d_1_13:notes"/>
          <p:cNvSpPr/>
          <p:nvPr>
            <p:ph idx="2" type="sldImg"/>
          </p:nvPr>
        </p:nvSpPr>
        <p:spPr>
          <a:xfrm>
            <a:off x="1258888" y="719138"/>
            <a:ext cx="47991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g9078352c2d_1_13:notes"/>
          <p:cNvSpPr txBox="1"/>
          <p:nvPr>
            <p:ph idx="1" type="body"/>
          </p:nvPr>
        </p:nvSpPr>
        <p:spPr>
          <a:xfrm>
            <a:off x="731521" y="4560570"/>
            <a:ext cx="5852100" cy="43206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078352c2d_1_25:notes"/>
          <p:cNvSpPr txBox="1"/>
          <p:nvPr>
            <p:ph idx="12" type="sldNum"/>
          </p:nvPr>
        </p:nvSpPr>
        <p:spPr>
          <a:xfrm>
            <a:off x="4143588" y="9119474"/>
            <a:ext cx="3169800" cy="48000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247" name="Google Shape;247;g9078352c2d_1_25:notes"/>
          <p:cNvSpPr/>
          <p:nvPr>
            <p:ph idx="2" type="sldImg"/>
          </p:nvPr>
        </p:nvSpPr>
        <p:spPr>
          <a:xfrm>
            <a:off x="1258888" y="719138"/>
            <a:ext cx="47991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g9078352c2d_1_25:notes"/>
          <p:cNvSpPr txBox="1"/>
          <p:nvPr>
            <p:ph idx="1" type="body"/>
          </p:nvPr>
        </p:nvSpPr>
        <p:spPr>
          <a:xfrm>
            <a:off x="731521" y="4560570"/>
            <a:ext cx="5852100" cy="43206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49db1a7fc_0_0:notes"/>
          <p:cNvSpPr/>
          <p:nvPr>
            <p:ph idx="2" type="sldImg"/>
          </p:nvPr>
        </p:nvSpPr>
        <p:spPr>
          <a:xfrm>
            <a:off x="1257300" y="719138"/>
            <a:ext cx="4802100" cy="36006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949db1a7fc_0_0:notes"/>
          <p:cNvSpPr txBox="1"/>
          <p:nvPr>
            <p:ph idx="1" type="body"/>
          </p:nvPr>
        </p:nvSpPr>
        <p:spPr>
          <a:xfrm>
            <a:off x="731521"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7" name="Google Shape;257;g949db1a7fc_0_0:notes"/>
          <p:cNvSpPr txBox="1"/>
          <p:nvPr>
            <p:ph idx="12" type="sldNum"/>
          </p:nvPr>
        </p:nvSpPr>
        <p:spPr>
          <a:xfrm>
            <a:off x="4143588"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949db1a7fc_0_8:notes"/>
          <p:cNvSpPr/>
          <p:nvPr>
            <p:ph idx="2" type="sldImg"/>
          </p:nvPr>
        </p:nvSpPr>
        <p:spPr>
          <a:xfrm>
            <a:off x="1257300" y="719138"/>
            <a:ext cx="4802100" cy="36006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949db1a7fc_0_8:notes"/>
          <p:cNvSpPr txBox="1"/>
          <p:nvPr>
            <p:ph idx="1" type="body"/>
          </p:nvPr>
        </p:nvSpPr>
        <p:spPr>
          <a:xfrm>
            <a:off x="731521"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5" name="Google Shape;265;g949db1a7fc_0_8:notes"/>
          <p:cNvSpPr txBox="1"/>
          <p:nvPr>
            <p:ph idx="12" type="sldNum"/>
          </p:nvPr>
        </p:nvSpPr>
        <p:spPr>
          <a:xfrm>
            <a:off x="4143588"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3:notes"/>
          <p:cNvSpPr txBox="1"/>
          <p:nvPr>
            <p:ph idx="12" type="sldNum"/>
          </p:nvPr>
        </p:nvSpPr>
        <p:spPr>
          <a:xfrm>
            <a:off x="4143588"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278" name="Google Shape;278;p13:notes"/>
          <p:cNvSpPr/>
          <p:nvPr>
            <p:ph idx="2" type="sldImg"/>
          </p:nvPr>
        </p:nvSpPr>
        <p:spPr>
          <a:xfrm>
            <a:off x="1258888" y="719138"/>
            <a:ext cx="4799012"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13:notes"/>
          <p:cNvSpPr txBox="1"/>
          <p:nvPr>
            <p:ph idx="1" type="body"/>
          </p:nvPr>
        </p:nvSpPr>
        <p:spPr>
          <a:xfrm>
            <a:off x="731521"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4:notes"/>
          <p:cNvSpPr txBox="1"/>
          <p:nvPr>
            <p:ph idx="12" type="sldNum"/>
          </p:nvPr>
        </p:nvSpPr>
        <p:spPr>
          <a:xfrm>
            <a:off x="4143588"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286" name="Google Shape;286;p14:notes"/>
          <p:cNvSpPr/>
          <p:nvPr>
            <p:ph idx="2" type="sldImg"/>
          </p:nvPr>
        </p:nvSpPr>
        <p:spPr>
          <a:xfrm>
            <a:off x="1258888" y="719138"/>
            <a:ext cx="4799012"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14:notes"/>
          <p:cNvSpPr txBox="1"/>
          <p:nvPr>
            <p:ph idx="1" type="body"/>
          </p:nvPr>
        </p:nvSpPr>
        <p:spPr>
          <a:xfrm>
            <a:off x="731521"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rPr lang="en-US">
                <a:latin typeface="Arial"/>
                <a:ea typeface="Arial"/>
                <a:cs typeface="Arial"/>
                <a:sym typeface="Arial"/>
              </a:rPr>
              <a:t>Recall the </a:t>
            </a:r>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Cost and benefit analysis for a promotion plan.  In order to analyze this decision we have to estimate future sales.  We learned how to use regression to estimate sales.  Another lesson from this class is how to get more information from what appears to be at first a limited set of data.</a:t>
            </a:r>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When </a:t>
            </a:r>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Given a data set and your initial instinct will be to run immediately a regression.  I recommend in general always to look at the data plot it and learn about the patterns that are visible to the eye. Had we not plotted the data we would not have noticed that there is seasonality in the data that there is a lag effect in the data.  </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5:notes"/>
          <p:cNvSpPr txBox="1"/>
          <p:nvPr>
            <p:ph idx="12" type="sldNum"/>
          </p:nvPr>
        </p:nvSpPr>
        <p:spPr>
          <a:xfrm>
            <a:off x="4143588"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294" name="Google Shape;294;p15:notes"/>
          <p:cNvSpPr/>
          <p:nvPr>
            <p:ph idx="2" type="sldImg"/>
          </p:nvPr>
        </p:nvSpPr>
        <p:spPr>
          <a:xfrm>
            <a:off x="1258888" y="719138"/>
            <a:ext cx="4799012"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15:notes"/>
          <p:cNvSpPr txBox="1"/>
          <p:nvPr>
            <p:ph idx="1" type="body"/>
          </p:nvPr>
        </p:nvSpPr>
        <p:spPr>
          <a:xfrm>
            <a:off x="731521"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2" type="sldNum"/>
          </p:nvPr>
        </p:nvSpPr>
        <p:spPr>
          <a:xfrm>
            <a:off x="4143588"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114" name="Google Shape;114;p2:notes"/>
          <p:cNvSpPr/>
          <p:nvPr>
            <p:ph idx="2" type="sldImg"/>
          </p:nvPr>
        </p:nvSpPr>
        <p:spPr>
          <a:xfrm>
            <a:off x="1262063"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2:notes"/>
          <p:cNvSpPr/>
          <p:nvPr/>
        </p:nvSpPr>
        <p:spPr>
          <a:xfrm>
            <a:off x="973667" y="4560988"/>
            <a:ext cx="5367867" cy="4319289"/>
          </a:xfrm>
          <a:prstGeom prst="rect">
            <a:avLst/>
          </a:prstGeom>
          <a:noFill/>
          <a:ln>
            <a:noFill/>
          </a:ln>
        </p:spPr>
        <p:txBody>
          <a:bodyPr anchorCtr="0" anchor="t" bIns="46625" lIns="93275" spcFirstLastPara="1" rIns="93275" wrap="square" tIns="46625">
            <a:noAutofit/>
          </a:bodyPr>
          <a:lstStyle/>
          <a:p>
            <a:pPr indent="0" lvl="0" marL="0" marR="0" rtl="0" algn="l">
              <a:spcBef>
                <a:spcPts val="0"/>
              </a:spcBef>
              <a:spcAft>
                <a:spcPts val="0"/>
              </a:spcAft>
              <a:buNone/>
            </a:pPr>
            <a:r>
              <a:t/>
            </a:r>
            <a:endParaRPr b="0" sz="1200">
              <a:solidFill>
                <a:schemeClr val="dk1"/>
              </a:solidFill>
              <a:latin typeface="Calibri"/>
              <a:ea typeface="Calibri"/>
              <a:cs typeface="Calibri"/>
              <a:sym typeface="Calibri"/>
            </a:endParaRPr>
          </a:p>
        </p:txBody>
      </p:sp>
      <p:sp>
        <p:nvSpPr>
          <p:cNvPr id="116" name="Google Shape;116;p2:notes"/>
          <p:cNvSpPr txBox="1"/>
          <p:nvPr>
            <p:ph idx="1" type="body"/>
          </p:nvPr>
        </p:nvSpPr>
        <p:spPr>
          <a:xfrm>
            <a:off x="731521"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2" type="sldNum"/>
          </p:nvPr>
        </p:nvSpPr>
        <p:spPr>
          <a:xfrm>
            <a:off x="4143588"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154" name="Google Shape;154;p3:notes"/>
          <p:cNvSpPr/>
          <p:nvPr>
            <p:ph idx="2" type="sldImg"/>
          </p:nvPr>
        </p:nvSpPr>
        <p:spPr>
          <a:xfrm>
            <a:off x="1258888" y="719138"/>
            <a:ext cx="4799012"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p3:notes"/>
          <p:cNvSpPr txBox="1"/>
          <p:nvPr>
            <p:ph idx="1" type="body"/>
          </p:nvPr>
        </p:nvSpPr>
        <p:spPr>
          <a:xfrm>
            <a:off x="731521"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2" type="sldNum"/>
          </p:nvPr>
        </p:nvSpPr>
        <p:spPr>
          <a:xfrm>
            <a:off x="4143588"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162" name="Google Shape;162;p4:notes"/>
          <p:cNvSpPr/>
          <p:nvPr>
            <p:ph idx="2" type="sldImg"/>
          </p:nvPr>
        </p:nvSpPr>
        <p:spPr>
          <a:xfrm>
            <a:off x="1258888" y="719138"/>
            <a:ext cx="4799012"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p4:notes"/>
          <p:cNvSpPr txBox="1"/>
          <p:nvPr>
            <p:ph idx="1" type="body"/>
          </p:nvPr>
        </p:nvSpPr>
        <p:spPr>
          <a:xfrm>
            <a:off x="731521"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rPr lang="en-US">
                <a:latin typeface="Arial"/>
                <a:ea typeface="Arial"/>
                <a:cs typeface="Arial"/>
                <a:sym typeface="Arial"/>
              </a:rPr>
              <a:t>Should the brand manager go ahead with the promotion?  Show profit impact.</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2" type="sldNum"/>
          </p:nvPr>
        </p:nvSpPr>
        <p:spPr>
          <a:xfrm>
            <a:off x="4143588"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170" name="Google Shape;170;p5:notes"/>
          <p:cNvSpPr/>
          <p:nvPr>
            <p:ph idx="2" type="sldImg"/>
          </p:nvPr>
        </p:nvSpPr>
        <p:spPr>
          <a:xfrm>
            <a:off x="1258888" y="719138"/>
            <a:ext cx="4799012"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5:notes"/>
          <p:cNvSpPr txBox="1"/>
          <p:nvPr>
            <p:ph idx="1" type="body"/>
          </p:nvPr>
        </p:nvSpPr>
        <p:spPr>
          <a:xfrm>
            <a:off x="731521"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2" type="sldNum"/>
          </p:nvPr>
        </p:nvSpPr>
        <p:spPr>
          <a:xfrm>
            <a:off x="4143588"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178" name="Google Shape;178;p6:notes"/>
          <p:cNvSpPr/>
          <p:nvPr>
            <p:ph idx="2" type="sldImg"/>
          </p:nvPr>
        </p:nvSpPr>
        <p:spPr>
          <a:xfrm>
            <a:off x="1258888" y="719138"/>
            <a:ext cx="4799012"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6:notes"/>
          <p:cNvSpPr txBox="1"/>
          <p:nvPr>
            <p:ph idx="1" type="body"/>
          </p:nvPr>
        </p:nvSpPr>
        <p:spPr>
          <a:xfrm>
            <a:off x="731521"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731521"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8" name="Google Shape;188;p7:notes"/>
          <p:cNvSpPr/>
          <p:nvPr>
            <p:ph idx="2" type="sldImg"/>
          </p:nvPr>
        </p:nvSpPr>
        <p:spPr>
          <a:xfrm>
            <a:off x="1257300" y="719138"/>
            <a:ext cx="4802188"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8:notes"/>
          <p:cNvSpPr txBox="1"/>
          <p:nvPr>
            <p:ph idx="12" type="sldNum"/>
          </p:nvPr>
        </p:nvSpPr>
        <p:spPr>
          <a:xfrm>
            <a:off x="4143588"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195" name="Google Shape;195;p8:notes"/>
          <p:cNvSpPr/>
          <p:nvPr>
            <p:ph idx="2" type="sldImg"/>
          </p:nvPr>
        </p:nvSpPr>
        <p:spPr>
          <a:xfrm>
            <a:off x="1258888" y="719138"/>
            <a:ext cx="4799012"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8:notes"/>
          <p:cNvSpPr txBox="1"/>
          <p:nvPr>
            <p:ph idx="1" type="body"/>
          </p:nvPr>
        </p:nvSpPr>
        <p:spPr>
          <a:xfrm>
            <a:off x="731521"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txBox="1"/>
          <p:nvPr>
            <p:ph idx="12" type="sldNum"/>
          </p:nvPr>
        </p:nvSpPr>
        <p:spPr>
          <a:xfrm>
            <a:off x="4143588"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lang="en-US" sz="1300">
                <a:solidFill>
                  <a:schemeClr val="dk1"/>
                </a:solidFill>
                <a:latin typeface="Arial"/>
                <a:ea typeface="Arial"/>
                <a:cs typeface="Arial"/>
                <a:sym typeface="Arial"/>
              </a:rPr>
              <a:t>‹#›</a:t>
            </a:fld>
            <a:endParaRPr b="0" sz="1300">
              <a:solidFill>
                <a:schemeClr val="dk1"/>
              </a:solidFill>
              <a:latin typeface="Arial"/>
              <a:ea typeface="Arial"/>
              <a:cs typeface="Arial"/>
              <a:sym typeface="Arial"/>
            </a:endParaRPr>
          </a:p>
        </p:txBody>
      </p:sp>
      <p:sp>
        <p:nvSpPr>
          <p:cNvPr id="203" name="Google Shape;203;p9:notes"/>
          <p:cNvSpPr/>
          <p:nvPr>
            <p:ph idx="2" type="sldImg"/>
          </p:nvPr>
        </p:nvSpPr>
        <p:spPr>
          <a:xfrm>
            <a:off x="1258888" y="719138"/>
            <a:ext cx="4799012"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p9:notes"/>
          <p:cNvSpPr txBox="1"/>
          <p:nvPr>
            <p:ph idx="1" type="body"/>
          </p:nvPr>
        </p:nvSpPr>
        <p:spPr>
          <a:xfrm>
            <a:off x="731521"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0" y="1676400"/>
            <a:ext cx="91440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7F7F7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0" y="3886200"/>
            <a:ext cx="9144000" cy="2971800"/>
          </a:xfrm>
          <a:prstGeom prst="rect">
            <a:avLst/>
          </a:prstGeom>
          <a:solidFill>
            <a:srgbClr val="F2F2F2"/>
          </a:solidFill>
          <a:ln>
            <a:noFill/>
          </a:ln>
        </p:spPr>
        <p:txBody>
          <a:bodyPr anchorCtr="0" anchor="t" bIns="45700" lIns="91425" spcFirstLastPara="1" rIns="91425" wrap="square" tIns="45700">
            <a:normAutofit/>
          </a:bodyPr>
          <a:lstStyle>
            <a:lvl1pPr lvl="0" algn="ctr">
              <a:spcBef>
                <a:spcPts val="560"/>
              </a:spcBef>
              <a:spcAft>
                <a:spcPts val="0"/>
              </a:spcAft>
              <a:buClr>
                <a:srgbClr val="888888"/>
              </a:buClr>
              <a:buSzPts val="2800"/>
              <a:buNone/>
              <a:defRPr>
                <a:solidFill>
                  <a:srgbClr val="888888"/>
                </a:solidFill>
              </a:defRPr>
            </a:lvl1pPr>
            <a:lvl2pPr lvl="1" algn="ctr">
              <a:spcBef>
                <a:spcPts val="480"/>
              </a:spcBef>
              <a:spcAft>
                <a:spcPts val="0"/>
              </a:spcAft>
              <a:buClr>
                <a:srgbClr val="888888"/>
              </a:buClr>
              <a:buSzPts val="24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7"/>
          <p:cNvSpPr txBox="1"/>
          <p:nvPr>
            <p:ph idx="10" type="dt"/>
          </p:nvPr>
        </p:nvSpPr>
        <p:spPr>
          <a:xfrm>
            <a:off x="6477000" y="6537325"/>
            <a:ext cx="1066800" cy="244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3124200" y="6537325"/>
            <a:ext cx="28956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1" name="Google Shape;21;p17"/>
          <p:cNvCxnSpPr/>
          <p:nvPr/>
        </p:nvCxnSpPr>
        <p:spPr>
          <a:xfrm>
            <a:off x="0" y="292100"/>
            <a:ext cx="9144000" cy="0"/>
          </a:xfrm>
          <a:prstGeom prst="straightConnector1">
            <a:avLst/>
          </a:prstGeom>
          <a:noFill/>
          <a:ln cap="flat" cmpd="sng" w="9525">
            <a:solidFill>
              <a:srgbClr val="F20000"/>
            </a:solidFill>
            <a:prstDash val="solid"/>
            <a:round/>
            <a:headEnd len="sm" w="sm" type="none"/>
            <a:tailEnd len="sm" w="sm" type="none"/>
          </a:ln>
        </p:spPr>
      </p:cxnSp>
      <p:pic>
        <p:nvPicPr>
          <p:cNvPr id="22" name="Google Shape;22;p17"/>
          <p:cNvPicPr preferRelativeResize="0"/>
          <p:nvPr/>
        </p:nvPicPr>
        <p:blipFill rotWithShape="1">
          <a:blip r:embed="rId2">
            <a:alphaModFix/>
          </a:blip>
          <a:srcRect b="0" l="0" r="0" t="0"/>
          <a:stretch/>
        </p:blipFill>
        <p:spPr>
          <a:xfrm>
            <a:off x="6981825" y="0"/>
            <a:ext cx="2162175" cy="495300"/>
          </a:xfrm>
          <a:prstGeom prst="rect">
            <a:avLst/>
          </a:prstGeom>
          <a:noFill/>
          <a:ln>
            <a:noFill/>
          </a:ln>
        </p:spPr>
      </p:pic>
      <p:sp>
        <p:nvSpPr>
          <p:cNvPr id="23" name="Google Shape;23;p17"/>
          <p:cNvSpPr/>
          <p:nvPr/>
        </p:nvSpPr>
        <p:spPr>
          <a:xfrm>
            <a:off x="0" y="3746500"/>
            <a:ext cx="9144000" cy="76200"/>
          </a:xfrm>
          <a:prstGeom prst="rect">
            <a:avLst/>
          </a:prstGeom>
          <a:solidFill>
            <a:srgbClr val="F2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
                                        </p:tgtEl>
                                        <p:attrNameLst>
                                          <p:attrName>style.visibility</p:attrName>
                                        </p:attrNameLst>
                                      </p:cBhvr>
                                      <p:to>
                                        <p:strVal val="visible"/>
                                      </p:to>
                                    </p:set>
                                    <p:animEffect filter="fade" transition="in">
                                      <p:cBhvr>
                                        <p:cTn dur="500"/>
                                        <p:tgtEl>
                                          <p:spTgt spid="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type="chart">
  <p:cSld name="CHART">
    <p:spTree>
      <p:nvGrpSpPr>
        <p:cNvPr id="89" name="Shape 89"/>
        <p:cNvGrpSpPr/>
        <p:nvPr/>
      </p:nvGrpSpPr>
      <p:grpSpPr>
        <a:xfrm>
          <a:off x="0" y="0"/>
          <a:ext cx="0" cy="0"/>
          <a:chOff x="0" y="0"/>
          <a:chExt cx="0" cy="0"/>
        </a:xfrm>
      </p:grpSpPr>
      <p:sp>
        <p:nvSpPr>
          <p:cNvPr id="90" name="Google Shape;90;p26"/>
          <p:cNvSpPr txBox="1"/>
          <p:nvPr>
            <p:ph type="title"/>
          </p:nvPr>
        </p:nvSpPr>
        <p:spPr>
          <a:xfrm>
            <a:off x="631979" y="-125016"/>
            <a:ext cx="8229298" cy="1143000"/>
          </a:xfrm>
          <a:prstGeom prst="rect">
            <a:avLst/>
          </a:prstGeom>
          <a:solidFill>
            <a:srgbClr val="F2F2F2"/>
          </a:solidFill>
          <a:ln>
            <a:noFill/>
          </a:ln>
        </p:spPr>
        <p:txBody>
          <a:bodyPr anchorCtr="0" anchor="ctr" bIns="45700" lIns="91425" spcFirstLastPara="1" rIns="91425" wrap="square" tIns="45700">
            <a:normAutofit/>
          </a:bodyPr>
          <a:lstStyle>
            <a:lvl1pPr lvl="0" algn="ctr">
              <a:spcBef>
                <a:spcPts val="0"/>
              </a:spcBef>
              <a:spcAft>
                <a:spcPts val="0"/>
              </a:spcAft>
              <a:buClr>
                <a:srgbClr val="7F7F7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6"/>
          <p:cNvSpPr/>
          <p:nvPr>
            <p:ph idx="2" type="chart"/>
          </p:nvPr>
        </p:nvSpPr>
        <p:spPr>
          <a:xfrm>
            <a:off x="456598" y="1206999"/>
            <a:ext cx="7997976" cy="4918769"/>
          </a:xfrm>
          <a:prstGeom prst="rect">
            <a:avLst/>
          </a:prstGeom>
          <a:noFill/>
          <a:ln>
            <a:noFill/>
          </a:ln>
        </p:spPr>
        <p:txBody>
          <a:bodyPr anchorCtr="0" anchor="t" bIns="45700" lIns="91425" spcFirstLastPara="1" rIns="91425" wrap="square" tIns="45700">
            <a:normAutofit/>
          </a:bodyPr>
          <a:lstStyle>
            <a:lvl1pPr lvl="0" marR="0" rtl="0" algn="l">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1pPr>
            <a:lvl2pPr lvl="1" marR="0" rtl="0" algn="l">
              <a:spcBef>
                <a:spcPts val="480"/>
              </a:spcBef>
              <a:spcAft>
                <a:spcPts val="0"/>
              </a:spcAft>
              <a:buClr>
                <a:srgbClr val="F20000"/>
              </a:buClr>
              <a:buSzPts val="2400"/>
              <a:buFont typeface="Arial"/>
              <a:buChar char="–"/>
              <a:defRPr b="0" i="0" sz="2400" u="none" cap="none" strike="noStrike">
                <a:solidFill>
                  <a:srgbClr val="F20000"/>
                </a:solidFill>
                <a:latin typeface="Century Gothic"/>
                <a:ea typeface="Century Gothic"/>
                <a:cs typeface="Century Gothic"/>
                <a:sym typeface="Century Gothic"/>
              </a:defRPr>
            </a:lvl2pPr>
            <a:lvl3pPr lvl="2" marR="0" rtl="0" algn="l">
              <a:spcBef>
                <a:spcPts val="480"/>
              </a:spcBef>
              <a:spcAft>
                <a:spcPts val="0"/>
              </a:spcAft>
              <a:buClr>
                <a:srgbClr val="7F7F7F"/>
              </a:buClr>
              <a:buSzPts val="2400"/>
              <a:buFont typeface="Arial"/>
              <a:buChar char="•"/>
              <a:defRPr b="0" i="0" sz="2400" u="none" cap="none" strike="noStrike">
                <a:solidFill>
                  <a:srgbClr val="7F7F7F"/>
                </a:solidFill>
                <a:latin typeface="Candara"/>
                <a:ea typeface="Candara"/>
                <a:cs typeface="Candara"/>
                <a:sym typeface="Candara"/>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Google Shape;92;p26"/>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3" name="Shape 93"/>
        <p:cNvGrpSpPr/>
        <p:nvPr/>
      </p:nvGrpSpPr>
      <p:grpSpPr>
        <a:xfrm>
          <a:off x="0" y="0"/>
          <a:ext cx="0" cy="0"/>
          <a:chOff x="0" y="0"/>
          <a:chExt cx="0" cy="0"/>
        </a:xfrm>
      </p:grpSpPr>
      <p:sp>
        <p:nvSpPr>
          <p:cNvPr id="94" name="Google Shape;94;p27"/>
          <p:cNvSpPr txBox="1"/>
          <p:nvPr>
            <p:ph type="title"/>
          </p:nvPr>
        </p:nvSpPr>
        <p:spPr>
          <a:xfrm>
            <a:off x="631978" y="-125016"/>
            <a:ext cx="8229298" cy="1143000"/>
          </a:xfrm>
          <a:prstGeom prst="rect">
            <a:avLst/>
          </a:prstGeom>
          <a:solidFill>
            <a:srgbClr val="F2F2F2"/>
          </a:solidFill>
          <a:ln>
            <a:noFill/>
          </a:ln>
        </p:spPr>
        <p:txBody>
          <a:bodyPr anchorCtr="0" anchor="ctr" bIns="45700" lIns="91425" spcFirstLastPara="1" rIns="91425" wrap="square" tIns="45700">
            <a:normAutofit/>
          </a:bodyPr>
          <a:lstStyle>
            <a:lvl1pPr lvl="0" algn="ctr">
              <a:spcBef>
                <a:spcPts val="0"/>
              </a:spcBef>
              <a:spcAft>
                <a:spcPts val="0"/>
              </a:spcAft>
              <a:buClr>
                <a:srgbClr val="7F7F7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7"/>
          <p:cNvSpPr txBox="1"/>
          <p:nvPr>
            <p:ph idx="1" type="body"/>
          </p:nvPr>
        </p:nvSpPr>
        <p:spPr>
          <a:xfrm>
            <a:off x="456595" y="1206998"/>
            <a:ext cx="3926417" cy="4918769"/>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rgbClr val="F20000"/>
              </a:buClr>
              <a:buSzPts val="1800"/>
              <a:buChar char="–"/>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6" name="Google Shape;96;p27"/>
          <p:cNvSpPr txBox="1"/>
          <p:nvPr>
            <p:ph idx="2" type="body"/>
          </p:nvPr>
        </p:nvSpPr>
        <p:spPr>
          <a:xfrm>
            <a:off x="4528157" y="1206998"/>
            <a:ext cx="3926416" cy="238720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rgbClr val="F20000"/>
              </a:buClr>
              <a:buSzPts val="1800"/>
              <a:buChar char="–"/>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7" name="Google Shape;97;p27"/>
          <p:cNvSpPr txBox="1"/>
          <p:nvPr>
            <p:ph idx="3" type="body"/>
          </p:nvPr>
        </p:nvSpPr>
        <p:spPr>
          <a:xfrm>
            <a:off x="4528157" y="3737076"/>
            <a:ext cx="3926416" cy="2388691"/>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rgbClr val="F20000"/>
              </a:buClr>
              <a:buSzPts val="1800"/>
              <a:buChar char="–"/>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8" name="Google Shape;98;p27"/>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99" name="Shape 99"/>
        <p:cNvGrpSpPr/>
        <p:nvPr/>
      </p:nvGrpSpPr>
      <p:grpSpPr>
        <a:xfrm>
          <a:off x="0" y="0"/>
          <a:ext cx="0" cy="0"/>
          <a:chOff x="0" y="0"/>
          <a:chExt cx="0" cy="0"/>
        </a:xfrm>
      </p:grpSpPr>
      <p:sp>
        <p:nvSpPr>
          <p:cNvPr id="100" name="Google Shape;100;p28"/>
          <p:cNvSpPr txBox="1"/>
          <p:nvPr>
            <p:ph type="title"/>
          </p:nvPr>
        </p:nvSpPr>
        <p:spPr>
          <a:xfrm>
            <a:off x="631978" y="-125016"/>
            <a:ext cx="8229298" cy="1143000"/>
          </a:xfrm>
          <a:prstGeom prst="rect">
            <a:avLst/>
          </a:prstGeom>
          <a:solidFill>
            <a:srgbClr val="F2F2F2"/>
          </a:solidFill>
          <a:ln>
            <a:noFill/>
          </a:ln>
        </p:spPr>
        <p:txBody>
          <a:bodyPr anchorCtr="0" anchor="ctr" bIns="45700" lIns="91425" spcFirstLastPara="1" rIns="91425" wrap="square" tIns="45700">
            <a:normAutofit/>
          </a:bodyPr>
          <a:lstStyle>
            <a:lvl1pPr lvl="0" algn="ctr">
              <a:spcBef>
                <a:spcPts val="0"/>
              </a:spcBef>
              <a:spcAft>
                <a:spcPts val="0"/>
              </a:spcAft>
              <a:buClr>
                <a:srgbClr val="7F7F7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8"/>
          <p:cNvSpPr txBox="1"/>
          <p:nvPr>
            <p:ph idx="1" type="body"/>
          </p:nvPr>
        </p:nvSpPr>
        <p:spPr>
          <a:xfrm>
            <a:off x="456595" y="1206998"/>
            <a:ext cx="3926417" cy="4918769"/>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rgbClr val="F20000"/>
              </a:buClr>
              <a:buSzPts val="1800"/>
              <a:buChar char="–"/>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28"/>
          <p:cNvSpPr txBox="1"/>
          <p:nvPr>
            <p:ph idx="2" type="body"/>
          </p:nvPr>
        </p:nvSpPr>
        <p:spPr>
          <a:xfrm>
            <a:off x="4528157" y="1206998"/>
            <a:ext cx="3926416" cy="4918769"/>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rgbClr val="F20000"/>
              </a:buClr>
              <a:buSzPts val="1800"/>
              <a:buChar char="–"/>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3" name="Google Shape;103;p28"/>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8"/>
          <p:cNvSpPr txBox="1"/>
          <p:nvPr>
            <p:ph type="title"/>
          </p:nvPr>
        </p:nvSpPr>
        <p:spPr>
          <a:xfrm>
            <a:off x="0" y="-12700"/>
            <a:ext cx="9144000" cy="868362"/>
          </a:xfrm>
          <a:prstGeom prst="rect">
            <a:avLst/>
          </a:prstGeom>
          <a:solidFill>
            <a:srgbClr val="F2F2F2"/>
          </a:solidFill>
          <a:ln>
            <a:noFill/>
          </a:ln>
        </p:spPr>
        <p:txBody>
          <a:bodyPr anchorCtr="0" anchor="ctr" bIns="45700" lIns="91425" spcFirstLastPara="1" rIns="91425" wrap="square" tIns="45700">
            <a:normAutofit/>
          </a:bodyPr>
          <a:lstStyle>
            <a:lvl1pPr lvl="0" algn="ctr">
              <a:spcBef>
                <a:spcPts val="0"/>
              </a:spcBef>
              <a:spcAft>
                <a:spcPts val="0"/>
              </a:spcAft>
              <a:buClr>
                <a:srgbClr val="7F7F7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8"/>
          <p:cNvSpPr txBox="1"/>
          <p:nvPr>
            <p:ph idx="1" type="body"/>
          </p:nvPr>
        </p:nvSpPr>
        <p:spPr>
          <a:xfrm>
            <a:off x="177800" y="1143000"/>
            <a:ext cx="8813800" cy="50292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rgbClr val="F20000"/>
              </a:buClr>
              <a:buSzPts val="1800"/>
              <a:buChar char="–"/>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18"/>
          <p:cNvSpPr txBox="1"/>
          <p:nvPr>
            <p:ph idx="10" type="dt"/>
          </p:nvPr>
        </p:nvSpPr>
        <p:spPr>
          <a:xfrm>
            <a:off x="6477000" y="6537325"/>
            <a:ext cx="1066800" cy="244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1" type="ftr"/>
          </p:nvPr>
        </p:nvSpPr>
        <p:spPr>
          <a:xfrm>
            <a:off x="3124200" y="6537325"/>
            <a:ext cx="28956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8"/>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0" name="Google Shape;30;p18"/>
          <p:cNvCxnSpPr/>
          <p:nvPr/>
        </p:nvCxnSpPr>
        <p:spPr>
          <a:xfrm>
            <a:off x="0" y="6451600"/>
            <a:ext cx="9144000" cy="0"/>
          </a:xfrm>
          <a:prstGeom prst="straightConnector1">
            <a:avLst/>
          </a:prstGeom>
          <a:noFill/>
          <a:ln cap="flat" cmpd="sng" w="9525">
            <a:solidFill>
              <a:srgbClr val="F20000"/>
            </a:solidFill>
            <a:prstDash val="solid"/>
            <a:round/>
            <a:headEnd len="sm" w="sm" type="none"/>
            <a:tailEnd len="sm" w="sm" type="none"/>
          </a:ln>
        </p:spPr>
      </p:cxnSp>
      <p:pic>
        <p:nvPicPr>
          <p:cNvPr id="31" name="Google Shape;31;p18"/>
          <p:cNvPicPr preferRelativeResize="0"/>
          <p:nvPr/>
        </p:nvPicPr>
        <p:blipFill rotWithShape="1">
          <a:blip r:embed="rId2">
            <a:alphaModFix/>
          </a:blip>
          <a:srcRect b="0" l="0" r="0" t="0"/>
          <a:stretch/>
        </p:blipFill>
        <p:spPr>
          <a:xfrm>
            <a:off x="238125" y="6159500"/>
            <a:ext cx="2162175" cy="495300"/>
          </a:xfrm>
          <a:prstGeom prst="rect">
            <a:avLst/>
          </a:prstGeom>
          <a:noFill/>
          <a:ln>
            <a:noFill/>
          </a:ln>
        </p:spPr>
      </p:pic>
      <p:sp>
        <p:nvSpPr>
          <p:cNvPr id="32" name="Google Shape;32;p18"/>
          <p:cNvSpPr/>
          <p:nvPr/>
        </p:nvSpPr>
        <p:spPr>
          <a:xfrm>
            <a:off x="0" y="927100"/>
            <a:ext cx="9144000" cy="76200"/>
          </a:xfrm>
          <a:prstGeom prst="rect">
            <a:avLst/>
          </a:prstGeom>
          <a:solidFill>
            <a:srgbClr val="F2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
                                        </p:tgtEl>
                                        <p:attrNameLst>
                                          <p:attrName>style.visibility</p:attrName>
                                        </p:attrNameLst>
                                      </p:cBhvr>
                                      <p:to>
                                        <p:strVal val="visible"/>
                                      </p:to>
                                    </p:set>
                                    <p:animEffect filter="fade" transition="in">
                                      <p:cBhvr>
                                        <p:cTn dur="500"/>
                                        <p:tgtEl>
                                          <p:spTgt spid="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19"/>
          <p:cNvSpPr txBox="1"/>
          <p:nvPr>
            <p:ph type="title"/>
          </p:nvPr>
        </p:nvSpPr>
        <p:spPr>
          <a:xfrm>
            <a:off x="0" y="-12700"/>
            <a:ext cx="9144000" cy="868362"/>
          </a:xfrm>
          <a:prstGeom prst="rect">
            <a:avLst/>
          </a:prstGeom>
          <a:solidFill>
            <a:srgbClr val="F2F2F2"/>
          </a:solidFill>
          <a:ln>
            <a:noFill/>
          </a:ln>
        </p:spPr>
        <p:txBody>
          <a:bodyPr anchorCtr="0" anchor="ctr" bIns="45700" lIns="91425" spcFirstLastPara="1" rIns="91425" wrap="square" tIns="45700">
            <a:normAutofit/>
          </a:bodyPr>
          <a:lstStyle>
            <a:lvl1pPr lvl="0" algn="ctr">
              <a:spcBef>
                <a:spcPts val="0"/>
              </a:spcBef>
              <a:spcAft>
                <a:spcPts val="0"/>
              </a:spcAft>
              <a:buClr>
                <a:srgbClr val="7F7F7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0" type="dt"/>
          </p:nvPr>
        </p:nvSpPr>
        <p:spPr>
          <a:xfrm>
            <a:off x="6477000" y="6537325"/>
            <a:ext cx="1066800" cy="244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1" type="ftr"/>
          </p:nvPr>
        </p:nvSpPr>
        <p:spPr>
          <a:xfrm>
            <a:off x="3124200" y="6537325"/>
            <a:ext cx="28956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8" name="Google Shape;38;p19"/>
          <p:cNvCxnSpPr/>
          <p:nvPr/>
        </p:nvCxnSpPr>
        <p:spPr>
          <a:xfrm>
            <a:off x="0" y="6451600"/>
            <a:ext cx="9144000" cy="0"/>
          </a:xfrm>
          <a:prstGeom prst="straightConnector1">
            <a:avLst/>
          </a:prstGeom>
          <a:noFill/>
          <a:ln cap="flat" cmpd="sng" w="9525">
            <a:solidFill>
              <a:srgbClr val="F20000"/>
            </a:solidFill>
            <a:prstDash val="solid"/>
            <a:round/>
            <a:headEnd len="sm" w="sm" type="none"/>
            <a:tailEnd len="sm" w="sm" type="none"/>
          </a:ln>
        </p:spPr>
      </p:cxnSp>
      <p:pic>
        <p:nvPicPr>
          <p:cNvPr id="39" name="Google Shape;39;p19"/>
          <p:cNvPicPr preferRelativeResize="0"/>
          <p:nvPr/>
        </p:nvPicPr>
        <p:blipFill rotWithShape="1">
          <a:blip r:embed="rId2">
            <a:alphaModFix/>
          </a:blip>
          <a:srcRect b="0" l="0" r="0" t="0"/>
          <a:stretch/>
        </p:blipFill>
        <p:spPr>
          <a:xfrm>
            <a:off x="238125" y="6159500"/>
            <a:ext cx="2162175" cy="495300"/>
          </a:xfrm>
          <a:prstGeom prst="rect">
            <a:avLst/>
          </a:prstGeom>
          <a:noFill/>
          <a:ln>
            <a:noFill/>
          </a:ln>
        </p:spPr>
      </p:pic>
      <p:sp>
        <p:nvSpPr>
          <p:cNvPr id="40" name="Google Shape;40;p19"/>
          <p:cNvSpPr/>
          <p:nvPr/>
        </p:nvSpPr>
        <p:spPr>
          <a:xfrm>
            <a:off x="0" y="952500"/>
            <a:ext cx="9144000" cy="76200"/>
          </a:xfrm>
          <a:prstGeom prst="rect">
            <a:avLst/>
          </a:prstGeom>
          <a:solidFill>
            <a:srgbClr val="F2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
                                        </p:tgtEl>
                                        <p:attrNameLst>
                                          <p:attrName>style.visibility</p:attrName>
                                        </p:attrNameLst>
                                      </p:cBhvr>
                                      <p:to>
                                        <p:strVal val="visible"/>
                                      </p:to>
                                    </p:set>
                                    <p:animEffect filter="fade" transition="in">
                                      <p:cBhvr>
                                        <p:cTn dur="500"/>
                                        <p:tgtEl>
                                          <p:spTgt spid="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20"/>
          <p:cNvSpPr txBox="1"/>
          <p:nvPr>
            <p:ph type="title"/>
          </p:nvPr>
        </p:nvSpPr>
        <p:spPr>
          <a:xfrm>
            <a:off x="722313" y="4038600"/>
            <a:ext cx="7772400" cy="2133600"/>
          </a:xfrm>
          <a:prstGeom prst="rect">
            <a:avLst/>
          </a:prstGeom>
          <a:solidFill>
            <a:srgbClr val="F2F2F2"/>
          </a:solidFill>
          <a:ln>
            <a:noFill/>
          </a:ln>
        </p:spPr>
        <p:txBody>
          <a:bodyPr anchorCtr="0" anchor="t" bIns="45700" lIns="91425" spcFirstLastPara="1" rIns="91425" wrap="square" tIns="45700">
            <a:normAutofit/>
          </a:bodyPr>
          <a:lstStyle>
            <a:lvl1pPr lvl="0" algn="l">
              <a:spcBef>
                <a:spcPts val="0"/>
              </a:spcBef>
              <a:spcAft>
                <a:spcPts val="0"/>
              </a:spcAft>
              <a:buClr>
                <a:srgbClr val="7F7F7F"/>
              </a:buClr>
              <a:buSzPts val="4000"/>
              <a:buFont typeface="Federo"/>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0"/>
          <p:cNvSpPr txBox="1"/>
          <p:nvPr>
            <p:ph idx="1" type="body"/>
          </p:nvPr>
        </p:nvSpPr>
        <p:spPr>
          <a:xfrm>
            <a:off x="722313" y="2438400"/>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F20000"/>
              </a:buClr>
              <a:buSzPts val="2000"/>
              <a:buNone/>
              <a:defRPr sz="2000">
                <a:solidFill>
                  <a:srgbClr val="F20000"/>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4" name="Google Shape;44;p20"/>
          <p:cNvSpPr txBox="1"/>
          <p:nvPr>
            <p:ph idx="10" type="dt"/>
          </p:nvPr>
        </p:nvSpPr>
        <p:spPr>
          <a:xfrm>
            <a:off x="6477000" y="6537325"/>
            <a:ext cx="1066800" cy="244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0"/>
          <p:cNvSpPr txBox="1"/>
          <p:nvPr>
            <p:ph idx="11" type="ftr"/>
          </p:nvPr>
        </p:nvSpPr>
        <p:spPr>
          <a:xfrm>
            <a:off x="3124200" y="6537325"/>
            <a:ext cx="28956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7" name="Google Shape;47;p20"/>
          <p:cNvCxnSpPr/>
          <p:nvPr/>
        </p:nvCxnSpPr>
        <p:spPr>
          <a:xfrm>
            <a:off x="0" y="292100"/>
            <a:ext cx="9144000" cy="0"/>
          </a:xfrm>
          <a:prstGeom prst="straightConnector1">
            <a:avLst/>
          </a:prstGeom>
          <a:noFill/>
          <a:ln cap="flat" cmpd="sng" w="9525">
            <a:solidFill>
              <a:srgbClr val="F20000"/>
            </a:solidFill>
            <a:prstDash val="solid"/>
            <a:round/>
            <a:headEnd len="sm" w="sm" type="none"/>
            <a:tailEnd len="sm" w="sm" type="none"/>
          </a:ln>
        </p:spPr>
      </p:cxnSp>
      <p:pic>
        <p:nvPicPr>
          <p:cNvPr id="48" name="Google Shape;48;p20"/>
          <p:cNvPicPr preferRelativeResize="0"/>
          <p:nvPr/>
        </p:nvPicPr>
        <p:blipFill rotWithShape="1">
          <a:blip r:embed="rId2">
            <a:alphaModFix/>
          </a:blip>
          <a:srcRect b="0" l="0" r="0" t="0"/>
          <a:stretch/>
        </p:blipFill>
        <p:spPr>
          <a:xfrm>
            <a:off x="6981825" y="0"/>
            <a:ext cx="2162175" cy="4953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21"/>
          <p:cNvSpPr txBox="1"/>
          <p:nvPr>
            <p:ph type="title"/>
          </p:nvPr>
        </p:nvSpPr>
        <p:spPr>
          <a:xfrm>
            <a:off x="0" y="-12700"/>
            <a:ext cx="9144000" cy="868362"/>
          </a:xfrm>
          <a:prstGeom prst="rect">
            <a:avLst/>
          </a:prstGeom>
          <a:solidFill>
            <a:srgbClr val="F2F2F2"/>
          </a:solidFill>
          <a:ln>
            <a:noFill/>
          </a:ln>
        </p:spPr>
        <p:txBody>
          <a:bodyPr anchorCtr="0" anchor="ctr" bIns="45700" lIns="91425" spcFirstLastPara="1" rIns="91425" wrap="square" tIns="45700">
            <a:normAutofit/>
          </a:bodyPr>
          <a:lstStyle>
            <a:lvl1pPr lvl="0" algn="ctr">
              <a:spcBef>
                <a:spcPts val="0"/>
              </a:spcBef>
              <a:spcAft>
                <a:spcPts val="0"/>
              </a:spcAft>
              <a:buClr>
                <a:srgbClr val="7F7F7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 type="body"/>
          </p:nvPr>
        </p:nvSpPr>
        <p:spPr>
          <a:xfrm>
            <a:off x="457200" y="1219200"/>
            <a:ext cx="4038600" cy="4906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rgbClr val="F20000"/>
              </a:buClr>
              <a:buSzPts val="2400"/>
              <a:buChar char="–"/>
              <a:defRPr sz="2400"/>
            </a:lvl2pPr>
            <a:lvl3pPr indent="-355600" lvl="2" marL="1371600" algn="l">
              <a:spcBef>
                <a:spcPts val="400"/>
              </a:spcBef>
              <a:spcAft>
                <a:spcPts val="0"/>
              </a:spcAft>
              <a:buClr>
                <a:srgbClr val="7F7F7F"/>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2" name="Google Shape;52;p21"/>
          <p:cNvSpPr txBox="1"/>
          <p:nvPr>
            <p:ph idx="2" type="body"/>
          </p:nvPr>
        </p:nvSpPr>
        <p:spPr>
          <a:xfrm>
            <a:off x="4648200" y="1219200"/>
            <a:ext cx="4038600" cy="4906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rgbClr val="F20000"/>
              </a:buClr>
              <a:buSzPts val="2400"/>
              <a:buChar char="–"/>
              <a:defRPr sz="2400"/>
            </a:lvl2pPr>
            <a:lvl3pPr indent="-355600" lvl="2" marL="1371600" algn="l">
              <a:spcBef>
                <a:spcPts val="400"/>
              </a:spcBef>
              <a:spcAft>
                <a:spcPts val="0"/>
              </a:spcAft>
              <a:buClr>
                <a:srgbClr val="7F7F7F"/>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3" name="Google Shape;53;p21"/>
          <p:cNvSpPr txBox="1"/>
          <p:nvPr>
            <p:ph idx="10" type="dt"/>
          </p:nvPr>
        </p:nvSpPr>
        <p:spPr>
          <a:xfrm>
            <a:off x="6477000" y="6537325"/>
            <a:ext cx="1066800" cy="244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1"/>
          <p:cNvSpPr txBox="1"/>
          <p:nvPr>
            <p:ph idx="11" type="ftr"/>
          </p:nvPr>
        </p:nvSpPr>
        <p:spPr>
          <a:xfrm>
            <a:off x="3124200" y="6537325"/>
            <a:ext cx="28956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6" name="Google Shape;56;p21"/>
          <p:cNvCxnSpPr/>
          <p:nvPr/>
        </p:nvCxnSpPr>
        <p:spPr>
          <a:xfrm>
            <a:off x="0" y="6451600"/>
            <a:ext cx="9144000" cy="0"/>
          </a:xfrm>
          <a:prstGeom prst="straightConnector1">
            <a:avLst/>
          </a:prstGeom>
          <a:noFill/>
          <a:ln cap="flat" cmpd="sng" w="9525">
            <a:solidFill>
              <a:srgbClr val="F20000"/>
            </a:solidFill>
            <a:prstDash val="solid"/>
            <a:round/>
            <a:headEnd len="sm" w="sm" type="none"/>
            <a:tailEnd len="sm" w="sm" type="none"/>
          </a:ln>
        </p:spPr>
      </p:cxnSp>
      <p:pic>
        <p:nvPicPr>
          <p:cNvPr id="57" name="Google Shape;57;p21"/>
          <p:cNvPicPr preferRelativeResize="0"/>
          <p:nvPr/>
        </p:nvPicPr>
        <p:blipFill rotWithShape="1">
          <a:blip r:embed="rId2">
            <a:alphaModFix/>
          </a:blip>
          <a:srcRect b="0" l="0" r="0" t="0"/>
          <a:stretch/>
        </p:blipFill>
        <p:spPr>
          <a:xfrm>
            <a:off x="238125" y="6159500"/>
            <a:ext cx="2162175" cy="495300"/>
          </a:xfrm>
          <a:prstGeom prst="rect">
            <a:avLst/>
          </a:prstGeom>
          <a:noFill/>
          <a:ln>
            <a:noFill/>
          </a:ln>
        </p:spPr>
      </p:pic>
      <p:sp>
        <p:nvSpPr>
          <p:cNvPr id="58" name="Google Shape;58;p21"/>
          <p:cNvSpPr/>
          <p:nvPr/>
        </p:nvSpPr>
        <p:spPr>
          <a:xfrm>
            <a:off x="0" y="952500"/>
            <a:ext cx="9144000" cy="76200"/>
          </a:xfrm>
          <a:prstGeom prst="rect">
            <a:avLst/>
          </a:prstGeom>
          <a:solidFill>
            <a:srgbClr val="F2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500"/>
                                        <p:tgtEl>
                                          <p:spTgt spid="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22"/>
          <p:cNvSpPr txBox="1"/>
          <p:nvPr>
            <p:ph type="title"/>
          </p:nvPr>
        </p:nvSpPr>
        <p:spPr>
          <a:xfrm>
            <a:off x="0" y="-12700"/>
            <a:ext cx="9144000" cy="868362"/>
          </a:xfrm>
          <a:prstGeom prst="rect">
            <a:avLst/>
          </a:prstGeom>
          <a:solidFill>
            <a:srgbClr val="F2F2F2"/>
          </a:solidFill>
          <a:ln>
            <a:noFill/>
          </a:ln>
        </p:spPr>
        <p:txBody>
          <a:bodyPr anchorCtr="0" anchor="ctr" bIns="45700" lIns="91425" spcFirstLastPara="1" rIns="91425" wrap="square" tIns="45700">
            <a:normAutofit/>
          </a:bodyPr>
          <a:lstStyle>
            <a:lvl1pPr lvl="0" algn="ctr">
              <a:spcBef>
                <a:spcPts val="0"/>
              </a:spcBef>
              <a:spcAft>
                <a:spcPts val="0"/>
              </a:spcAft>
              <a:buClr>
                <a:srgbClr val="7F7F7F"/>
              </a:buClr>
              <a:buSzPts val="4400"/>
              <a:buFont typeface="Federo"/>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2"/>
          <p:cNvSpPr txBox="1"/>
          <p:nvPr>
            <p:ph idx="1" type="body"/>
          </p:nvPr>
        </p:nvSpPr>
        <p:spPr>
          <a:xfrm>
            <a:off x="457200" y="1295400"/>
            <a:ext cx="4040188" cy="879475"/>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rgbClr val="F20000"/>
              </a:buClr>
              <a:buSzPts val="2000"/>
              <a:buNone/>
              <a:defRPr b="1" sz="2000"/>
            </a:lvl2pPr>
            <a:lvl3pPr indent="-228600" lvl="2" marL="1371600" algn="l">
              <a:spcBef>
                <a:spcPts val="360"/>
              </a:spcBef>
              <a:spcAft>
                <a:spcPts val="0"/>
              </a:spcAft>
              <a:buClr>
                <a:srgbClr val="7F7F7F"/>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2" name="Google Shape;62;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rgbClr val="F20000"/>
              </a:buClr>
              <a:buSzPts val="2000"/>
              <a:buChar char="–"/>
              <a:defRPr sz="2000"/>
            </a:lvl2pPr>
            <a:lvl3pPr indent="-342900" lvl="2" marL="1371600" algn="l">
              <a:spcBef>
                <a:spcPts val="360"/>
              </a:spcBef>
              <a:spcAft>
                <a:spcPts val="0"/>
              </a:spcAft>
              <a:buClr>
                <a:srgbClr val="7F7F7F"/>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3" name="Google Shape;63;p22"/>
          <p:cNvSpPr txBox="1"/>
          <p:nvPr>
            <p:ph idx="3" type="body"/>
          </p:nvPr>
        </p:nvSpPr>
        <p:spPr>
          <a:xfrm>
            <a:off x="4645025" y="1295400"/>
            <a:ext cx="4041775" cy="879475"/>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rgbClr val="F20000"/>
              </a:buClr>
              <a:buSzPts val="2000"/>
              <a:buNone/>
              <a:defRPr b="1" sz="2000"/>
            </a:lvl2pPr>
            <a:lvl3pPr indent="-228600" lvl="2" marL="1371600" algn="l">
              <a:spcBef>
                <a:spcPts val="360"/>
              </a:spcBef>
              <a:spcAft>
                <a:spcPts val="0"/>
              </a:spcAft>
              <a:buClr>
                <a:srgbClr val="7F7F7F"/>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4" name="Google Shape;64;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rgbClr val="F20000"/>
              </a:buClr>
              <a:buSzPts val="2000"/>
              <a:buChar char="–"/>
              <a:defRPr sz="2000"/>
            </a:lvl2pPr>
            <a:lvl3pPr indent="-342900" lvl="2" marL="1371600" algn="l">
              <a:spcBef>
                <a:spcPts val="360"/>
              </a:spcBef>
              <a:spcAft>
                <a:spcPts val="0"/>
              </a:spcAft>
              <a:buClr>
                <a:srgbClr val="7F7F7F"/>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5" name="Google Shape;65;p22"/>
          <p:cNvSpPr txBox="1"/>
          <p:nvPr>
            <p:ph idx="10" type="dt"/>
          </p:nvPr>
        </p:nvSpPr>
        <p:spPr>
          <a:xfrm>
            <a:off x="6477000" y="6537325"/>
            <a:ext cx="1066800" cy="244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3124200" y="6537325"/>
            <a:ext cx="28956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8" name="Google Shape;68;p22"/>
          <p:cNvCxnSpPr/>
          <p:nvPr/>
        </p:nvCxnSpPr>
        <p:spPr>
          <a:xfrm>
            <a:off x="0" y="6451600"/>
            <a:ext cx="9144000" cy="0"/>
          </a:xfrm>
          <a:prstGeom prst="straightConnector1">
            <a:avLst/>
          </a:prstGeom>
          <a:noFill/>
          <a:ln cap="flat" cmpd="sng" w="9525">
            <a:solidFill>
              <a:srgbClr val="F20000"/>
            </a:solidFill>
            <a:prstDash val="solid"/>
            <a:round/>
            <a:headEnd len="sm" w="sm" type="none"/>
            <a:tailEnd len="sm" w="sm" type="none"/>
          </a:ln>
        </p:spPr>
      </p:cxnSp>
      <p:pic>
        <p:nvPicPr>
          <p:cNvPr id="69" name="Google Shape;69;p22"/>
          <p:cNvPicPr preferRelativeResize="0"/>
          <p:nvPr/>
        </p:nvPicPr>
        <p:blipFill rotWithShape="1">
          <a:blip r:embed="rId2">
            <a:alphaModFix/>
          </a:blip>
          <a:srcRect b="0" l="0" r="0" t="0"/>
          <a:stretch/>
        </p:blipFill>
        <p:spPr>
          <a:xfrm>
            <a:off x="238125" y="6159500"/>
            <a:ext cx="2162175" cy="495300"/>
          </a:xfrm>
          <a:prstGeom prst="rect">
            <a:avLst/>
          </a:prstGeom>
          <a:noFill/>
          <a:ln>
            <a:noFill/>
          </a:ln>
        </p:spPr>
      </p:pic>
      <p:sp>
        <p:nvSpPr>
          <p:cNvPr id="70" name="Google Shape;70;p22"/>
          <p:cNvSpPr/>
          <p:nvPr/>
        </p:nvSpPr>
        <p:spPr>
          <a:xfrm>
            <a:off x="0" y="952500"/>
            <a:ext cx="9144000" cy="76200"/>
          </a:xfrm>
          <a:prstGeom prst="rect">
            <a:avLst/>
          </a:prstGeom>
          <a:solidFill>
            <a:srgbClr val="F2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5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23"/>
          <p:cNvSpPr txBox="1"/>
          <p:nvPr>
            <p:ph idx="10" type="dt"/>
          </p:nvPr>
        </p:nvSpPr>
        <p:spPr>
          <a:xfrm>
            <a:off x="6477000" y="6537325"/>
            <a:ext cx="1066800" cy="244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1" type="ftr"/>
          </p:nvPr>
        </p:nvSpPr>
        <p:spPr>
          <a:xfrm>
            <a:off x="3124200" y="6537325"/>
            <a:ext cx="28956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5" name="Google Shape;75;p23"/>
          <p:cNvCxnSpPr/>
          <p:nvPr/>
        </p:nvCxnSpPr>
        <p:spPr>
          <a:xfrm>
            <a:off x="0" y="6451600"/>
            <a:ext cx="9144000" cy="0"/>
          </a:xfrm>
          <a:prstGeom prst="straightConnector1">
            <a:avLst/>
          </a:prstGeom>
          <a:noFill/>
          <a:ln cap="flat" cmpd="sng" w="9525">
            <a:solidFill>
              <a:srgbClr val="F20000"/>
            </a:solidFill>
            <a:prstDash val="solid"/>
            <a:round/>
            <a:headEnd len="sm" w="sm" type="none"/>
            <a:tailEnd len="sm" w="sm" type="none"/>
          </a:ln>
        </p:spPr>
      </p:cxnSp>
      <p:pic>
        <p:nvPicPr>
          <p:cNvPr id="76" name="Google Shape;76;p23"/>
          <p:cNvPicPr preferRelativeResize="0"/>
          <p:nvPr/>
        </p:nvPicPr>
        <p:blipFill rotWithShape="1">
          <a:blip r:embed="rId2">
            <a:alphaModFix/>
          </a:blip>
          <a:srcRect b="0" l="0" r="0" t="0"/>
          <a:stretch/>
        </p:blipFill>
        <p:spPr>
          <a:xfrm>
            <a:off x="238125" y="6159500"/>
            <a:ext cx="2162175" cy="4953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24"/>
          <p:cNvSpPr txBox="1"/>
          <p:nvPr>
            <p:ph type="title"/>
          </p:nvPr>
        </p:nvSpPr>
        <p:spPr>
          <a:xfrm>
            <a:off x="1792288" y="4800600"/>
            <a:ext cx="5486400" cy="566738"/>
          </a:xfrm>
          <a:prstGeom prst="rect">
            <a:avLst/>
          </a:prstGeom>
          <a:solidFill>
            <a:srgbClr val="F2F2F2"/>
          </a:solidFill>
          <a:ln>
            <a:noFill/>
          </a:ln>
        </p:spPr>
        <p:txBody>
          <a:bodyPr anchorCtr="0" anchor="b" bIns="45700" lIns="91425" spcFirstLastPara="1" rIns="91425" wrap="square" tIns="45700">
            <a:normAutofit/>
          </a:bodyPr>
          <a:lstStyle>
            <a:lvl1pPr lvl="0" algn="l">
              <a:spcBef>
                <a:spcPts val="0"/>
              </a:spcBef>
              <a:spcAft>
                <a:spcPts val="0"/>
              </a:spcAft>
              <a:buClr>
                <a:srgbClr val="7F7F7F"/>
              </a:buClr>
              <a:buSzPts val="2000"/>
              <a:buFont typeface="Federo"/>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ndara"/>
                <a:ea typeface="Candara"/>
                <a:cs typeface="Candara"/>
                <a:sym typeface="Candara"/>
              </a:defRPr>
            </a:lvl1pPr>
            <a:lvl2pPr lvl="1" marR="0" rtl="0" algn="l">
              <a:spcBef>
                <a:spcPts val="560"/>
              </a:spcBef>
              <a:spcAft>
                <a:spcPts val="0"/>
              </a:spcAft>
              <a:buClr>
                <a:srgbClr val="F20000"/>
              </a:buClr>
              <a:buSzPts val="2800"/>
              <a:buFont typeface="Arial"/>
              <a:buNone/>
              <a:defRPr b="0" i="0" sz="2800" u="none" cap="none" strike="noStrike">
                <a:solidFill>
                  <a:srgbClr val="F20000"/>
                </a:solidFill>
                <a:latin typeface="Century Gothic"/>
                <a:ea typeface="Century Gothic"/>
                <a:cs typeface="Century Gothic"/>
                <a:sym typeface="Century Gothic"/>
              </a:defRPr>
            </a:lvl2pPr>
            <a:lvl3pPr lvl="2" marR="0" rtl="0" algn="l">
              <a:spcBef>
                <a:spcPts val="480"/>
              </a:spcBef>
              <a:spcAft>
                <a:spcPts val="0"/>
              </a:spcAft>
              <a:buClr>
                <a:srgbClr val="7F7F7F"/>
              </a:buClr>
              <a:buSzPts val="2400"/>
              <a:buFont typeface="Arial"/>
              <a:buNone/>
              <a:defRPr b="0" i="0" sz="2400" u="none" cap="none" strike="noStrike">
                <a:solidFill>
                  <a:srgbClr val="7F7F7F"/>
                </a:solidFill>
                <a:latin typeface="Candara"/>
                <a:ea typeface="Candara"/>
                <a:cs typeface="Candara"/>
                <a:sym typeface="Candara"/>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ndara"/>
                <a:ea typeface="Candara"/>
                <a:cs typeface="Candara"/>
                <a:sym typeface="Candara"/>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ndara"/>
                <a:ea typeface="Candara"/>
                <a:cs typeface="Candara"/>
                <a:sym typeface="Candara"/>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0" name="Google Shape;80;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rgbClr val="F20000"/>
              </a:buClr>
              <a:buSzPts val="1200"/>
              <a:buNone/>
              <a:defRPr sz="1200"/>
            </a:lvl2pPr>
            <a:lvl3pPr indent="-228600" lvl="2" marL="1371600" algn="l">
              <a:spcBef>
                <a:spcPts val="200"/>
              </a:spcBef>
              <a:spcAft>
                <a:spcPts val="0"/>
              </a:spcAft>
              <a:buClr>
                <a:srgbClr val="7F7F7F"/>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1" name="Google Shape;81;p24"/>
          <p:cNvSpPr txBox="1"/>
          <p:nvPr>
            <p:ph idx="10" type="dt"/>
          </p:nvPr>
        </p:nvSpPr>
        <p:spPr>
          <a:xfrm>
            <a:off x="6477000" y="6537325"/>
            <a:ext cx="1066800" cy="244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1" type="ftr"/>
          </p:nvPr>
        </p:nvSpPr>
        <p:spPr>
          <a:xfrm>
            <a:off x="3124200" y="6537325"/>
            <a:ext cx="28956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4" name="Google Shape;84;p24"/>
          <p:cNvCxnSpPr/>
          <p:nvPr/>
        </p:nvCxnSpPr>
        <p:spPr>
          <a:xfrm>
            <a:off x="0" y="6451600"/>
            <a:ext cx="9144000" cy="0"/>
          </a:xfrm>
          <a:prstGeom prst="straightConnector1">
            <a:avLst/>
          </a:prstGeom>
          <a:noFill/>
          <a:ln cap="flat" cmpd="sng" w="9525">
            <a:solidFill>
              <a:srgbClr val="F20000"/>
            </a:solidFill>
            <a:prstDash val="solid"/>
            <a:round/>
            <a:headEnd len="sm" w="sm" type="none"/>
            <a:tailEnd len="sm" w="sm" type="none"/>
          </a:ln>
        </p:spPr>
      </p:cxnSp>
      <p:pic>
        <p:nvPicPr>
          <p:cNvPr id="85" name="Google Shape;85;p24"/>
          <p:cNvPicPr preferRelativeResize="0"/>
          <p:nvPr/>
        </p:nvPicPr>
        <p:blipFill rotWithShape="1">
          <a:blip r:embed="rId2">
            <a:alphaModFix/>
          </a:blip>
          <a:srcRect b="0" l="0" r="0" t="0"/>
          <a:stretch/>
        </p:blipFill>
        <p:spPr>
          <a:xfrm>
            <a:off x="238125" y="6159500"/>
            <a:ext cx="2162175" cy="495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86" name="Shape 86"/>
        <p:cNvGrpSpPr/>
        <p:nvPr/>
      </p:nvGrpSpPr>
      <p:grpSpPr>
        <a:xfrm>
          <a:off x="0" y="0"/>
          <a:ext cx="0" cy="0"/>
          <a:chOff x="0" y="0"/>
          <a:chExt cx="0" cy="0"/>
        </a:xfrm>
      </p:grpSpPr>
      <p:sp>
        <p:nvSpPr>
          <p:cNvPr id="87" name="Google Shape;87;p25"/>
          <p:cNvSpPr txBox="1"/>
          <p:nvPr>
            <p:ph idx="1" type="body"/>
          </p:nvPr>
        </p:nvSpPr>
        <p:spPr>
          <a:xfrm>
            <a:off x="228600" y="609600"/>
            <a:ext cx="8763000" cy="539115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rgbClr val="F20000"/>
              </a:buClr>
              <a:buSzPts val="1800"/>
              <a:buChar char="–"/>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25"/>
          <p:cNvSpPr txBox="1"/>
          <p:nvPr>
            <p:ph idx="11" type="ftr"/>
          </p:nvPr>
        </p:nvSpPr>
        <p:spPr>
          <a:xfrm>
            <a:off x="3123595" y="6247805"/>
            <a:ext cx="2896810" cy="45839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sz="1800">
                <a:solidFill>
                  <a:schemeClr val="dk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0" y="-12700"/>
            <a:ext cx="9144000" cy="868362"/>
          </a:xfrm>
          <a:prstGeom prst="rect">
            <a:avLst/>
          </a:prstGeom>
          <a:solidFill>
            <a:srgbClr val="F2F2F2"/>
          </a:solidFill>
          <a:ln>
            <a:noFill/>
          </a:ln>
        </p:spPr>
        <p:txBody>
          <a:bodyPr anchorCtr="0" anchor="ctr" bIns="45700" lIns="91425" spcFirstLastPara="1" rIns="91425" wrap="square" tIns="45700">
            <a:normAutofit/>
          </a:bodyPr>
          <a:lstStyle>
            <a:lvl1pPr lvl="0" marR="0" rtl="0" algn="ctr">
              <a:spcBef>
                <a:spcPts val="0"/>
              </a:spcBef>
              <a:spcAft>
                <a:spcPts val="0"/>
              </a:spcAft>
              <a:buClr>
                <a:srgbClr val="7F7F7F"/>
              </a:buClr>
              <a:buSzPts val="4400"/>
              <a:buFont typeface="Federo"/>
              <a:buNone/>
              <a:defRPr b="1" i="0" sz="4400" u="none" cap="none" strike="noStrike">
                <a:solidFill>
                  <a:srgbClr val="7F7F7F"/>
                </a:solidFill>
                <a:latin typeface="Federo"/>
                <a:ea typeface="Federo"/>
                <a:cs typeface="Federo"/>
                <a:sym typeface="Fede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228600" y="1219200"/>
            <a:ext cx="8686800" cy="4953000"/>
          </a:xfrm>
          <a:prstGeom prst="rect">
            <a:avLst/>
          </a:prstGeom>
          <a:noFill/>
          <a:ln>
            <a:noFill/>
          </a:ln>
        </p:spPr>
        <p:txBody>
          <a:bodyPr anchorCtr="0" anchor="t" bIns="45700" lIns="91425" spcFirstLastPara="1" rIns="91425" wrap="square" tIns="45700">
            <a:norm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1pPr>
            <a:lvl2pPr indent="-381000" lvl="1" marL="914400" marR="0" rtl="0" algn="l">
              <a:spcBef>
                <a:spcPts val="480"/>
              </a:spcBef>
              <a:spcAft>
                <a:spcPts val="0"/>
              </a:spcAft>
              <a:buClr>
                <a:srgbClr val="F20000"/>
              </a:buClr>
              <a:buSzPts val="2400"/>
              <a:buFont typeface="Arial"/>
              <a:buChar char="–"/>
              <a:defRPr b="0" i="0" sz="2400" u="none" cap="none" strike="noStrike">
                <a:solidFill>
                  <a:srgbClr val="F20000"/>
                </a:solidFill>
                <a:latin typeface="Century Gothic"/>
                <a:ea typeface="Century Gothic"/>
                <a:cs typeface="Century Gothic"/>
                <a:sym typeface="Century Gothic"/>
              </a:defRPr>
            </a:lvl2pPr>
            <a:lvl3pPr indent="-381000" lvl="2" marL="1371600" marR="0" rtl="0" algn="l">
              <a:spcBef>
                <a:spcPts val="480"/>
              </a:spcBef>
              <a:spcAft>
                <a:spcPts val="0"/>
              </a:spcAft>
              <a:buClr>
                <a:srgbClr val="7F7F7F"/>
              </a:buClr>
              <a:buSzPts val="2400"/>
              <a:buFont typeface="Arial"/>
              <a:buChar char="•"/>
              <a:defRPr b="0" i="0" sz="2400" u="none" cap="none" strike="noStrike">
                <a:solidFill>
                  <a:srgbClr val="7F7F7F"/>
                </a:solidFill>
                <a:latin typeface="Candara"/>
                <a:ea typeface="Candara"/>
                <a:cs typeface="Candara"/>
                <a:sym typeface="Candar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6477000" y="6537325"/>
            <a:ext cx="1066800" cy="24447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3124200" y="6537325"/>
            <a:ext cx="2895600" cy="24447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type="ctrTitle"/>
          </p:nvPr>
        </p:nvSpPr>
        <p:spPr>
          <a:xfrm>
            <a:off x="0" y="1676400"/>
            <a:ext cx="91440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F7F7F"/>
              </a:buClr>
              <a:buSzPts val="3600"/>
              <a:buFont typeface="Federo"/>
              <a:buNone/>
            </a:pPr>
            <a:r>
              <a:rPr lang="en-US" sz="3600"/>
              <a:t>IN4601 Marketing I</a:t>
            </a:r>
            <a:endParaRPr/>
          </a:p>
        </p:txBody>
      </p:sp>
      <p:sp>
        <p:nvSpPr>
          <p:cNvPr id="110" name="Google Shape;110;p1"/>
          <p:cNvSpPr txBox="1"/>
          <p:nvPr>
            <p:ph idx="1" type="subTitle"/>
          </p:nvPr>
        </p:nvSpPr>
        <p:spPr>
          <a:xfrm>
            <a:off x="0" y="3886200"/>
            <a:ext cx="9144000" cy="2971800"/>
          </a:xfrm>
          <a:prstGeom prst="rect">
            <a:avLst/>
          </a:prstGeom>
          <a:solidFill>
            <a:srgbClr val="F2F2F2"/>
          </a:solid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2300"/>
              <a:buNone/>
            </a:pPr>
            <a:r>
              <a:rPr lang="en-US" sz="2300"/>
              <a:t>Professor Ricardo Montoya</a:t>
            </a:r>
            <a:endParaRPr sz="2300"/>
          </a:p>
        </p:txBody>
      </p:sp>
      <p:sp>
        <p:nvSpPr>
          <p:cNvPr id="111" name="Google Shape;111;p1"/>
          <p:cNvSpPr/>
          <p:nvPr/>
        </p:nvSpPr>
        <p:spPr>
          <a:xfrm>
            <a:off x="533400" y="2209800"/>
            <a:ext cx="8610600" cy="16443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chemeClr val="dk1"/>
                </a:solidFill>
                <a:latin typeface="Calibri"/>
                <a:ea typeface="Calibri"/>
                <a:cs typeface="Calibri"/>
                <a:sym typeface="Calibri"/>
              </a:rPr>
              <a:t>Session 22 – Sales Promotions</a:t>
            </a:r>
            <a:endParaRPr sz="36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0"/>
          <p:cNvSpPr txBox="1"/>
          <p:nvPr>
            <p:ph type="title"/>
          </p:nvPr>
        </p:nvSpPr>
        <p:spPr>
          <a:xfrm>
            <a:off x="0" y="-12700"/>
            <a:ext cx="9144000" cy="868362"/>
          </a:xfrm>
          <a:prstGeom prst="rect">
            <a:avLst/>
          </a:prstGeom>
          <a:solidFill>
            <a:srgbClr val="F2F2F2"/>
          </a:solid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F7F7F"/>
              </a:buClr>
              <a:buSzPts val="4400"/>
              <a:buFont typeface="Federo"/>
              <a:buNone/>
            </a:pPr>
            <a:r>
              <a:rPr lang="en-US"/>
              <a:t>RM’s Sales over Time</a:t>
            </a:r>
            <a:endParaRPr/>
          </a:p>
        </p:txBody>
      </p:sp>
      <p:sp>
        <p:nvSpPr>
          <p:cNvPr id="215" name="Google Shape;215;p10"/>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6" name="Google Shape;216;p10"/>
          <p:cNvPicPr preferRelativeResize="0"/>
          <p:nvPr/>
        </p:nvPicPr>
        <p:blipFill>
          <a:blip r:embed="rId3">
            <a:alphaModFix/>
          </a:blip>
          <a:stretch>
            <a:fillRect/>
          </a:stretch>
        </p:blipFill>
        <p:spPr>
          <a:xfrm>
            <a:off x="193725" y="1494486"/>
            <a:ext cx="8428676" cy="440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1"/>
          <p:cNvSpPr txBox="1"/>
          <p:nvPr>
            <p:ph type="title"/>
          </p:nvPr>
        </p:nvSpPr>
        <p:spPr>
          <a:xfrm>
            <a:off x="0" y="-12700"/>
            <a:ext cx="9144000" cy="868362"/>
          </a:xfrm>
          <a:prstGeom prst="rect">
            <a:avLst/>
          </a:prstGeom>
          <a:solidFill>
            <a:srgbClr val="F2F2F2"/>
          </a:solid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F7F7F"/>
              </a:buClr>
              <a:buSzPts val="4400"/>
              <a:buFont typeface="Federo"/>
              <a:buNone/>
            </a:pPr>
            <a:r>
              <a:rPr lang="en-US"/>
              <a:t>RM’s Sales Seasonality</a:t>
            </a:r>
            <a:endParaRPr/>
          </a:p>
        </p:txBody>
      </p:sp>
      <p:graphicFrame>
        <p:nvGraphicFramePr>
          <p:cNvPr id="223" name="Google Shape;223;p11"/>
          <p:cNvGraphicFramePr/>
          <p:nvPr/>
        </p:nvGraphicFramePr>
        <p:xfrm>
          <a:off x="838200" y="1143000"/>
          <a:ext cx="7681955" cy="5198075"/>
        </p:xfrm>
        <a:graphic>
          <a:graphicData uri="http://schemas.openxmlformats.org/drawingml/2006/chart">
            <c:chart r:id="rId3"/>
          </a:graphicData>
        </a:graphic>
      </p:graphicFrame>
      <p:sp>
        <p:nvSpPr>
          <p:cNvPr id="224" name="Google Shape;224;p11"/>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9078352c2d_1_6"/>
          <p:cNvSpPr txBox="1"/>
          <p:nvPr>
            <p:ph type="title"/>
          </p:nvPr>
        </p:nvSpPr>
        <p:spPr>
          <a:xfrm>
            <a:off x="0" y="-12700"/>
            <a:ext cx="9144000" cy="868500"/>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F7F7F"/>
              </a:buClr>
              <a:buSzPts val="3600"/>
              <a:buFont typeface="Federo"/>
              <a:buNone/>
            </a:pPr>
            <a:r>
              <a:rPr lang="en-US" sz="3600"/>
              <a:t>Prepare data frame to </a:t>
            </a:r>
            <a:r>
              <a:rPr lang="en-US" sz="3600"/>
              <a:t>predict</a:t>
            </a:r>
            <a:r>
              <a:rPr lang="en-US" sz="3600"/>
              <a:t> sales</a:t>
            </a:r>
            <a:endParaRPr/>
          </a:p>
        </p:txBody>
      </p:sp>
      <p:sp>
        <p:nvSpPr>
          <p:cNvPr id="231" name="Google Shape;231;g9078352c2d_1_6"/>
          <p:cNvSpPr txBox="1"/>
          <p:nvPr>
            <p:ph idx="1" type="body"/>
          </p:nvPr>
        </p:nvSpPr>
        <p:spPr>
          <a:xfrm>
            <a:off x="177800" y="1143000"/>
            <a:ext cx="8813700" cy="50292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rPr lang="en-US"/>
              <a:t>No </a:t>
            </a:r>
            <a:r>
              <a:rPr lang="en-US"/>
              <a:t>treatment</a:t>
            </a:r>
            <a:r>
              <a:rPr lang="en-US"/>
              <a:t> of variables</a:t>
            </a:r>
            <a:endParaRPr/>
          </a:p>
        </p:txBody>
      </p:sp>
      <p:sp>
        <p:nvSpPr>
          <p:cNvPr id="232" name="Google Shape;232;g9078352c2d_1_6"/>
          <p:cNvSpPr txBox="1"/>
          <p:nvPr>
            <p:ph idx="12" type="sldNum"/>
          </p:nvPr>
        </p:nvSpPr>
        <p:spPr>
          <a:xfrm>
            <a:off x="7848600" y="6537325"/>
            <a:ext cx="1066800" cy="24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3" name="Google Shape;233;g9078352c2d_1_6"/>
          <p:cNvPicPr preferRelativeResize="0"/>
          <p:nvPr/>
        </p:nvPicPr>
        <p:blipFill>
          <a:blip r:embed="rId3">
            <a:alphaModFix/>
          </a:blip>
          <a:stretch>
            <a:fillRect/>
          </a:stretch>
        </p:blipFill>
        <p:spPr>
          <a:xfrm>
            <a:off x="523325" y="1756225"/>
            <a:ext cx="3883425" cy="4289547"/>
          </a:xfrm>
          <a:prstGeom prst="rect">
            <a:avLst/>
          </a:prstGeom>
          <a:noFill/>
          <a:ln>
            <a:noFill/>
          </a:ln>
        </p:spPr>
      </p:pic>
      <p:cxnSp>
        <p:nvCxnSpPr>
          <p:cNvPr id="234" name="Google Shape;234;g9078352c2d_1_6"/>
          <p:cNvCxnSpPr/>
          <p:nvPr/>
        </p:nvCxnSpPr>
        <p:spPr>
          <a:xfrm flipH="1">
            <a:off x="4255175" y="2823075"/>
            <a:ext cx="1184400" cy="13800"/>
          </a:xfrm>
          <a:prstGeom prst="straightConnector1">
            <a:avLst/>
          </a:prstGeom>
          <a:noFill/>
          <a:ln cap="flat" cmpd="sng" w="28575">
            <a:solidFill>
              <a:srgbClr val="F20000"/>
            </a:solidFill>
            <a:prstDash val="solid"/>
            <a:round/>
            <a:headEnd len="med" w="med" type="none"/>
            <a:tailEnd len="med" w="med" type="triangle"/>
          </a:ln>
        </p:spPr>
      </p:cxnSp>
      <p:cxnSp>
        <p:nvCxnSpPr>
          <p:cNvPr id="235" name="Google Shape;235;g9078352c2d_1_6"/>
          <p:cNvCxnSpPr/>
          <p:nvPr/>
        </p:nvCxnSpPr>
        <p:spPr>
          <a:xfrm flipH="1">
            <a:off x="4159700" y="4986050"/>
            <a:ext cx="1184400" cy="13800"/>
          </a:xfrm>
          <a:prstGeom prst="straightConnector1">
            <a:avLst/>
          </a:prstGeom>
          <a:noFill/>
          <a:ln cap="flat" cmpd="sng" w="28575">
            <a:solidFill>
              <a:srgbClr val="F2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9078352c2d_1_13"/>
          <p:cNvSpPr txBox="1"/>
          <p:nvPr>
            <p:ph type="title"/>
          </p:nvPr>
        </p:nvSpPr>
        <p:spPr>
          <a:xfrm>
            <a:off x="0" y="-12700"/>
            <a:ext cx="9144000" cy="868500"/>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F7F7F"/>
              </a:buClr>
              <a:buSzPts val="3600"/>
              <a:buFont typeface="Federo"/>
              <a:buNone/>
            </a:pPr>
            <a:r>
              <a:rPr lang="en-US" sz="3600"/>
              <a:t>Prepare data frame to </a:t>
            </a:r>
            <a:r>
              <a:rPr lang="en-US" sz="3600"/>
              <a:t>predict</a:t>
            </a:r>
            <a:r>
              <a:rPr lang="en-US" sz="3600"/>
              <a:t> sales</a:t>
            </a:r>
            <a:endParaRPr/>
          </a:p>
        </p:txBody>
      </p:sp>
      <p:sp>
        <p:nvSpPr>
          <p:cNvPr id="242" name="Google Shape;242;g9078352c2d_1_13"/>
          <p:cNvSpPr txBox="1"/>
          <p:nvPr>
            <p:ph idx="1" type="body"/>
          </p:nvPr>
        </p:nvSpPr>
        <p:spPr>
          <a:xfrm>
            <a:off x="177800" y="1143000"/>
            <a:ext cx="8813700" cy="50292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rPr lang="en-US"/>
              <a:t>Excluding no </a:t>
            </a:r>
            <a:r>
              <a:rPr lang="en-US"/>
              <a:t>statistically</a:t>
            </a:r>
            <a:r>
              <a:rPr lang="en-US"/>
              <a:t> significant variables</a:t>
            </a:r>
            <a:endParaRPr/>
          </a:p>
        </p:txBody>
      </p:sp>
      <p:sp>
        <p:nvSpPr>
          <p:cNvPr id="243" name="Google Shape;243;g9078352c2d_1_13"/>
          <p:cNvSpPr txBox="1"/>
          <p:nvPr>
            <p:ph idx="12" type="sldNum"/>
          </p:nvPr>
        </p:nvSpPr>
        <p:spPr>
          <a:xfrm>
            <a:off x="7848600" y="6537325"/>
            <a:ext cx="1066800" cy="24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4" name="Google Shape;244;g9078352c2d_1_13"/>
          <p:cNvPicPr preferRelativeResize="0"/>
          <p:nvPr/>
        </p:nvPicPr>
        <p:blipFill>
          <a:blip r:embed="rId3">
            <a:alphaModFix/>
          </a:blip>
          <a:stretch>
            <a:fillRect/>
          </a:stretch>
        </p:blipFill>
        <p:spPr>
          <a:xfrm>
            <a:off x="2571025" y="1804025"/>
            <a:ext cx="4235375" cy="41478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9078352c2d_1_25"/>
          <p:cNvSpPr txBox="1"/>
          <p:nvPr>
            <p:ph type="title"/>
          </p:nvPr>
        </p:nvSpPr>
        <p:spPr>
          <a:xfrm>
            <a:off x="0" y="-12700"/>
            <a:ext cx="9144000" cy="868500"/>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F7F7F"/>
              </a:buClr>
              <a:buSzPts val="3600"/>
              <a:buFont typeface="Federo"/>
              <a:buNone/>
            </a:pPr>
            <a:r>
              <a:rPr lang="en-US" sz="3600">
                <a:extLst>
                  <a:ext uri="http://customooxmlschemas.google.com/">
                    <go:slidesCustomData xmlns:go="http://customooxmlschemas.google.com/" textRoundtripDataId="1"/>
                  </a:ext>
                </a:extLst>
              </a:rPr>
              <a:t>Should we offer promotion</a:t>
            </a:r>
            <a:endParaRPr/>
          </a:p>
        </p:txBody>
      </p:sp>
      <p:sp>
        <p:nvSpPr>
          <p:cNvPr id="251" name="Google Shape;251;g9078352c2d_1_25"/>
          <p:cNvSpPr txBox="1"/>
          <p:nvPr>
            <p:ph idx="1" type="body"/>
          </p:nvPr>
        </p:nvSpPr>
        <p:spPr>
          <a:xfrm>
            <a:off x="177800" y="1143000"/>
            <a:ext cx="8813700" cy="3017400"/>
          </a:xfrm>
          <a:prstGeom prst="rect">
            <a:avLst/>
          </a:prstGeom>
          <a:noFill/>
          <a:ln>
            <a:noFill/>
          </a:ln>
        </p:spPr>
        <p:txBody>
          <a:bodyPr anchorCtr="0" anchor="t" bIns="45700" lIns="91425" spcFirstLastPara="1" rIns="91425" wrap="square" tIns="45700">
            <a:noAutofit/>
          </a:bodyPr>
          <a:lstStyle/>
          <a:p>
            <a:pPr indent="-342900" lvl="0" marL="457200" rtl="0" algn="l">
              <a:spcBef>
                <a:spcPts val="560"/>
              </a:spcBef>
              <a:spcAft>
                <a:spcPts val="0"/>
              </a:spcAft>
              <a:buSzPts val="1800"/>
              <a:buChar char="-"/>
            </a:pPr>
            <a:r>
              <a:rPr lang="en-US"/>
              <a:t>Simulate the total sales if the brand manager offers consumer promotion in January vs not.</a:t>
            </a:r>
            <a:endParaRPr/>
          </a:p>
          <a:p>
            <a:pPr indent="0" lvl="0" marL="0" rtl="0" algn="l">
              <a:spcBef>
                <a:spcPts val="560"/>
              </a:spcBef>
              <a:spcAft>
                <a:spcPts val="0"/>
              </a:spcAft>
              <a:buNone/>
            </a:pPr>
            <a:r>
              <a:t/>
            </a:r>
            <a:endParaRPr/>
          </a:p>
          <a:p>
            <a:pPr indent="0" lvl="0" marL="0" rtl="0" algn="l">
              <a:spcBef>
                <a:spcPts val="560"/>
              </a:spcBef>
              <a:spcAft>
                <a:spcPts val="0"/>
              </a:spcAft>
              <a:buNone/>
            </a:pPr>
            <a:r>
              <a:t/>
            </a:r>
            <a:endParaRPr/>
          </a:p>
          <a:p>
            <a:pPr indent="0" lvl="0" marL="0" rtl="0" algn="l">
              <a:spcBef>
                <a:spcPts val="560"/>
              </a:spcBef>
              <a:spcAft>
                <a:spcPts val="0"/>
              </a:spcAft>
              <a:buNone/>
            </a:pPr>
            <a:r>
              <a:t/>
            </a:r>
            <a:endParaRPr/>
          </a:p>
          <a:p>
            <a:pPr indent="0" lvl="0" marL="0" rtl="0" algn="l">
              <a:spcBef>
                <a:spcPts val="560"/>
              </a:spcBef>
              <a:spcAft>
                <a:spcPts val="0"/>
              </a:spcAft>
              <a:buNone/>
            </a:pPr>
            <a:r>
              <a:t/>
            </a:r>
            <a:endParaRPr/>
          </a:p>
        </p:txBody>
      </p:sp>
      <p:sp>
        <p:nvSpPr>
          <p:cNvPr id="252" name="Google Shape;252;g9078352c2d_1_25"/>
          <p:cNvSpPr txBox="1"/>
          <p:nvPr>
            <p:ph idx="12" type="sldNum"/>
          </p:nvPr>
        </p:nvSpPr>
        <p:spPr>
          <a:xfrm>
            <a:off x="7848600" y="6537325"/>
            <a:ext cx="1066800" cy="24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3" name="Google Shape;253;g9078352c2d_1_25"/>
          <p:cNvPicPr preferRelativeResize="0"/>
          <p:nvPr/>
        </p:nvPicPr>
        <p:blipFill>
          <a:blip r:embed="rId3">
            <a:alphaModFix/>
          </a:blip>
          <a:stretch>
            <a:fillRect/>
          </a:stretch>
        </p:blipFill>
        <p:spPr>
          <a:xfrm>
            <a:off x="453200" y="2396175"/>
            <a:ext cx="8207297" cy="33635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949db1a7fc_0_0"/>
          <p:cNvSpPr txBox="1"/>
          <p:nvPr>
            <p:ph type="title"/>
          </p:nvPr>
        </p:nvSpPr>
        <p:spPr>
          <a:xfrm>
            <a:off x="0" y="-12700"/>
            <a:ext cx="9144000" cy="86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600">
                <a:extLst>
                  <a:ext uri="http://customooxmlschemas.google.com/">
                    <go:slidesCustomData xmlns:go="http://customooxmlschemas.google.com/" textRoundtripDataId="2"/>
                  </a:ext>
                </a:extLst>
              </a:rPr>
              <a:t>Should we offer promotion</a:t>
            </a:r>
            <a:endParaRPr/>
          </a:p>
        </p:txBody>
      </p:sp>
      <p:sp>
        <p:nvSpPr>
          <p:cNvPr id="260" name="Google Shape;260;g949db1a7fc_0_0"/>
          <p:cNvSpPr txBox="1"/>
          <p:nvPr>
            <p:ph idx="1" type="body"/>
          </p:nvPr>
        </p:nvSpPr>
        <p:spPr>
          <a:xfrm>
            <a:off x="177800" y="1143000"/>
            <a:ext cx="8813700" cy="5029200"/>
          </a:xfrm>
          <a:prstGeom prst="rect">
            <a:avLst/>
          </a:prstGeom>
        </p:spPr>
        <p:txBody>
          <a:bodyPr anchorCtr="0" anchor="t" bIns="45700" lIns="91425" spcFirstLastPara="1" rIns="91425" wrap="square" tIns="45700">
            <a:noAutofit/>
          </a:bodyPr>
          <a:lstStyle/>
          <a:p>
            <a:pPr indent="-406400" lvl="0" marL="457200" rtl="0" algn="l">
              <a:spcBef>
                <a:spcPts val="0"/>
              </a:spcBef>
              <a:spcAft>
                <a:spcPts val="0"/>
              </a:spcAft>
              <a:buSzPts val="2800"/>
              <a:buChar char="-"/>
            </a:pPr>
            <a:r>
              <a:rPr lang="en-US"/>
              <a:t>Estimate “baseline” sales</a:t>
            </a:r>
            <a:endParaRPr/>
          </a:p>
          <a:p>
            <a:pPr indent="-406400" lvl="0" marL="457200" rtl="0" algn="l">
              <a:spcBef>
                <a:spcPts val="560"/>
              </a:spcBef>
              <a:spcAft>
                <a:spcPts val="0"/>
              </a:spcAft>
              <a:buSzPts val="2800"/>
              <a:buChar char="-"/>
            </a:pPr>
            <a:r>
              <a:rPr lang="en-US"/>
              <a:t>Identify incremental sales due to promotion</a:t>
            </a:r>
            <a:endParaRPr/>
          </a:p>
          <a:p>
            <a:pPr indent="-406400" lvl="0" marL="457200" rtl="0" algn="l">
              <a:spcBef>
                <a:spcPts val="560"/>
              </a:spcBef>
              <a:spcAft>
                <a:spcPts val="0"/>
              </a:spcAft>
              <a:buSzPts val="2800"/>
              <a:buChar char="-"/>
            </a:pPr>
            <a:r>
              <a:rPr lang="en-US"/>
              <a:t>Profitability = Profits from incremental sales - cost of Promotion</a:t>
            </a:r>
            <a:endParaRPr/>
          </a:p>
          <a:p>
            <a:pPr indent="0" lvl="0" marL="0" rtl="0" algn="l">
              <a:spcBef>
                <a:spcPts val="560"/>
              </a:spcBef>
              <a:spcAft>
                <a:spcPts val="0"/>
              </a:spcAft>
              <a:buNone/>
            </a:pPr>
            <a:r>
              <a:t/>
            </a:r>
            <a:endParaRPr/>
          </a:p>
          <a:p>
            <a:pPr indent="0" lvl="0" marL="457200" rtl="0" algn="ctr">
              <a:spcBef>
                <a:spcPts val="560"/>
              </a:spcBef>
              <a:spcAft>
                <a:spcPts val="0"/>
              </a:spcAft>
              <a:buNone/>
            </a:pPr>
            <a:r>
              <a:rPr lang="en-US"/>
              <a:t>Net profit promo - Net profit non promo = </a:t>
            </a:r>
            <a:r>
              <a:rPr b="1" lang="en-US"/>
              <a:t>766110.6</a:t>
            </a:r>
            <a:endParaRPr b="1"/>
          </a:p>
          <a:p>
            <a:pPr indent="0" lvl="0" marL="457200" rtl="0" algn="ctr">
              <a:spcBef>
                <a:spcPts val="560"/>
              </a:spcBef>
              <a:spcAft>
                <a:spcPts val="0"/>
              </a:spcAft>
              <a:buNone/>
            </a:pPr>
            <a:r>
              <a:rPr b="1" lang="en-US"/>
              <a:t>Worth running promotion</a:t>
            </a:r>
            <a:endParaRPr b="1"/>
          </a:p>
          <a:p>
            <a:pPr indent="0" lvl="0" marL="0" rtl="0" algn="l">
              <a:spcBef>
                <a:spcPts val="360"/>
              </a:spcBef>
              <a:spcAft>
                <a:spcPts val="0"/>
              </a:spcAft>
              <a:buNone/>
            </a:pPr>
            <a:r>
              <a:t/>
            </a:r>
            <a:endParaRPr/>
          </a:p>
        </p:txBody>
      </p:sp>
      <p:sp>
        <p:nvSpPr>
          <p:cNvPr id="261" name="Google Shape;261;g949db1a7fc_0_0"/>
          <p:cNvSpPr txBox="1"/>
          <p:nvPr>
            <p:ph idx="12" type="sldNum"/>
          </p:nvPr>
        </p:nvSpPr>
        <p:spPr>
          <a:xfrm>
            <a:off x="7848600" y="6537325"/>
            <a:ext cx="1066800" cy="244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949db1a7fc_0_8"/>
          <p:cNvSpPr txBox="1"/>
          <p:nvPr>
            <p:ph type="title"/>
          </p:nvPr>
        </p:nvSpPr>
        <p:spPr>
          <a:xfrm>
            <a:off x="0" y="-12700"/>
            <a:ext cx="9144000" cy="86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Predict sales &amp; promotional effects</a:t>
            </a:r>
            <a:endParaRPr/>
          </a:p>
        </p:txBody>
      </p:sp>
      <p:sp>
        <p:nvSpPr>
          <p:cNvPr id="268" name="Google Shape;268;g949db1a7fc_0_8"/>
          <p:cNvSpPr txBox="1"/>
          <p:nvPr>
            <p:ph idx="1" type="body"/>
          </p:nvPr>
        </p:nvSpPr>
        <p:spPr>
          <a:xfrm>
            <a:off x="177800" y="1143000"/>
            <a:ext cx="8813700" cy="1000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Training with the last 3 years of data want to predict last </a:t>
            </a:r>
            <a:r>
              <a:rPr lang="en-US"/>
              <a:t>year's</a:t>
            </a:r>
            <a:r>
              <a:rPr lang="en-US"/>
              <a:t> sales to compare it with what really </a:t>
            </a:r>
            <a:r>
              <a:rPr lang="en-US"/>
              <a:t>occurred</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269" name="Google Shape;269;g949db1a7fc_0_8"/>
          <p:cNvSpPr txBox="1"/>
          <p:nvPr>
            <p:ph idx="12" type="sldNum"/>
          </p:nvPr>
        </p:nvSpPr>
        <p:spPr>
          <a:xfrm>
            <a:off x="7848600" y="6537325"/>
            <a:ext cx="1066800" cy="244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70" name="Google Shape;270;g949db1a7fc_0_8"/>
          <p:cNvPicPr preferRelativeResize="0"/>
          <p:nvPr/>
        </p:nvPicPr>
        <p:blipFill>
          <a:blip r:embed="rId3">
            <a:alphaModFix/>
          </a:blip>
          <a:stretch>
            <a:fillRect/>
          </a:stretch>
        </p:blipFill>
        <p:spPr>
          <a:xfrm>
            <a:off x="639450" y="2192238"/>
            <a:ext cx="5055499" cy="2934326"/>
          </a:xfrm>
          <a:prstGeom prst="rect">
            <a:avLst/>
          </a:prstGeom>
          <a:noFill/>
          <a:ln>
            <a:noFill/>
          </a:ln>
        </p:spPr>
      </p:pic>
      <p:sp>
        <p:nvSpPr>
          <p:cNvPr id="271" name="Google Shape;271;g949db1a7fc_0_8"/>
          <p:cNvSpPr/>
          <p:nvPr/>
        </p:nvSpPr>
        <p:spPr>
          <a:xfrm>
            <a:off x="6194025" y="3036200"/>
            <a:ext cx="220800" cy="223500"/>
          </a:xfrm>
          <a:prstGeom prst="rect">
            <a:avLst/>
          </a:prstGeom>
          <a:solidFill>
            <a:srgbClr val="F2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949db1a7fc_0_8"/>
          <p:cNvSpPr/>
          <p:nvPr/>
        </p:nvSpPr>
        <p:spPr>
          <a:xfrm>
            <a:off x="6194025" y="3454306"/>
            <a:ext cx="220800" cy="223500"/>
          </a:xfrm>
          <a:prstGeom prst="rect">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949db1a7fc_0_8"/>
          <p:cNvSpPr txBox="1"/>
          <p:nvPr/>
        </p:nvSpPr>
        <p:spPr>
          <a:xfrm>
            <a:off x="6494825" y="2935950"/>
            <a:ext cx="17244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ndara"/>
                <a:ea typeface="Candara"/>
                <a:cs typeface="Candara"/>
                <a:sym typeface="Candara"/>
              </a:rPr>
              <a:t>Predicted sales</a:t>
            </a:r>
            <a:endParaRPr>
              <a:latin typeface="Candara"/>
              <a:ea typeface="Candara"/>
              <a:cs typeface="Candara"/>
              <a:sym typeface="Candara"/>
            </a:endParaRPr>
          </a:p>
        </p:txBody>
      </p:sp>
      <p:sp>
        <p:nvSpPr>
          <p:cNvPr id="274" name="Google Shape;274;g949db1a7fc_0_8"/>
          <p:cNvSpPr txBox="1"/>
          <p:nvPr/>
        </p:nvSpPr>
        <p:spPr>
          <a:xfrm>
            <a:off x="6565000" y="3386975"/>
            <a:ext cx="17244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ndara"/>
                <a:ea typeface="Candara"/>
                <a:cs typeface="Candara"/>
                <a:sym typeface="Candara"/>
              </a:rPr>
              <a:t>Real sales</a:t>
            </a:r>
            <a:endParaRPr>
              <a:latin typeface="Candara"/>
              <a:ea typeface="Candara"/>
              <a:cs typeface="Candara"/>
              <a:sym typeface="Candara"/>
            </a:endParaRPr>
          </a:p>
        </p:txBody>
      </p:sp>
      <p:sp>
        <p:nvSpPr>
          <p:cNvPr id="275" name="Google Shape;275;g949db1a7fc_0_8"/>
          <p:cNvSpPr txBox="1"/>
          <p:nvPr>
            <p:ph idx="1" type="body"/>
          </p:nvPr>
        </p:nvSpPr>
        <p:spPr>
          <a:xfrm>
            <a:off x="239975" y="5175600"/>
            <a:ext cx="8813700" cy="1000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100"/>
              <a:t>We can see in the graph the drop in sales product by the promotional effect. In our example it translate in -27548.83 if we compare </a:t>
            </a:r>
            <a:r>
              <a:rPr lang="en-US" sz="2100"/>
              <a:t>promotional</a:t>
            </a:r>
            <a:r>
              <a:rPr lang="en-US" sz="2100"/>
              <a:t> </a:t>
            </a:r>
            <a:r>
              <a:rPr lang="en-US" sz="2100"/>
              <a:t>effect</a:t>
            </a:r>
            <a:r>
              <a:rPr lang="en-US" sz="2100"/>
              <a:t> in feb vs no promotional</a:t>
            </a:r>
            <a:endParaRPr sz="2100"/>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3"/>
          <p:cNvSpPr txBox="1"/>
          <p:nvPr>
            <p:ph type="title"/>
          </p:nvPr>
        </p:nvSpPr>
        <p:spPr>
          <a:xfrm>
            <a:off x="0" y="-12700"/>
            <a:ext cx="9144000" cy="868362"/>
          </a:xfrm>
          <a:prstGeom prst="rect">
            <a:avLst/>
          </a:prstGeom>
          <a:solidFill>
            <a:srgbClr val="F2F2F2"/>
          </a:solid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F7F7F"/>
              </a:buClr>
              <a:buSzPts val="4400"/>
              <a:buFont typeface="Federo"/>
              <a:buNone/>
            </a:pPr>
            <a:r>
              <a:rPr lang="en-US"/>
              <a:t>Takeaways</a:t>
            </a:r>
            <a:endParaRPr/>
          </a:p>
        </p:txBody>
      </p:sp>
      <p:sp>
        <p:nvSpPr>
          <p:cNvPr id="282" name="Google Shape;282;p13"/>
          <p:cNvSpPr txBox="1"/>
          <p:nvPr>
            <p:ph idx="1" type="body"/>
          </p:nvPr>
        </p:nvSpPr>
        <p:spPr>
          <a:xfrm>
            <a:off x="177800" y="1143000"/>
            <a:ext cx="8813800" cy="50292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590"/>
              <a:buChar char="•"/>
            </a:pPr>
            <a:r>
              <a:rPr lang="en-US" sz="2590"/>
              <a:t>Evaluating a price cut promotional program involves comparing estimates of sales and profit without the program (called baseline estimates) and comparing these estimates with those associated with running the promotional program.</a:t>
            </a:r>
            <a:endParaRPr/>
          </a:p>
          <a:p>
            <a:pPr indent="-178435" lvl="0" marL="342900" rtl="0" algn="l">
              <a:lnSpc>
                <a:spcPct val="80000"/>
              </a:lnSpc>
              <a:spcBef>
                <a:spcPts val="518"/>
              </a:spcBef>
              <a:spcAft>
                <a:spcPts val="0"/>
              </a:spcAft>
              <a:buClr>
                <a:schemeClr val="dk1"/>
              </a:buClr>
              <a:buSzPts val="2590"/>
              <a:buNone/>
            </a:pPr>
            <a:r>
              <a:t/>
            </a:r>
            <a:endParaRPr sz="2590"/>
          </a:p>
          <a:p>
            <a:pPr indent="-342900" lvl="0" marL="342900" rtl="0" algn="l">
              <a:lnSpc>
                <a:spcPct val="80000"/>
              </a:lnSpc>
              <a:spcBef>
                <a:spcPts val="518"/>
              </a:spcBef>
              <a:spcAft>
                <a:spcPts val="0"/>
              </a:spcAft>
              <a:buClr>
                <a:schemeClr val="dk1"/>
              </a:buClr>
              <a:buSzPts val="2590"/>
              <a:buChar char="•"/>
            </a:pPr>
            <a:r>
              <a:rPr lang="en-US" sz="2590"/>
              <a:t>Estimates should consider effects of promotions on the period in which they are offered as well as on subsequent and prior periods to account for potential stock-up, stockpiling, and other enduring effects of the promotion.</a:t>
            </a:r>
            <a:endParaRPr/>
          </a:p>
          <a:p>
            <a:pPr indent="-178435" lvl="0" marL="342900" rtl="0" algn="l">
              <a:lnSpc>
                <a:spcPct val="80000"/>
              </a:lnSpc>
              <a:spcBef>
                <a:spcPts val="518"/>
              </a:spcBef>
              <a:spcAft>
                <a:spcPts val="0"/>
              </a:spcAft>
              <a:buClr>
                <a:schemeClr val="dk1"/>
              </a:buClr>
              <a:buSzPts val="2590"/>
              <a:buNone/>
            </a:pPr>
            <a:r>
              <a:t/>
            </a:r>
            <a:endParaRPr sz="2590"/>
          </a:p>
          <a:p>
            <a:pPr indent="-342900" lvl="0" marL="342900" rtl="0" algn="l">
              <a:lnSpc>
                <a:spcPct val="80000"/>
              </a:lnSpc>
              <a:spcBef>
                <a:spcPts val="518"/>
              </a:spcBef>
              <a:spcAft>
                <a:spcPts val="0"/>
              </a:spcAft>
              <a:buClr>
                <a:schemeClr val="dk1"/>
              </a:buClr>
              <a:buSzPts val="2590"/>
              <a:buChar char="•"/>
            </a:pPr>
            <a:r>
              <a:rPr lang="en-US" sz="2590"/>
              <a:t>Regression analysis is a tool that can be applied to historical data to make sales estimates and forecasts.</a:t>
            </a:r>
            <a:endParaRPr sz="2590"/>
          </a:p>
        </p:txBody>
      </p:sp>
      <p:sp>
        <p:nvSpPr>
          <p:cNvPr id="283" name="Google Shape;283;p13"/>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4"/>
          <p:cNvSpPr txBox="1"/>
          <p:nvPr>
            <p:ph type="title"/>
          </p:nvPr>
        </p:nvSpPr>
        <p:spPr>
          <a:xfrm>
            <a:off x="0" y="-12700"/>
            <a:ext cx="9144000" cy="868362"/>
          </a:xfrm>
          <a:prstGeom prst="rect">
            <a:avLst/>
          </a:prstGeom>
          <a:solidFill>
            <a:srgbClr val="F2F2F2"/>
          </a:solid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F7F7F"/>
              </a:buClr>
              <a:buSzPts val="4400"/>
              <a:buFont typeface="Federo"/>
              <a:buNone/>
            </a:pPr>
            <a:r>
              <a:rPr lang="en-US"/>
              <a:t>Takeaways</a:t>
            </a:r>
            <a:endParaRPr/>
          </a:p>
        </p:txBody>
      </p:sp>
      <p:sp>
        <p:nvSpPr>
          <p:cNvPr id="290" name="Google Shape;290;p14"/>
          <p:cNvSpPr txBox="1"/>
          <p:nvPr>
            <p:ph idx="1" type="body"/>
          </p:nvPr>
        </p:nvSpPr>
        <p:spPr>
          <a:xfrm>
            <a:off x="177800" y="1143000"/>
            <a:ext cx="8813800" cy="50292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590"/>
              <a:buChar char="•"/>
            </a:pPr>
            <a:r>
              <a:rPr lang="en-US" sz="2590"/>
              <a:t>A lag variable can be used to evaluate the effects of a promotion in a subsequent period. A lag variable is created by shifting all of the observations of a variable to correspond with the subsequent month.</a:t>
            </a:r>
            <a:endParaRPr/>
          </a:p>
          <a:p>
            <a:pPr indent="-178435" lvl="0" marL="342900" rtl="0" algn="l">
              <a:lnSpc>
                <a:spcPct val="80000"/>
              </a:lnSpc>
              <a:spcBef>
                <a:spcPts val="518"/>
              </a:spcBef>
              <a:spcAft>
                <a:spcPts val="0"/>
              </a:spcAft>
              <a:buClr>
                <a:schemeClr val="dk1"/>
              </a:buClr>
              <a:buSzPts val="2590"/>
              <a:buNone/>
            </a:pPr>
            <a:r>
              <a:t/>
            </a:r>
            <a:endParaRPr sz="2590"/>
          </a:p>
          <a:p>
            <a:pPr indent="-342900" lvl="0" marL="342900" rtl="0" algn="l">
              <a:lnSpc>
                <a:spcPct val="80000"/>
              </a:lnSpc>
              <a:spcBef>
                <a:spcPts val="518"/>
              </a:spcBef>
              <a:spcAft>
                <a:spcPts val="0"/>
              </a:spcAft>
              <a:buClr>
                <a:schemeClr val="dk1"/>
              </a:buClr>
              <a:buSzPts val="2590"/>
              <a:buChar char="•"/>
            </a:pPr>
            <a:r>
              <a:rPr lang="en-US" sz="2590"/>
              <a:t>Seasonality in a dependent variable can be accounted for with a set of indicator variables that represent the categories associated with the “seasons” (quarters, months, etc.)</a:t>
            </a:r>
            <a:endParaRPr/>
          </a:p>
          <a:p>
            <a:pPr indent="-178435" lvl="0" marL="342900" rtl="0" algn="l">
              <a:lnSpc>
                <a:spcPct val="80000"/>
              </a:lnSpc>
              <a:spcBef>
                <a:spcPts val="518"/>
              </a:spcBef>
              <a:spcAft>
                <a:spcPts val="0"/>
              </a:spcAft>
              <a:buClr>
                <a:schemeClr val="dk1"/>
              </a:buClr>
              <a:buSzPts val="2590"/>
              <a:buNone/>
            </a:pPr>
            <a:r>
              <a:t/>
            </a:r>
            <a:endParaRPr sz="2590"/>
          </a:p>
          <a:p>
            <a:pPr indent="-342900" lvl="0" marL="342900" rtl="0" algn="l">
              <a:lnSpc>
                <a:spcPct val="80000"/>
              </a:lnSpc>
              <a:spcBef>
                <a:spcPts val="518"/>
              </a:spcBef>
              <a:spcAft>
                <a:spcPts val="0"/>
              </a:spcAft>
              <a:buClr>
                <a:schemeClr val="dk1"/>
              </a:buClr>
              <a:buSzPts val="2590"/>
              <a:buChar char="•"/>
            </a:pPr>
            <a:r>
              <a:rPr lang="en-US" sz="2590"/>
              <a:t>A trend variable accounts for an increase or decrease in the dependent variable though time.  A trend variable can be created with a increasing series associated with the passage of time.</a:t>
            </a:r>
            <a:endParaRPr sz="2590"/>
          </a:p>
        </p:txBody>
      </p:sp>
      <p:sp>
        <p:nvSpPr>
          <p:cNvPr id="291" name="Google Shape;291;p14"/>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5"/>
          <p:cNvSpPr txBox="1"/>
          <p:nvPr>
            <p:ph type="title"/>
          </p:nvPr>
        </p:nvSpPr>
        <p:spPr>
          <a:xfrm>
            <a:off x="0" y="-12700"/>
            <a:ext cx="9144000" cy="868362"/>
          </a:xfrm>
          <a:prstGeom prst="rect">
            <a:avLst/>
          </a:prstGeom>
          <a:solidFill>
            <a:srgbClr val="F2F2F2"/>
          </a:solid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F7F7F"/>
              </a:buClr>
              <a:buSzPts val="4400"/>
              <a:buFont typeface="Federo"/>
              <a:buNone/>
            </a:pPr>
            <a:r>
              <a:rPr lang="en-US"/>
              <a:t>Conclusions</a:t>
            </a:r>
            <a:endParaRPr/>
          </a:p>
        </p:txBody>
      </p:sp>
      <p:sp>
        <p:nvSpPr>
          <p:cNvPr id="298" name="Google Shape;298;p15"/>
          <p:cNvSpPr txBox="1"/>
          <p:nvPr>
            <p:ph idx="1" type="body"/>
          </p:nvPr>
        </p:nvSpPr>
        <p:spPr>
          <a:xfrm>
            <a:off x="177800" y="1143000"/>
            <a:ext cx="8813800" cy="5029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a:t>Sales promotions are short terms instruments</a:t>
            </a:r>
            <a:endParaRPr/>
          </a:p>
          <a:p>
            <a:pPr indent="-342900" lvl="0" marL="342900" rtl="0" algn="l">
              <a:spcBef>
                <a:spcPts val="560"/>
              </a:spcBef>
              <a:spcAft>
                <a:spcPts val="0"/>
              </a:spcAft>
              <a:buClr>
                <a:schemeClr val="dk1"/>
              </a:buClr>
              <a:buSzPts val="2800"/>
              <a:buChar char="•"/>
            </a:pPr>
            <a:r>
              <a:rPr lang="en-US"/>
              <a:t>Evaluation should look at profitability and competitive implications</a:t>
            </a:r>
            <a:endParaRPr/>
          </a:p>
          <a:p>
            <a:pPr indent="-342900" lvl="0" marL="342900" rtl="0" algn="l">
              <a:spcBef>
                <a:spcPts val="560"/>
              </a:spcBef>
              <a:spcAft>
                <a:spcPts val="0"/>
              </a:spcAft>
              <a:buClr>
                <a:schemeClr val="dk1"/>
              </a:buClr>
              <a:buSzPts val="2800"/>
              <a:buChar char="•"/>
            </a:pPr>
            <a:r>
              <a:rPr lang="en-US"/>
              <a:t>Profitability depends upon incremental sales and costs of promotion</a:t>
            </a:r>
            <a:endParaRPr/>
          </a:p>
        </p:txBody>
      </p:sp>
      <p:sp>
        <p:nvSpPr>
          <p:cNvPr id="299" name="Google Shape;299;p15"/>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nvSpPr>
        <p:spPr>
          <a:xfrm>
            <a:off x="0" y="4953000"/>
            <a:ext cx="2667000" cy="735535"/>
          </a:xfrm>
          <a:prstGeom prst="rect">
            <a:avLst/>
          </a:prstGeom>
          <a:noFill/>
          <a:ln>
            <a:noFill/>
          </a:ln>
        </p:spPr>
        <p:txBody>
          <a:bodyPr anchorCtr="0" anchor="t" bIns="45675" lIns="91375" spcFirstLastPara="1" rIns="91375" wrap="square" tIns="45675">
            <a:spAutoFit/>
          </a:bodyPr>
          <a:lstStyle/>
          <a:p>
            <a:pPr indent="0" lvl="0" marL="0" marR="0" rtl="0" algn="ctr">
              <a:lnSpc>
                <a:spcPct val="80000"/>
              </a:lnSpc>
              <a:spcBef>
                <a:spcPts val="0"/>
              </a:spcBef>
              <a:spcAft>
                <a:spcPts val="0"/>
              </a:spcAft>
              <a:buNone/>
            </a:pPr>
            <a:r>
              <a:rPr b="1" lang="en-US" sz="1900">
                <a:solidFill>
                  <a:schemeClr val="dk1"/>
                </a:solidFill>
                <a:latin typeface="Arial Narrow"/>
                <a:ea typeface="Arial Narrow"/>
                <a:cs typeface="Arial Narrow"/>
                <a:sym typeface="Arial Narrow"/>
              </a:rPr>
              <a:t>Formulate </a:t>
            </a:r>
            <a:endParaRPr/>
          </a:p>
          <a:p>
            <a:pPr indent="0" lvl="0" marL="0" marR="0" rtl="0" algn="ctr">
              <a:lnSpc>
                <a:spcPct val="20000"/>
              </a:lnSpc>
              <a:spcBef>
                <a:spcPts val="950"/>
              </a:spcBef>
              <a:spcAft>
                <a:spcPts val="0"/>
              </a:spcAft>
              <a:buNone/>
            </a:pPr>
            <a:r>
              <a:rPr b="1" lang="en-US" sz="1900">
                <a:solidFill>
                  <a:schemeClr val="dk1"/>
                </a:solidFill>
                <a:latin typeface="Arial Narrow"/>
                <a:ea typeface="Arial Narrow"/>
                <a:cs typeface="Arial Narrow"/>
                <a:sym typeface="Arial Narrow"/>
              </a:rPr>
              <a:t>Marketing</a:t>
            </a:r>
            <a:endParaRPr/>
          </a:p>
          <a:p>
            <a:pPr indent="0" lvl="0" marL="0" marR="0" rtl="0" algn="ctr">
              <a:lnSpc>
                <a:spcPct val="20000"/>
              </a:lnSpc>
              <a:spcBef>
                <a:spcPts val="950"/>
              </a:spcBef>
              <a:spcAft>
                <a:spcPts val="0"/>
              </a:spcAft>
              <a:buNone/>
            </a:pPr>
            <a:r>
              <a:rPr b="1" lang="en-US" sz="1900">
                <a:solidFill>
                  <a:schemeClr val="dk1"/>
                </a:solidFill>
                <a:latin typeface="Arial Narrow"/>
                <a:ea typeface="Arial Narrow"/>
                <a:cs typeface="Arial Narrow"/>
                <a:sym typeface="Arial Narrow"/>
              </a:rPr>
              <a:t>Program</a:t>
            </a:r>
            <a:endParaRPr/>
          </a:p>
        </p:txBody>
      </p:sp>
      <p:sp>
        <p:nvSpPr>
          <p:cNvPr id="119" name="Google Shape;119;p2"/>
          <p:cNvSpPr txBox="1"/>
          <p:nvPr/>
        </p:nvSpPr>
        <p:spPr>
          <a:xfrm>
            <a:off x="0" y="1994297"/>
            <a:ext cx="2438703" cy="560103"/>
          </a:xfrm>
          <a:prstGeom prst="rect">
            <a:avLst/>
          </a:prstGeom>
          <a:noFill/>
          <a:ln>
            <a:noFill/>
          </a:ln>
        </p:spPr>
        <p:txBody>
          <a:bodyPr anchorCtr="0" anchor="t" bIns="45675" lIns="91375" spcFirstLastPara="1" rIns="91375" wrap="square" tIns="45675">
            <a:spAutoFit/>
          </a:bodyPr>
          <a:lstStyle/>
          <a:p>
            <a:pPr indent="0" lvl="0" marL="0" marR="0" rtl="0" algn="ctr">
              <a:lnSpc>
                <a:spcPct val="80000"/>
              </a:lnSpc>
              <a:spcBef>
                <a:spcPts val="0"/>
              </a:spcBef>
              <a:spcAft>
                <a:spcPts val="0"/>
              </a:spcAft>
              <a:buNone/>
            </a:pPr>
            <a:r>
              <a:rPr b="1" lang="en-US" sz="1900">
                <a:solidFill>
                  <a:schemeClr val="dk1"/>
                </a:solidFill>
                <a:latin typeface="Arial Narrow"/>
                <a:ea typeface="Arial Narrow"/>
                <a:cs typeface="Arial Narrow"/>
                <a:sym typeface="Arial Narrow"/>
              </a:rPr>
              <a:t>Identify Market</a:t>
            </a:r>
            <a:endParaRPr/>
          </a:p>
          <a:p>
            <a:pPr indent="0" lvl="0" marL="0" marR="0" rtl="0" algn="ctr">
              <a:lnSpc>
                <a:spcPct val="30000"/>
              </a:lnSpc>
              <a:spcBef>
                <a:spcPts val="950"/>
              </a:spcBef>
              <a:spcAft>
                <a:spcPts val="0"/>
              </a:spcAft>
              <a:buNone/>
            </a:pPr>
            <a:r>
              <a:rPr b="1" lang="en-US" sz="1900">
                <a:solidFill>
                  <a:schemeClr val="dk1"/>
                </a:solidFill>
                <a:latin typeface="Arial Narrow"/>
                <a:ea typeface="Arial Narrow"/>
                <a:cs typeface="Arial Narrow"/>
                <a:sym typeface="Arial Narrow"/>
              </a:rPr>
              <a:t>Opportunities</a:t>
            </a:r>
            <a:endParaRPr/>
          </a:p>
        </p:txBody>
      </p:sp>
      <p:sp>
        <p:nvSpPr>
          <p:cNvPr id="120" name="Google Shape;120;p2"/>
          <p:cNvSpPr txBox="1"/>
          <p:nvPr/>
        </p:nvSpPr>
        <p:spPr>
          <a:xfrm>
            <a:off x="1" y="3658196"/>
            <a:ext cx="1980595" cy="384670"/>
          </a:xfrm>
          <a:prstGeom prst="rect">
            <a:avLst/>
          </a:prstGeom>
          <a:noFill/>
          <a:ln>
            <a:noFill/>
          </a:ln>
        </p:spPr>
        <p:txBody>
          <a:bodyPr anchorCtr="0" anchor="t" bIns="45675" lIns="91375" spcFirstLastPara="1" rIns="91375" wrap="square" tIns="45675">
            <a:spAutoFit/>
          </a:bodyPr>
          <a:lstStyle/>
          <a:p>
            <a:pPr indent="0" lvl="0" marL="0" marR="0" rtl="0" algn="ctr">
              <a:spcBef>
                <a:spcPts val="0"/>
              </a:spcBef>
              <a:spcAft>
                <a:spcPts val="0"/>
              </a:spcAft>
              <a:buNone/>
            </a:pPr>
            <a:r>
              <a:rPr b="1" lang="en-US" sz="1900">
                <a:solidFill>
                  <a:schemeClr val="dk1"/>
                </a:solidFill>
                <a:latin typeface="Arial Narrow"/>
                <a:ea typeface="Arial Narrow"/>
                <a:cs typeface="Arial Narrow"/>
                <a:sym typeface="Arial Narrow"/>
              </a:rPr>
              <a:t>Set Strategy</a:t>
            </a:r>
            <a:endParaRPr/>
          </a:p>
        </p:txBody>
      </p:sp>
      <p:sp>
        <p:nvSpPr>
          <p:cNvPr id="121" name="Google Shape;121;p2"/>
          <p:cNvSpPr/>
          <p:nvPr/>
        </p:nvSpPr>
        <p:spPr>
          <a:xfrm>
            <a:off x="4222751" y="2120802"/>
            <a:ext cx="545797" cy="364628"/>
          </a:xfrm>
          <a:prstGeom prst="leftRightArrow">
            <a:avLst>
              <a:gd fmla="val 60000" name="adj1"/>
              <a:gd fmla="val 30029" name="adj2"/>
            </a:avLst>
          </a:prstGeom>
          <a:solidFill>
            <a:srgbClr val="0070C0">
              <a:alpha val="49803"/>
            </a:srgbClr>
          </a:solidFill>
          <a:ln cap="flat" cmpd="sng" w="9525">
            <a:solidFill>
              <a:srgbClr val="008080"/>
            </a:solidFill>
            <a:prstDash val="solid"/>
            <a:miter lim="800000"/>
            <a:headEnd len="sm" w="sm" type="none"/>
            <a:tailEnd len="sm" w="sm" type="none"/>
          </a:ln>
        </p:spPr>
        <p:txBody>
          <a:bodyPr anchorCtr="0" anchor="ctr" bIns="45675" lIns="91375" spcFirstLastPara="1" rIns="91375" wrap="square" tIns="456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2"/>
          <p:cNvSpPr/>
          <p:nvPr/>
        </p:nvSpPr>
        <p:spPr>
          <a:xfrm>
            <a:off x="6286500" y="2134196"/>
            <a:ext cx="545798" cy="364629"/>
          </a:xfrm>
          <a:prstGeom prst="leftRightArrow">
            <a:avLst>
              <a:gd fmla="val 60000" name="adj1"/>
              <a:gd fmla="val 30029" name="adj2"/>
            </a:avLst>
          </a:prstGeom>
          <a:solidFill>
            <a:srgbClr val="0070C0">
              <a:alpha val="49803"/>
            </a:srgbClr>
          </a:solidFill>
          <a:ln cap="flat" cmpd="sng" w="9525">
            <a:solidFill>
              <a:srgbClr val="008080"/>
            </a:solidFill>
            <a:prstDash val="solid"/>
            <a:miter lim="800000"/>
            <a:headEnd len="sm" w="sm" type="none"/>
            <a:tailEnd len="sm" w="sm" type="none"/>
          </a:ln>
        </p:spPr>
        <p:txBody>
          <a:bodyPr anchorCtr="0" anchor="ctr" bIns="45675" lIns="91375" spcFirstLastPara="1" rIns="91375" wrap="square" tIns="456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2"/>
          <p:cNvSpPr/>
          <p:nvPr/>
        </p:nvSpPr>
        <p:spPr>
          <a:xfrm>
            <a:off x="7239000" y="5176243"/>
            <a:ext cx="260048" cy="366117"/>
          </a:xfrm>
          <a:prstGeom prst="leftRightArrow">
            <a:avLst>
              <a:gd fmla="val 49565" name="adj1"/>
              <a:gd fmla="val 26472" name="adj2"/>
            </a:avLst>
          </a:prstGeom>
          <a:solidFill>
            <a:srgbClr val="0070C0">
              <a:alpha val="49803"/>
            </a:srgbClr>
          </a:solidFill>
          <a:ln cap="flat" cmpd="sng" w="9525">
            <a:solidFill>
              <a:srgbClr val="008080"/>
            </a:solidFill>
            <a:prstDash val="solid"/>
            <a:miter lim="800000"/>
            <a:headEnd len="sm" w="sm" type="none"/>
            <a:tailEnd len="sm" w="sm" type="none"/>
          </a:ln>
        </p:spPr>
        <p:txBody>
          <a:bodyPr anchorCtr="0" anchor="ctr" bIns="45675" lIns="91375" spcFirstLastPara="1" rIns="91375" wrap="square" tIns="456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2"/>
          <p:cNvSpPr/>
          <p:nvPr/>
        </p:nvSpPr>
        <p:spPr>
          <a:xfrm>
            <a:off x="5105703" y="2972099"/>
            <a:ext cx="851202" cy="305097"/>
          </a:xfrm>
          <a:prstGeom prst="downArrow">
            <a:avLst>
              <a:gd fmla="val 50000" name="adj1"/>
              <a:gd fmla="val 25000" name="adj2"/>
            </a:avLst>
          </a:prstGeom>
          <a:solidFill>
            <a:srgbClr val="0070C0"/>
          </a:solidFill>
          <a:ln>
            <a:noFill/>
          </a:ln>
        </p:spPr>
        <p:txBody>
          <a:bodyPr anchorCtr="0" anchor="ctr" bIns="45675" lIns="91375" spcFirstLastPara="1" rIns="91375" wrap="square" tIns="456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2"/>
          <p:cNvSpPr/>
          <p:nvPr/>
        </p:nvSpPr>
        <p:spPr>
          <a:xfrm>
            <a:off x="5105703" y="4496099"/>
            <a:ext cx="851202" cy="305097"/>
          </a:xfrm>
          <a:prstGeom prst="downArrow">
            <a:avLst>
              <a:gd fmla="val 50000" name="adj1"/>
              <a:gd fmla="val 25000" name="adj2"/>
            </a:avLst>
          </a:prstGeom>
          <a:solidFill>
            <a:srgbClr val="0070C0"/>
          </a:solidFill>
          <a:ln>
            <a:noFill/>
          </a:ln>
        </p:spPr>
        <p:txBody>
          <a:bodyPr anchorCtr="0" anchor="ctr" bIns="45675" lIns="91375" spcFirstLastPara="1" rIns="91375" wrap="square" tIns="456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2"/>
          <p:cNvSpPr/>
          <p:nvPr/>
        </p:nvSpPr>
        <p:spPr>
          <a:xfrm>
            <a:off x="7620000" y="4970859"/>
            <a:ext cx="1295703" cy="791766"/>
          </a:xfrm>
          <a:prstGeom prst="bevel">
            <a:avLst>
              <a:gd fmla="val 4731" name="adj"/>
            </a:avLst>
          </a:prstGeom>
          <a:solidFill>
            <a:schemeClr val="lt1"/>
          </a:solidFill>
          <a:ln cap="flat" cmpd="sng" w="9525">
            <a:solidFill>
              <a:srgbClr val="333333"/>
            </a:solidFill>
            <a:prstDash val="solid"/>
            <a:miter lim="800000"/>
            <a:headEnd len="sm" w="sm" type="none"/>
            <a:tailEnd len="sm" w="sm" type="none"/>
          </a:ln>
        </p:spPr>
        <p:txBody>
          <a:bodyPr anchorCtr="0" anchor="ctr" bIns="45675" lIns="91375" spcFirstLastPara="1" rIns="91375" wrap="square" tIns="45675">
            <a:noAutofit/>
          </a:bodyPr>
          <a:lstStyle/>
          <a:p>
            <a:pPr indent="0" lvl="0" marL="0" marR="0" rtl="0" algn="ctr">
              <a:spcBef>
                <a:spcPts val="0"/>
              </a:spcBef>
              <a:spcAft>
                <a:spcPts val="0"/>
              </a:spcAft>
              <a:buNone/>
            </a:pPr>
            <a:r>
              <a:rPr lang="en-US" sz="1600">
                <a:solidFill>
                  <a:srgbClr val="5F5F5F"/>
                </a:solidFill>
                <a:latin typeface="Arial Narrow"/>
                <a:ea typeface="Arial Narrow"/>
                <a:cs typeface="Arial Narrow"/>
                <a:sym typeface="Arial Narrow"/>
              </a:rPr>
              <a:t>PLACE</a:t>
            </a:r>
            <a:endParaRPr/>
          </a:p>
        </p:txBody>
      </p:sp>
      <p:sp>
        <p:nvSpPr>
          <p:cNvPr id="127" name="Google Shape;127;p2"/>
          <p:cNvSpPr/>
          <p:nvPr/>
        </p:nvSpPr>
        <p:spPr>
          <a:xfrm>
            <a:off x="3556000" y="5165825"/>
            <a:ext cx="260048" cy="364628"/>
          </a:xfrm>
          <a:prstGeom prst="leftRightArrow">
            <a:avLst>
              <a:gd fmla="val 49565" name="adj1"/>
              <a:gd fmla="val 26472" name="adj2"/>
            </a:avLst>
          </a:prstGeom>
          <a:solidFill>
            <a:srgbClr val="0070C0">
              <a:alpha val="49803"/>
            </a:srgbClr>
          </a:solidFill>
          <a:ln cap="flat" cmpd="sng" w="9525">
            <a:solidFill>
              <a:srgbClr val="008080"/>
            </a:solidFill>
            <a:prstDash val="solid"/>
            <a:miter lim="800000"/>
            <a:headEnd len="sm" w="sm" type="none"/>
            <a:tailEnd len="sm" w="sm" type="none"/>
          </a:ln>
        </p:spPr>
        <p:txBody>
          <a:bodyPr anchorCtr="0" anchor="ctr" bIns="45675" lIns="91375" spcFirstLastPara="1" rIns="91375" wrap="square" tIns="456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2"/>
          <p:cNvSpPr/>
          <p:nvPr/>
        </p:nvSpPr>
        <p:spPr>
          <a:xfrm>
            <a:off x="5403547" y="5170289"/>
            <a:ext cx="260048" cy="364629"/>
          </a:xfrm>
          <a:prstGeom prst="leftRightArrow">
            <a:avLst>
              <a:gd fmla="val 49565" name="adj1"/>
              <a:gd fmla="val 26472" name="adj2"/>
            </a:avLst>
          </a:prstGeom>
          <a:solidFill>
            <a:srgbClr val="0070C0">
              <a:alpha val="49803"/>
            </a:srgbClr>
          </a:solidFill>
          <a:ln cap="flat" cmpd="sng" w="9525">
            <a:solidFill>
              <a:srgbClr val="008080"/>
            </a:solidFill>
            <a:prstDash val="solid"/>
            <a:miter lim="800000"/>
            <a:headEnd len="sm" w="sm" type="none"/>
            <a:tailEnd len="sm" w="sm" type="none"/>
          </a:ln>
        </p:spPr>
        <p:txBody>
          <a:bodyPr anchorCtr="0" anchor="ctr" bIns="45675" lIns="91375" spcFirstLastPara="1" rIns="91375" wrap="square" tIns="456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2"/>
          <p:cNvSpPr/>
          <p:nvPr/>
        </p:nvSpPr>
        <p:spPr>
          <a:xfrm>
            <a:off x="2171095" y="4953000"/>
            <a:ext cx="1295703" cy="791766"/>
          </a:xfrm>
          <a:prstGeom prst="bevel">
            <a:avLst>
              <a:gd fmla="val 4731" name="adj"/>
            </a:avLst>
          </a:prstGeom>
          <a:solidFill>
            <a:schemeClr val="lt1"/>
          </a:solidFill>
          <a:ln cap="flat" cmpd="sng" w="9525">
            <a:solidFill>
              <a:srgbClr val="333333"/>
            </a:solidFill>
            <a:prstDash val="solid"/>
            <a:miter lim="800000"/>
            <a:headEnd len="sm" w="sm" type="none"/>
            <a:tailEnd len="sm" w="sm" type="none"/>
          </a:ln>
        </p:spPr>
        <p:txBody>
          <a:bodyPr anchorCtr="0" anchor="ctr" bIns="45675" lIns="91375" spcFirstLastPara="1" rIns="91375" wrap="square" tIns="45675">
            <a:noAutofit/>
          </a:bodyPr>
          <a:lstStyle/>
          <a:p>
            <a:pPr indent="0" lvl="0" marL="0" marR="0" rtl="0" algn="ctr">
              <a:spcBef>
                <a:spcPts val="0"/>
              </a:spcBef>
              <a:spcAft>
                <a:spcPts val="0"/>
              </a:spcAft>
              <a:buNone/>
            </a:pPr>
            <a:r>
              <a:rPr lang="en-US" sz="1600">
                <a:solidFill>
                  <a:srgbClr val="5F5F5F"/>
                </a:solidFill>
                <a:latin typeface="Arial Narrow"/>
                <a:ea typeface="Arial Narrow"/>
                <a:cs typeface="Arial Narrow"/>
                <a:sym typeface="Arial Narrow"/>
              </a:rPr>
              <a:t>PRODUCT</a:t>
            </a:r>
            <a:endParaRPr sz="1200">
              <a:solidFill>
                <a:srgbClr val="5F5F5F"/>
              </a:solidFill>
              <a:latin typeface="Calibri"/>
              <a:ea typeface="Calibri"/>
              <a:cs typeface="Calibri"/>
              <a:sym typeface="Calibri"/>
            </a:endParaRPr>
          </a:p>
        </p:txBody>
      </p:sp>
      <p:sp>
        <p:nvSpPr>
          <p:cNvPr id="130" name="Google Shape;130;p2"/>
          <p:cNvSpPr/>
          <p:nvPr/>
        </p:nvSpPr>
        <p:spPr>
          <a:xfrm>
            <a:off x="3962703" y="4970859"/>
            <a:ext cx="1295702" cy="791766"/>
          </a:xfrm>
          <a:prstGeom prst="bevel">
            <a:avLst>
              <a:gd fmla="val 4731" name="adj"/>
            </a:avLst>
          </a:prstGeom>
          <a:solidFill>
            <a:schemeClr val="lt1"/>
          </a:solidFill>
          <a:ln cap="flat" cmpd="sng" w="9525">
            <a:solidFill>
              <a:srgbClr val="333333"/>
            </a:solidFill>
            <a:prstDash val="solid"/>
            <a:miter lim="800000"/>
            <a:headEnd len="sm" w="sm" type="none"/>
            <a:tailEnd len="sm" w="sm" type="none"/>
          </a:ln>
        </p:spPr>
        <p:txBody>
          <a:bodyPr anchorCtr="0" anchor="ctr" bIns="45675" lIns="91375" spcFirstLastPara="1" rIns="91375" wrap="square" tIns="45675">
            <a:noAutofit/>
          </a:bodyPr>
          <a:lstStyle/>
          <a:p>
            <a:pPr indent="0" lvl="0" marL="0" marR="0" rtl="0" algn="ctr">
              <a:spcBef>
                <a:spcPts val="0"/>
              </a:spcBef>
              <a:spcAft>
                <a:spcPts val="0"/>
              </a:spcAft>
              <a:buNone/>
            </a:pPr>
            <a:r>
              <a:rPr lang="en-US" sz="1600">
                <a:solidFill>
                  <a:srgbClr val="5F5F5F"/>
                </a:solidFill>
                <a:latin typeface="Arial Narrow"/>
                <a:ea typeface="Arial Narrow"/>
                <a:cs typeface="Arial Narrow"/>
                <a:sym typeface="Arial Narrow"/>
              </a:rPr>
              <a:t>PRICE</a:t>
            </a:r>
            <a:endParaRPr sz="1200">
              <a:solidFill>
                <a:srgbClr val="5F5F5F"/>
              </a:solidFill>
              <a:latin typeface="Calibri"/>
              <a:ea typeface="Calibri"/>
              <a:cs typeface="Calibri"/>
              <a:sym typeface="Calibri"/>
            </a:endParaRPr>
          </a:p>
        </p:txBody>
      </p:sp>
      <p:sp>
        <p:nvSpPr>
          <p:cNvPr id="131" name="Google Shape;131;p2"/>
          <p:cNvSpPr/>
          <p:nvPr/>
        </p:nvSpPr>
        <p:spPr>
          <a:xfrm>
            <a:off x="5790595" y="4970859"/>
            <a:ext cx="1295703" cy="791766"/>
          </a:xfrm>
          <a:prstGeom prst="bevel">
            <a:avLst>
              <a:gd fmla="val 4731" name="adj"/>
            </a:avLst>
          </a:prstGeom>
          <a:solidFill>
            <a:schemeClr val="lt1"/>
          </a:solidFill>
          <a:ln cap="flat" cmpd="sng" w="9525">
            <a:solidFill>
              <a:srgbClr val="333333"/>
            </a:solidFill>
            <a:prstDash val="solid"/>
            <a:miter lim="800000"/>
            <a:headEnd len="sm" w="sm" type="none"/>
            <a:tailEnd len="sm" w="sm" type="none"/>
          </a:ln>
        </p:spPr>
        <p:txBody>
          <a:bodyPr anchorCtr="0" anchor="ctr" bIns="45675" lIns="91375" spcFirstLastPara="1" rIns="91375" wrap="square" tIns="45675">
            <a:noAutofit/>
          </a:bodyPr>
          <a:lstStyle/>
          <a:p>
            <a:pPr indent="0" lvl="0" marL="0" marR="0" rtl="0" algn="ctr">
              <a:spcBef>
                <a:spcPts val="0"/>
              </a:spcBef>
              <a:spcAft>
                <a:spcPts val="0"/>
              </a:spcAft>
              <a:buNone/>
            </a:pPr>
            <a:r>
              <a:rPr lang="en-US" sz="1600">
                <a:solidFill>
                  <a:srgbClr val="5F5F5F"/>
                </a:solidFill>
                <a:latin typeface="Arial Narrow"/>
                <a:ea typeface="Arial Narrow"/>
                <a:cs typeface="Arial Narrow"/>
                <a:sym typeface="Arial Narrow"/>
              </a:rPr>
              <a:t>PROMOTION</a:t>
            </a:r>
            <a:endParaRPr sz="1200">
              <a:solidFill>
                <a:srgbClr val="5F5F5F"/>
              </a:solidFill>
              <a:latin typeface="Calibri"/>
              <a:ea typeface="Calibri"/>
              <a:cs typeface="Calibri"/>
              <a:sym typeface="Calibri"/>
            </a:endParaRPr>
          </a:p>
        </p:txBody>
      </p:sp>
      <p:sp>
        <p:nvSpPr>
          <p:cNvPr id="132" name="Google Shape;132;p2"/>
          <p:cNvSpPr/>
          <p:nvPr/>
        </p:nvSpPr>
        <p:spPr>
          <a:xfrm>
            <a:off x="2704799" y="1905000"/>
            <a:ext cx="1295702" cy="791766"/>
          </a:xfrm>
          <a:prstGeom prst="bevel">
            <a:avLst>
              <a:gd fmla="val 4731" name="adj"/>
            </a:avLst>
          </a:prstGeom>
          <a:solidFill>
            <a:schemeClr val="lt1"/>
          </a:solidFill>
          <a:ln cap="flat" cmpd="sng" w="9525">
            <a:solidFill>
              <a:schemeClr val="accent2"/>
            </a:solidFill>
            <a:prstDash val="solid"/>
            <a:miter lim="800000"/>
            <a:headEnd len="sm" w="sm" type="none"/>
            <a:tailEnd len="sm" w="sm" type="none"/>
          </a:ln>
        </p:spPr>
        <p:txBody>
          <a:bodyPr anchorCtr="0" anchor="ctr" bIns="45675" lIns="91375" spcFirstLastPara="1" rIns="91375" wrap="square" tIns="45675">
            <a:noAutofit/>
          </a:bodyPr>
          <a:lstStyle/>
          <a:p>
            <a:pPr indent="0" lvl="0" marL="0" marR="0" rtl="0" algn="ctr">
              <a:spcBef>
                <a:spcPts val="0"/>
              </a:spcBef>
              <a:spcAft>
                <a:spcPts val="0"/>
              </a:spcAft>
              <a:buNone/>
            </a:pPr>
            <a:r>
              <a:rPr lang="en-US" sz="1600">
                <a:solidFill>
                  <a:srgbClr val="5F5F5F"/>
                </a:solidFill>
                <a:latin typeface="Arial Narrow"/>
                <a:ea typeface="Arial Narrow"/>
                <a:cs typeface="Arial Narrow"/>
                <a:sym typeface="Arial Narrow"/>
              </a:rPr>
              <a:t>CUSTOMER</a:t>
            </a:r>
            <a:endParaRPr sz="1200">
              <a:solidFill>
                <a:srgbClr val="5F5F5F"/>
              </a:solidFill>
              <a:latin typeface="Calibri"/>
              <a:ea typeface="Calibri"/>
              <a:cs typeface="Calibri"/>
              <a:sym typeface="Calibri"/>
            </a:endParaRPr>
          </a:p>
        </p:txBody>
      </p:sp>
      <p:sp>
        <p:nvSpPr>
          <p:cNvPr id="133" name="Google Shape;133;p2"/>
          <p:cNvSpPr/>
          <p:nvPr/>
        </p:nvSpPr>
        <p:spPr>
          <a:xfrm>
            <a:off x="4877405" y="1922859"/>
            <a:ext cx="1294190" cy="791766"/>
          </a:xfrm>
          <a:prstGeom prst="bevel">
            <a:avLst>
              <a:gd fmla="val 4731" name="adj"/>
            </a:avLst>
          </a:prstGeom>
          <a:solidFill>
            <a:schemeClr val="lt1"/>
          </a:solidFill>
          <a:ln cap="flat" cmpd="sng" w="9525">
            <a:solidFill>
              <a:schemeClr val="accent2"/>
            </a:solidFill>
            <a:prstDash val="solid"/>
            <a:miter lim="800000"/>
            <a:headEnd len="sm" w="sm" type="none"/>
            <a:tailEnd len="sm" w="sm" type="none"/>
          </a:ln>
        </p:spPr>
        <p:txBody>
          <a:bodyPr anchorCtr="0" anchor="ctr" bIns="45675" lIns="91375" spcFirstLastPara="1" rIns="91375" wrap="square" tIns="45675">
            <a:noAutofit/>
          </a:bodyPr>
          <a:lstStyle/>
          <a:p>
            <a:pPr indent="0" lvl="0" marL="0" marR="0" rtl="0" algn="ctr">
              <a:spcBef>
                <a:spcPts val="0"/>
              </a:spcBef>
              <a:spcAft>
                <a:spcPts val="0"/>
              </a:spcAft>
              <a:buNone/>
            </a:pPr>
            <a:r>
              <a:rPr lang="en-US" sz="1600">
                <a:solidFill>
                  <a:srgbClr val="5F5F5F"/>
                </a:solidFill>
                <a:latin typeface="Arial Narrow"/>
                <a:ea typeface="Arial Narrow"/>
                <a:cs typeface="Arial Narrow"/>
                <a:sym typeface="Arial Narrow"/>
              </a:rPr>
              <a:t>COMPANY</a:t>
            </a:r>
            <a:endParaRPr sz="1200">
              <a:solidFill>
                <a:srgbClr val="5F5F5F"/>
              </a:solidFill>
              <a:latin typeface="Calibri"/>
              <a:ea typeface="Calibri"/>
              <a:cs typeface="Calibri"/>
              <a:sym typeface="Calibri"/>
            </a:endParaRPr>
          </a:p>
        </p:txBody>
      </p:sp>
      <p:sp>
        <p:nvSpPr>
          <p:cNvPr id="134" name="Google Shape;134;p2"/>
          <p:cNvSpPr/>
          <p:nvPr/>
        </p:nvSpPr>
        <p:spPr>
          <a:xfrm>
            <a:off x="6972905" y="1922859"/>
            <a:ext cx="1294190" cy="791766"/>
          </a:xfrm>
          <a:prstGeom prst="bevel">
            <a:avLst>
              <a:gd fmla="val 4731" name="adj"/>
            </a:avLst>
          </a:prstGeom>
          <a:solidFill>
            <a:schemeClr val="lt1"/>
          </a:solidFill>
          <a:ln cap="flat" cmpd="sng" w="9525">
            <a:solidFill>
              <a:schemeClr val="accent2"/>
            </a:solidFill>
            <a:prstDash val="solid"/>
            <a:miter lim="800000"/>
            <a:headEnd len="sm" w="sm" type="none"/>
            <a:tailEnd len="sm" w="sm" type="none"/>
          </a:ln>
        </p:spPr>
        <p:txBody>
          <a:bodyPr anchorCtr="0" anchor="ctr" bIns="45675" lIns="91375" spcFirstLastPara="1" rIns="91375" wrap="square" tIns="45675">
            <a:noAutofit/>
          </a:bodyPr>
          <a:lstStyle/>
          <a:p>
            <a:pPr indent="0" lvl="0" marL="0" marR="0" rtl="0" algn="ctr">
              <a:spcBef>
                <a:spcPts val="0"/>
              </a:spcBef>
              <a:spcAft>
                <a:spcPts val="0"/>
              </a:spcAft>
              <a:buNone/>
            </a:pPr>
            <a:r>
              <a:rPr lang="en-US" sz="1600">
                <a:solidFill>
                  <a:srgbClr val="5F5F5F"/>
                </a:solidFill>
                <a:latin typeface="Arial Narrow"/>
                <a:ea typeface="Arial Narrow"/>
                <a:cs typeface="Arial Narrow"/>
                <a:sym typeface="Arial Narrow"/>
              </a:rPr>
              <a:t>COMPETITION</a:t>
            </a:r>
            <a:endParaRPr sz="1200">
              <a:solidFill>
                <a:srgbClr val="5F5F5F"/>
              </a:solidFill>
              <a:latin typeface="Calibri"/>
              <a:ea typeface="Calibri"/>
              <a:cs typeface="Calibri"/>
              <a:sym typeface="Calibri"/>
            </a:endParaRPr>
          </a:p>
        </p:txBody>
      </p:sp>
      <p:grpSp>
        <p:nvGrpSpPr>
          <p:cNvPr id="135" name="Google Shape;135;p2"/>
          <p:cNvGrpSpPr/>
          <p:nvPr/>
        </p:nvGrpSpPr>
        <p:grpSpPr>
          <a:xfrm>
            <a:off x="1905000" y="3504903"/>
            <a:ext cx="1524000" cy="660797"/>
            <a:chOff x="1248" y="2400"/>
            <a:chExt cx="960" cy="416"/>
          </a:xfrm>
        </p:grpSpPr>
        <p:sp>
          <p:nvSpPr>
            <p:cNvPr id="136" name="Google Shape;136;p2"/>
            <p:cNvSpPr/>
            <p:nvPr/>
          </p:nvSpPr>
          <p:spPr>
            <a:xfrm>
              <a:off x="1248" y="2432"/>
              <a:ext cx="960" cy="384"/>
            </a:xfrm>
            <a:prstGeom prst="ellipse">
              <a:avLst/>
            </a:prstGeom>
            <a:solidFill>
              <a:srgbClr val="800000"/>
            </a:solidFill>
            <a:ln cap="flat" cmpd="sng" w="2857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5F5F5F"/>
                </a:solidFill>
                <a:latin typeface="Arial Narrow"/>
                <a:ea typeface="Arial Narrow"/>
                <a:cs typeface="Arial Narrow"/>
                <a:sym typeface="Arial Narrow"/>
              </a:endParaRPr>
            </a:p>
          </p:txBody>
        </p:sp>
        <p:sp>
          <p:nvSpPr>
            <p:cNvPr id="137" name="Google Shape;137;p2"/>
            <p:cNvSpPr/>
            <p:nvPr/>
          </p:nvSpPr>
          <p:spPr>
            <a:xfrm>
              <a:off x="1248" y="2400"/>
              <a:ext cx="960" cy="384"/>
            </a:xfrm>
            <a:prstGeom prst="ellipse">
              <a:avLst/>
            </a:prstGeom>
            <a:solidFill>
              <a:schemeClr val="lt1"/>
            </a:solidFill>
            <a:ln cap="flat" cmpd="sng" w="2857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5F5F5F"/>
                  </a:solidFill>
                  <a:latin typeface="Arial Narrow"/>
                  <a:ea typeface="Arial Narrow"/>
                  <a:cs typeface="Arial Narrow"/>
                  <a:sym typeface="Arial Narrow"/>
                </a:rPr>
                <a:t>SEGMENTATION</a:t>
              </a:r>
              <a:endParaRPr/>
            </a:p>
          </p:txBody>
        </p:sp>
      </p:grpSp>
      <p:grpSp>
        <p:nvGrpSpPr>
          <p:cNvPr id="138" name="Google Shape;138;p2"/>
          <p:cNvGrpSpPr/>
          <p:nvPr/>
        </p:nvGrpSpPr>
        <p:grpSpPr>
          <a:xfrm>
            <a:off x="3778250" y="3504903"/>
            <a:ext cx="1524000" cy="660797"/>
            <a:chOff x="1248" y="2400"/>
            <a:chExt cx="960" cy="416"/>
          </a:xfrm>
        </p:grpSpPr>
        <p:sp>
          <p:nvSpPr>
            <p:cNvPr id="139" name="Google Shape;139;p2"/>
            <p:cNvSpPr/>
            <p:nvPr/>
          </p:nvSpPr>
          <p:spPr>
            <a:xfrm>
              <a:off x="1248" y="2432"/>
              <a:ext cx="960" cy="384"/>
            </a:xfrm>
            <a:prstGeom prst="ellipse">
              <a:avLst/>
            </a:prstGeom>
            <a:solidFill>
              <a:srgbClr val="800000"/>
            </a:solidFill>
            <a:ln cap="flat" cmpd="sng" w="2857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5F5F5F"/>
                </a:solidFill>
                <a:latin typeface="Arial Narrow"/>
                <a:ea typeface="Arial Narrow"/>
                <a:cs typeface="Arial Narrow"/>
                <a:sym typeface="Arial Narrow"/>
              </a:endParaRPr>
            </a:p>
          </p:txBody>
        </p:sp>
        <p:sp>
          <p:nvSpPr>
            <p:cNvPr id="140" name="Google Shape;140;p2"/>
            <p:cNvSpPr/>
            <p:nvPr/>
          </p:nvSpPr>
          <p:spPr>
            <a:xfrm>
              <a:off x="1248" y="2400"/>
              <a:ext cx="960" cy="384"/>
            </a:xfrm>
            <a:prstGeom prst="ellipse">
              <a:avLst/>
            </a:prstGeom>
            <a:solidFill>
              <a:schemeClr val="lt1"/>
            </a:solidFill>
            <a:ln cap="flat" cmpd="sng" w="2857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5F5F5F"/>
                  </a:solidFill>
                  <a:latin typeface="Arial Narrow"/>
                  <a:ea typeface="Arial Narrow"/>
                  <a:cs typeface="Arial Narrow"/>
                  <a:sym typeface="Arial Narrow"/>
                </a:rPr>
                <a:t>TARGETING</a:t>
              </a:r>
              <a:endParaRPr/>
            </a:p>
          </p:txBody>
        </p:sp>
      </p:grpSp>
      <p:grpSp>
        <p:nvGrpSpPr>
          <p:cNvPr id="141" name="Google Shape;141;p2"/>
          <p:cNvGrpSpPr/>
          <p:nvPr/>
        </p:nvGrpSpPr>
        <p:grpSpPr>
          <a:xfrm>
            <a:off x="5627310" y="3504903"/>
            <a:ext cx="1524000" cy="660797"/>
            <a:chOff x="1248" y="2400"/>
            <a:chExt cx="960" cy="416"/>
          </a:xfrm>
        </p:grpSpPr>
        <p:sp>
          <p:nvSpPr>
            <p:cNvPr id="142" name="Google Shape;142;p2"/>
            <p:cNvSpPr/>
            <p:nvPr/>
          </p:nvSpPr>
          <p:spPr>
            <a:xfrm>
              <a:off x="1248" y="2432"/>
              <a:ext cx="960" cy="384"/>
            </a:xfrm>
            <a:prstGeom prst="ellipse">
              <a:avLst/>
            </a:prstGeom>
            <a:solidFill>
              <a:srgbClr val="800000"/>
            </a:solidFill>
            <a:ln cap="flat" cmpd="sng" w="2857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5F5F5F"/>
                </a:solidFill>
                <a:latin typeface="Arial Narrow"/>
                <a:ea typeface="Arial Narrow"/>
                <a:cs typeface="Arial Narrow"/>
                <a:sym typeface="Arial Narrow"/>
              </a:endParaRPr>
            </a:p>
          </p:txBody>
        </p:sp>
        <p:sp>
          <p:nvSpPr>
            <p:cNvPr id="143" name="Google Shape;143;p2"/>
            <p:cNvSpPr/>
            <p:nvPr/>
          </p:nvSpPr>
          <p:spPr>
            <a:xfrm>
              <a:off x="1248" y="2400"/>
              <a:ext cx="960" cy="384"/>
            </a:xfrm>
            <a:prstGeom prst="ellipse">
              <a:avLst/>
            </a:prstGeom>
            <a:solidFill>
              <a:schemeClr val="lt1"/>
            </a:solidFill>
            <a:ln cap="flat" cmpd="sng" w="2857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5F5F5F"/>
                  </a:solidFill>
                  <a:latin typeface="Arial Narrow"/>
                  <a:ea typeface="Arial Narrow"/>
                  <a:cs typeface="Arial Narrow"/>
                  <a:sym typeface="Arial Narrow"/>
                </a:rPr>
                <a:t>POSITIONING</a:t>
              </a:r>
              <a:endParaRPr/>
            </a:p>
          </p:txBody>
        </p:sp>
      </p:grpSp>
      <p:grpSp>
        <p:nvGrpSpPr>
          <p:cNvPr id="144" name="Google Shape;144;p2"/>
          <p:cNvGrpSpPr/>
          <p:nvPr/>
        </p:nvGrpSpPr>
        <p:grpSpPr>
          <a:xfrm>
            <a:off x="7486952" y="3504903"/>
            <a:ext cx="1524000" cy="660797"/>
            <a:chOff x="1248" y="2400"/>
            <a:chExt cx="960" cy="416"/>
          </a:xfrm>
        </p:grpSpPr>
        <p:sp>
          <p:nvSpPr>
            <p:cNvPr id="145" name="Google Shape;145;p2"/>
            <p:cNvSpPr/>
            <p:nvPr/>
          </p:nvSpPr>
          <p:spPr>
            <a:xfrm>
              <a:off x="1248" y="2432"/>
              <a:ext cx="960" cy="384"/>
            </a:xfrm>
            <a:prstGeom prst="ellipse">
              <a:avLst/>
            </a:prstGeom>
            <a:solidFill>
              <a:srgbClr val="800000"/>
            </a:solidFill>
            <a:ln cap="flat" cmpd="sng" w="2857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5F5F5F"/>
                </a:solidFill>
                <a:latin typeface="Arial Narrow"/>
                <a:ea typeface="Arial Narrow"/>
                <a:cs typeface="Arial Narrow"/>
                <a:sym typeface="Arial Narrow"/>
              </a:endParaRPr>
            </a:p>
          </p:txBody>
        </p:sp>
        <p:sp>
          <p:nvSpPr>
            <p:cNvPr id="146" name="Google Shape;146;p2"/>
            <p:cNvSpPr/>
            <p:nvPr/>
          </p:nvSpPr>
          <p:spPr>
            <a:xfrm>
              <a:off x="1248" y="2400"/>
              <a:ext cx="960" cy="384"/>
            </a:xfrm>
            <a:prstGeom prst="ellipse">
              <a:avLst/>
            </a:prstGeom>
            <a:solidFill>
              <a:schemeClr val="lt1"/>
            </a:solidFill>
            <a:ln cap="flat" cmpd="sng" w="2857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5F5F5F"/>
                  </a:solidFill>
                  <a:latin typeface="Arial Narrow"/>
                  <a:ea typeface="Arial Narrow"/>
                  <a:cs typeface="Arial Narrow"/>
                  <a:sym typeface="Arial Narrow"/>
                </a:rPr>
                <a:t>ACQUISITION-</a:t>
              </a:r>
              <a:endParaRPr/>
            </a:p>
            <a:p>
              <a:pPr indent="0" lvl="0" marL="0" marR="0" rtl="0" algn="ctr">
                <a:spcBef>
                  <a:spcPts val="0"/>
                </a:spcBef>
                <a:spcAft>
                  <a:spcPts val="0"/>
                </a:spcAft>
                <a:buNone/>
              </a:pPr>
              <a:r>
                <a:rPr lang="en-US" sz="1600">
                  <a:solidFill>
                    <a:srgbClr val="5F5F5F"/>
                  </a:solidFill>
                  <a:latin typeface="Arial Narrow"/>
                  <a:ea typeface="Arial Narrow"/>
                  <a:cs typeface="Arial Narrow"/>
                  <a:sym typeface="Arial Narrow"/>
                </a:rPr>
                <a:t>RETENTION</a:t>
              </a:r>
              <a:endParaRPr/>
            </a:p>
          </p:txBody>
        </p:sp>
      </p:grpSp>
      <p:sp>
        <p:nvSpPr>
          <p:cNvPr id="147" name="Google Shape;147;p2"/>
          <p:cNvSpPr/>
          <p:nvPr/>
        </p:nvSpPr>
        <p:spPr>
          <a:xfrm>
            <a:off x="3475870" y="3708797"/>
            <a:ext cx="257024" cy="314028"/>
          </a:xfrm>
          <a:prstGeom prst="rightArrow">
            <a:avLst>
              <a:gd fmla="val 52528" name="adj1"/>
              <a:gd fmla="val 35713" name="adj2"/>
            </a:avLst>
          </a:prstGeom>
          <a:solidFill>
            <a:srgbClr val="0070C0">
              <a:alpha val="49803"/>
            </a:srgbClr>
          </a:solidFill>
          <a:ln cap="flat" cmpd="sng" w="9525">
            <a:solidFill>
              <a:srgbClr val="008080"/>
            </a:solidFill>
            <a:prstDash val="solid"/>
            <a:miter lim="800000"/>
            <a:headEnd len="sm" w="sm" type="none"/>
            <a:tailEnd len="sm" w="sm" type="none"/>
          </a:ln>
        </p:spPr>
        <p:txBody>
          <a:bodyPr anchorCtr="0" anchor="ctr" bIns="45675" lIns="91375" spcFirstLastPara="1" rIns="91375" wrap="square" tIns="456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2"/>
          <p:cNvSpPr/>
          <p:nvPr/>
        </p:nvSpPr>
        <p:spPr>
          <a:xfrm>
            <a:off x="7198180" y="3710286"/>
            <a:ext cx="255511" cy="314027"/>
          </a:xfrm>
          <a:prstGeom prst="rightArrow">
            <a:avLst>
              <a:gd fmla="val 52528" name="adj1"/>
              <a:gd fmla="val 35713" name="adj2"/>
            </a:avLst>
          </a:prstGeom>
          <a:solidFill>
            <a:srgbClr val="0070C0">
              <a:alpha val="49803"/>
            </a:srgbClr>
          </a:solidFill>
          <a:ln cap="flat" cmpd="sng" w="9525">
            <a:solidFill>
              <a:srgbClr val="008080"/>
            </a:solidFill>
            <a:prstDash val="solid"/>
            <a:miter lim="800000"/>
            <a:headEnd len="sm" w="sm" type="none"/>
            <a:tailEnd len="sm" w="sm" type="none"/>
          </a:ln>
        </p:spPr>
        <p:txBody>
          <a:bodyPr anchorCtr="0" anchor="ctr" bIns="45675" lIns="91375" spcFirstLastPara="1" rIns="91375" wrap="square" tIns="456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2"/>
          <p:cNvSpPr/>
          <p:nvPr/>
        </p:nvSpPr>
        <p:spPr>
          <a:xfrm>
            <a:off x="5340048" y="3710286"/>
            <a:ext cx="255512" cy="314027"/>
          </a:xfrm>
          <a:prstGeom prst="rightArrow">
            <a:avLst>
              <a:gd fmla="val 52528" name="adj1"/>
              <a:gd fmla="val 35713" name="adj2"/>
            </a:avLst>
          </a:prstGeom>
          <a:solidFill>
            <a:srgbClr val="0070C0">
              <a:alpha val="49803"/>
            </a:srgbClr>
          </a:solidFill>
          <a:ln cap="flat" cmpd="sng" w="9525">
            <a:solidFill>
              <a:srgbClr val="008080"/>
            </a:solidFill>
            <a:prstDash val="solid"/>
            <a:miter lim="800000"/>
            <a:headEnd len="sm" w="sm" type="none"/>
            <a:tailEnd len="sm" w="sm" type="none"/>
          </a:ln>
        </p:spPr>
        <p:txBody>
          <a:bodyPr anchorCtr="0" anchor="ctr" bIns="45675" lIns="91375" spcFirstLastPara="1" rIns="91375" wrap="square" tIns="456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2"/>
          <p:cNvSpPr/>
          <p:nvPr/>
        </p:nvSpPr>
        <p:spPr>
          <a:xfrm>
            <a:off x="305405" y="-151805"/>
            <a:ext cx="8382000" cy="1143000"/>
          </a:xfrm>
          <a:prstGeom prst="rect">
            <a:avLst/>
          </a:prstGeom>
          <a:no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rPr lang="en-US" sz="3600">
                <a:solidFill>
                  <a:schemeClr val="lt1"/>
                </a:solidFill>
                <a:latin typeface="Calibri"/>
                <a:ea typeface="Calibri"/>
                <a:cs typeface="Calibri"/>
                <a:sym typeface="Calibri"/>
              </a:rPr>
              <a:t>Marketing Planning Framework</a:t>
            </a:r>
            <a:endParaRPr/>
          </a:p>
        </p:txBody>
      </p:sp>
      <p:sp>
        <p:nvSpPr>
          <p:cNvPr id="151" name="Google Shape;151;p2"/>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822"/>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title"/>
          </p:nvPr>
        </p:nvSpPr>
        <p:spPr>
          <a:xfrm>
            <a:off x="0" y="-12700"/>
            <a:ext cx="9144000" cy="868362"/>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F7F7F"/>
              </a:buClr>
              <a:buSzPts val="3600"/>
              <a:buFont typeface="Federo"/>
              <a:buNone/>
            </a:pPr>
            <a:r>
              <a:rPr lang="en-US" sz="3600"/>
              <a:t>Assessing Profit Impact of Promotions </a:t>
            </a:r>
            <a:br>
              <a:rPr lang="en-US" sz="3600"/>
            </a:br>
            <a:r>
              <a:rPr lang="en-US" sz="3600"/>
              <a:t>In-Class Exercise</a:t>
            </a:r>
            <a:endParaRPr/>
          </a:p>
        </p:txBody>
      </p:sp>
      <p:sp>
        <p:nvSpPr>
          <p:cNvPr id="158" name="Google Shape;158;p3"/>
          <p:cNvSpPr txBox="1"/>
          <p:nvPr>
            <p:ph idx="1" type="body"/>
          </p:nvPr>
        </p:nvSpPr>
        <p:spPr>
          <a:xfrm>
            <a:off x="177800" y="1143000"/>
            <a:ext cx="8813800" cy="50292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800"/>
              <a:buChar char="•"/>
            </a:pPr>
            <a:r>
              <a:rPr lang="en-US"/>
              <a:t>The RM Candy Bar brand manager is considering options for promotions for the month of January 2014.</a:t>
            </a:r>
            <a:endParaRPr/>
          </a:p>
          <a:p>
            <a:pPr indent="-342900" lvl="0" marL="342900" rtl="0" algn="l">
              <a:lnSpc>
                <a:spcPct val="90000"/>
              </a:lnSpc>
              <a:spcBef>
                <a:spcPts val="560"/>
              </a:spcBef>
              <a:spcAft>
                <a:spcPts val="0"/>
              </a:spcAft>
              <a:buClr>
                <a:schemeClr val="dk1"/>
              </a:buClr>
              <a:buSzPts val="2800"/>
              <a:buChar char="•"/>
            </a:pPr>
            <a:r>
              <a:rPr lang="en-US"/>
              <a:t>He has decided to freeze trade promotions so that all amounts will be identical by prior year’s month. </a:t>
            </a:r>
            <a:endParaRPr/>
          </a:p>
          <a:p>
            <a:pPr indent="0" lvl="0" marL="0" rtl="0" algn="l">
              <a:lnSpc>
                <a:spcPct val="90000"/>
              </a:lnSpc>
              <a:spcBef>
                <a:spcPts val="560"/>
              </a:spcBef>
              <a:spcAft>
                <a:spcPts val="0"/>
              </a:spcAft>
              <a:buClr>
                <a:schemeClr val="dk1"/>
              </a:buClr>
              <a:buSzPts val="2800"/>
              <a:buNone/>
            </a:pPr>
            <a:r>
              <a:rPr lang="en-US"/>
              <a:t>    (i.e. Jan 2014 = Jan 2013, Feb 2014 = Feb 2013).</a:t>
            </a:r>
            <a:endParaRPr/>
          </a:p>
          <a:p>
            <a:pPr indent="-342900" lvl="0" marL="342900" rtl="0" algn="l">
              <a:lnSpc>
                <a:spcPct val="90000"/>
              </a:lnSpc>
              <a:spcBef>
                <a:spcPts val="560"/>
              </a:spcBef>
              <a:spcAft>
                <a:spcPts val="0"/>
              </a:spcAft>
              <a:buClr>
                <a:schemeClr val="dk1"/>
              </a:buClr>
              <a:buSzPts val="2800"/>
              <a:buChar char="•"/>
            </a:pPr>
            <a:r>
              <a:rPr lang="en-US"/>
              <a:t>He is still considering whether to offer a consumer promotion during the month of January. </a:t>
            </a:r>
            <a:endParaRPr/>
          </a:p>
          <a:p>
            <a:pPr indent="-342900" lvl="0" marL="342900" rtl="0" algn="l">
              <a:lnSpc>
                <a:spcPct val="90000"/>
              </a:lnSpc>
              <a:spcBef>
                <a:spcPts val="560"/>
              </a:spcBef>
              <a:spcAft>
                <a:spcPts val="0"/>
              </a:spcAft>
              <a:buClr>
                <a:schemeClr val="dk1"/>
              </a:buClr>
              <a:buSzPts val="2800"/>
              <a:buChar char="•"/>
            </a:pPr>
            <a:r>
              <a:rPr lang="en-US"/>
              <a:t>He wants to know:</a:t>
            </a:r>
            <a:endParaRPr/>
          </a:p>
          <a:p>
            <a:pPr indent="-285750" lvl="1" marL="742950" rtl="0" algn="l">
              <a:lnSpc>
                <a:spcPct val="90000"/>
              </a:lnSpc>
              <a:spcBef>
                <a:spcPts val="480"/>
              </a:spcBef>
              <a:spcAft>
                <a:spcPts val="0"/>
              </a:spcAft>
              <a:buClr>
                <a:srgbClr val="F20000"/>
              </a:buClr>
              <a:buSzPts val="2400"/>
              <a:buChar char="–"/>
            </a:pPr>
            <a:r>
              <a:rPr lang="en-US"/>
              <a:t>What factors can he use to predict his sales?</a:t>
            </a:r>
            <a:endParaRPr/>
          </a:p>
          <a:p>
            <a:pPr indent="-285750" lvl="1" marL="742950" rtl="0" algn="l">
              <a:lnSpc>
                <a:spcPct val="90000"/>
              </a:lnSpc>
              <a:spcBef>
                <a:spcPts val="480"/>
              </a:spcBef>
              <a:spcAft>
                <a:spcPts val="0"/>
              </a:spcAft>
              <a:buClr>
                <a:srgbClr val="F20000"/>
              </a:buClr>
              <a:buSzPts val="2400"/>
              <a:buChar char="–"/>
            </a:pPr>
            <a:r>
              <a:rPr lang="en-US"/>
              <a:t>How will the consumer promotion impact profits?</a:t>
            </a:r>
            <a:endParaRPr/>
          </a:p>
          <a:p>
            <a:pPr indent="-285750" lvl="1" marL="742950" rtl="0" algn="l">
              <a:lnSpc>
                <a:spcPct val="90000"/>
              </a:lnSpc>
              <a:spcBef>
                <a:spcPts val="480"/>
              </a:spcBef>
              <a:spcAft>
                <a:spcPts val="0"/>
              </a:spcAft>
              <a:buClr>
                <a:srgbClr val="F20000"/>
              </a:buClr>
              <a:buSzPts val="2400"/>
              <a:buChar char="–"/>
            </a:pPr>
            <a:r>
              <a:rPr lang="en-US"/>
              <a:t>Should he go ahead with his promotion?</a:t>
            </a:r>
            <a:endParaRPr/>
          </a:p>
          <a:p>
            <a:pPr indent="-165100" lvl="0" marL="342900" rtl="0" algn="l">
              <a:lnSpc>
                <a:spcPct val="90000"/>
              </a:lnSpc>
              <a:spcBef>
                <a:spcPts val="560"/>
              </a:spcBef>
              <a:spcAft>
                <a:spcPts val="0"/>
              </a:spcAft>
              <a:buClr>
                <a:schemeClr val="dk1"/>
              </a:buClr>
              <a:buSzPts val="2800"/>
              <a:buNone/>
            </a:pPr>
            <a:r>
              <a:t/>
            </a:r>
            <a:endParaRPr/>
          </a:p>
          <a:p>
            <a:pPr indent="-165100" lvl="0" marL="342900" rtl="0" algn="l">
              <a:lnSpc>
                <a:spcPct val="90000"/>
              </a:lnSpc>
              <a:spcBef>
                <a:spcPts val="560"/>
              </a:spcBef>
              <a:spcAft>
                <a:spcPts val="0"/>
              </a:spcAft>
              <a:buClr>
                <a:schemeClr val="dk1"/>
              </a:buClr>
              <a:buSzPts val="2800"/>
              <a:buNone/>
            </a:pPr>
            <a:r>
              <a:t/>
            </a:r>
            <a:endParaRPr/>
          </a:p>
        </p:txBody>
      </p:sp>
      <p:sp>
        <p:nvSpPr>
          <p:cNvPr id="159" name="Google Shape;159;p3"/>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ph type="title"/>
          </p:nvPr>
        </p:nvSpPr>
        <p:spPr>
          <a:xfrm>
            <a:off x="0" y="-12700"/>
            <a:ext cx="9144000" cy="868362"/>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F7F7F"/>
              </a:buClr>
              <a:buSzPts val="3600"/>
              <a:buFont typeface="Federo"/>
              <a:buNone/>
            </a:pPr>
            <a:r>
              <a:rPr lang="en-US" sz="3600"/>
              <a:t>Assessing Profit Impact of Promotions </a:t>
            </a:r>
            <a:br>
              <a:rPr lang="en-US" sz="3600"/>
            </a:br>
            <a:r>
              <a:rPr lang="en-US" sz="3600"/>
              <a:t>In-Class Exercise</a:t>
            </a:r>
            <a:endParaRPr/>
          </a:p>
        </p:txBody>
      </p:sp>
      <p:sp>
        <p:nvSpPr>
          <p:cNvPr id="166" name="Google Shape;166;p4"/>
          <p:cNvSpPr txBox="1"/>
          <p:nvPr>
            <p:ph idx="1" type="body"/>
          </p:nvPr>
        </p:nvSpPr>
        <p:spPr>
          <a:xfrm>
            <a:off x="177800" y="1143000"/>
            <a:ext cx="8813800" cy="50292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590"/>
              <a:buChar char="•"/>
            </a:pPr>
            <a:r>
              <a:rPr lang="en-US" sz="2590"/>
              <a:t>Candy Bars are sold to retailers in cases of 24. The regular gross margin the company makes on each bar is $2.20 per bar  (i.e., $2.20 * 24 = $52.8 per case)  </a:t>
            </a:r>
            <a:endParaRPr/>
          </a:p>
          <a:p>
            <a:pPr indent="-342900" lvl="0" marL="342900" rtl="0" algn="l">
              <a:lnSpc>
                <a:spcPct val="80000"/>
              </a:lnSpc>
              <a:spcBef>
                <a:spcPts val="518"/>
              </a:spcBef>
              <a:spcAft>
                <a:spcPts val="0"/>
              </a:spcAft>
              <a:buClr>
                <a:schemeClr val="dk1"/>
              </a:buClr>
              <a:buSzPts val="2590"/>
              <a:buChar char="•"/>
            </a:pPr>
            <a:r>
              <a:rPr lang="en-US" sz="2590"/>
              <a:t>For simplicity, assume that the company offers only one bar size</a:t>
            </a:r>
            <a:endParaRPr/>
          </a:p>
          <a:p>
            <a:pPr indent="-342900" lvl="0" marL="342900" rtl="0" algn="l">
              <a:lnSpc>
                <a:spcPct val="80000"/>
              </a:lnSpc>
              <a:spcBef>
                <a:spcPts val="518"/>
              </a:spcBef>
              <a:spcAft>
                <a:spcPts val="0"/>
              </a:spcAft>
              <a:buClr>
                <a:schemeClr val="dk1"/>
              </a:buClr>
              <a:buSzPts val="2590"/>
              <a:buChar char="•"/>
            </a:pPr>
            <a:r>
              <a:rPr lang="en-US" sz="2590"/>
              <a:t>The plan: </a:t>
            </a:r>
            <a:endParaRPr/>
          </a:p>
          <a:p>
            <a:pPr indent="-285750" lvl="1" marL="742950" rtl="0" algn="l">
              <a:lnSpc>
                <a:spcPct val="80000"/>
              </a:lnSpc>
              <a:spcBef>
                <a:spcPts val="444"/>
              </a:spcBef>
              <a:spcAft>
                <a:spcPts val="0"/>
              </a:spcAft>
              <a:buClr>
                <a:srgbClr val="F20000"/>
              </a:buClr>
              <a:buSzPts val="2220"/>
              <a:buChar char="–"/>
            </a:pPr>
            <a:r>
              <a:rPr lang="en-US" sz="2220"/>
              <a:t>Distribute 2 million coupons, $1.00 face value, in each of the four Sundays in January  </a:t>
            </a:r>
            <a:endParaRPr/>
          </a:p>
          <a:p>
            <a:pPr indent="-285750" lvl="1" marL="742950" rtl="0" algn="l">
              <a:lnSpc>
                <a:spcPct val="80000"/>
              </a:lnSpc>
              <a:spcBef>
                <a:spcPts val="444"/>
              </a:spcBef>
              <a:spcAft>
                <a:spcPts val="0"/>
              </a:spcAft>
              <a:buClr>
                <a:srgbClr val="F20000"/>
              </a:buClr>
              <a:buSzPts val="2220"/>
              <a:buChar char="–"/>
            </a:pPr>
            <a:r>
              <a:rPr lang="en-US" sz="2220"/>
              <a:t>Each coupon is valid towards the purchase of one bar </a:t>
            </a:r>
            <a:endParaRPr/>
          </a:p>
          <a:p>
            <a:pPr indent="-285750" lvl="1" marL="742950" rtl="0" algn="l">
              <a:lnSpc>
                <a:spcPct val="80000"/>
              </a:lnSpc>
              <a:spcBef>
                <a:spcPts val="444"/>
              </a:spcBef>
              <a:spcAft>
                <a:spcPts val="0"/>
              </a:spcAft>
              <a:buClr>
                <a:srgbClr val="F20000"/>
              </a:buClr>
              <a:buSzPts val="2220"/>
              <a:buChar char="–"/>
            </a:pPr>
            <a:r>
              <a:rPr lang="en-US" sz="2220"/>
              <a:t>On average 10% of the coupons are redeemed  </a:t>
            </a:r>
            <a:endParaRPr/>
          </a:p>
          <a:p>
            <a:pPr indent="-285750" lvl="1" marL="742950" rtl="0" algn="l">
              <a:lnSpc>
                <a:spcPct val="80000"/>
              </a:lnSpc>
              <a:spcBef>
                <a:spcPts val="444"/>
              </a:spcBef>
              <a:spcAft>
                <a:spcPts val="0"/>
              </a:spcAft>
              <a:buClr>
                <a:srgbClr val="F20000"/>
              </a:buClr>
              <a:buSzPts val="2220"/>
              <a:buChar char="–"/>
            </a:pPr>
            <a:r>
              <a:rPr lang="en-US" sz="2220"/>
              <a:t>Printing and distribution costs for the coupons are $20 per thousand coupons </a:t>
            </a:r>
            <a:endParaRPr/>
          </a:p>
          <a:p>
            <a:pPr indent="-285750" lvl="1" marL="742950" rtl="0" algn="l">
              <a:lnSpc>
                <a:spcPct val="80000"/>
              </a:lnSpc>
              <a:spcBef>
                <a:spcPts val="444"/>
              </a:spcBef>
              <a:spcAft>
                <a:spcPts val="0"/>
              </a:spcAft>
              <a:buClr>
                <a:srgbClr val="F20000"/>
              </a:buClr>
              <a:buSzPts val="2220"/>
              <a:buChar char="–"/>
            </a:pPr>
            <a:r>
              <a:rPr lang="en-US" sz="2220"/>
              <a:t>Coupon processing costs are 10 cents per redeemed coupon</a:t>
            </a:r>
            <a:endParaRPr/>
          </a:p>
          <a:p>
            <a:pPr indent="-178435" lvl="0" marL="342900" rtl="0" algn="l">
              <a:lnSpc>
                <a:spcPct val="80000"/>
              </a:lnSpc>
              <a:spcBef>
                <a:spcPts val="518"/>
              </a:spcBef>
              <a:spcAft>
                <a:spcPts val="0"/>
              </a:spcAft>
              <a:buClr>
                <a:schemeClr val="dk1"/>
              </a:buClr>
              <a:buSzPts val="2590"/>
              <a:buNone/>
            </a:pPr>
            <a:r>
              <a:t/>
            </a:r>
            <a:endParaRPr sz="2590"/>
          </a:p>
        </p:txBody>
      </p:sp>
      <p:sp>
        <p:nvSpPr>
          <p:cNvPr id="167" name="Google Shape;167;p4"/>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5"/>
          <p:cNvSpPr txBox="1"/>
          <p:nvPr>
            <p:ph type="title"/>
          </p:nvPr>
        </p:nvSpPr>
        <p:spPr>
          <a:xfrm>
            <a:off x="0" y="-12700"/>
            <a:ext cx="9144000" cy="868362"/>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F7F7F"/>
              </a:buClr>
              <a:buSzPts val="3600"/>
              <a:buFont typeface="Federo"/>
              <a:buNone/>
            </a:pPr>
            <a:r>
              <a:rPr lang="en-US" sz="3600"/>
              <a:t>Assessing Profit Impact of Promotions </a:t>
            </a:r>
            <a:br>
              <a:rPr lang="en-US" sz="3600"/>
            </a:br>
            <a:r>
              <a:rPr lang="en-US" sz="3600"/>
              <a:t>In-Class Exercise</a:t>
            </a:r>
            <a:endParaRPr/>
          </a:p>
        </p:txBody>
      </p:sp>
      <p:sp>
        <p:nvSpPr>
          <p:cNvPr id="174" name="Google Shape;174;p5"/>
          <p:cNvSpPr txBox="1"/>
          <p:nvPr>
            <p:ph idx="1" type="body"/>
          </p:nvPr>
        </p:nvSpPr>
        <p:spPr>
          <a:xfrm>
            <a:off x="177800" y="1143000"/>
            <a:ext cx="8813800" cy="50292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800"/>
              <a:buChar char="•"/>
            </a:pPr>
            <a:r>
              <a:rPr lang="en-US"/>
              <a:t>He has data from the last few years in which he has offered different consumer and trade promotions and seen various levels of sales</a:t>
            </a:r>
            <a:endParaRPr/>
          </a:p>
          <a:p>
            <a:pPr indent="-165100" lvl="0" marL="342900" rtl="0" algn="l">
              <a:lnSpc>
                <a:spcPct val="90000"/>
              </a:lnSpc>
              <a:spcBef>
                <a:spcPts val="560"/>
              </a:spcBef>
              <a:spcAft>
                <a:spcPts val="0"/>
              </a:spcAft>
              <a:buClr>
                <a:schemeClr val="dk1"/>
              </a:buClr>
              <a:buSzPts val="2800"/>
              <a:buNone/>
            </a:pPr>
            <a:r>
              <a:t/>
            </a:r>
            <a:endParaRPr/>
          </a:p>
          <a:p>
            <a:pPr indent="-342900" lvl="0" marL="342900" rtl="0" algn="l">
              <a:lnSpc>
                <a:spcPct val="90000"/>
              </a:lnSpc>
              <a:spcBef>
                <a:spcPts val="560"/>
              </a:spcBef>
              <a:spcAft>
                <a:spcPts val="0"/>
              </a:spcAft>
              <a:buClr>
                <a:schemeClr val="dk1"/>
              </a:buClr>
              <a:buSzPts val="2800"/>
              <a:buChar char="•"/>
            </a:pPr>
            <a:r>
              <a:rPr lang="en-US"/>
              <a:t>Note that the Consumer Promotion variable in the dataset represents the total dollar amount of redeemed coupons by consumers</a:t>
            </a:r>
            <a:endParaRPr/>
          </a:p>
          <a:p>
            <a:pPr indent="-165100" lvl="0" marL="342900" rtl="0" algn="l">
              <a:lnSpc>
                <a:spcPct val="90000"/>
              </a:lnSpc>
              <a:spcBef>
                <a:spcPts val="560"/>
              </a:spcBef>
              <a:spcAft>
                <a:spcPts val="0"/>
              </a:spcAft>
              <a:buClr>
                <a:schemeClr val="dk1"/>
              </a:buClr>
              <a:buSzPts val="2800"/>
              <a:buNone/>
            </a:pPr>
            <a:r>
              <a:t/>
            </a:r>
            <a:endParaRPr/>
          </a:p>
          <a:p>
            <a:pPr indent="-342900" lvl="0" marL="342900" rtl="0" algn="l">
              <a:lnSpc>
                <a:spcPct val="90000"/>
              </a:lnSpc>
              <a:spcBef>
                <a:spcPts val="560"/>
              </a:spcBef>
              <a:spcAft>
                <a:spcPts val="0"/>
              </a:spcAft>
              <a:buClr>
                <a:schemeClr val="dk1"/>
              </a:buClr>
              <a:buSzPts val="2800"/>
              <a:buChar char="•"/>
            </a:pPr>
            <a:r>
              <a:rPr lang="en-US"/>
              <a:t>The Trade Promotion variable represents dealer allowances that include co-op advertising, display allowances, slotting allowances, etc.</a:t>
            </a:r>
            <a:endParaRPr/>
          </a:p>
          <a:p>
            <a:pPr indent="-165100" lvl="0" marL="342900" rtl="0" algn="l">
              <a:lnSpc>
                <a:spcPct val="90000"/>
              </a:lnSpc>
              <a:spcBef>
                <a:spcPts val="560"/>
              </a:spcBef>
              <a:spcAft>
                <a:spcPts val="0"/>
              </a:spcAft>
              <a:buClr>
                <a:schemeClr val="dk1"/>
              </a:buClr>
              <a:buSzPts val="2800"/>
              <a:buNone/>
            </a:pPr>
            <a:r>
              <a:t/>
            </a:r>
            <a:endParaRPr/>
          </a:p>
          <a:p>
            <a:pPr indent="-165100" lvl="0" marL="342900" rtl="0" algn="l">
              <a:lnSpc>
                <a:spcPct val="90000"/>
              </a:lnSpc>
              <a:spcBef>
                <a:spcPts val="560"/>
              </a:spcBef>
              <a:spcAft>
                <a:spcPts val="0"/>
              </a:spcAft>
              <a:buClr>
                <a:schemeClr val="dk1"/>
              </a:buClr>
              <a:buSzPts val="2800"/>
              <a:buNone/>
            </a:pPr>
            <a:r>
              <a:t/>
            </a:r>
            <a:endParaRPr/>
          </a:p>
          <a:p>
            <a:pPr indent="-165100" lvl="0" marL="342900" rtl="0" algn="l">
              <a:lnSpc>
                <a:spcPct val="90000"/>
              </a:lnSpc>
              <a:spcBef>
                <a:spcPts val="560"/>
              </a:spcBef>
              <a:spcAft>
                <a:spcPts val="0"/>
              </a:spcAft>
              <a:buClr>
                <a:schemeClr val="dk1"/>
              </a:buClr>
              <a:buSzPts val="2800"/>
              <a:buNone/>
            </a:pPr>
            <a:r>
              <a:t/>
            </a:r>
            <a:endParaRPr/>
          </a:p>
        </p:txBody>
      </p:sp>
      <p:sp>
        <p:nvSpPr>
          <p:cNvPr id="175" name="Google Shape;175;p5"/>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6"/>
          <p:cNvSpPr txBox="1"/>
          <p:nvPr>
            <p:ph type="title"/>
          </p:nvPr>
        </p:nvSpPr>
        <p:spPr>
          <a:xfrm>
            <a:off x="0" y="-12700"/>
            <a:ext cx="9144000" cy="868362"/>
          </a:xfrm>
          <a:prstGeom prst="rect">
            <a:avLst/>
          </a:prstGeom>
          <a:solidFill>
            <a:srgbClr val="F2F2F2"/>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folHlink"/>
              </a:buClr>
              <a:buSzPts val="3600"/>
              <a:buFont typeface="Federo"/>
              <a:buNone/>
            </a:pPr>
            <a:r>
              <a:rPr lang="en-US" sz="3600">
                <a:solidFill>
                  <a:schemeClr val="folHlink"/>
                </a:solidFill>
              </a:rPr>
              <a:t>RM’</a:t>
            </a:r>
            <a:r>
              <a:rPr lang="en-US" sz="3600"/>
              <a:t>s Historical Sales Data</a:t>
            </a:r>
            <a:endParaRPr/>
          </a:p>
        </p:txBody>
      </p:sp>
      <p:graphicFrame>
        <p:nvGraphicFramePr>
          <p:cNvPr id="182" name="Google Shape;182;p6"/>
          <p:cNvGraphicFramePr/>
          <p:nvPr/>
        </p:nvGraphicFramePr>
        <p:xfrm>
          <a:off x="276679" y="1233786"/>
          <a:ext cx="3000000" cy="3000000"/>
        </p:xfrm>
        <a:graphic>
          <a:graphicData uri="http://schemas.openxmlformats.org/drawingml/2006/table">
            <a:tbl>
              <a:tblPr>
                <a:noFill/>
                <a:tableStyleId>{E7F65DB4-4FEA-4425-8117-FDB1FD82471A}</a:tableStyleId>
              </a:tblPr>
              <a:tblGrid>
                <a:gridCol w="485325"/>
                <a:gridCol w="807425"/>
                <a:gridCol w="818725"/>
                <a:gridCol w="659850"/>
              </a:tblGrid>
              <a:tr h="374425">
                <a:tc>
                  <a:txBody>
                    <a:bodyPr/>
                    <a:lstStyle/>
                    <a:p>
                      <a:pPr indent="0" lvl="0" marL="0" marR="0" rtl="0" algn="l">
                        <a:lnSpc>
                          <a:spcPct val="100000"/>
                        </a:lnSpc>
                        <a:spcBef>
                          <a:spcPts val="0"/>
                        </a:spcBef>
                        <a:spcAft>
                          <a:spcPts val="0"/>
                        </a:spcAft>
                        <a:buClr>
                          <a:srgbClr val="0000FF"/>
                        </a:buClr>
                        <a:buSzPts val="490"/>
                        <a:buFont typeface="Noto Sans Symbols"/>
                        <a:buNone/>
                      </a:pPr>
                      <a:r>
                        <a:rPr b="1" i="0" lang="en-US" sz="700" u="none" cap="none" strike="noStrike">
                          <a:solidFill>
                            <a:schemeClr val="dk1"/>
                          </a:solidFill>
                          <a:latin typeface="Tahoma"/>
                          <a:ea typeface="Tahoma"/>
                          <a:cs typeface="Tahoma"/>
                          <a:sym typeface="Tahoma"/>
                        </a:rPr>
                        <a:t>Month</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SzPts val="490"/>
                        <a:buFont typeface="Noto Sans Symbols"/>
                        <a:buNone/>
                      </a:pPr>
                      <a:r>
                        <a:rPr b="1" i="0" lang="en-US" sz="700" u="none" cap="none" strike="noStrike">
                          <a:solidFill>
                            <a:schemeClr val="dk1"/>
                          </a:solidFill>
                          <a:latin typeface="Tahoma"/>
                          <a:ea typeface="Tahoma"/>
                          <a:cs typeface="Tahoma"/>
                          <a:sym typeface="Tahoma"/>
                        </a:rPr>
                        <a:t>Sales in Cases</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SzPts val="490"/>
                        <a:buFont typeface="Noto Sans Symbols"/>
                        <a:buNone/>
                      </a:pPr>
                      <a:r>
                        <a:rPr b="1" i="0" lang="en-US" sz="700" u="none" cap="none" strike="noStrike">
                          <a:solidFill>
                            <a:schemeClr val="dk1"/>
                          </a:solidFill>
                          <a:latin typeface="Tahoma"/>
                          <a:ea typeface="Tahoma"/>
                          <a:cs typeface="Tahoma"/>
                          <a:sym typeface="Tahoma"/>
                        </a:rPr>
                        <a:t>Consumer Promotion</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SzPts val="490"/>
                        <a:buFont typeface="Noto Sans Symbols"/>
                        <a:buNone/>
                      </a:pPr>
                      <a:r>
                        <a:rPr b="1" i="0" lang="en-US" sz="700" u="none" cap="none" strike="noStrike">
                          <a:solidFill>
                            <a:schemeClr val="dk1"/>
                          </a:solidFill>
                          <a:latin typeface="Tahoma"/>
                          <a:ea typeface="Tahoma"/>
                          <a:cs typeface="Tahoma"/>
                          <a:sym typeface="Tahoma"/>
                        </a:rPr>
                        <a:t>Trade Promotion</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575">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Jan-10</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425,075</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$361,214 </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$457,732</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575">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Feb-10</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315,305</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$72,173 </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$254,396</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575">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Mar-10</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367,286</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$645,312 </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$259,952</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575">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Apr-10</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429,432</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$574,752 </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$267,368</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575">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May-10</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347,874</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$650,832 </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$158,504</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575">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Jun-10</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435,529</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$910,267 </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$430,012</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575">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Jul-10</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299,403</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$44,678 </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$388,516</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575">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Aug-10</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296,505</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$197,275 </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$225,616</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575">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Sep-10</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426,701</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$45,077 </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$1,042,304</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575">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Oct-10</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329,722</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$4,522 </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$974,092</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575">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Nov-10</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281,783</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$8,726 </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$301,892</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575">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Dec-10</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166,391</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$3,226 </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$76,148</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575">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Jan-11</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629,402</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$2,633,779 </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$0</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575">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Feb-11</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263,467</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$253,526 </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$315,196</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575">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Mar-11</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389,320</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$13,406 </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$703,624</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575">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Apr-11</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376,569</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$133,195 </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$198,464</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575">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May-11</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444,404</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$105,058 </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$478,880</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575">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Jun-11</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386,986</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$5,328 </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$457,172</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575">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Jul-11</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414,314</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$2,093 </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$709,480</a:t>
                      </a:r>
                      <a:endParaRPr b="0" i="0" sz="1700" u="none" cap="none" strike="noStrike">
                        <a:solidFill>
                          <a:schemeClr val="dk1"/>
                        </a:solidFill>
                        <a:latin typeface="Tahoma"/>
                        <a:ea typeface="Tahoma"/>
                        <a:cs typeface="Tahoma"/>
                        <a:sym typeface="Tahoma"/>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83" name="Google Shape;183;p6"/>
          <p:cNvGraphicFramePr/>
          <p:nvPr/>
        </p:nvGraphicFramePr>
        <p:xfrm>
          <a:off x="3371548" y="1596926"/>
          <a:ext cx="3000000" cy="3000000"/>
        </p:xfrm>
        <a:graphic>
          <a:graphicData uri="http://schemas.openxmlformats.org/drawingml/2006/table">
            <a:tbl>
              <a:tblPr>
                <a:noFill/>
                <a:tableStyleId>{E7F65DB4-4FEA-4425-8117-FDB1FD82471A}</a:tableStyleId>
              </a:tblPr>
              <a:tblGrid>
                <a:gridCol w="485225"/>
                <a:gridCol w="622250"/>
                <a:gridCol w="812725"/>
                <a:gridCol w="698425"/>
              </a:tblGrid>
              <a:tr h="2258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Aug-11</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253,493</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$6,754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$45,380</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58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Sep-11</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484,365</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$1,807,920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$28,080</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58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Oct-11</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305,989</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$589,949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$111,520</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58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Nov-11</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315,407</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$72,662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$267,200</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58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Dec-11</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182,784</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$26,554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$354,304</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58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Jan-12</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655,748</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$2,615,074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$664,712</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58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Feb-12</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270,483</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$209,798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$536,824</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58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Mar-12</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365,058</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$27,552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$551,560</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58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Apr-12</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313,135</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$46,147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$150,080</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58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May-12</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528,210</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$7,234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$580,800</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58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Jun-12</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379,856</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$65,376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$435,080</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58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Jul-12</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472,058</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$485,659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$361,144</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58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Aug-12</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254,516</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$385,483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$97,844</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58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Sep-12</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551,354</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$1,611,686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$30,372</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58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Oct-12</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335,826</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$440,208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$150,324</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58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Nov-12</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320,408</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$47,309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$293,044</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58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Dec-12</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276,901</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$514,426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$162,788</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58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Jan-13</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455,136</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$1,438,949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$32,532</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58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Feb-13</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247,570</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$101,846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$23,468</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58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Mar-13</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622,204</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$754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$4,503,456</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84" name="Google Shape;184;p6"/>
          <p:cNvGraphicFramePr/>
          <p:nvPr/>
        </p:nvGraphicFramePr>
        <p:xfrm>
          <a:off x="6271381" y="1596927"/>
          <a:ext cx="3000000" cy="3000000"/>
        </p:xfrm>
        <a:graphic>
          <a:graphicData uri="http://schemas.openxmlformats.org/drawingml/2006/table">
            <a:tbl>
              <a:tblPr>
                <a:noFill/>
                <a:tableStyleId>{E7F65DB4-4FEA-4425-8117-FDB1FD82471A}</a:tableStyleId>
              </a:tblPr>
              <a:tblGrid>
                <a:gridCol w="485225"/>
                <a:gridCol w="622250"/>
                <a:gridCol w="812725"/>
                <a:gridCol w="698425"/>
              </a:tblGrid>
              <a:tr h="3310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Apr-13</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429,331</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$62,213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$500,904</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10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May-13</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453,156</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$1,600,939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$0</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10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Jun-13</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320,103</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$854,904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$0</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10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Jul-13</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451,779</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$1,514,707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$46,104</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10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Aug-13</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249,482</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$384,989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$92,252</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10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Sep-13</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744,583</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$28,512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$4,869,952</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10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Oct-13</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421,186</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$176,731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$376,556</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10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Nov-13</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397,367</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$1,125,898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$376,556</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1050">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Dec-13</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269,096</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$345,029 </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490"/>
                        <a:buFont typeface="Noto Sans Symbols"/>
                        <a:buNone/>
                      </a:pPr>
                      <a:r>
                        <a:rPr b="0" i="0" lang="en-US" sz="700" u="none" cap="none" strike="noStrike">
                          <a:solidFill>
                            <a:schemeClr val="dk1"/>
                          </a:solidFill>
                          <a:latin typeface="Tahoma"/>
                          <a:ea typeface="Tahoma"/>
                          <a:cs typeface="Tahoma"/>
                          <a:sym typeface="Tahoma"/>
                        </a:rPr>
                        <a:t>$552,536</a:t>
                      </a:r>
                      <a:endParaRPr b="0" i="0" sz="17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85" name="Google Shape;185;p6"/>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7"/>
          <p:cNvSpPr txBox="1"/>
          <p:nvPr>
            <p:ph type="title"/>
          </p:nvPr>
        </p:nvSpPr>
        <p:spPr>
          <a:xfrm>
            <a:off x="0" y="-12700"/>
            <a:ext cx="9144000" cy="868362"/>
          </a:xfrm>
          <a:prstGeom prst="rect">
            <a:avLst/>
          </a:prstGeom>
          <a:solidFill>
            <a:srgbClr val="F2F2F2"/>
          </a:solid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F7F7F"/>
              </a:buClr>
              <a:buSzPts val="4400"/>
              <a:buFont typeface="Federo"/>
              <a:buNone/>
            </a:pPr>
            <a:r>
              <a:rPr lang="en-US"/>
              <a:t>A closer look…</a:t>
            </a:r>
            <a:endParaRPr/>
          </a:p>
        </p:txBody>
      </p:sp>
      <p:graphicFrame>
        <p:nvGraphicFramePr>
          <p:cNvPr id="191" name="Google Shape;191;p7"/>
          <p:cNvGraphicFramePr/>
          <p:nvPr/>
        </p:nvGraphicFramePr>
        <p:xfrm>
          <a:off x="2151441" y="1571625"/>
          <a:ext cx="3000000" cy="3000000"/>
        </p:xfrm>
        <a:graphic>
          <a:graphicData uri="http://schemas.openxmlformats.org/drawingml/2006/table">
            <a:tbl>
              <a:tblPr>
                <a:noFill/>
                <a:tableStyleId>{E7F65DB4-4FEA-4425-8117-FDB1FD82471A}</a:tableStyleId>
              </a:tblPr>
              <a:tblGrid>
                <a:gridCol w="794850"/>
                <a:gridCol w="1322350"/>
                <a:gridCol w="1340875"/>
                <a:gridCol w="1080650"/>
              </a:tblGrid>
              <a:tr h="736150">
                <a:tc>
                  <a:txBody>
                    <a:bodyPr/>
                    <a:lstStyle/>
                    <a:p>
                      <a:pPr indent="0" lvl="0" marL="0" marR="0" rtl="0" algn="l">
                        <a:lnSpc>
                          <a:spcPct val="100000"/>
                        </a:lnSpc>
                        <a:spcBef>
                          <a:spcPts val="0"/>
                        </a:spcBef>
                        <a:spcAft>
                          <a:spcPts val="0"/>
                        </a:spcAft>
                        <a:buClr>
                          <a:srgbClr val="0000FF"/>
                        </a:buClr>
                        <a:buSzPts val="910"/>
                        <a:buFont typeface="Noto Sans Symbols"/>
                        <a:buNone/>
                      </a:pPr>
                      <a:r>
                        <a:rPr b="1" i="0" lang="en-US" sz="1300" u="none" cap="none" strike="noStrike">
                          <a:solidFill>
                            <a:schemeClr val="dk1"/>
                          </a:solidFill>
                          <a:latin typeface="Calibri"/>
                          <a:ea typeface="Calibri"/>
                          <a:cs typeface="Calibri"/>
                          <a:sym typeface="Calibri"/>
                        </a:rPr>
                        <a:t>Month</a:t>
                      </a:r>
                      <a:endParaRPr b="0" i="0" sz="4100" u="none" cap="none" strike="noStrike">
                        <a:solidFill>
                          <a:schemeClr val="dk1"/>
                        </a:solidFill>
                        <a:latin typeface="Calibri"/>
                        <a:ea typeface="Calibri"/>
                        <a:cs typeface="Calibri"/>
                        <a:sym typeface="Calibri"/>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SzPts val="910"/>
                        <a:buFont typeface="Noto Sans Symbols"/>
                        <a:buNone/>
                      </a:pPr>
                      <a:r>
                        <a:rPr b="1" i="0" lang="en-US" sz="1300" u="none" cap="none" strike="noStrike">
                          <a:solidFill>
                            <a:schemeClr val="dk1"/>
                          </a:solidFill>
                          <a:latin typeface="Calibri"/>
                          <a:ea typeface="Calibri"/>
                          <a:cs typeface="Calibri"/>
                          <a:sym typeface="Calibri"/>
                        </a:rPr>
                        <a:t>Sales in Cases</a:t>
                      </a:r>
                      <a:endParaRPr b="0" i="0" sz="4100" u="none" cap="none" strike="noStrike">
                        <a:solidFill>
                          <a:schemeClr val="dk1"/>
                        </a:solidFill>
                        <a:latin typeface="Calibri"/>
                        <a:ea typeface="Calibri"/>
                        <a:cs typeface="Calibri"/>
                        <a:sym typeface="Calibri"/>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SzPts val="910"/>
                        <a:buFont typeface="Noto Sans Symbols"/>
                        <a:buNone/>
                      </a:pPr>
                      <a:r>
                        <a:rPr b="1" i="0" lang="en-US" sz="1300" u="none" cap="none" strike="noStrike">
                          <a:solidFill>
                            <a:schemeClr val="dk1"/>
                          </a:solidFill>
                          <a:latin typeface="Calibri"/>
                          <a:ea typeface="Calibri"/>
                          <a:cs typeface="Calibri"/>
                          <a:sym typeface="Calibri"/>
                        </a:rPr>
                        <a:t>Consumer Promotion</a:t>
                      </a:r>
                      <a:endParaRPr b="0" i="0" sz="4100" u="none" cap="none" strike="noStrike">
                        <a:solidFill>
                          <a:schemeClr val="dk1"/>
                        </a:solidFill>
                        <a:latin typeface="Calibri"/>
                        <a:ea typeface="Calibri"/>
                        <a:cs typeface="Calibri"/>
                        <a:sym typeface="Calibri"/>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SzPts val="910"/>
                        <a:buFont typeface="Noto Sans Symbols"/>
                        <a:buNone/>
                      </a:pPr>
                      <a:r>
                        <a:rPr b="1" i="0" lang="en-US" sz="1300" u="none" cap="none" strike="noStrike">
                          <a:solidFill>
                            <a:schemeClr val="dk1"/>
                          </a:solidFill>
                          <a:latin typeface="Calibri"/>
                          <a:ea typeface="Calibri"/>
                          <a:cs typeface="Calibri"/>
                          <a:sym typeface="Calibri"/>
                        </a:rPr>
                        <a:t>Trade Promotion</a:t>
                      </a:r>
                      <a:endParaRPr b="0" i="0" sz="4100" u="none" cap="none" strike="noStrike">
                        <a:solidFill>
                          <a:schemeClr val="dk1"/>
                        </a:solidFill>
                        <a:latin typeface="Calibri"/>
                        <a:ea typeface="Calibri"/>
                        <a:cs typeface="Calibri"/>
                        <a:sym typeface="Calibri"/>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1000">
                <a:tc>
                  <a:txBody>
                    <a:bodyPr/>
                    <a:lstStyle/>
                    <a:p>
                      <a:pPr indent="0" lvl="0" marL="0" marR="0" rtl="0" algn="r">
                        <a:lnSpc>
                          <a:spcPct val="100000"/>
                        </a:lnSpc>
                        <a:spcBef>
                          <a:spcPts val="0"/>
                        </a:spcBef>
                        <a:spcAft>
                          <a:spcPts val="0"/>
                        </a:spcAft>
                        <a:buClr>
                          <a:srgbClr val="0000FF"/>
                        </a:buClr>
                        <a:buSzPts val="910"/>
                        <a:buFont typeface="Noto Sans Symbols"/>
                        <a:buNone/>
                      </a:pPr>
                      <a:r>
                        <a:rPr b="0" i="0" lang="en-US" sz="1300" u="none" cap="none" strike="noStrike">
                          <a:solidFill>
                            <a:schemeClr val="dk1"/>
                          </a:solidFill>
                          <a:latin typeface="Tahoma"/>
                          <a:ea typeface="Tahoma"/>
                          <a:cs typeface="Tahoma"/>
                          <a:sym typeface="Tahoma"/>
                        </a:rPr>
                        <a:t>Jan-10</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910"/>
                        <a:buFont typeface="Noto Sans Symbols"/>
                        <a:buNone/>
                      </a:pPr>
                      <a:r>
                        <a:rPr b="0" i="0" lang="en-US" sz="1300" u="none" cap="none" strike="noStrike">
                          <a:solidFill>
                            <a:schemeClr val="dk1"/>
                          </a:solidFill>
                          <a:latin typeface="Tahoma"/>
                          <a:ea typeface="Tahoma"/>
                          <a:cs typeface="Tahoma"/>
                          <a:sym typeface="Tahoma"/>
                        </a:rPr>
                        <a:t>425,075</a:t>
                      </a:r>
                      <a:endParaRPr b="0" i="0" sz="41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910"/>
                        <a:buFont typeface="Noto Sans Symbols"/>
                        <a:buNone/>
                      </a:pPr>
                      <a:r>
                        <a:rPr b="0" i="0" lang="en-US" sz="1300" u="none" cap="none" strike="noStrike">
                          <a:solidFill>
                            <a:schemeClr val="dk1"/>
                          </a:solidFill>
                          <a:latin typeface="Tahoma"/>
                          <a:ea typeface="Tahoma"/>
                          <a:cs typeface="Tahoma"/>
                          <a:sym typeface="Tahoma"/>
                        </a:rPr>
                        <a:t>$361,214 </a:t>
                      </a:r>
                      <a:endParaRPr b="0" i="0" sz="41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910"/>
                        <a:buFont typeface="Noto Sans Symbols"/>
                        <a:buNone/>
                      </a:pPr>
                      <a:r>
                        <a:rPr b="0" i="0" lang="en-US" sz="1300" u="none" cap="none" strike="noStrike">
                          <a:solidFill>
                            <a:schemeClr val="dk1"/>
                          </a:solidFill>
                          <a:latin typeface="Tahoma"/>
                          <a:ea typeface="Tahoma"/>
                          <a:cs typeface="Tahoma"/>
                          <a:sym typeface="Tahoma"/>
                        </a:rPr>
                        <a:t>$457,732</a:t>
                      </a:r>
                      <a:endParaRPr b="0" i="0" sz="41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1000">
                <a:tc>
                  <a:txBody>
                    <a:bodyPr/>
                    <a:lstStyle/>
                    <a:p>
                      <a:pPr indent="0" lvl="0" marL="0" marR="0" rtl="0" algn="r">
                        <a:lnSpc>
                          <a:spcPct val="100000"/>
                        </a:lnSpc>
                        <a:spcBef>
                          <a:spcPts val="0"/>
                        </a:spcBef>
                        <a:spcAft>
                          <a:spcPts val="0"/>
                        </a:spcAft>
                        <a:buClr>
                          <a:srgbClr val="0000FF"/>
                        </a:buClr>
                        <a:buSzPts val="910"/>
                        <a:buFont typeface="Noto Sans Symbols"/>
                        <a:buNone/>
                      </a:pPr>
                      <a:r>
                        <a:rPr b="0" i="0" lang="en-US" sz="1300" u="none" cap="none" strike="noStrike">
                          <a:solidFill>
                            <a:schemeClr val="dk1"/>
                          </a:solidFill>
                          <a:latin typeface="Tahoma"/>
                          <a:ea typeface="Tahoma"/>
                          <a:cs typeface="Tahoma"/>
                          <a:sym typeface="Tahoma"/>
                        </a:rPr>
                        <a:t>Feb-10</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910"/>
                        <a:buFont typeface="Noto Sans Symbols"/>
                        <a:buNone/>
                      </a:pPr>
                      <a:r>
                        <a:rPr b="0" i="0" lang="en-US" sz="1300" u="none" cap="none" strike="noStrike">
                          <a:solidFill>
                            <a:schemeClr val="dk1"/>
                          </a:solidFill>
                          <a:latin typeface="Tahoma"/>
                          <a:ea typeface="Tahoma"/>
                          <a:cs typeface="Tahoma"/>
                          <a:sym typeface="Tahoma"/>
                        </a:rPr>
                        <a:t>315,305</a:t>
                      </a:r>
                      <a:endParaRPr b="0" i="0" sz="41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910"/>
                        <a:buFont typeface="Noto Sans Symbols"/>
                        <a:buNone/>
                      </a:pPr>
                      <a:r>
                        <a:rPr b="0" i="0" lang="en-US" sz="1300" u="none" cap="none" strike="noStrike">
                          <a:solidFill>
                            <a:schemeClr val="dk1"/>
                          </a:solidFill>
                          <a:latin typeface="Tahoma"/>
                          <a:ea typeface="Tahoma"/>
                          <a:cs typeface="Tahoma"/>
                          <a:sym typeface="Tahoma"/>
                        </a:rPr>
                        <a:t>$72,173 </a:t>
                      </a:r>
                      <a:endParaRPr b="0" i="0" sz="41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910"/>
                        <a:buFont typeface="Noto Sans Symbols"/>
                        <a:buNone/>
                      </a:pPr>
                      <a:r>
                        <a:rPr b="0" i="0" lang="en-US" sz="1300" u="none" cap="none" strike="noStrike">
                          <a:solidFill>
                            <a:schemeClr val="dk1"/>
                          </a:solidFill>
                          <a:latin typeface="Tahoma"/>
                          <a:ea typeface="Tahoma"/>
                          <a:cs typeface="Tahoma"/>
                          <a:sym typeface="Tahoma"/>
                        </a:rPr>
                        <a:t>$254,396</a:t>
                      </a:r>
                      <a:endParaRPr b="0" i="0" sz="41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1000">
                <a:tc>
                  <a:txBody>
                    <a:bodyPr/>
                    <a:lstStyle/>
                    <a:p>
                      <a:pPr indent="0" lvl="0" marL="0" marR="0" rtl="0" algn="r">
                        <a:lnSpc>
                          <a:spcPct val="100000"/>
                        </a:lnSpc>
                        <a:spcBef>
                          <a:spcPts val="0"/>
                        </a:spcBef>
                        <a:spcAft>
                          <a:spcPts val="0"/>
                        </a:spcAft>
                        <a:buClr>
                          <a:srgbClr val="0000FF"/>
                        </a:buClr>
                        <a:buSzPts val="910"/>
                        <a:buFont typeface="Noto Sans Symbols"/>
                        <a:buNone/>
                      </a:pPr>
                      <a:r>
                        <a:rPr b="0" i="0" lang="en-US" sz="1300" u="none" cap="none" strike="noStrike">
                          <a:solidFill>
                            <a:schemeClr val="dk1"/>
                          </a:solidFill>
                          <a:latin typeface="Tahoma"/>
                          <a:ea typeface="Tahoma"/>
                          <a:cs typeface="Tahoma"/>
                          <a:sym typeface="Tahoma"/>
                        </a:rPr>
                        <a:t>Mar-10</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910"/>
                        <a:buFont typeface="Noto Sans Symbols"/>
                        <a:buNone/>
                      </a:pPr>
                      <a:r>
                        <a:rPr b="0" i="0" lang="en-US" sz="1300" u="none" cap="none" strike="noStrike">
                          <a:solidFill>
                            <a:schemeClr val="dk1"/>
                          </a:solidFill>
                          <a:latin typeface="Tahoma"/>
                          <a:ea typeface="Tahoma"/>
                          <a:cs typeface="Tahoma"/>
                          <a:sym typeface="Tahoma"/>
                        </a:rPr>
                        <a:t>367,286</a:t>
                      </a:r>
                      <a:endParaRPr b="0" i="0" sz="41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910"/>
                        <a:buFont typeface="Noto Sans Symbols"/>
                        <a:buNone/>
                      </a:pPr>
                      <a:r>
                        <a:rPr b="0" i="0" lang="en-US" sz="1300" u="none" cap="none" strike="noStrike">
                          <a:solidFill>
                            <a:schemeClr val="dk1"/>
                          </a:solidFill>
                          <a:latin typeface="Tahoma"/>
                          <a:ea typeface="Tahoma"/>
                          <a:cs typeface="Tahoma"/>
                          <a:sym typeface="Tahoma"/>
                        </a:rPr>
                        <a:t>$645,312 </a:t>
                      </a:r>
                      <a:endParaRPr b="0" i="0" sz="41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910"/>
                        <a:buFont typeface="Noto Sans Symbols"/>
                        <a:buNone/>
                      </a:pPr>
                      <a:r>
                        <a:rPr b="0" i="0" lang="en-US" sz="1300" u="none" cap="none" strike="noStrike">
                          <a:solidFill>
                            <a:schemeClr val="dk1"/>
                          </a:solidFill>
                          <a:latin typeface="Tahoma"/>
                          <a:ea typeface="Tahoma"/>
                          <a:cs typeface="Tahoma"/>
                          <a:sym typeface="Tahoma"/>
                        </a:rPr>
                        <a:t>$259,952</a:t>
                      </a:r>
                      <a:endParaRPr b="0" i="0" sz="41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1000">
                <a:tc>
                  <a:txBody>
                    <a:bodyPr/>
                    <a:lstStyle/>
                    <a:p>
                      <a:pPr indent="0" lvl="0" marL="0" marR="0" rtl="0" algn="r">
                        <a:lnSpc>
                          <a:spcPct val="100000"/>
                        </a:lnSpc>
                        <a:spcBef>
                          <a:spcPts val="0"/>
                        </a:spcBef>
                        <a:spcAft>
                          <a:spcPts val="0"/>
                        </a:spcAft>
                        <a:buClr>
                          <a:srgbClr val="0000FF"/>
                        </a:buClr>
                        <a:buSzPts val="910"/>
                        <a:buFont typeface="Noto Sans Symbols"/>
                        <a:buNone/>
                      </a:pPr>
                      <a:r>
                        <a:rPr b="0" i="0" lang="en-US" sz="1300" u="none" cap="none" strike="noStrike">
                          <a:solidFill>
                            <a:schemeClr val="dk1"/>
                          </a:solidFill>
                          <a:latin typeface="Tahoma"/>
                          <a:ea typeface="Tahoma"/>
                          <a:cs typeface="Tahoma"/>
                          <a:sym typeface="Tahoma"/>
                        </a:rPr>
                        <a:t>Apr-10</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910"/>
                        <a:buFont typeface="Noto Sans Symbols"/>
                        <a:buNone/>
                      </a:pPr>
                      <a:r>
                        <a:rPr b="0" i="0" lang="en-US" sz="1300" u="none" cap="none" strike="noStrike">
                          <a:solidFill>
                            <a:schemeClr val="dk1"/>
                          </a:solidFill>
                          <a:latin typeface="Tahoma"/>
                          <a:ea typeface="Tahoma"/>
                          <a:cs typeface="Tahoma"/>
                          <a:sym typeface="Tahoma"/>
                        </a:rPr>
                        <a:t>429,432</a:t>
                      </a:r>
                      <a:endParaRPr b="0" i="0" sz="41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910"/>
                        <a:buFont typeface="Noto Sans Symbols"/>
                        <a:buNone/>
                      </a:pPr>
                      <a:r>
                        <a:rPr b="0" i="0" lang="en-US" sz="1300" u="none" cap="none" strike="noStrike">
                          <a:solidFill>
                            <a:schemeClr val="dk1"/>
                          </a:solidFill>
                          <a:latin typeface="Tahoma"/>
                          <a:ea typeface="Tahoma"/>
                          <a:cs typeface="Tahoma"/>
                          <a:sym typeface="Tahoma"/>
                        </a:rPr>
                        <a:t>$574,752 </a:t>
                      </a:r>
                      <a:endParaRPr b="0" i="0" sz="41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910"/>
                        <a:buFont typeface="Noto Sans Symbols"/>
                        <a:buNone/>
                      </a:pPr>
                      <a:r>
                        <a:rPr b="0" i="0" lang="en-US" sz="1300" u="none" cap="none" strike="noStrike">
                          <a:solidFill>
                            <a:schemeClr val="dk1"/>
                          </a:solidFill>
                          <a:latin typeface="Tahoma"/>
                          <a:ea typeface="Tahoma"/>
                          <a:cs typeface="Tahoma"/>
                          <a:sym typeface="Tahoma"/>
                        </a:rPr>
                        <a:t>$267,368</a:t>
                      </a:r>
                      <a:endParaRPr b="0" i="0" sz="41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1000">
                <a:tc>
                  <a:txBody>
                    <a:bodyPr/>
                    <a:lstStyle/>
                    <a:p>
                      <a:pPr indent="0" lvl="0" marL="0" marR="0" rtl="0" algn="r">
                        <a:lnSpc>
                          <a:spcPct val="100000"/>
                        </a:lnSpc>
                        <a:spcBef>
                          <a:spcPts val="0"/>
                        </a:spcBef>
                        <a:spcAft>
                          <a:spcPts val="0"/>
                        </a:spcAft>
                        <a:buClr>
                          <a:srgbClr val="0000FF"/>
                        </a:buClr>
                        <a:buSzPts val="910"/>
                        <a:buFont typeface="Noto Sans Symbols"/>
                        <a:buNone/>
                      </a:pPr>
                      <a:r>
                        <a:rPr b="0" i="0" lang="en-US" sz="1300" u="none" cap="none" strike="noStrike">
                          <a:solidFill>
                            <a:schemeClr val="dk1"/>
                          </a:solidFill>
                          <a:latin typeface="Tahoma"/>
                          <a:ea typeface="Tahoma"/>
                          <a:cs typeface="Tahoma"/>
                          <a:sym typeface="Tahoma"/>
                        </a:rPr>
                        <a:t>May-10</a:t>
                      </a:r>
                      <a:endParaRPr/>
                    </a:p>
                  </a:txBody>
                  <a:tcPr marT="8925" marB="0" marR="9075" marL="90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910"/>
                        <a:buFont typeface="Noto Sans Symbols"/>
                        <a:buNone/>
                      </a:pPr>
                      <a:r>
                        <a:rPr b="0" i="0" lang="en-US" sz="1300" u="none" cap="none" strike="noStrike">
                          <a:solidFill>
                            <a:schemeClr val="dk1"/>
                          </a:solidFill>
                          <a:latin typeface="Tahoma"/>
                          <a:ea typeface="Tahoma"/>
                          <a:cs typeface="Tahoma"/>
                          <a:sym typeface="Tahoma"/>
                        </a:rPr>
                        <a:t>347,874</a:t>
                      </a:r>
                      <a:endParaRPr b="0" i="0" sz="41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910"/>
                        <a:buFont typeface="Noto Sans Symbols"/>
                        <a:buNone/>
                      </a:pPr>
                      <a:r>
                        <a:rPr b="0" i="0" lang="en-US" sz="1300" u="none" cap="none" strike="noStrike">
                          <a:solidFill>
                            <a:schemeClr val="dk1"/>
                          </a:solidFill>
                          <a:latin typeface="Tahoma"/>
                          <a:ea typeface="Tahoma"/>
                          <a:cs typeface="Tahoma"/>
                          <a:sym typeface="Tahoma"/>
                        </a:rPr>
                        <a:t>$650,832 </a:t>
                      </a:r>
                      <a:endParaRPr b="0" i="0" sz="41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FF"/>
                        </a:buClr>
                        <a:buSzPts val="910"/>
                        <a:buFont typeface="Noto Sans Symbols"/>
                        <a:buNone/>
                      </a:pPr>
                      <a:r>
                        <a:rPr b="0" i="0" lang="en-US" sz="1300" u="none" cap="none" strike="noStrike">
                          <a:solidFill>
                            <a:schemeClr val="dk1"/>
                          </a:solidFill>
                          <a:latin typeface="Tahoma"/>
                          <a:ea typeface="Tahoma"/>
                          <a:cs typeface="Tahoma"/>
                          <a:sym typeface="Tahoma"/>
                        </a:rPr>
                        <a:t>$158,504</a:t>
                      </a:r>
                      <a:endParaRPr b="0" i="0" sz="4100" u="none" cap="none" strike="noStrike">
                        <a:solidFill>
                          <a:schemeClr val="dk1"/>
                        </a:solidFill>
                        <a:latin typeface="Tahoma"/>
                        <a:ea typeface="Tahoma"/>
                        <a:cs typeface="Tahoma"/>
                        <a:sym typeface="Tahoma"/>
                      </a:endParaRPr>
                    </a:p>
                  </a:txBody>
                  <a:tcPr marT="45725" marB="45725" marR="91425" marL="914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92" name="Google Shape;192;p7"/>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8"/>
          <p:cNvSpPr txBox="1"/>
          <p:nvPr>
            <p:ph type="title"/>
          </p:nvPr>
        </p:nvSpPr>
        <p:spPr>
          <a:xfrm>
            <a:off x="0" y="-12700"/>
            <a:ext cx="9144000" cy="868362"/>
          </a:xfrm>
          <a:prstGeom prst="rect">
            <a:avLst/>
          </a:prstGeom>
          <a:solidFill>
            <a:srgbClr val="F2F2F2"/>
          </a:solid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F7F7F"/>
              </a:buClr>
              <a:buSzPts val="3959"/>
              <a:buFont typeface="Federo"/>
              <a:buNone/>
            </a:pPr>
            <a:r>
              <a:rPr lang="en-US" sz="3959">
                <a:extLst>
                  <a:ext uri="http://customooxmlschemas.google.com/">
                    <go:slidesCustomData xmlns:go="http://customooxmlschemas.google.com/" textRoundtripDataId="0"/>
                  </a:ext>
                </a:extLst>
              </a:rPr>
              <a:t>RM’s Consumer Promotion Over Time</a:t>
            </a:r>
            <a:endParaRPr/>
          </a:p>
        </p:txBody>
      </p:sp>
      <p:sp>
        <p:nvSpPr>
          <p:cNvPr id="199" name="Google Shape;199;p8"/>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0" name="Google Shape;200;p8"/>
          <p:cNvPicPr preferRelativeResize="0"/>
          <p:nvPr/>
        </p:nvPicPr>
        <p:blipFill>
          <a:blip r:embed="rId3">
            <a:alphaModFix/>
          </a:blip>
          <a:stretch>
            <a:fillRect/>
          </a:stretch>
        </p:blipFill>
        <p:spPr>
          <a:xfrm>
            <a:off x="726288" y="1211925"/>
            <a:ext cx="7691432" cy="496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9"/>
          <p:cNvSpPr txBox="1"/>
          <p:nvPr>
            <p:ph type="title"/>
          </p:nvPr>
        </p:nvSpPr>
        <p:spPr>
          <a:xfrm>
            <a:off x="0" y="-12700"/>
            <a:ext cx="9144000" cy="868362"/>
          </a:xfrm>
          <a:prstGeom prst="rect">
            <a:avLst/>
          </a:prstGeom>
          <a:solidFill>
            <a:srgbClr val="F2F2F2"/>
          </a:solid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F7F7F"/>
              </a:buClr>
              <a:buSzPts val="4400"/>
              <a:buFont typeface="Federo"/>
              <a:buNone/>
            </a:pPr>
            <a:r>
              <a:rPr lang="en-US"/>
              <a:t>RM’s Trade Promotion Over Time</a:t>
            </a:r>
            <a:endParaRPr/>
          </a:p>
        </p:txBody>
      </p:sp>
      <p:sp>
        <p:nvSpPr>
          <p:cNvPr id="207" name="Google Shape;207;p9"/>
          <p:cNvSpPr txBox="1"/>
          <p:nvPr>
            <p:ph idx="12" type="sldNum"/>
          </p:nvPr>
        </p:nvSpPr>
        <p:spPr>
          <a:xfrm>
            <a:off x="7848600" y="6537325"/>
            <a:ext cx="1066800" cy="2444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8" name="Google Shape;208;p9"/>
          <p:cNvPicPr preferRelativeResize="0"/>
          <p:nvPr/>
        </p:nvPicPr>
        <p:blipFill>
          <a:blip r:embed="rId3">
            <a:alphaModFix/>
          </a:blip>
          <a:stretch>
            <a:fillRect/>
          </a:stretch>
        </p:blipFill>
        <p:spPr>
          <a:xfrm>
            <a:off x="655050" y="1155284"/>
            <a:ext cx="7696199" cy="49721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rmontoya</dc:creator>
</cp:coreProperties>
</file>