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4" r:id="rId2"/>
    <p:sldId id="310" r:id="rId3"/>
    <p:sldId id="391" r:id="rId4"/>
    <p:sldId id="322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39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2883">
          <p15:clr>
            <a:srgbClr val="A4A3A4"/>
          </p15:clr>
        </p15:guide>
        <p15:guide id="7" orient="horz" pos="3168">
          <p15:clr>
            <a:srgbClr val="A4A3A4"/>
          </p15:clr>
        </p15:guide>
        <p15:guide id="8" orient="horz" pos="1122">
          <p15:clr>
            <a:srgbClr val="A4A3A4"/>
          </p15:clr>
        </p15:guide>
        <p15:guide id="9" orient="horz" pos="437">
          <p15:clr>
            <a:srgbClr val="A4A3A4"/>
          </p15:clr>
        </p15:guide>
        <p15:guide id="10" orient="horz" pos="3294" userDrawn="1">
          <p15:clr>
            <a:srgbClr val="A4A3A4"/>
          </p15:clr>
        </p15:guide>
        <p15:guide id="11" orient="horz" pos="1026" userDrawn="1">
          <p15:clr>
            <a:srgbClr val="A4A3A4"/>
          </p15:clr>
        </p15:guide>
        <p15:guide id="12" orient="horz" pos="2123">
          <p15:clr>
            <a:srgbClr val="A4A3A4"/>
          </p15:clr>
        </p15:guide>
        <p15:guide id="13" orient="horz" pos="1837">
          <p15:clr>
            <a:srgbClr val="A4A3A4"/>
          </p15:clr>
        </p15:guide>
        <p15:guide id="14" orient="horz" pos="484">
          <p15:clr>
            <a:srgbClr val="A4A3A4"/>
          </p15:clr>
        </p15:guide>
        <p15:guide id="15" orient="horz" pos="2364">
          <p15:clr>
            <a:srgbClr val="A4A3A4"/>
          </p15:clr>
        </p15:guide>
        <p15:guide id="16" orient="horz" pos="3094">
          <p15:clr>
            <a:srgbClr val="A4A3A4"/>
          </p15:clr>
        </p15:guide>
        <p15:guide id="17" orient="horz" pos="1470">
          <p15:clr>
            <a:srgbClr val="A4A3A4"/>
          </p15:clr>
        </p15:guide>
        <p15:guide id="18" orient="horz" pos="32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ana Lozano" initials="DL" lastIdx="2" clrIdx="0">
    <p:extLst/>
  </p:cmAuthor>
  <p:cmAuthor id="2" name="FELIPE OSPINA PARGA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000099"/>
    <a:srgbClr val="000080"/>
    <a:srgbClr val="00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Énfasis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806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500" y="60"/>
      </p:cViewPr>
      <p:guideLst>
        <p:guide orient="horz" pos="2159"/>
        <p:guide pos="2880"/>
        <p:guide orient="horz" pos="2139"/>
        <p:guide orient="horz" pos="550"/>
        <p:guide orient="horz" pos="2158"/>
        <p:guide pos="2883"/>
        <p:guide orient="horz" pos="3168"/>
        <p:guide orient="horz" pos="1122"/>
        <p:guide orient="horz" pos="437"/>
        <p:guide orient="horz" pos="3294"/>
        <p:guide orient="horz" pos="1026"/>
        <p:guide orient="horz" pos="2123"/>
        <p:guide orient="horz" pos="1837"/>
        <p:guide orient="horz" pos="484"/>
        <p:guide orient="horz" pos="2364"/>
        <p:guide orient="horz" pos="3094"/>
        <p:guide orient="horz" pos="1470"/>
        <p:guide orient="horz" pos="3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D1AD5-5C03-124E-B7B6-A293A379649B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5909-DB84-9D45-93C3-93F7D0513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01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901687" y="6155841"/>
            <a:ext cx="2133600" cy="365125"/>
          </a:xfrm>
        </p:spPr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5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59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0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9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1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7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53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94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0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249B-0F3E-D24C-868F-CC29CBE9AD42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04CD-6065-1A40-AA0A-9385EDD13D9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 userDrawn="1"/>
        </p:nvGrpSpPr>
        <p:grpSpPr>
          <a:xfrm>
            <a:off x="-49428" y="38101"/>
            <a:ext cx="2051222" cy="906972"/>
            <a:chOff x="-49428" y="38101"/>
            <a:chExt cx="2051222" cy="906972"/>
          </a:xfrm>
        </p:grpSpPr>
        <p:pic>
          <p:nvPicPr>
            <p:cNvPr id="10" name="5 Imagen" descr="logo_PYO_peq.jp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33" b="29524"/>
            <a:stretch>
              <a:fillRect/>
            </a:stretch>
          </p:blipFill>
          <p:spPr bwMode="auto">
            <a:xfrm>
              <a:off x="25401" y="38101"/>
              <a:ext cx="1729258" cy="642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49428" y="556135"/>
              <a:ext cx="2051222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ES" sz="12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rush Script MT" pitchFamily="66" charset="0"/>
                  <a:cs typeface="Arial" pitchFamily="34" charset="0"/>
                </a:rPr>
                <a:t>¡Aliado Estratégico de su Operación!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2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3"/>
          <p:cNvSpPr>
            <a:spLocks noChangeArrowheads="1"/>
          </p:cNvSpPr>
          <p:nvPr/>
        </p:nvSpPr>
        <p:spPr bwMode="auto">
          <a:xfrm>
            <a:off x="79375" y="892245"/>
            <a:ext cx="4321175" cy="3811587"/>
          </a:xfrm>
          <a:prstGeom prst="rect">
            <a:avLst/>
          </a:prstGeom>
          <a:solidFill>
            <a:srgbClr val="A1BAE0">
              <a:lumMod val="40000"/>
              <a:lumOff val="60000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506538" y="1803470"/>
            <a:ext cx="7277100" cy="12620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s-ES" sz="2800" dirty="0">
              <a:latin typeface="Arial" pitchFamily="34" charset="0"/>
              <a:ea typeface="+mn-ea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61024" y="1192322"/>
            <a:ext cx="4108450" cy="272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endParaRPr lang="es-CO" b="1" dirty="0">
              <a:solidFill>
                <a:srgbClr val="063782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2913"/>
              </a:lnSpc>
            </a:pPr>
            <a:r>
              <a:rPr lang="es-CO" sz="1800" b="1" dirty="0">
                <a:solidFill>
                  <a:srgbClr val="063782"/>
                </a:solidFill>
                <a:latin typeface="Tahoma" pitchFamily="34" charset="0"/>
                <a:cs typeface="Tahoma" pitchFamily="34" charset="0"/>
              </a:rPr>
              <a:t>Servicios de Consultoría y Tercerización en Soluciones de Desarrollo Organizacional e Ingeniería de Procesos</a:t>
            </a:r>
          </a:p>
          <a:p>
            <a:pPr algn="ctr">
              <a:lnSpc>
                <a:spcPts val="2913"/>
              </a:lnSpc>
            </a:pPr>
            <a:endParaRPr lang="es-CO" sz="1800" b="1" dirty="0">
              <a:solidFill>
                <a:srgbClr val="063782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s-CO" sz="1600" b="1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ahoma" pitchFamily="34" charset="0"/>
              </a:rPr>
              <a:t>«Alineando el talento de nuestro equipo con</a:t>
            </a:r>
          </a:p>
          <a:p>
            <a:pPr algn="ctr"/>
            <a:r>
              <a:rPr lang="es-CO" sz="1600" b="1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ahoma" pitchFamily="34" charset="0"/>
              </a:rPr>
              <a:t>los retos de la cadena de valor »</a:t>
            </a:r>
            <a:endParaRPr lang="es-CO" sz="1600" b="1" i="1" dirty="0">
              <a:solidFill>
                <a:srgbClr val="063782"/>
              </a:solidFill>
              <a:latin typeface="Calibri" pitchFamily="34" charset="0"/>
              <a:cs typeface="Tahoma" pitchFamily="34" charset="0"/>
            </a:endParaRPr>
          </a:p>
        </p:txBody>
      </p:sp>
      <p:pic>
        <p:nvPicPr>
          <p:cNvPr id="17" name="23 Imagen" descr="imagen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893832"/>
            <a:ext cx="47291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8283" y="5918570"/>
            <a:ext cx="85755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00" b="1" dirty="0"/>
              <a:t>“Un proceso de externalización no se fundamenta en delegar unas tareas a un proveedor, sino en elegir un socio que acompañe en la gestión de estas funciones, haciéndose responsable de su ejecución y continuidad. Por lo tanto, lo que se debe buscar en el proveedor de servicios es un socio que acompañe la evolución de nuestro negocio”.       Testimonio..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320925" y="5187344"/>
            <a:ext cx="41084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s-CO" sz="3600" b="1" i="1" dirty="0">
                <a:solidFill>
                  <a:srgbClr val="063782"/>
                </a:solidFill>
                <a:latin typeface="Calibri" pitchFamily="34" charset="0"/>
                <a:cs typeface="Tahoma" pitchFamily="34" charset="0"/>
              </a:rPr>
              <a:t>Catalogo 2017</a:t>
            </a:r>
          </a:p>
        </p:txBody>
      </p:sp>
    </p:spTree>
    <p:extLst>
      <p:ext uri="{BB962C8B-B14F-4D97-AF65-F5344CB8AC3E}">
        <p14:creationId xmlns:p14="http://schemas.microsoft.com/office/powerpoint/2010/main" val="5801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4 Rectángulo"/>
          <p:cNvSpPr/>
          <p:nvPr/>
        </p:nvSpPr>
        <p:spPr>
          <a:xfrm>
            <a:off x="3887841" y="4126676"/>
            <a:ext cx="4981651" cy="4332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Verdana"/>
              <a:cs typeface="Verdana"/>
            </a:endParaRPr>
          </a:p>
        </p:txBody>
      </p:sp>
      <p:sp>
        <p:nvSpPr>
          <p:cNvPr id="15" name="14 Rectángulo"/>
          <p:cNvSpPr/>
          <p:nvPr/>
        </p:nvSpPr>
        <p:spPr>
          <a:xfrm rot="10800000">
            <a:off x="70650" y="1370757"/>
            <a:ext cx="4847240" cy="4332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Verdana"/>
              <a:cs typeface="Verdan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89385" y="4106128"/>
            <a:ext cx="2911527" cy="204063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CuadroTexto 15"/>
          <p:cNvSpPr txBox="1"/>
          <p:nvPr/>
        </p:nvSpPr>
        <p:spPr>
          <a:xfrm>
            <a:off x="332805" y="1841445"/>
            <a:ext cx="463826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700" dirty="0">
                <a:latin typeface="Calibri" pitchFamily="34" charset="0"/>
              </a:rPr>
              <a:t>Una empresa </a:t>
            </a:r>
            <a:r>
              <a:rPr lang="es-CO" sz="1700" b="1" dirty="0">
                <a:latin typeface="Calibri" pitchFamily="34" charset="0"/>
              </a:rPr>
              <a:t>de Consultoría (KPO</a:t>
            </a:r>
            <a:r>
              <a:rPr lang="es-CO" sz="1700" dirty="0">
                <a:latin typeface="Calibri" pitchFamily="34" charset="0"/>
              </a:rPr>
              <a:t>) y</a:t>
            </a:r>
          </a:p>
          <a:p>
            <a:pPr algn="r"/>
            <a:r>
              <a:rPr lang="es-CO" sz="1700" dirty="0">
                <a:latin typeface="Calibri" pitchFamily="34" charset="0"/>
              </a:rPr>
              <a:t> </a:t>
            </a:r>
            <a:r>
              <a:rPr lang="es-CO" sz="1700" b="1" dirty="0">
                <a:latin typeface="Calibri" pitchFamily="34" charset="0"/>
              </a:rPr>
              <a:t>Outsourcing de Operaciones (BPO), </a:t>
            </a:r>
            <a:r>
              <a:rPr lang="es-CO" sz="1700" dirty="0">
                <a:latin typeface="Calibri" pitchFamily="34" charset="0"/>
              </a:rPr>
              <a:t>que apoya el Desarrollo Organizacional, así como el análisis y administración de operaciones no resueltas o que desean ser mejoradas y/o </a:t>
            </a:r>
            <a:r>
              <a:rPr lang="es-CO" sz="1700" dirty="0" err="1">
                <a:latin typeface="Calibri" pitchFamily="34" charset="0"/>
              </a:rPr>
              <a:t>tercerizadas</a:t>
            </a:r>
            <a:r>
              <a:rPr lang="es-CO" sz="1700" dirty="0">
                <a:latin typeface="Calibri" pitchFamily="34" charset="0"/>
              </a:rPr>
              <a:t> por nuestros clientes, con el fin de mitigar riesgos o problemáticas existentes. </a:t>
            </a:r>
            <a:endParaRPr lang="es-ES_tradnl" sz="1700" dirty="0">
              <a:latin typeface="Calibri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797118" y="4606540"/>
            <a:ext cx="47908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700" dirty="0">
                <a:latin typeface="Calibri" pitchFamily="34" charset="0"/>
              </a:rPr>
              <a:t>Soluciones de operaciones con </a:t>
            </a:r>
            <a:r>
              <a:rPr lang="es-ES" sz="1700" b="1" dirty="0">
                <a:solidFill>
                  <a:srgbClr val="002060"/>
                </a:solidFill>
                <a:latin typeface="Calibri" pitchFamily="34" charset="0"/>
              </a:rPr>
              <a:t>valor agregado</a:t>
            </a:r>
            <a:r>
              <a:rPr lang="es-ES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s-ES" sz="1700" dirty="0">
                <a:latin typeface="Calibri" pitchFamily="34" charset="0"/>
              </a:rPr>
              <a:t>que combinan </a:t>
            </a:r>
            <a:r>
              <a:rPr lang="es-ES" sz="1700" b="1" dirty="0">
                <a:solidFill>
                  <a:srgbClr val="002060"/>
                </a:solidFill>
                <a:latin typeface="Calibri" pitchFamily="34" charset="0"/>
              </a:rPr>
              <a:t>la consultoría </a:t>
            </a:r>
            <a:r>
              <a:rPr lang="es-ES" sz="1700" dirty="0">
                <a:latin typeface="Calibri" pitchFamily="34" charset="0"/>
              </a:rPr>
              <a:t>con o sin la administración de la </a:t>
            </a:r>
            <a:r>
              <a:rPr lang="es-ES" sz="1700" b="1" dirty="0">
                <a:solidFill>
                  <a:srgbClr val="002060"/>
                </a:solidFill>
                <a:latin typeface="Calibri" pitchFamily="34" charset="0"/>
              </a:rPr>
              <a:t>operación tercerizada de procesos.</a:t>
            </a:r>
            <a:endParaRPr lang="es-ES" sz="1700" dirty="0">
              <a:latin typeface="Calibri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8558" y="1393599"/>
            <a:ext cx="338018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s-ES_tradnl" sz="1600" cap="small" dirty="0">
                <a:solidFill>
                  <a:srgbClr val="000090"/>
                </a:solidFill>
                <a:latin typeface="Verdana"/>
                <a:cs typeface="Verdana"/>
              </a:rPr>
              <a:t>¿Quienes </a:t>
            </a:r>
            <a:r>
              <a:rPr lang="es-ES_tradnl" sz="2400" cap="small" dirty="0">
                <a:solidFill>
                  <a:srgbClr val="000090"/>
                </a:solidFill>
                <a:latin typeface="Verdana"/>
                <a:cs typeface="Verdana"/>
              </a:rPr>
              <a:t>Somos?</a:t>
            </a:r>
            <a:endParaRPr lang="es-ES_tradnl" sz="2000" dirty="0">
              <a:solidFill>
                <a:srgbClr val="000090"/>
              </a:solidFill>
              <a:latin typeface="Verdana"/>
              <a:cs typeface="Verdana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09072" y="4154532"/>
            <a:ext cx="254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_tradnl" sz="2000" cap="small">
                <a:solidFill>
                  <a:srgbClr val="000090"/>
                </a:solidFill>
                <a:latin typeface="Verdana"/>
                <a:cs typeface="Verdana"/>
              </a:rPr>
              <a:t>¿</a:t>
            </a:r>
            <a:r>
              <a:rPr lang="es-ES_tradnl" sz="1600" cap="small">
                <a:solidFill>
                  <a:srgbClr val="000090"/>
                </a:solidFill>
                <a:latin typeface="Verdana"/>
                <a:cs typeface="Verdana"/>
              </a:rPr>
              <a:t>qué</a:t>
            </a:r>
            <a:r>
              <a:rPr lang="es-ES_tradnl" sz="2000" cap="small">
                <a:solidFill>
                  <a:srgbClr val="000090"/>
                </a:solidFill>
                <a:latin typeface="Verdana"/>
                <a:cs typeface="Verdana"/>
              </a:rPr>
              <a:t> </a:t>
            </a:r>
            <a:r>
              <a:rPr lang="es-ES_tradnl" sz="2400" cap="small">
                <a:solidFill>
                  <a:srgbClr val="000090"/>
                </a:solidFill>
                <a:latin typeface="Verdana"/>
                <a:cs typeface="Verdana"/>
              </a:rPr>
              <a:t>Ofrecemos?</a:t>
            </a:r>
            <a:endParaRPr lang="es-ES_tradnl" sz="2400">
              <a:solidFill>
                <a:srgbClr val="000090"/>
              </a:solidFill>
              <a:latin typeface="Verdana"/>
              <a:cs typeface="Verdana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6098" y="1424938"/>
            <a:ext cx="3242614" cy="204063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CuadroTexto 9"/>
          <p:cNvSpPr txBox="1"/>
          <p:nvPr/>
        </p:nvSpPr>
        <p:spPr>
          <a:xfrm>
            <a:off x="3739557" y="92111"/>
            <a:ext cx="538543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endParaRPr lang="es-ES_tradnl" sz="24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101045" y="61923"/>
            <a:ext cx="6435725" cy="39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lnSpc>
                <a:spcPts val="2913"/>
              </a:lnSpc>
            </a:pPr>
            <a:r>
              <a:rPr lang="de-DE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Acerca de Nosotros</a:t>
            </a:r>
          </a:p>
        </p:txBody>
      </p:sp>
    </p:spTree>
    <p:extLst>
      <p:ext uri="{BB962C8B-B14F-4D97-AF65-F5344CB8AC3E}">
        <p14:creationId xmlns:p14="http://schemas.microsoft.com/office/powerpoint/2010/main" val="31191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"/>
          <p:cNvSpPr>
            <a:spLocks noChangeArrowheads="1"/>
          </p:cNvSpPr>
          <p:nvPr/>
        </p:nvSpPr>
        <p:spPr bwMode="auto">
          <a:xfrm>
            <a:off x="0" y="823785"/>
            <a:ext cx="8926513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s-CO" sz="1400" b="1" dirty="0">
                <a:solidFill>
                  <a:srgbClr val="080808"/>
                </a:solidFill>
                <a:latin typeface="Calibri" pitchFamily="34" charset="0"/>
                <a:cs typeface="Times New Roman" pitchFamily="18" charset="0"/>
              </a:rPr>
              <a:t>PROCESOS Y OPERACIONES </a:t>
            </a:r>
            <a:r>
              <a:rPr lang="es-CO" sz="1400" dirty="0">
                <a:solidFill>
                  <a:srgbClr val="080808"/>
                </a:solidFill>
                <a:latin typeface="Calibri" pitchFamily="34" charset="0"/>
                <a:cs typeface="Times New Roman" pitchFamily="18" charset="0"/>
              </a:rPr>
              <a:t>fundamenta su intervención en las organizaciones ,con el fin de apalancar la operacionalización de los frentes determinados por su </a:t>
            </a:r>
            <a:r>
              <a:rPr lang="es-CO" sz="1400" b="1" dirty="0">
                <a:solidFill>
                  <a:srgbClr val="080808"/>
                </a:solidFill>
                <a:latin typeface="Calibri" pitchFamily="34" charset="0"/>
                <a:cs typeface="Times New Roman" pitchFamily="18" charset="0"/>
              </a:rPr>
              <a:t>Gobierno Corporativo </a:t>
            </a:r>
            <a:r>
              <a:rPr lang="es-CO" sz="1400" dirty="0">
                <a:solidFill>
                  <a:srgbClr val="080808"/>
                </a:solidFill>
                <a:latin typeface="Calibri" pitchFamily="34" charset="0"/>
                <a:cs typeface="Times New Roman" pitchFamily="18" charset="0"/>
              </a:rPr>
              <a:t>y por su modelo de </a:t>
            </a:r>
            <a:r>
              <a:rPr lang="es-CO" sz="1400" b="1" dirty="0">
                <a:latin typeface="Calibri" pitchFamily="34" charset="0"/>
              </a:rPr>
              <a:t>Efectividad Organizacional</a:t>
            </a:r>
            <a:r>
              <a:rPr lang="es-CO" sz="1400" b="1" i="1" dirty="0">
                <a:solidFill>
                  <a:srgbClr val="042557"/>
                </a:solidFill>
                <a:latin typeface="Calibri" pitchFamily="34" charset="0"/>
                <a:cs typeface="Times New Roman" pitchFamily="18" charset="0"/>
              </a:rPr>
              <a:t>.</a:t>
            </a:r>
            <a:endParaRPr lang="es-CO" sz="1400" b="1" i="1" u="sng" dirty="0">
              <a:solidFill>
                <a:srgbClr val="080808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7183" name="Rectangle 2"/>
          <p:cNvSpPr txBox="1">
            <a:spLocks noChangeArrowheads="1"/>
          </p:cNvSpPr>
          <p:nvPr/>
        </p:nvSpPr>
        <p:spPr bwMode="auto">
          <a:xfrm>
            <a:off x="2490788" y="106363"/>
            <a:ext cx="64357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lnSpc>
                <a:spcPts val="2913"/>
              </a:lnSpc>
            </a:pPr>
            <a:r>
              <a:rPr lang="de-DE" sz="2000" b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7185" name="Rectangle 2"/>
          <p:cNvSpPr txBox="1">
            <a:spLocks noChangeArrowheads="1"/>
          </p:cNvSpPr>
          <p:nvPr/>
        </p:nvSpPr>
        <p:spPr bwMode="auto">
          <a:xfrm>
            <a:off x="2452688" y="231551"/>
            <a:ext cx="6478587" cy="387798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lnSpc>
                <a:spcPct val="80000"/>
              </a:lnSpc>
              <a:defRPr sz="2400" cap="small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de-DE" dirty="0"/>
              <a:t>¿</a:t>
            </a:r>
            <a:r>
              <a:rPr lang="de-DE" sz="2000" b="1" dirty="0">
                <a:latin typeface="+mn-lt"/>
              </a:rPr>
              <a:t>Cómo apoyamos a nuestros clientes?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5603277" y="1781154"/>
            <a:ext cx="3027665" cy="331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427296" y="1788664"/>
            <a:ext cx="2434595" cy="323850"/>
          </a:xfrm>
          <a:prstGeom prst="rect">
            <a:avLst/>
          </a:prstGeom>
          <a:solidFill>
            <a:srgbClr val="215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2979921" y="1783726"/>
            <a:ext cx="2506886" cy="32639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CO" sz="13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Arquitectura Organizacional</a:t>
            </a: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614909" y="4377545"/>
            <a:ext cx="2112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Desarrollo de Capacidades Organizacionales</a:t>
            </a: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870867" y="1789006"/>
            <a:ext cx="24529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300" b="1" dirty="0">
                <a:solidFill>
                  <a:schemeClr val="bg1"/>
                </a:solidFill>
                <a:latin typeface="Calibri" pitchFamily="34" charset="0"/>
              </a:rPr>
              <a:t>Atracción y Retención de Talento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384927" y="2207967"/>
            <a:ext cx="2476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Desempeño y Efectividad Organizacional</a:t>
            </a: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532888" y="1796885"/>
            <a:ext cx="22660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1300" b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charset="0"/>
                <a:ea typeface="MS PGothic" pitchFamily="34" charset="-128"/>
              </a:defRPr>
            </a:lvl9pPr>
          </a:lstStyle>
          <a:p>
            <a:r>
              <a:rPr lang="es-CO" dirty="0">
                <a:solidFill>
                  <a:schemeClr val="bg1"/>
                </a:solidFill>
              </a:rPr>
              <a:t>Gobierno Corporativo</a:t>
            </a:r>
          </a:p>
        </p:txBody>
      </p: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456842" y="4838326"/>
            <a:ext cx="2270208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gestión documental de Modelo de Competencias Organizacionales 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gestión documental de rutas de entrenamiento</a:t>
            </a:r>
          </a:p>
        </p:txBody>
      </p:sp>
      <p:sp>
        <p:nvSpPr>
          <p:cNvPr id="7179" name="TextBox 33"/>
          <p:cNvSpPr txBox="1">
            <a:spLocks noChangeArrowheads="1"/>
          </p:cNvSpPr>
          <p:nvPr/>
        </p:nvSpPr>
        <p:spPr bwMode="auto">
          <a:xfrm>
            <a:off x="468391" y="2582884"/>
            <a:ext cx="233057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Talleres de planeación estratégica 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Documentación y gestión documental de Políticas</a:t>
            </a:r>
          </a:p>
        </p:txBody>
      </p:sp>
      <p:sp>
        <p:nvSpPr>
          <p:cNvPr id="7181" name="TextBox 25"/>
          <p:cNvSpPr txBox="1">
            <a:spLocks noChangeArrowheads="1"/>
          </p:cNvSpPr>
          <p:nvPr/>
        </p:nvSpPr>
        <p:spPr bwMode="auto">
          <a:xfrm>
            <a:off x="456843" y="3084584"/>
            <a:ext cx="2330136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de Mapas Estratégicos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de Mapas Tácticos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operación de tableros de control y cuadros de mando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Operación tercerizada del modelo de gestión del desempeño individual.</a:t>
            </a:r>
          </a:p>
        </p:txBody>
      </p:sp>
      <p:sp>
        <p:nvSpPr>
          <p:cNvPr id="7182" name="TextBox 20"/>
          <p:cNvSpPr txBox="1">
            <a:spLocks noChangeArrowheads="1"/>
          </p:cNvSpPr>
          <p:nvPr/>
        </p:nvSpPr>
        <p:spPr bwMode="auto">
          <a:xfrm>
            <a:off x="5637007" y="2155398"/>
            <a:ext cx="2893371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0" indent="0"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Gestión de Compensación y propuesta</a:t>
            </a:r>
          </a:p>
          <a:p>
            <a:pPr marL="0" indent="0"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de valor a empleados</a:t>
            </a:r>
            <a:endParaRPr lang="es-CO" sz="600" b="1" dirty="0">
              <a:solidFill>
                <a:srgbClr val="0070C0"/>
              </a:solidFill>
              <a:latin typeface="Calibri" pitchFamily="34" charset="0"/>
            </a:endParaRPr>
          </a:p>
          <a:p>
            <a:pPr marL="0" indent="0" eaLnBrk="1" hangingPunct="1"/>
            <a:endParaRPr lang="es-CO" sz="600" b="1" u="sng" dirty="0">
              <a:latin typeface="Calibri" pitchFamily="34" charset="0"/>
            </a:endParaRP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Valoración de cargos (metodología HAY o Price)/ gestión documental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gestión documental de estructura salarial (compensación fija y compensación total)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gestión documental modelos de compensación variable e incentivos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del plan de beneficios (Monetarios – Emocionales – Balance vida trabajo)</a:t>
            </a:r>
          </a:p>
          <a:p>
            <a:pPr marL="0" indent="0" eaLnBrk="1" hangingPunct="1"/>
            <a:endParaRPr lang="es-CO" sz="1050" b="1" u="sng" dirty="0">
              <a:latin typeface="Calibri" pitchFamily="34" charset="0"/>
            </a:endParaRPr>
          </a:p>
          <a:p>
            <a:pPr marL="0" indent="0"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Operación de BPO propuesta de valor al empleado</a:t>
            </a:r>
            <a:endParaRPr lang="es-CO" sz="400" b="1" dirty="0">
              <a:solidFill>
                <a:srgbClr val="0070C0"/>
              </a:solidFill>
              <a:latin typeface="Calibri" pitchFamily="34" charset="0"/>
            </a:endParaRPr>
          </a:p>
          <a:p>
            <a:pPr marL="0" indent="0" algn="ctr" eaLnBrk="1" hangingPunct="1"/>
            <a:endParaRPr lang="es-CO" sz="400" b="1" dirty="0">
              <a:solidFill>
                <a:srgbClr val="0070C0"/>
              </a:solidFill>
              <a:latin typeface="Calibri" pitchFamily="34" charset="0"/>
            </a:endParaRP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plan de beneficios monetarios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plan de Beneficios Balance Vida - Trabajo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de HR </a:t>
            </a:r>
            <a:r>
              <a:rPr lang="es-CO" sz="1050" dirty="0" err="1">
                <a:latin typeface="Calibri" pitchFamily="34" charset="0"/>
              </a:rPr>
              <a:t>Self</a:t>
            </a:r>
            <a:r>
              <a:rPr lang="es-CO" sz="1050" dirty="0">
                <a:latin typeface="Calibri" pitchFamily="34" charset="0"/>
              </a:rPr>
              <a:t> Service (autoservicio)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Carnetización y tarjetas de acceso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Dotaciones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Operador relacionamiento con servicios de Caja de Compensación Familiar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964148" y="1766886"/>
            <a:ext cx="2522659" cy="51490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5601050" y="1766887"/>
            <a:ext cx="3034655" cy="5149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>
            <a:off x="406717" y="1766885"/>
            <a:ext cx="2455173" cy="5149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32888" y="5746341"/>
            <a:ext cx="21941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HR – Data Análisis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493556" y="6015720"/>
            <a:ext cx="2299753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Minería de datos de HR 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Cubo de información (previo ETL con ERP de Gestión Humana)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Generación de sabanas de información 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Generación Tableros de gestión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3015877" y="2172851"/>
            <a:ext cx="2470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Modelamiento y administración documental de procesos de negocio</a:t>
            </a: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3027864" y="2586740"/>
            <a:ext cx="236942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80975" indent="-180975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Mapa de procesos (nivel 1/nivel 2)</a:t>
            </a:r>
          </a:p>
          <a:p>
            <a:pPr marL="180975" indent="-180975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Cadena de valor (nivel 3)</a:t>
            </a:r>
          </a:p>
          <a:p>
            <a:pPr marL="180975" indent="-180975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Manual de procedimientos (nivel 4)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072020" y="3229717"/>
            <a:ext cx="23012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Dimensionamiento Organizacional</a:t>
            </a: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3015878" y="3479484"/>
            <a:ext cx="238140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de roles y Habilidades requeridas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de denominaciones de cargo</a:t>
            </a:r>
          </a:p>
          <a:p>
            <a:pPr marL="176213" indent="-176213" algn="just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Medición y administración documental de cargas de trabajo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3067903" y="4569552"/>
            <a:ext cx="2382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CO" sz="1100" b="1" dirty="0">
                <a:solidFill>
                  <a:srgbClr val="0070C0"/>
                </a:solidFill>
                <a:latin typeface="Calibri" pitchFamily="34" charset="0"/>
              </a:rPr>
              <a:t>Gestión Planta de Personal</a:t>
            </a: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003893" y="4807596"/>
            <a:ext cx="23933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85725" indent="-85725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179388" indent="-179388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de organigramas</a:t>
            </a:r>
          </a:p>
          <a:p>
            <a:pPr marL="179388" indent="-179388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 de plantas de personal</a:t>
            </a:r>
          </a:p>
          <a:p>
            <a:pPr marL="179388" indent="-179388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de las Descripción de cargos</a:t>
            </a:r>
          </a:p>
          <a:p>
            <a:pPr marL="179388" indent="-179388" eaLnBrk="1" hangingPunct="1">
              <a:buFont typeface="Wingdings" pitchFamily="2" charset="2"/>
              <a:buChar char="§"/>
            </a:pPr>
            <a:r>
              <a:rPr lang="es-CO" sz="1050" dirty="0">
                <a:latin typeface="Calibri" pitchFamily="34" charset="0"/>
              </a:rPr>
              <a:t>Definición y administración documental de clasificación de cargos</a:t>
            </a:r>
          </a:p>
        </p:txBody>
      </p:sp>
    </p:spTree>
    <p:extLst>
      <p:ext uri="{BB962C8B-B14F-4D97-AF65-F5344CB8AC3E}">
        <p14:creationId xmlns:p14="http://schemas.microsoft.com/office/powerpoint/2010/main" val="32346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1165" y="3131563"/>
            <a:ext cx="2669740" cy="830993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6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de consultoría </a:t>
            </a:r>
          </a:p>
          <a:p>
            <a:pPr algn="ctr"/>
            <a:r>
              <a:rPr lang="es-ES_tradn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(diversas firmas del sector asegurador)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30" y="2466401"/>
            <a:ext cx="1745721" cy="42162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7" y="4208844"/>
            <a:ext cx="1265792" cy="441812"/>
          </a:xfrm>
          <a:prstGeom prst="rect">
            <a:avLst/>
          </a:prstGeom>
        </p:spPr>
      </p:pic>
      <p:pic>
        <p:nvPicPr>
          <p:cNvPr id="33" name="3 Imagen" descr="LOGO FR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0" t="43423" b="19787"/>
          <a:stretch/>
        </p:blipFill>
        <p:spPr bwMode="auto">
          <a:xfrm>
            <a:off x="947412" y="1766642"/>
            <a:ext cx="1894843" cy="46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5"/>
          <a:srcRect r="45517"/>
          <a:stretch/>
        </p:blipFill>
        <p:spPr>
          <a:xfrm>
            <a:off x="3970994" y="1660289"/>
            <a:ext cx="1437408" cy="447166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3924273" y="1248627"/>
            <a:ext cx="1437409" cy="338550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2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Educación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525734" y="216595"/>
            <a:ext cx="5913931" cy="3447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lnSpc>
                <a:spcPct val="80000"/>
              </a:lnSpc>
              <a:defRPr sz="2400" cap="small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s-ES_tradnl" sz="2000" b="1" dirty="0">
                <a:latin typeface="+mn-lt"/>
              </a:rPr>
              <a:t>Algunos Clientes que han vivido nuestros procesos</a:t>
            </a:r>
          </a:p>
        </p:txBody>
      </p:sp>
      <p:pic>
        <p:nvPicPr>
          <p:cNvPr id="37" name="Imagen 10"/>
          <p:cNvPicPr>
            <a:picLocks noChangeAspect="1"/>
          </p:cNvPicPr>
          <p:nvPr/>
        </p:nvPicPr>
        <p:blipFill rotWithShape="1">
          <a:blip r:embed="rId6"/>
          <a:srcRect t="16272" b="18380"/>
          <a:stretch/>
        </p:blipFill>
        <p:spPr>
          <a:xfrm>
            <a:off x="3998415" y="2187542"/>
            <a:ext cx="1156814" cy="755960"/>
          </a:xfrm>
          <a:prstGeom prst="rect">
            <a:avLst/>
          </a:prstGeom>
        </p:spPr>
      </p:pic>
      <p:pic>
        <p:nvPicPr>
          <p:cNvPr id="38" name="37 Imagen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30" y="4097110"/>
            <a:ext cx="1530144" cy="665280"/>
          </a:xfrm>
          <a:prstGeom prst="rect">
            <a:avLst/>
          </a:prstGeom>
          <a:ln>
            <a:noFill/>
          </a:ln>
        </p:spPr>
      </p:pic>
      <p:sp>
        <p:nvSpPr>
          <p:cNvPr id="39" name="CuadroTexto 34"/>
          <p:cNvSpPr txBox="1"/>
          <p:nvPr/>
        </p:nvSpPr>
        <p:spPr>
          <a:xfrm>
            <a:off x="6376932" y="1266236"/>
            <a:ext cx="1713119" cy="338550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2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 Servicios</a:t>
            </a:r>
          </a:p>
        </p:txBody>
      </p:sp>
      <p:sp>
        <p:nvSpPr>
          <p:cNvPr id="40" name="CuadroTexto 34"/>
          <p:cNvSpPr txBox="1"/>
          <p:nvPr/>
        </p:nvSpPr>
        <p:spPr>
          <a:xfrm>
            <a:off x="1289202" y="1236179"/>
            <a:ext cx="1437409" cy="338550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2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Financiero</a:t>
            </a:r>
          </a:p>
        </p:txBody>
      </p:sp>
      <p:sp>
        <p:nvSpPr>
          <p:cNvPr id="42" name="CuadroTexto 34"/>
          <p:cNvSpPr txBox="1"/>
          <p:nvPr/>
        </p:nvSpPr>
        <p:spPr>
          <a:xfrm>
            <a:off x="3924273" y="3224257"/>
            <a:ext cx="1530850" cy="338550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2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 </a:t>
            </a:r>
            <a:r>
              <a:rPr lang="es-ES_tradnl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oil</a:t>
            </a:r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gas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91" y="3744374"/>
            <a:ext cx="1077381" cy="101004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2" y="2365291"/>
            <a:ext cx="2096295" cy="40046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3" y="1712915"/>
            <a:ext cx="1800225" cy="48101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4" y="5115252"/>
            <a:ext cx="1105695" cy="59816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98581" y="1148861"/>
            <a:ext cx="8159261" cy="48491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8 Conector recto"/>
          <p:cNvCxnSpPr>
            <a:cxnSpLocks/>
          </p:cNvCxnSpPr>
          <p:nvPr/>
        </p:nvCxnSpPr>
        <p:spPr>
          <a:xfrm>
            <a:off x="398583" y="3048000"/>
            <a:ext cx="81592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3536391" y="1148861"/>
            <a:ext cx="0" cy="484910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752052" y="1163097"/>
            <a:ext cx="0" cy="484910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257BD69-5E81-4EAB-A117-A431013229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61" y="4950024"/>
            <a:ext cx="1260191" cy="622219"/>
          </a:xfrm>
          <a:prstGeom prst="rect">
            <a:avLst/>
          </a:prstGeom>
        </p:spPr>
      </p:pic>
      <p:sp>
        <p:nvSpPr>
          <p:cNvPr id="27" name="CuadroTexto 34">
            <a:extLst>
              <a:ext uri="{FF2B5EF4-FFF2-40B4-BE49-F238E27FC236}">
                <a16:creationId xmlns:a16="http://schemas.microsoft.com/office/drawing/2014/main" id="{23FE9E62-177E-4D74-8E4A-D3B45141564F}"/>
              </a:ext>
            </a:extLst>
          </p:cNvPr>
          <p:cNvSpPr txBox="1"/>
          <p:nvPr/>
        </p:nvSpPr>
        <p:spPr>
          <a:xfrm>
            <a:off x="6114713" y="3227732"/>
            <a:ext cx="2059468" cy="338550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wrap="square" lIns="45718" tIns="45718" rIns="45718" bIns="45718">
            <a:spAutoFit/>
          </a:bodyPr>
          <a:lstStyle>
            <a:defPPr>
              <a:defRPr lang="es-ES"/>
            </a:defPPr>
            <a:lvl1pPr lvl="0">
              <a:defRPr sz="1200" b="1">
                <a:solidFill>
                  <a:srgbClr val="000090"/>
                </a:solidFill>
                <a:latin typeface="Futura-Book"/>
                <a:ea typeface="Futura-Book"/>
                <a:cs typeface="Futura-Book"/>
              </a:defRPr>
            </a:lvl1pPr>
          </a:lstStyle>
          <a:p>
            <a:pPr algn="ctr"/>
            <a:r>
              <a:rPr lang="es-ES_tradnl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 Agroindustrial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1ACCF5C-C4E3-4F56-A6C5-19DDFEA3B6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2574" y="3602808"/>
            <a:ext cx="1803746" cy="4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24295</TotalTime>
  <Words>556</Words>
  <Application>Microsoft Office PowerPoint</Application>
  <PresentationFormat>Presentación en pantalla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MS PGothic</vt:lpstr>
      <vt:lpstr>Arial</vt:lpstr>
      <vt:lpstr>Brush Script MT</vt:lpstr>
      <vt:lpstr>Calibri</vt:lpstr>
      <vt:lpstr>Futura-Book</vt:lpstr>
      <vt:lpstr>Tahoma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OSPINA PARGA</dc:creator>
  <cp:lastModifiedBy>FORERA02</cp:lastModifiedBy>
  <cp:revision>727</cp:revision>
  <dcterms:created xsi:type="dcterms:W3CDTF">2013-08-26T18:17:13Z</dcterms:created>
  <dcterms:modified xsi:type="dcterms:W3CDTF">2017-11-03T23:14:02Z</dcterms:modified>
</cp:coreProperties>
</file>